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ink/ink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1" r:id="rId4"/>
  </p:sldMasterIdLst>
  <p:notesMasterIdLst>
    <p:notesMasterId r:id="rId56"/>
  </p:notesMasterIdLst>
  <p:handoutMasterIdLst>
    <p:handoutMasterId r:id="rId57"/>
  </p:handoutMasterIdLst>
  <p:sldIdLst>
    <p:sldId id="256" r:id="rId5"/>
    <p:sldId id="393" r:id="rId6"/>
    <p:sldId id="394" r:id="rId7"/>
    <p:sldId id="395" r:id="rId8"/>
    <p:sldId id="396" r:id="rId9"/>
    <p:sldId id="397" r:id="rId10"/>
    <p:sldId id="398" r:id="rId11"/>
    <p:sldId id="399" r:id="rId12"/>
    <p:sldId id="407" r:id="rId13"/>
    <p:sldId id="400" r:id="rId14"/>
    <p:sldId id="405" r:id="rId15"/>
    <p:sldId id="403" r:id="rId16"/>
    <p:sldId id="404" r:id="rId17"/>
    <p:sldId id="406" r:id="rId18"/>
    <p:sldId id="351" r:id="rId19"/>
    <p:sldId id="305" r:id="rId20"/>
    <p:sldId id="265" r:id="rId21"/>
    <p:sldId id="264" r:id="rId22"/>
    <p:sldId id="330" r:id="rId23"/>
    <p:sldId id="373" r:id="rId24"/>
    <p:sldId id="267" r:id="rId25"/>
    <p:sldId id="287" r:id="rId26"/>
    <p:sldId id="375" r:id="rId27"/>
    <p:sldId id="347" r:id="rId28"/>
    <p:sldId id="353" r:id="rId29"/>
    <p:sldId id="354" r:id="rId30"/>
    <p:sldId id="348" r:id="rId31"/>
    <p:sldId id="356" r:id="rId32"/>
    <p:sldId id="355" r:id="rId33"/>
    <p:sldId id="357" r:id="rId34"/>
    <p:sldId id="358" r:id="rId35"/>
    <p:sldId id="359" r:id="rId36"/>
    <p:sldId id="360" r:id="rId37"/>
    <p:sldId id="368" r:id="rId38"/>
    <p:sldId id="371" r:id="rId39"/>
    <p:sldId id="362" r:id="rId40"/>
    <p:sldId id="363" r:id="rId41"/>
    <p:sldId id="369" r:id="rId42"/>
    <p:sldId id="372" r:id="rId43"/>
    <p:sldId id="364" r:id="rId44"/>
    <p:sldId id="365" r:id="rId45"/>
    <p:sldId id="366" r:id="rId46"/>
    <p:sldId id="367" r:id="rId47"/>
    <p:sldId id="344" r:id="rId48"/>
    <p:sldId id="283" r:id="rId49"/>
    <p:sldId id="285" r:id="rId50"/>
    <p:sldId id="333" r:id="rId51"/>
    <p:sldId id="332" r:id="rId52"/>
    <p:sldId id="376" r:id="rId53"/>
    <p:sldId id="352" r:id="rId54"/>
    <p:sldId id="274"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ques Muniz, André Luiz" initials="MMAL" lastIdx="12" clrIdx="0">
    <p:extLst>
      <p:ext uri="{19B8F6BF-5375-455C-9EA6-DF929625EA0E}">
        <p15:presenceInfo xmlns:p15="http://schemas.microsoft.com/office/powerpoint/2012/main" userId="Marques Muniz, André Lui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FF"/>
    <a:srgbClr val="7F7F7F"/>
    <a:srgbClr val="0D0E1E"/>
    <a:srgbClr val="FFC000"/>
    <a:srgbClr val="E5ECE5"/>
    <a:srgbClr val="FFFFFF"/>
    <a:srgbClr val="E64823"/>
    <a:srgbClr val="E4650E"/>
    <a:srgbClr val="0EE855"/>
    <a:srgbClr val="067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6F8E63-B821-4A6B-A5A2-F0072D5D2CB5}" v="7" dt="2021-11-10T08:26:28.8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36" autoAdjust="0"/>
    <p:restoredTop sz="96593" autoAdjust="0"/>
  </p:normalViewPr>
  <p:slideViewPr>
    <p:cSldViewPr snapToGrid="0">
      <p:cViewPr varScale="1">
        <p:scale>
          <a:sx n="128" d="100"/>
          <a:sy n="128" d="100"/>
        </p:scale>
        <p:origin x="736" y="176"/>
      </p:cViewPr>
      <p:guideLst>
        <p:guide orient="horz" pos="2160"/>
        <p:guide pos="3840"/>
      </p:guideLst>
    </p:cSldViewPr>
  </p:slideViewPr>
  <p:notesTextViewPr>
    <p:cViewPr>
      <p:scale>
        <a:sx n="3" d="2"/>
        <a:sy n="3" d="2"/>
      </p:scale>
      <p:origin x="0" y="0"/>
    </p:cViewPr>
  </p:notesTextViewPr>
  <p:sorterViewPr>
    <p:cViewPr>
      <p:scale>
        <a:sx n="1" d="1"/>
        <a:sy n="1" d="1"/>
      </p:scale>
      <p:origin x="0" y="0"/>
    </p:cViewPr>
  </p:sorterViewPr>
  <p:notesViewPr>
    <p:cSldViewPr snapToGrid="0">
      <p:cViewPr varScale="1">
        <p:scale>
          <a:sx n="86" d="100"/>
          <a:sy n="86" d="100"/>
        </p:scale>
        <p:origin x="3864"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E516086-37AA-4969-98C5-18657623554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a:extLst>
              <a:ext uri="{FF2B5EF4-FFF2-40B4-BE49-F238E27FC236}">
                <a16:creationId xmlns:a16="http://schemas.microsoft.com/office/drawing/2014/main" id="{7FD4AF12-1716-4860-AA49-21D24BC04A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27D67F-33BA-4C6C-80B3-636FEAA405D4}" type="datetimeFigureOut">
              <a:rPr lang="de-DE" smtClean="0"/>
              <a:t>13.03.23</a:t>
            </a:fld>
            <a:endParaRPr lang="de-DE"/>
          </a:p>
        </p:txBody>
      </p:sp>
      <p:sp>
        <p:nvSpPr>
          <p:cNvPr id="4" name="Footer Placeholder 3">
            <a:extLst>
              <a:ext uri="{FF2B5EF4-FFF2-40B4-BE49-F238E27FC236}">
                <a16:creationId xmlns:a16="http://schemas.microsoft.com/office/drawing/2014/main" id="{A938FD25-F456-4D8D-867A-944F634DE6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a:extLst>
              <a:ext uri="{FF2B5EF4-FFF2-40B4-BE49-F238E27FC236}">
                <a16:creationId xmlns:a16="http://schemas.microsoft.com/office/drawing/2014/main" id="{1764DA66-587B-4BDD-AEB2-8773F7FF731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2FCE1D-C03A-4A02-9A50-4D8EB70DE45C}" type="slidenum">
              <a:rPr lang="de-DE" smtClean="0"/>
              <a:t>‹Nr.›</a:t>
            </a:fld>
            <a:endParaRPr lang="de-DE"/>
          </a:p>
        </p:txBody>
      </p:sp>
    </p:spTree>
    <p:extLst>
      <p:ext uri="{BB962C8B-B14F-4D97-AF65-F5344CB8AC3E}">
        <p14:creationId xmlns:p14="http://schemas.microsoft.com/office/powerpoint/2010/main" val="255771713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1-03T14:36:53.171"/>
    </inkml:context>
    <inkml:brush xml:id="br0">
      <inkml:brushProperty name="width" value="0.1" units="cm"/>
      <inkml:brushProperty name="height" value="0.1" units="cm"/>
      <inkml:brushProperty name="color" value="#FFFFFF"/>
    </inkml:brush>
  </inkml:definitions>
  <inkml:trace contextRef="#ctx0" brushRef="#br0">1 0 128,'0'6'0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F04A5C-6189-4354-ABA7-BB4404F679BF}" type="datetimeFigureOut">
              <a:rPr lang="en-US" smtClean="0"/>
              <a:t>3/13/23</a:t>
            </a:fld>
            <a:endParaRPr lang="en-US"/>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4B377-BBCF-4342-A036-6D72994E44E6}" type="slidenum">
              <a:rPr lang="en-US" smtClean="0"/>
              <a:t>‹Nr.›</a:t>
            </a:fld>
            <a:endParaRPr lang="en-US"/>
          </a:p>
        </p:txBody>
      </p:sp>
    </p:spTree>
    <p:extLst>
      <p:ext uri="{BB962C8B-B14F-4D97-AF65-F5344CB8AC3E}">
        <p14:creationId xmlns:p14="http://schemas.microsoft.com/office/powerpoint/2010/main" val="1185799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n.wikipedia.org/wiki/Entropy" TargetMode="External"/><Relationship Id="rId2" Type="http://schemas.openxmlformats.org/officeDocument/2006/relationships/slide" Target="../slides/slide35.xml"/><Relationship Id="rId1" Type="http://schemas.openxmlformats.org/officeDocument/2006/relationships/notesMaster" Target="../notesMasters/notesMaster1.xml"/><Relationship Id="rId5" Type="http://schemas.openxmlformats.org/officeDocument/2006/relationships/hyperlink" Target="https://en.wikipedia.org/wiki/Absolute_zero" TargetMode="External"/><Relationship Id="rId4" Type="http://schemas.openxmlformats.org/officeDocument/2006/relationships/hyperlink" Target="https://en.wikipedia.org/wiki/Entropy_(energy_dispersal)"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en.wikipedia.org/wiki/Mechanical_equilibrium" TargetMode="External"/><Relationship Id="rId3" Type="http://schemas.openxmlformats.org/officeDocument/2006/relationships/hyperlink" Target="https://en.wikipedia.org/wiki/Physics" TargetMode="External"/><Relationship Id="rId7" Type="http://schemas.openxmlformats.org/officeDocument/2006/relationships/hyperlink" Target="https://en.wikipedia.org/wiki/Thermodynamic_equilibrium"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s://en.wikipedia.org/wiki/Classical_thermodynamics" TargetMode="External"/><Relationship Id="rId5" Type="http://schemas.openxmlformats.org/officeDocument/2006/relationships/hyperlink" Target="https://en.wikipedia.org/wiki/Probability_theory" TargetMode="External"/><Relationship Id="rId4" Type="http://schemas.openxmlformats.org/officeDocument/2006/relationships/hyperlink" Target="https://en.wikipedia.org/wiki/Statistic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1</a:t>
            </a:fld>
            <a:endParaRPr lang="en-US"/>
          </a:p>
        </p:txBody>
      </p:sp>
    </p:spTree>
    <p:extLst>
      <p:ext uri="{BB962C8B-B14F-4D97-AF65-F5344CB8AC3E}">
        <p14:creationId xmlns:p14="http://schemas.microsoft.com/office/powerpoint/2010/main" val="959876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mode </a:t>
            </a:r>
            <a:r>
              <a:rPr lang="en-US" dirty="0" err="1"/>
              <a:t>i</a:t>
            </a:r>
            <a:r>
              <a:rPr lang="en-US" dirty="0"/>
              <a:t> is associated with a particular propagation constant and an orthonormal eigenfunction |</a:t>
            </a:r>
            <a:r>
              <a:rPr lang="en-US" dirty="0" err="1"/>
              <a:t>ψi</a:t>
            </a:r>
            <a:r>
              <a:rPr lang="en-US" dirty="0"/>
              <a:t> 〉 as obtained from the pertinent eigenvalue problem. The distribution of the normalized propagation eigenvalues </a:t>
            </a:r>
            <a:r>
              <a:rPr lang="en-US" dirty="0" err="1"/>
              <a:t>εi</a:t>
            </a:r>
            <a:r>
              <a:rPr lang="en-US" dirty="0"/>
              <a:t> constitutes the </a:t>
            </a:r>
            <a:r>
              <a:rPr lang="en-US" dirty="0" err="1"/>
              <a:t>eigenspectrum</a:t>
            </a:r>
            <a:r>
              <a:rPr lang="en-US" dirty="0"/>
              <a:t> of the system. In all occasions, the optical power P propagating in this system is conserved. As we will see, the role of nonlinearity is to allow for a random power exchange among the various modes. </a:t>
            </a:r>
          </a:p>
          <a:p>
            <a:endParaRPr lang="en-US" dirty="0"/>
          </a:p>
          <a:p>
            <a:br>
              <a:rPr lang="en-US" dirty="0"/>
            </a:b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33</a:t>
            </a:fld>
            <a:endParaRPr lang="en-US"/>
          </a:p>
        </p:txBody>
      </p:sp>
    </p:spTree>
    <p:extLst>
      <p:ext uri="{BB962C8B-B14F-4D97-AF65-F5344CB8AC3E}">
        <p14:creationId xmlns:p14="http://schemas.microsoft.com/office/powerpoint/2010/main" val="2539862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Here,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𝑈</m:t>
                    </m:r>
                  </m:oMath>
                </a14:m>
                <a:r>
                  <a:rPr lang="en-US" sz="1800" dirty="0">
                    <a:effectLst/>
                    <a:latin typeface="Times New Roman" panose="02020603050405020304" pitchFamily="18" charset="0"/>
                    <a:ea typeface="Times New Roman" panose="02020603050405020304" pitchFamily="18" charset="0"/>
                  </a:rPr>
                  <a:t> represents the Hamiltonian “inner energy”,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𝑀</m:t>
                    </m:r>
                  </m:oMath>
                </a14:m>
                <a:r>
                  <a:rPr lang="en-US" sz="1800" dirty="0">
                    <a:effectLst/>
                    <a:latin typeface="Times New Roman" panose="02020603050405020304" pitchFamily="18" charset="0"/>
                    <a:ea typeface="Times New Roman" panose="02020603050405020304" pitchFamily="18" charset="0"/>
                  </a:rPr>
                  <a:t> is the total number of modes playing the role of a thermodynamic volume and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𝒫</m:t>
                    </m:r>
                  </m:oMath>
                </a14:m>
                <a:r>
                  <a:rPr lang="en-US" sz="1800" dirty="0">
                    <a:effectLst/>
                    <a:latin typeface="Times New Roman" panose="02020603050405020304" pitchFamily="18" charset="0"/>
                    <a:ea typeface="Times New Roman" panose="02020603050405020304" pitchFamily="18" charset="0"/>
                  </a:rPr>
                  <a:t> is the total power flowing in the multimode arrangement corresponding to the particle number in statistical mechanics. Both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𝑈</m:t>
                    </m:r>
                  </m:oMath>
                </a14:m>
                <a:r>
                  <a:rPr lang="en-US" sz="1800" dirty="0">
                    <a:effectLst/>
                    <a:latin typeface="Times New Roman" panose="02020603050405020304" pitchFamily="18" charset="0"/>
                    <a:ea typeface="Times New Roman" panose="02020603050405020304" pitchFamily="18" charset="0"/>
                  </a:rPr>
                  <a:t> and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𝒫</m:t>
                    </m:r>
                  </m:oMath>
                </a14:m>
                <a:r>
                  <a:rPr lang="en-US" sz="1800" dirty="0">
                    <a:effectLst/>
                    <a:latin typeface="Times New Roman" panose="02020603050405020304" pitchFamily="18" charset="0"/>
                    <a:ea typeface="Times New Roman" panose="02020603050405020304" pitchFamily="18" charset="0"/>
                  </a:rPr>
                  <a:t> are specified by the initial excitation conditions. </a:t>
                </a: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As shown in Refs. [14,16], in nonlinear multimode structures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𝜇</m:t>
                    </m:r>
                  </m:oMath>
                </a14:m>
                <a:r>
                  <a:rPr lang="en-US" sz="1800" dirty="0">
                    <a:effectLst/>
                    <a:latin typeface="Times New Roman" panose="02020603050405020304" pitchFamily="18" charset="0"/>
                    <a:ea typeface="Times New Roman" panose="02020603050405020304" pitchFamily="18" charset="0"/>
                  </a:rPr>
                  <a:t> represent thermodynamic forces that govern the flow of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𝑈</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𝒫</m:t>
                    </m:r>
                  </m:oMath>
                </a14:m>
                <a:r>
                  <a:rPr lang="en-US" sz="1800" dirty="0">
                    <a:effectLst/>
                    <a:latin typeface="Times New Roman" panose="02020603050405020304" pitchFamily="18" charset="0"/>
                    <a:ea typeface="Times New Roman" panose="02020603050405020304" pitchFamily="18" charset="0"/>
                  </a:rPr>
                  <a:t>between two optical subsystems, respectively. Depending on initial conditions </a:t>
                </a:r>
                <a14:m>
                  <m:oMath xmlns:m="http://schemas.openxmlformats.org/officeDocument/2006/math">
                    <m:d>
                      <m:dPr>
                        <m:ctrlPr>
                          <a:rPr lang="en-US" sz="1800"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𝑈</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𝒫</m:t>
                        </m:r>
                      </m:e>
                    </m:d>
                  </m:oMath>
                </a14:m>
                <a:r>
                  <a:rPr lang="en-US" sz="1800" dirty="0">
                    <a:effectLst/>
                    <a:latin typeface="Times New Roman" panose="02020603050405020304" pitchFamily="18" charset="0"/>
                    <a:ea typeface="Times New Roman" panose="02020603050405020304" pitchFamily="18" charset="0"/>
                  </a:rPr>
                  <a:t>, the system can settle in either positive or negative temperatures – both being direct manifestations of entropy maximization.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Depending on initial conditions </a:t>
                </a:r>
                <a14:m>
                  <m:oMath xmlns:m="http://schemas.openxmlformats.org/officeDocument/2006/math">
                    <m:d>
                      <m:dPr>
                        <m:ctrlPr>
                          <a:rPr lang="en-US"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𝑈</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𝒫</m:t>
                        </m:r>
                      </m:e>
                    </m:d>
                  </m:oMath>
                </a14:m>
                <a:r>
                  <a:rPr lang="en-US" sz="1200" kern="1200" dirty="0">
                    <a:solidFill>
                      <a:schemeClr val="tx1"/>
                    </a:solidFill>
                    <a:effectLst/>
                    <a:latin typeface="+mn-lt"/>
                    <a:ea typeface="+mn-ea"/>
                    <a:cs typeface="+mn-cs"/>
                  </a:rPr>
                  <a:t>, the system can settle in either positive or negative temperatures – both being direct manifestations of entropy maximization</a:t>
                </a:r>
              </a:p>
            </p:txBody>
          </p:sp>
        </mc:Choice>
        <mc:Fallback xmlns="">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Here,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𝑈</a:t>
                </a:r>
                <a:r>
                  <a:rPr lang="en-US" sz="1800" dirty="0">
                    <a:effectLst/>
                    <a:latin typeface="Times New Roman" panose="02020603050405020304" pitchFamily="18" charset="0"/>
                    <a:ea typeface="Times New Roman" panose="02020603050405020304" pitchFamily="18" charset="0"/>
                  </a:rPr>
                  <a:t> represents the Hamiltonian “inner energy”,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𝑀</a:t>
                </a:r>
                <a:r>
                  <a:rPr lang="en-US" sz="1800" dirty="0">
                    <a:effectLst/>
                    <a:latin typeface="Times New Roman" panose="02020603050405020304" pitchFamily="18" charset="0"/>
                    <a:ea typeface="Times New Roman" panose="02020603050405020304" pitchFamily="18" charset="0"/>
                  </a:rPr>
                  <a:t> is the total number of modes playing the role of a thermodynamic volume and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𝒫</a:t>
                </a:r>
                <a:r>
                  <a:rPr lang="en-US" sz="1800" dirty="0">
                    <a:effectLst/>
                    <a:latin typeface="Times New Roman" panose="02020603050405020304" pitchFamily="18" charset="0"/>
                    <a:ea typeface="Times New Roman" panose="02020603050405020304" pitchFamily="18" charset="0"/>
                  </a:rPr>
                  <a:t> is the total power flowing in the multimode arrangement corresponding to the particle number in statistical mechanics. Both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𝑈</a:t>
                </a:r>
                <a:r>
                  <a:rPr lang="en-US" sz="1800" dirty="0">
                    <a:effectLst/>
                    <a:latin typeface="Times New Roman" panose="02020603050405020304" pitchFamily="18" charset="0"/>
                    <a:ea typeface="Times New Roman" panose="02020603050405020304" pitchFamily="18" charset="0"/>
                  </a:rPr>
                  <a:t> and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𝒫</a:t>
                </a:r>
                <a:r>
                  <a:rPr lang="en-US" sz="1800" dirty="0">
                    <a:effectLst/>
                    <a:latin typeface="Times New Roman" panose="02020603050405020304" pitchFamily="18" charset="0"/>
                    <a:ea typeface="Times New Roman" panose="02020603050405020304" pitchFamily="18" charset="0"/>
                  </a:rPr>
                  <a:t> are specified by the initial excitation conditions. </a:t>
                </a:r>
              </a:p>
              <a:p>
                <a:endParaRPr lang="en-US" sz="1800" dirty="0">
                  <a:effectLst/>
                  <a:latin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As shown in Refs. [14,16], in nonlinear multimode structures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𝑇,𝜇</a:t>
                </a:r>
                <a:r>
                  <a:rPr lang="en-US" sz="1800" dirty="0">
                    <a:effectLst/>
                    <a:latin typeface="Times New Roman" panose="02020603050405020304" pitchFamily="18" charset="0"/>
                    <a:ea typeface="Times New Roman" panose="02020603050405020304" pitchFamily="18" charset="0"/>
                  </a:rPr>
                  <a:t> represent thermodynamic forces that govern the flow of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𝑈,𝒫</a:t>
                </a:r>
                <a:r>
                  <a:rPr lang="en-US" sz="1800" dirty="0">
                    <a:effectLst/>
                    <a:latin typeface="Times New Roman" panose="02020603050405020304" pitchFamily="18" charset="0"/>
                    <a:ea typeface="Times New Roman" panose="02020603050405020304" pitchFamily="18" charset="0"/>
                  </a:rPr>
                  <a:t>between two optical subsystems, respectively. Depending on initial conditions </a:t>
                </a:r>
                <a:r>
                  <a:rPr lang="en-US" sz="1800" i="0">
                    <a:effectLst/>
                    <a:latin typeface="Cambria Math" panose="020405030504060302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𝑈,𝒫)</a:t>
                </a:r>
                <a:r>
                  <a:rPr lang="en-US" sz="1800" dirty="0">
                    <a:effectLst/>
                    <a:latin typeface="Times New Roman" panose="02020603050405020304" pitchFamily="18" charset="0"/>
                    <a:ea typeface="Times New Roman" panose="02020603050405020304" pitchFamily="18" charset="0"/>
                  </a:rPr>
                  <a:t>, the system can settle in either positive or negative temperatures – both being direct manifestations of entropy maximization. </a:t>
                </a:r>
              </a:p>
              <a:p>
                <a:endParaRPr lang="en-US" sz="1800" kern="1200" dirty="0">
                  <a:solidFill>
                    <a:schemeClr val="tx1"/>
                  </a:solidFill>
                  <a:effectLst/>
                  <a:latin typeface="Times New Roman" panose="02020603050405020304" pitchFamily="18" charset="0"/>
                  <a:ea typeface="+mn-ea"/>
                  <a:cs typeface="+mn-cs"/>
                </a:endParaRPr>
              </a:p>
              <a:p>
                <a:r>
                  <a:rPr lang="en-US" sz="1200" kern="1200" dirty="0">
                    <a:solidFill>
                      <a:schemeClr val="tx1"/>
                    </a:solidFill>
                    <a:effectLst/>
                    <a:latin typeface="+mn-lt"/>
                    <a:ea typeface="+mn-ea"/>
                    <a:cs typeface="+mn-cs"/>
                  </a:rPr>
                  <a:t>Depending on initial conditions </a:t>
                </a:r>
                <a:r>
                  <a:rPr lang="en-US" sz="1200" i="0" kern="1200">
                    <a:solidFill>
                      <a:schemeClr val="tx1"/>
                    </a:solidFill>
                    <a:effectLst/>
                    <a:latin typeface="+mn-lt"/>
                    <a:ea typeface="+mn-ea"/>
                    <a:cs typeface="+mn-cs"/>
                  </a:rPr>
                  <a:t>(𝑈,𝒫)</a:t>
                </a:r>
                <a:r>
                  <a:rPr lang="en-US" sz="1200" kern="1200" dirty="0">
                    <a:solidFill>
                      <a:schemeClr val="tx1"/>
                    </a:solidFill>
                    <a:effectLst/>
                    <a:latin typeface="+mn-lt"/>
                    <a:ea typeface="+mn-ea"/>
                    <a:cs typeface="+mn-cs"/>
                  </a:rPr>
                  <a:t>, the system can settle in either positive or negative temperatures – both being direct manifestations of entropy maximization</a:t>
                </a:r>
                <a:endParaRPr lang="de-DE" dirty="0"/>
              </a:p>
            </p:txBody>
          </p:sp>
        </mc:Fallback>
      </mc:AlternateContent>
      <p:sp>
        <p:nvSpPr>
          <p:cNvPr id="4" name="Slide Number Placeholder 3"/>
          <p:cNvSpPr>
            <a:spLocks noGrp="1"/>
          </p:cNvSpPr>
          <p:nvPr>
            <p:ph type="sldNum" sz="quarter" idx="5"/>
          </p:nvPr>
        </p:nvSpPr>
        <p:spPr/>
        <p:txBody>
          <a:bodyPr/>
          <a:lstStyle/>
          <a:p>
            <a:fld id="{2114B377-BBCF-4342-A036-6D72994E44E6}" type="slidenum">
              <a:rPr lang="en-US" smtClean="0"/>
              <a:t>34</a:t>
            </a:fld>
            <a:endParaRPr lang="en-US"/>
          </a:p>
        </p:txBody>
      </p:sp>
    </p:spTree>
    <p:extLst>
      <p:ext uri="{BB962C8B-B14F-4D97-AF65-F5344CB8AC3E}">
        <p14:creationId xmlns:p14="http://schemas.microsoft.com/office/powerpoint/2010/main" val="2849450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dirty="0">
                <a:solidFill>
                  <a:srgbClr val="000000"/>
                </a:solidFill>
                <a:effectLst/>
                <a:latin typeface="MinionPro-Regular"/>
              </a:rPr>
              <a:t>Within this isolated microcanonical ensemble, we may then pose the following question: If the total optical power is subdivided into a very large number of indistinguishable packets (each carrying the same infinitesimal amount of power), in how many ways can one distribute them into </a:t>
            </a:r>
            <a:r>
              <a:rPr lang="en-US" sz="1200" b="0" i="1" dirty="0">
                <a:solidFill>
                  <a:srgbClr val="000000"/>
                </a:solidFill>
                <a:effectLst/>
                <a:latin typeface="MinionPro-It"/>
              </a:rPr>
              <a:t>M </a:t>
            </a:r>
            <a:r>
              <a:rPr lang="en-US" sz="1200" b="0" i="0" dirty="0">
                <a:solidFill>
                  <a:srgbClr val="000000"/>
                </a:solidFill>
                <a:effectLst/>
                <a:latin typeface="MinionPro-Regular"/>
              </a:rPr>
              <a:t>distinct modes—subject to the constraint imposed by </a:t>
            </a:r>
            <a:r>
              <a:rPr lang="en-US" sz="1200" b="0" i="1" dirty="0">
                <a:solidFill>
                  <a:srgbClr val="000000"/>
                </a:solidFill>
                <a:effectLst/>
                <a:latin typeface="MinionPro-It"/>
              </a:rPr>
              <a:t>U </a:t>
            </a:r>
            <a:r>
              <a:rPr lang="en-US" sz="1200" b="0" i="0" dirty="0">
                <a:solidFill>
                  <a:srgbClr val="000000"/>
                </a:solidFill>
                <a:effectLst/>
                <a:latin typeface="MinionPro-Regular"/>
              </a:rPr>
              <a:t>and </a:t>
            </a:r>
            <a:r>
              <a:rPr lang="en-US" sz="1200" b="0" i="0" dirty="0">
                <a:solidFill>
                  <a:srgbClr val="000000"/>
                </a:solidFill>
                <a:effectLst/>
                <a:latin typeface="EuclidMathOne"/>
              </a:rPr>
              <a:t>P </a:t>
            </a:r>
            <a:r>
              <a:rPr lang="en-US" sz="1200" b="0" i="0" dirty="0">
                <a:solidFill>
                  <a:srgbClr val="000000"/>
                </a:solidFill>
                <a:effectLst/>
                <a:latin typeface="MinionPro-Regular"/>
              </a:rPr>
              <a:t>being constant? </a:t>
            </a:r>
            <a:r>
              <a:rPr lang="en-US" sz="1200" b="1" i="0" dirty="0">
                <a:solidFill>
                  <a:srgbClr val="000000"/>
                </a:solidFill>
                <a:effectLst/>
                <a:latin typeface="MinionPro-Regular"/>
              </a:rPr>
              <a:t>Given that, under these conditions, the number of such packets per state is exceedingly high, maximization of entropy directly leads to a subcase of the Bose–Einstein distribution—the so-called Rayleigh–Jeans (RJ) distribution </a:t>
            </a:r>
            <a:endParaRPr lang="de-DE" b="1"/>
          </a:p>
          <a:p>
            <a:endParaRPr lang="en-US" dirty="0"/>
          </a:p>
          <a:p>
            <a:r>
              <a:rPr lang="en-US" dirty="0"/>
              <a:t>In general, the system is expected to reach thermal equilibrium by maximizing its entropy. It is a </a:t>
            </a:r>
            <a:r>
              <a:rPr lang="en-US" sz="1800" dirty="0">
                <a:effectLst/>
                <a:latin typeface="Times New Roman" panose="02020603050405020304" pitchFamily="18" charset="0"/>
                <a:ea typeface="Times New Roman" panose="02020603050405020304" pitchFamily="18" charset="0"/>
              </a:rPr>
              <a:t>statistical models, which is practically impossible for one tracking these processes in a deterministic fashion, on a mode-by-mode basis. It is for this very reason that statistical models have been pursued in the past, in an effort to describe the macroscopic properties of this class of nonlinear “many-body” systems.</a:t>
            </a:r>
          </a:p>
          <a:p>
            <a:endParaRPr lang="en-US" sz="1800" dirty="0">
              <a:effectLst/>
              <a:latin typeface="Times New Roman" panose="02020603050405020304" pitchFamily="18" charset="0"/>
            </a:endParaRPr>
          </a:p>
          <a:p>
            <a:r>
              <a:rPr lang="en-US" b="1" dirty="0">
                <a:hlinkClick r:id="rId3" tooltip="Entropy"/>
              </a:rPr>
              <a:t>Entropy</a:t>
            </a:r>
            <a:r>
              <a:rPr lang="en-US" dirty="0"/>
              <a:t> may also be viewed as a physical measure </a:t>
            </a:r>
            <a:r>
              <a:rPr lang="en-US" sz="1200" kern="1200" dirty="0">
                <a:solidFill>
                  <a:schemeClr val="tx1"/>
                </a:solidFill>
                <a:latin typeface="+mn-lt"/>
                <a:ea typeface="+mn-ea"/>
                <a:cs typeface="+mn-cs"/>
              </a:rPr>
              <a:t>concerning the microscopic details of the motion and configuration of a system, when only the macroscopic states are known. Such details are often referred to as disorder on a microscopic or molecular scale, and less often as </a:t>
            </a:r>
            <a:r>
              <a:rPr lang="en-US" sz="1200" b="1" kern="1200" dirty="0">
                <a:solidFill>
                  <a:schemeClr val="tx1"/>
                </a:solidFill>
                <a:latin typeface="+mn-lt"/>
                <a:ea typeface="+mn-ea"/>
                <a:cs typeface="+mn-cs"/>
                <a:hlinkClick r:id="rId4" tooltip="Entropy (energy dispersal)">
                  <a:extLst>
                    <a:ext uri="{A12FA001-AC4F-418D-AE19-62706E023703}">
                      <ahyp:hlinkClr xmlns:ahyp="http://schemas.microsoft.com/office/drawing/2018/hyperlinkcolor" val="tx"/>
                    </a:ext>
                  </a:extLst>
                </a:hlinkClick>
              </a:rPr>
              <a:t>dispersal of energy</a:t>
            </a:r>
            <a:r>
              <a:rPr lang="en-US" sz="1200" kern="1200" dirty="0">
                <a:solidFill>
                  <a:schemeClr val="tx1"/>
                </a:solidFill>
                <a:latin typeface="+mn-lt"/>
                <a:ea typeface="+mn-ea"/>
                <a:cs typeface="+mn-cs"/>
              </a:rPr>
              <a:t>. For two given macroscopically specified states of a system, there is a mathematically defined quantity called the 'difference of information entropy between them'. This defines how much additional microscopic physical information is needed to specify one of the macroscopically specified states, given the macroscopic specification of the other – often a conveniently chosen reference state which may be presupposed to exist rather than explicitly stated.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final condition of a natural process always contains microscopically specifiable effects which are not fully and exactly predictable from the macroscopic specification of the initial condition of the process. </a:t>
            </a:r>
            <a:r>
              <a:rPr lang="en-US" sz="1200" b="1" kern="1200" dirty="0">
                <a:solidFill>
                  <a:schemeClr val="tx1"/>
                </a:solidFill>
                <a:latin typeface="+mn-lt"/>
                <a:ea typeface="+mn-ea"/>
                <a:cs typeface="+mn-cs"/>
              </a:rPr>
              <a:t>This is why entropy increases in natural processes – the increase tells how much extra microscopic information is needed to distinguish the initial macroscopically specified state from the final macroscopically specified state. </a:t>
            </a:r>
            <a:r>
              <a:rPr lang="en-US" sz="1200" kern="1200" dirty="0">
                <a:solidFill>
                  <a:schemeClr val="tx1"/>
                </a:solidFill>
                <a:latin typeface="+mn-lt"/>
                <a:ea typeface="+mn-ea"/>
                <a:cs typeface="+mn-cs"/>
              </a:rPr>
              <a:t>Equivalently, in a thermodynamic process, energy spreads. </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Exemple</a:t>
            </a:r>
            <a:r>
              <a:rPr lang="en-US" dirty="0"/>
              <a:t> of 3</a:t>
            </a:r>
            <a:r>
              <a:rPr lang="en-US" baseline="30000" dirty="0"/>
              <a:t>rd</a:t>
            </a:r>
            <a:r>
              <a:rPr lang="en-US" dirty="0"/>
              <a:t> thermodin.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Theory: A system's entropy approaches a constant value as its temperature approaches </a:t>
            </a:r>
            <a:r>
              <a:rPr lang="en-US" dirty="0">
                <a:hlinkClick r:id="rId5" tooltip="Absolute zero"/>
              </a:rPr>
              <a:t>absolute zero</a:t>
            </a:r>
            <a:r>
              <a:rPr lang="en-US" dirty="0"/>
              <a:t>.</a:t>
            </a:r>
          </a:p>
          <a:p>
            <a:pPr marL="171450" indent="-171450">
              <a:buFont typeface="Arial" panose="020B0604020202020204" pitchFamily="34" charset="0"/>
              <a:buChar char="•"/>
            </a:pPr>
            <a:r>
              <a:rPr lang="en-US" dirty="0"/>
              <a:t>At absolute zero there is only 1 microstate possible (</a:t>
            </a:r>
            <a:r>
              <a:rPr lang="en-US" i="1" dirty="0"/>
              <a:t>Ω</a:t>
            </a:r>
            <a:r>
              <a:rPr lang="en-US" dirty="0"/>
              <a:t>=1 as all the atoms are identical for a pure substance and as a result all orders are identical as there is only one combination) and ln(1) = 0.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2114B377-BBCF-4342-A036-6D72994E44E6}" type="slidenum">
              <a:rPr lang="en-US" smtClean="0"/>
              <a:t>35</a:t>
            </a:fld>
            <a:endParaRPr lang="en-US"/>
          </a:p>
        </p:txBody>
      </p:sp>
    </p:spTree>
    <p:extLst>
      <p:ext uri="{BB962C8B-B14F-4D97-AF65-F5344CB8AC3E}">
        <p14:creationId xmlns:p14="http://schemas.microsoft.com/office/powerpoint/2010/main" val="2194518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800" dirty="0">
                <a:effectLst/>
                <a:latin typeface="Times New Roman" panose="02020603050405020304" pitchFamily="18" charset="0"/>
                <a:ea typeface="Times New Roman" panose="02020603050405020304" pitchFamily="18" charset="0"/>
              </a:rPr>
              <a:t>Note that in the first case the final temperature is positive, indicating that the eigenmodes closer to the ground state (at the top of the positive branch) are thermodynamically </a:t>
            </a:r>
            <a:r>
              <a:rPr lang="en-US" sz="1800" dirty="0" err="1">
                <a:effectLst/>
                <a:latin typeface="Times New Roman" panose="02020603050405020304" pitchFamily="18" charset="0"/>
                <a:ea typeface="Times New Roman" panose="02020603050405020304" pitchFamily="18" charset="0"/>
              </a:rPr>
              <a:t>favored.</a:t>
            </a:r>
            <a:r>
              <a:rPr lang="en-US" dirty="0" err="1"/>
              <a:t>system</a:t>
            </a:r>
            <a:r>
              <a:rPr lang="en-US" dirty="0"/>
              <a:t> while any exchange of optical power is driven by the difference in chemical potentials</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36</a:t>
            </a:fld>
            <a:endParaRPr lang="en-US"/>
          </a:p>
        </p:txBody>
      </p:sp>
    </p:spTree>
    <p:extLst>
      <p:ext uri="{BB962C8B-B14F-4D97-AF65-F5344CB8AC3E}">
        <p14:creationId xmlns:p14="http://schemas.microsoft.com/office/powerpoint/2010/main" val="2687107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During the process of thermalization, the total entropy always increases in such a way that the ‘internal energy’ flows from a hotter to a colder substates.</a:t>
            </a:r>
          </a:p>
          <a:p>
            <a:endParaRPr lang="en-US" dirty="0"/>
          </a:p>
          <a:p>
            <a:r>
              <a:rPr lang="en-US" dirty="0"/>
              <a:t>Thermal equilibrium (leading to an RJ distribution) can only be reached in non-extended nonlinear optical arrangements (having a finite number of modes), as long as the underlying nonlinear mechanisms promote dynamical chaos so as to establish ergodicity. In this respect, chaos is expected to take place in the system whenever the additional invariants needed for integrability (besides the Hamiltonian and the norm) are absent.</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37</a:t>
            </a:fld>
            <a:endParaRPr lang="en-US"/>
          </a:p>
        </p:txBody>
      </p:sp>
    </p:spTree>
    <p:extLst>
      <p:ext uri="{BB962C8B-B14F-4D97-AF65-F5344CB8AC3E}">
        <p14:creationId xmlns:p14="http://schemas.microsoft.com/office/powerpoint/2010/main" val="3021094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only this time the power tends to flow towards the highest group of modes, in direct contrast to beam self-cleaning. Negative temperatures are common to systems with a finite number of modes, when the internal energy exceeds the mean value of the eigenvalue spectrum. </a:t>
            </a:r>
          </a:p>
          <a:p>
            <a:endParaRPr lang="en-US" dirty="0"/>
          </a:p>
          <a:p>
            <a:r>
              <a:rPr lang="en-US" sz="1800" dirty="0">
                <a:effectLst/>
                <a:latin typeface="Times New Roman" panose="02020603050405020304" pitchFamily="18" charset="0"/>
                <a:ea typeface="Times New Roman" panose="02020603050405020304" pitchFamily="18" charset="0"/>
              </a:rPr>
              <a:t>On the other hand, in the second case, the temperature after thermalization is negative and thus higher-order modes are preferably populated. </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38</a:t>
            </a:fld>
            <a:endParaRPr lang="en-US"/>
          </a:p>
        </p:txBody>
      </p:sp>
    </p:spTree>
    <p:extLst>
      <p:ext uri="{BB962C8B-B14F-4D97-AF65-F5344CB8AC3E}">
        <p14:creationId xmlns:p14="http://schemas.microsoft.com/office/powerpoint/2010/main" val="2696879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Because of adiabaticity, the modal occupancies </a:t>
                </a:r>
                <a14:m>
                  <m:oMath xmlns:m="http://schemas.openxmlformats.org/officeDocument/2006/math">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sSub>
                              <m:sSubPr>
                                <m:ctrlPr>
                                  <a:rPr lang="en-US" sz="1800"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800" dirty="0">
                    <a:effectLst/>
                    <a:latin typeface="Times New Roman" panose="02020603050405020304" pitchFamily="18" charset="0"/>
                    <a:ea typeface="Times New Roman" panose="02020603050405020304" pitchFamily="18" charset="0"/>
                  </a:rPr>
                  <a:t> remain invariant and so does the optical entropy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𝑆</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nary>
                      <m:naryPr>
                        <m:chr m:val="∑"/>
                        <m:supHide m:val="on"/>
                        <m:ctrlPr>
                          <a:rPr lang="en-US" sz="1800" i="1">
                            <a:effectLst/>
                            <a:latin typeface="Cambria Math" panose="02040503050406030204" pitchFamily="18" charset="0"/>
                          </a:rPr>
                        </m:ctrlPr>
                      </m:naryPr>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sub>
                      <m:sup/>
                      <m:e>
                        <m:func>
                          <m:funcPr>
                            <m:ctrlPr>
                              <a:rPr lang="en-US" sz="1800" i="1">
                                <a:effectLst/>
                                <a:latin typeface="Cambria Math" panose="020405030504060302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ln</m:t>
                            </m:r>
                          </m:fName>
                          <m:e>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sSub>
                                      <m:sSubPr>
                                        <m:ctrlPr>
                                          <a:rPr lang="en-US" sz="1800"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func>
                      </m:e>
                    </m:nary>
                  </m:oMath>
                </a14:m>
                <a:endParaRPr lang="de-DE" dirty="0"/>
              </a:p>
            </p:txBody>
          </p:sp>
        </mc:Choice>
        <mc:Fallback xmlns="">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Because of adiabaticity, the modal occupancies </a:t>
                </a:r>
                <a:r>
                  <a:rPr lang="en-US" sz="1800" i="0">
                    <a:effectLst/>
                    <a:latin typeface="Cambria Math" panose="020405030504060302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𝑐_𝑘 |^2</a:t>
                </a:r>
                <a:r>
                  <a:rPr lang="en-US" sz="1800" dirty="0">
                    <a:effectLst/>
                    <a:latin typeface="Times New Roman" panose="02020603050405020304" pitchFamily="18" charset="0"/>
                    <a:ea typeface="Times New Roman" panose="02020603050405020304" pitchFamily="18" charset="0"/>
                  </a:rPr>
                  <a:t> remain invariant and so does the optical entropy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𝑆=</a:t>
                </a:r>
                <a:r>
                  <a:rPr lang="en-US" sz="1800" i="0">
                    <a:effectLst/>
                    <a:latin typeface="Cambria Math" panose="02040503050406030204" pitchFamily="18" charset="0"/>
                  </a:rPr>
                  <a:t>∑_</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𝑘▒ln⁡〖|𝑐_𝑘 |^2 〗 </a:t>
                </a:r>
                <a:endParaRPr lang="de-DE" dirty="0"/>
              </a:p>
            </p:txBody>
          </p:sp>
        </mc:Fallback>
      </mc:AlternateContent>
      <p:sp>
        <p:nvSpPr>
          <p:cNvPr id="4" name="Slide Number Placeholder 3"/>
          <p:cNvSpPr>
            <a:spLocks noGrp="1"/>
          </p:cNvSpPr>
          <p:nvPr>
            <p:ph type="sldNum" sz="quarter" idx="5"/>
          </p:nvPr>
        </p:nvSpPr>
        <p:spPr/>
        <p:txBody>
          <a:bodyPr/>
          <a:lstStyle/>
          <a:p>
            <a:fld id="{2114B377-BBCF-4342-A036-6D72994E44E6}" type="slidenum">
              <a:rPr lang="en-US" smtClean="0"/>
              <a:t>40</a:t>
            </a:fld>
            <a:endParaRPr lang="en-US"/>
          </a:p>
        </p:txBody>
      </p:sp>
    </p:spTree>
    <p:extLst>
      <p:ext uri="{BB962C8B-B14F-4D97-AF65-F5344CB8AC3E}">
        <p14:creationId xmlns:p14="http://schemas.microsoft.com/office/powerpoint/2010/main" val="3208767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Adiabatic &gt;&gt; no heat flow; kept entropy maximized</a:t>
            </a:r>
          </a:p>
          <a:p>
            <a:r>
              <a:rPr lang="en-US" dirty="0"/>
              <a:t>No heating exchange</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41</a:t>
            </a:fld>
            <a:endParaRPr lang="en-US"/>
          </a:p>
        </p:txBody>
      </p:sp>
    </p:spTree>
    <p:extLst>
      <p:ext uri="{BB962C8B-B14F-4D97-AF65-F5344CB8AC3E}">
        <p14:creationId xmlns:p14="http://schemas.microsoft.com/office/powerpoint/2010/main" val="680962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Unlike isentropic processes, Joule photon-gas expansion is thermodynamically irreversible</a:t>
                </a:r>
                <a:r>
                  <a:rPr lang="en-US" sz="1800" baseline="30000" dirty="0">
                    <a:effectLst/>
                    <a:latin typeface="Times New Roman" panose="02020603050405020304" pitchFamily="18" charset="0"/>
                    <a:ea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rPr>
                  <a:t> and transpires while the internal energy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𝑈</m:t>
                    </m:r>
                  </m:oMath>
                </a14:m>
                <a:r>
                  <a:rPr lang="en-US" sz="1800" dirty="0">
                    <a:effectLst/>
                    <a:latin typeface="Times New Roman" panose="02020603050405020304" pitchFamily="18" charset="0"/>
                    <a:ea typeface="Times New Roman" panose="02020603050405020304" pitchFamily="18" charset="0"/>
                  </a:rPr>
                  <a:t> of the system remains constant . </a:t>
                </a:r>
                <a:endParaRPr lang="de-DE" dirty="0"/>
              </a:p>
            </p:txBody>
          </p:sp>
        </mc:Choice>
        <mc:Fallback xmlns="">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Unlike isentropic processes, Joule photon-gas expansion is thermodynamically irreversible</a:t>
                </a:r>
                <a:r>
                  <a:rPr lang="en-US" sz="1800" baseline="30000" dirty="0">
                    <a:effectLst/>
                    <a:latin typeface="Times New Roman" panose="02020603050405020304" pitchFamily="18" charset="0"/>
                    <a:ea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rPr>
                  <a:t> and transpires while the internal energy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𝑈</a:t>
                </a:r>
                <a:r>
                  <a:rPr lang="en-US" sz="1800" dirty="0">
                    <a:effectLst/>
                    <a:latin typeface="Times New Roman" panose="02020603050405020304" pitchFamily="18" charset="0"/>
                    <a:ea typeface="Times New Roman" panose="02020603050405020304" pitchFamily="18" charset="0"/>
                  </a:rPr>
                  <a:t> of the system remains constant . </a:t>
                </a:r>
                <a:endParaRPr lang="de-DE" dirty="0"/>
              </a:p>
            </p:txBody>
          </p:sp>
        </mc:Fallback>
      </mc:AlternateContent>
      <p:sp>
        <p:nvSpPr>
          <p:cNvPr id="4" name="Slide Number Placeholder 3"/>
          <p:cNvSpPr>
            <a:spLocks noGrp="1"/>
          </p:cNvSpPr>
          <p:nvPr>
            <p:ph type="sldNum" sz="quarter" idx="5"/>
          </p:nvPr>
        </p:nvSpPr>
        <p:spPr/>
        <p:txBody>
          <a:bodyPr/>
          <a:lstStyle/>
          <a:p>
            <a:fld id="{2114B377-BBCF-4342-A036-6D72994E44E6}" type="slidenum">
              <a:rPr lang="en-US" smtClean="0"/>
              <a:t>42</a:t>
            </a:fld>
            <a:endParaRPr lang="en-US"/>
          </a:p>
        </p:txBody>
      </p:sp>
    </p:spTree>
    <p:extLst>
      <p:ext uri="{BB962C8B-B14F-4D97-AF65-F5344CB8AC3E}">
        <p14:creationId xmlns:p14="http://schemas.microsoft.com/office/powerpoint/2010/main" val="33690458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photonic response observed here is in stark contrast to the Joule expansion behavior expected from say ideal monoatomic gases, where the temperature or kinetic energy of the particles remains constant while the chemical potential substantially changes. Similar results are obtained in the negative optical temperature domain</a:t>
            </a:r>
            <a:endParaRPr lang="en-US" dirty="0"/>
          </a:p>
        </p:txBody>
      </p:sp>
      <p:sp>
        <p:nvSpPr>
          <p:cNvPr id="4" name="Espaço Reservado para Número de Slide 3"/>
          <p:cNvSpPr>
            <a:spLocks noGrp="1"/>
          </p:cNvSpPr>
          <p:nvPr>
            <p:ph type="sldNum" sz="quarter" idx="10"/>
          </p:nvPr>
        </p:nvSpPr>
        <p:spPr/>
        <p:txBody>
          <a:bodyPr/>
          <a:lstStyle/>
          <a:p>
            <a:fld id="{2114B377-BBCF-4342-A036-6D72994E44E6}" type="slidenum">
              <a:rPr lang="en-US" smtClean="0"/>
              <a:t>43</a:t>
            </a:fld>
            <a:endParaRPr lang="en-US"/>
          </a:p>
        </p:txBody>
      </p:sp>
    </p:spTree>
    <p:extLst>
      <p:ext uri="{BB962C8B-B14F-4D97-AF65-F5344CB8AC3E}">
        <p14:creationId xmlns:p14="http://schemas.microsoft.com/office/powerpoint/2010/main" val="28950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2114B377-BBCF-4342-A036-6D72994E44E6}" type="slidenum">
              <a:rPr lang="en-US" smtClean="0"/>
              <a:t>18</a:t>
            </a:fld>
            <a:endParaRPr lang="en-US"/>
          </a:p>
        </p:txBody>
      </p:sp>
    </p:spTree>
    <p:extLst>
      <p:ext uri="{BB962C8B-B14F-4D97-AF65-F5344CB8AC3E}">
        <p14:creationId xmlns:p14="http://schemas.microsoft.com/office/powerpoint/2010/main" val="3562338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Additional phase applied by PM change the pulse dynamics</a:t>
            </a:r>
          </a:p>
          <a:p>
            <a:endParaRPr lang="en-US" dirty="0"/>
          </a:p>
        </p:txBody>
      </p:sp>
      <p:sp>
        <p:nvSpPr>
          <p:cNvPr id="4" name="Espaço Reservado para Número de Slide 3"/>
          <p:cNvSpPr>
            <a:spLocks noGrp="1"/>
          </p:cNvSpPr>
          <p:nvPr>
            <p:ph type="sldNum" sz="quarter" idx="10"/>
          </p:nvPr>
        </p:nvSpPr>
        <p:spPr/>
        <p:txBody>
          <a:bodyPr/>
          <a:lstStyle/>
          <a:p>
            <a:fld id="{2114B377-BBCF-4342-A036-6D72994E44E6}" type="slidenum">
              <a:rPr lang="en-US" smtClean="0"/>
              <a:t>19</a:t>
            </a:fld>
            <a:endParaRPr lang="en-US"/>
          </a:p>
        </p:txBody>
      </p:sp>
    </p:spTree>
    <p:extLst>
      <p:ext uri="{BB962C8B-B14F-4D97-AF65-F5344CB8AC3E}">
        <p14:creationId xmlns:p14="http://schemas.microsoft.com/office/powerpoint/2010/main" val="453138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Pulses get delayed in the loop V and advanced in the loop U because of their fiber length. </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24</a:t>
            </a:fld>
            <a:endParaRPr lang="en-US"/>
          </a:p>
        </p:txBody>
      </p:sp>
    </p:spTree>
    <p:extLst>
      <p:ext uri="{BB962C8B-B14F-4D97-AF65-F5344CB8AC3E}">
        <p14:creationId xmlns:p14="http://schemas.microsoft.com/office/powerpoint/2010/main" val="561028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26</a:t>
            </a:fld>
            <a:endParaRPr lang="en-US"/>
          </a:p>
        </p:txBody>
      </p:sp>
    </p:spTree>
    <p:extLst>
      <p:ext uri="{BB962C8B-B14F-4D97-AF65-F5344CB8AC3E}">
        <p14:creationId xmlns:p14="http://schemas.microsoft.com/office/powerpoint/2010/main" val="3788703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27</a:t>
            </a:fld>
            <a:endParaRPr lang="en-US"/>
          </a:p>
        </p:txBody>
      </p:sp>
    </p:spTree>
    <p:extLst>
      <p:ext uri="{BB962C8B-B14F-4D97-AF65-F5344CB8AC3E}">
        <p14:creationId xmlns:p14="http://schemas.microsoft.com/office/powerpoint/2010/main" val="827482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Lately, a rather peculiar effect has been consistently reported in several experimental studies, whereby the power in a multimode nonlinear fiber was found to eventually settle into the lower group of modes: the so-called beam self-cleaning effect. This intriguing mechanism has nothing to do with any Raman and/or self-focusing effects, but instead is a byproduct of multi-wave mixing energy exchange.</a:t>
            </a:r>
          </a:p>
          <a:p>
            <a:endParaRPr lang="en-US" dirty="0"/>
          </a:p>
          <a:p>
            <a:r>
              <a:rPr lang="en-US" dirty="0"/>
              <a:t> In this formalism, the complex interactions in these heavily multimoded systems are treated via statistical mechanics, and the beam self-cleaning effect is explained as a thermalization process aiming to extremize the underlying optical entropy.</a:t>
            </a:r>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30</a:t>
            </a:fld>
            <a:endParaRPr lang="en-US"/>
          </a:p>
        </p:txBody>
      </p:sp>
    </p:spTree>
    <p:extLst>
      <p:ext uri="{BB962C8B-B14F-4D97-AF65-F5344CB8AC3E}">
        <p14:creationId xmlns:p14="http://schemas.microsoft.com/office/powerpoint/2010/main" val="225110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the question naturally arises as to whether these thermodynamic parameters are unique, and if so, what are the general conditions determining their accessible range.</a:t>
            </a:r>
          </a:p>
          <a:p>
            <a:endParaRPr lang="en-US" dirty="0"/>
          </a:p>
          <a:p>
            <a:r>
              <a:rPr lang="en-US" b="1" dirty="0"/>
              <a:t>Statistical mechanics</a:t>
            </a:r>
            <a:r>
              <a:rPr lang="en-US" dirty="0"/>
              <a:t> is one of the fundamental tools of modern </a:t>
            </a:r>
            <a:r>
              <a:rPr lang="en-US" dirty="0">
                <a:hlinkClick r:id="rId3" tooltip="Physics"/>
              </a:rPr>
              <a:t>physics</a:t>
            </a:r>
            <a:r>
              <a:rPr lang="en-US" dirty="0"/>
              <a:t>. It is a mathematical framework that applies </a:t>
            </a:r>
            <a:r>
              <a:rPr lang="en-US" dirty="0">
                <a:hlinkClick r:id="rId4" tooltip="Statistics"/>
              </a:rPr>
              <a:t>statistical methods</a:t>
            </a:r>
            <a:r>
              <a:rPr lang="en-US" dirty="0"/>
              <a:t> and </a:t>
            </a:r>
            <a:r>
              <a:rPr lang="en-US" dirty="0">
                <a:hlinkClick r:id="rId5" tooltip="Probability theory"/>
              </a:rPr>
              <a:t>probability theory</a:t>
            </a:r>
            <a:r>
              <a:rPr lang="en-US" dirty="0"/>
              <a:t> to large assemblies of microscopic entities. It does not assume or postulate any natural laws, but explains the macroscopic behavior of nature from the behavior of such ensembles. </a:t>
            </a:r>
          </a:p>
          <a:p>
            <a:endParaRPr lang="en-US" dirty="0"/>
          </a:p>
          <a:p>
            <a:r>
              <a:rPr lang="en-US" dirty="0"/>
              <a:t>The primary goal of statistical thermodynamics (also known as equilibrium statistical mechanics) is to derive the </a:t>
            </a:r>
            <a:r>
              <a:rPr lang="en-US" dirty="0">
                <a:hlinkClick r:id="rId6" tooltip="Classical thermodynamics"/>
              </a:rPr>
              <a:t>classical thermodynamics</a:t>
            </a:r>
            <a:r>
              <a:rPr lang="en-US" dirty="0"/>
              <a:t> of materials in terms of the properties of their constituent particles and the interactions between them. In other words, statistical thermodynamics provides a connection between the macroscopic properties of materials in </a:t>
            </a:r>
            <a:r>
              <a:rPr lang="en-US" dirty="0">
                <a:hlinkClick r:id="rId7" tooltip="Thermodynamic equilibrium"/>
              </a:rPr>
              <a:t>thermodynamic equilibrium</a:t>
            </a:r>
            <a:r>
              <a:rPr lang="en-US" dirty="0"/>
              <a:t>, and the microscopic </a:t>
            </a:r>
            <a:r>
              <a:rPr lang="en-US" dirty="0" err="1"/>
              <a:t>behaviours</a:t>
            </a:r>
            <a:r>
              <a:rPr lang="en-US" dirty="0"/>
              <a:t> and motions occurring inside the material. </a:t>
            </a:r>
          </a:p>
          <a:p>
            <a:r>
              <a:rPr lang="en-US" dirty="0"/>
              <a:t>Whereas statistical mechanics proper involves dynamics, here the attention is </a:t>
            </a:r>
            <a:r>
              <a:rPr lang="en-US" dirty="0" err="1"/>
              <a:t>focussed</a:t>
            </a:r>
            <a:r>
              <a:rPr lang="en-US" dirty="0"/>
              <a:t> on </a:t>
            </a:r>
            <a:r>
              <a:rPr lang="en-US" i="1" dirty="0"/>
              <a:t>statistical equilibrium</a:t>
            </a:r>
            <a:r>
              <a:rPr lang="en-US" dirty="0"/>
              <a:t> (steady state). </a:t>
            </a:r>
          </a:p>
          <a:p>
            <a:endParaRPr lang="en-US" b="1" dirty="0"/>
          </a:p>
          <a:p>
            <a:r>
              <a:rPr lang="en-US" b="1" dirty="0"/>
              <a:t>Statistical equilibrium does not mean that the particles have stopped moving (</a:t>
            </a:r>
            <a:r>
              <a:rPr lang="en-US" b="1" dirty="0">
                <a:hlinkClick r:id="rId8" tooltip="Mechanical equilibrium"/>
              </a:rPr>
              <a:t>mechanical equilibrium</a:t>
            </a:r>
            <a:r>
              <a:rPr lang="en-US" b="1" dirty="0"/>
              <a:t>), rather, only that the ensemble is not evolving. </a:t>
            </a:r>
          </a:p>
          <a:p>
            <a:endParaRPr lang="de-DE" dirty="0"/>
          </a:p>
        </p:txBody>
      </p:sp>
      <p:sp>
        <p:nvSpPr>
          <p:cNvPr id="4" name="Slide Number Placeholder 3"/>
          <p:cNvSpPr>
            <a:spLocks noGrp="1"/>
          </p:cNvSpPr>
          <p:nvPr>
            <p:ph type="sldNum" sz="quarter" idx="5"/>
          </p:nvPr>
        </p:nvSpPr>
        <p:spPr/>
        <p:txBody>
          <a:bodyPr/>
          <a:lstStyle/>
          <a:p>
            <a:fld id="{2114B377-BBCF-4342-A036-6D72994E44E6}" type="slidenum">
              <a:rPr lang="en-US" smtClean="0"/>
              <a:t>31</a:t>
            </a:fld>
            <a:endParaRPr lang="en-US"/>
          </a:p>
        </p:txBody>
      </p:sp>
    </p:spTree>
    <p:extLst>
      <p:ext uri="{BB962C8B-B14F-4D97-AF65-F5344CB8AC3E}">
        <p14:creationId xmlns:p14="http://schemas.microsoft.com/office/powerpoint/2010/main" val="1947534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To experimentally observe the aforementioned optical thermodynamic effects, we employ a conservative nonlinear time-synthetic optical mesh lattice</a:t>
                </a:r>
                <a:r>
                  <a:rPr lang="en-US" sz="1800" baseline="30000" dirty="0">
                    <a:effectLst/>
                    <a:latin typeface="Times New Roman" panose="02020603050405020304" pitchFamily="18" charset="0"/>
                    <a:ea typeface="Times New Roman" panose="02020603050405020304" pitchFamily="18" charset="0"/>
                  </a:rPr>
                  <a:t>36,37</a:t>
                </a:r>
                <a:r>
                  <a:rPr lang="en-US" sz="1800" dirty="0">
                    <a:effectLst/>
                    <a:latin typeface="Times New Roman" panose="02020603050405020304" pitchFamily="18" charset="0"/>
                    <a:ea typeface="Times New Roman" panose="02020603050405020304" pitchFamily="18" charset="0"/>
                  </a:rPr>
                  <a:t> that supports a finite number of modes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𝑀</m:t>
                    </m:r>
                  </m:oMath>
                </a14:m>
                <a:r>
                  <a:rPr lang="en-US" sz="1800" dirty="0">
                    <a:effectLst/>
                    <a:latin typeface="Times New Roman" panose="02020603050405020304" pitchFamily="18" charset="0"/>
                    <a:ea typeface="Times New Roman" panose="02020603050405020304" pitchFamily="18" charset="0"/>
                  </a:rPr>
                  <a:t> (in the time domain), whose power occupancies can be monitored in real time via mode demultiplexing techniques </a:t>
                </a:r>
                <a:endParaRPr lang="de-DE" dirty="0"/>
              </a:p>
            </p:txBody>
          </p:sp>
        </mc:Choice>
        <mc:Fallback xmlns="">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To experimentally observe the aforementioned optical thermodynamic effects, we employ a conservative nonlinear time-synthetic optical mesh lattice</a:t>
                </a:r>
                <a:r>
                  <a:rPr lang="en-US" sz="1800" baseline="30000" dirty="0">
                    <a:effectLst/>
                    <a:latin typeface="Times New Roman" panose="02020603050405020304" pitchFamily="18" charset="0"/>
                    <a:ea typeface="Times New Roman" panose="02020603050405020304" pitchFamily="18" charset="0"/>
                  </a:rPr>
                  <a:t>36,37</a:t>
                </a:r>
                <a:r>
                  <a:rPr lang="en-US" sz="1800" dirty="0">
                    <a:effectLst/>
                    <a:latin typeface="Times New Roman" panose="02020603050405020304" pitchFamily="18" charset="0"/>
                    <a:ea typeface="Times New Roman" panose="02020603050405020304" pitchFamily="18" charset="0"/>
                  </a:rPr>
                  <a:t> that supports a finite number of modes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𝑀</a:t>
                </a:r>
                <a:r>
                  <a:rPr lang="en-US" sz="1800" dirty="0">
                    <a:effectLst/>
                    <a:latin typeface="Times New Roman" panose="02020603050405020304" pitchFamily="18" charset="0"/>
                    <a:ea typeface="Times New Roman" panose="02020603050405020304" pitchFamily="18" charset="0"/>
                  </a:rPr>
                  <a:t> (in the time domain), whose power occupancies can be monitored in real time via mode demultiplexing techniques </a:t>
                </a:r>
                <a:endParaRPr lang="de-DE" dirty="0"/>
              </a:p>
            </p:txBody>
          </p:sp>
        </mc:Fallback>
      </mc:AlternateContent>
      <p:sp>
        <p:nvSpPr>
          <p:cNvPr id="4" name="Slide Number Placeholder 3"/>
          <p:cNvSpPr>
            <a:spLocks noGrp="1"/>
          </p:cNvSpPr>
          <p:nvPr>
            <p:ph type="sldNum" sz="quarter" idx="5"/>
          </p:nvPr>
        </p:nvSpPr>
        <p:spPr/>
        <p:txBody>
          <a:bodyPr/>
          <a:lstStyle/>
          <a:p>
            <a:fld id="{2114B377-BBCF-4342-A036-6D72994E44E6}" type="slidenum">
              <a:rPr lang="en-US" smtClean="0"/>
              <a:t>32</a:t>
            </a:fld>
            <a:endParaRPr lang="en-US"/>
          </a:p>
        </p:txBody>
      </p:sp>
    </p:spTree>
    <p:extLst>
      <p:ext uri="{BB962C8B-B14F-4D97-AF65-F5344CB8AC3E}">
        <p14:creationId xmlns:p14="http://schemas.microsoft.com/office/powerpoint/2010/main" val="2569092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dirty="0"/>
              <a:t>Click to edit Master title style</a:t>
            </a:r>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lvl1pPr>
              <a:defRPr b="0"/>
            </a:lvl1pPr>
          </a:lstStyle>
          <a:p>
            <a:fld id="{72345051-2045-45DA-935E-2E3CA1A69ADC}" type="datetimeFigureOut">
              <a:rPr lang="en-US" smtClean="0"/>
              <a:pPr/>
              <a:t>3/13/23</a:t>
            </a:fld>
            <a:endParaRPr lang="en-US" b="0"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116878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幻灯片">
    <p:bg>
      <p:bgPr>
        <a:solidFill>
          <a:srgbClr val="0D0E1E"/>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28A0092B-C50C-407E-A947-70E740481C1C}">
                <a14:useLocalDpi xmlns:a14="http://schemas.microsoft.com/office/drawing/2010/main" val="0"/>
              </a:ext>
            </a:extLst>
          </a:blip>
          <a:srcRect b="8822"/>
          <a:stretch/>
        </p:blipFill>
        <p:spPr>
          <a:xfrm>
            <a:off x="0" y="1850151"/>
            <a:ext cx="12192000" cy="5029619"/>
          </a:xfrm>
          <a:prstGeom prst="rect">
            <a:avLst/>
          </a:prstGeom>
        </p:spPr>
      </p:pic>
    </p:spTree>
    <p:extLst>
      <p:ext uri="{BB962C8B-B14F-4D97-AF65-F5344CB8AC3E}">
        <p14:creationId xmlns:p14="http://schemas.microsoft.com/office/powerpoint/2010/main" val="389369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rgbClr val="0D0E1E"/>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extLst>
              <a:ext uri="{28A0092B-C50C-407E-A947-70E740481C1C}">
                <a14:useLocalDpi xmlns:a14="http://schemas.microsoft.com/office/drawing/2010/main" val="0"/>
              </a:ext>
            </a:extLst>
          </a:blip>
          <a:srcRect b="9379"/>
          <a:stretch/>
        </p:blipFill>
        <p:spPr>
          <a:xfrm>
            <a:off x="0" y="2009105"/>
            <a:ext cx="12192000" cy="4848895"/>
          </a:xfrm>
          <a:prstGeom prst="rect">
            <a:avLst/>
          </a:prstGeom>
        </p:spPr>
      </p:pic>
    </p:spTree>
    <p:extLst>
      <p:ext uri="{BB962C8B-B14F-4D97-AF65-F5344CB8AC3E}">
        <p14:creationId xmlns:p14="http://schemas.microsoft.com/office/powerpoint/2010/main" val="3983362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250"/>
                                        <p:tgtEl>
                                          <p:spTgt spid="9"/>
                                        </p:tgtEl>
                                      </p:cBhvr>
                                    </p:animEffect>
                                  </p:childTnLst>
                                </p:cTn>
                              </p:par>
                              <p:par>
                                <p:cTn id="8" presetID="64" presetClass="path" presetSubtype="0" decel="50667" fill="hold" nodeType="withEffect">
                                  <p:stCondLst>
                                    <p:cond delay="750"/>
                                  </p:stCondLst>
                                  <p:childTnLst>
                                    <p:animMotion origin="layout" path="M 4.79167E-6 0.06829 L 4.79167E-6 -4.44444E-6 " pathEditMode="relative" rAng="0" ptsTypes="AA">
                                      <p:cBhvr>
                                        <p:cTn id="9" dur="1250" fill="hold"/>
                                        <p:tgtEl>
                                          <p:spTgt spid="9"/>
                                        </p:tgtEl>
                                        <p:attrNameLst>
                                          <p:attrName>ppt_x</p:attrName>
                                          <p:attrName>ppt_y</p:attrName>
                                        </p:attrNameLst>
                                      </p:cBhvr>
                                      <p:rCtr x="0" y="-34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标题幻灯片">
    <p:bg>
      <p:bgPr>
        <a:solidFill>
          <a:srgbClr val="0D0E1E"/>
        </a:solidFill>
        <a:effectLst/>
      </p:bgPr>
    </p:bg>
    <p:spTree>
      <p:nvGrpSpPr>
        <p:cNvPr id="1" name=""/>
        <p:cNvGrpSpPr/>
        <p:nvPr/>
      </p:nvGrpSpPr>
      <p:grpSpPr>
        <a:xfrm>
          <a:off x="0" y="0"/>
          <a:ext cx="0" cy="0"/>
          <a:chOff x="0" y="0"/>
          <a:chExt cx="0" cy="0"/>
        </a:xfrm>
      </p:grpSpPr>
      <p:pic>
        <p:nvPicPr>
          <p:cNvPr id="10" name="图片 9" descr="e7d195523061f1c0d3ba7f298e59d031c9c3f97027ed136f882110EF8F17BAD1F2C348D17C7856EF46CB4678CC9E44EE1ABA681E3133328A7B4D22AAF822B2429426B2355AA8CC4431B8568D2CF3B73A608EADBFD87AE0DC2085F49D4C585EE85AD222AAB0F9867648B54ABAF32054115737F34E4D49AA79217DAAD96EC749D63CD56D4C4DBEFB4D"/>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514600" y="482600"/>
            <a:ext cx="7162800" cy="629362"/>
          </a:xfrm>
          <a:prstGeom prst="rect">
            <a:avLst/>
          </a:prstGeom>
        </p:spPr>
      </p:pic>
      <p:pic>
        <p:nvPicPr>
          <p:cNvPr id="8" name="图片 7"/>
          <p:cNvPicPr>
            <a:picLocks noChangeAspect="1"/>
          </p:cNvPicPr>
          <p:nvPr userDrawn="1"/>
        </p:nvPicPr>
        <p:blipFill rotWithShape="1">
          <a:blip r:embed="rId3" cstate="print">
            <a:extLst>
              <a:ext uri="{28A0092B-C50C-407E-A947-70E740481C1C}">
                <a14:useLocalDpi xmlns:a14="http://schemas.microsoft.com/office/drawing/2010/main" val="0"/>
              </a:ext>
            </a:extLst>
          </a:blip>
          <a:srcRect l="29687" t="21619" r="25374" b="40195"/>
          <a:stretch/>
        </p:blipFill>
        <p:spPr>
          <a:xfrm>
            <a:off x="0" y="0"/>
            <a:ext cx="12192000" cy="6858000"/>
          </a:xfrm>
          <a:prstGeom prst="rect">
            <a:avLst/>
          </a:prstGeom>
        </p:spPr>
      </p:pic>
      <p:sp>
        <p:nvSpPr>
          <p:cNvPr id="6" name="文本占位符 10"/>
          <p:cNvSpPr>
            <a:spLocks noGrp="1"/>
          </p:cNvSpPr>
          <p:nvPr>
            <p:ph type="body" sz="quarter" idx="10" hasCustomPrompt="1"/>
          </p:nvPr>
        </p:nvSpPr>
        <p:spPr>
          <a:xfrm>
            <a:off x="1065972" y="123324"/>
            <a:ext cx="9903176" cy="723900"/>
          </a:xfrm>
          <a:prstGeom prst="rect">
            <a:avLst/>
          </a:prstGeom>
        </p:spPr>
        <p:txBody>
          <a:bodyPr anchor="ctr" anchorCtr="0"/>
          <a:lstStyle>
            <a:lvl1pPr marL="0" indent="0" algn="ctr">
              <a:buNone/>
              <a:defRPr sz="3200" b="0">
                <a:solidFill>
                  <a:schemeClr val="bg1"/>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Concise Style</a:t>
            </a:r>
          </a:p>
        </p:txBody>
      </p:sp>
      <p:sp>
        <p:nvSpPr>
          <p:cNvPr id="11" name="任意多边形 2">
            <a:extLst>
              <a:ext uri="{FF2B5EF4-FFF2-40B4-BE49-F238E27FC236}">
                <a16:creationId xmlns:a16="http://schemas.microsoft.com/office/drawing/2014/main" id="{AB0AA8A1-B34E-4ED7-8975-E9310C37FA71}"/>
              </a:ext>
            </a:extLst>
          </p:cNvPr>
          <p:cNvSpPr/>
          <p:nvPr userDrawn="1"/>
        </p:nvSpPr>
        <p:spPr>
          <a:xfrm>
            <a:off x="4279469" y="744498"/>
            <a:ext cx="6261531" cy="263078"/>
          </a:xfrm>
          <a:custGeom>
            <a:avLst/>
            <a:gdLst>
              <a:gd name="connsiteX0" fmla="*/ 3619500 w 3619500"/>
              <a:gd name="connsiteY0" fmla="*/ 47163 h 263078"/>
              <a:gd name="connsiteX1" fmla="*/ 2997200 w 3619500"/>
              <a:gd name="connsiteY1" fmla="*/ 15413 h 263078"/>
              <a:gd name="connsiteX2" fmla="*/ 2108200 w 3619500"/>
              <a:gd name="connsiteY2" fmla="*/ 263063 h 263078"/>
              <a:gd name="connsiteX3" fmla="*/ 920750 w 3619500"/>
              <a:gd name="connsiteY3" fmla="*/ 2713 h 263078"/>
              <a:gd name="connsiteX4" fmla="*/ 0 w 3619500"/>
              <a:gd name="connsiteY4" fmla="*/ 180513 h 26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0" h="263078">
                <a:moveTo>
                  <a:pt x="3619500" y="47163"/>
                </a:moveTo>
                <a:cubicBezTo>
                  <a:pt x="3434291" y="13296"/>
                  <a:pt x="3249083" y="-20570"/>
                  <a:pt x="2997200" y="15413"/>
                </a:cubicBezTo>
                <a:cubicBezTo>
                  <a:pt x="2745317" y="51396"/>
                  <a:pt x="2454275" y="265180"/>
                  <a:pt x="2108200" y="263063"/>
                </a:cubicBezTo>
                <a:cubicBezTo>
                  <a:pt x="1762125" y="260946"/>
                  <a:pt x="1272117" y="16471"/>
                  <a:pt x="920750" y="2713"/>
                </a:cubicBezTo>
                <a:cubicBezTo>
                  <a:pt x="569383" y="-11045"/>
                  <a:pt x="284691" y="84734"/>
                  <a:pt x="0" y="180513"/>
                </a:cubicBezTo>
              </a:path>
            </a:pathLst>
          </a:custGeom>
          <a:noFill/>
          <a:ln w="22225">
            <a:gradFill flip="none" rotWithShape="1">
              <a:gsLst>
                <a:gs pos="0">
                  <a:schemeClr val="accent1">
                    <a:alpha val="0"/>
                  </a:schemeClr>
                </a:gs>
                <a:gs pos="74000">
                  <a:schemeClr val="accent2">
                    <a:alpha val="4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3">
            <a:extLst>
              <a:ext uri="{FF2B5EF4-FFF2-40B4-BE49-F238E27FC236}">
                <a16:creationId xmlns:a16="http://schemas.microsoft.com/office/drawing/2014/main" id="{217F0C0A-4A54-46A8-853B-5E2C6ACA8EE7}"/>
              </a:ext>
            </a:extLst>
          </p:cNvPr>
          <p:cNvSpPr/>
          <p:nvPr userDrawn="1"/>
        </p:nvSpPr>
        <p:spPr>
          <a:xfrm>
            <a:off x="3379511" y="828162"/>
            <a:ext cx="6894275" cy="167743"/>
          </a:xfrm>
          <a:custGeom>
            <a:avLst/>
            <a:gdLst>
              <a:gd name="connsiteX0" fmla="*/ 0 w 3985260"/>
              <a:gd name="connsiteY0" fmla="*/ 114312 h 167743"/>
              <a:gd name="connsiteX1" fmla="*/ 685800 w 3985260"/>
              <a:gd name="connsiteY1" fmla="*/ 12 h 167743"/>
              <a:gd name="connsiteX2" fmla="*/ 1409700 w 3985260"/>
              <a:gd name="connsiteY2" fmla="*/ 106692 h 167743"/>
              <a:gd name="connsiteX3" fmla="*/ 2263140 w 3985260"/>
              <a:gd name="connsiteY3" fmla="*/ 53352 h 167743"/>
              <a:gd name="connsiteX4" fmla="*/ 3009900 w 3985260"/>
              <a:gd name="connsiteY4" fmla="*/ 167652 h 167743"/>
              <a:gd name="connsiteX5" fmla="*/ 3985260 w 3985260"/>
              <a:gd name="connsiteY5" fmla="*/ 68592 h 167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5260" h="167743">
                <a:moveTo>
                  <a:pt x="0" y="114312"/>
                </a:moveTo>
                <a:cubicBezTo>
                  <a:pt x="225425" y="57797"/>
                  <a:pt x="450850" y="1282"/>
                  <a:pt x="685800" y="12"/>
                </a:cubicBezTo>
                <a:cubicBezTo>
                  <a:pt x="920750" y="-1258"/>
                  <a:pt x="1146810" y="97802"/>
                  <a:pt x="1409700" y="106692"/>
                </a:cubicBezTo>
                <a:cubicBezTo>
                  <a:pt x="1672590" y="115582"/>
                  <a:pt x="1996440" y="43192"/>
                  <a:pt x="2263140" y="53352"/>
                </a:cubicBezTo>
                <a:cubicBezTo>
                  <a:pt x="2529840" y="63512"/>
                  <a:pt x="2722880" y="165112"/>
                  <a:pt x="3009900" y="167652"/>
                </a:cubicBezTo>
                <a:cubicBezTo>
                  <a:pt x="3296920" y="170192"/>
                  <a:pt x="3641090" y="119392"/>
                  <a:pt x="3985260" y="68592"/>
                </a:cubicBezTo>
              </a:path>
            </a:pathLst>
          </a:custGeom>
          <a:noFill/>
          <a:ln w="22225">
            <a:gradFill flip="none" rotWithShape="1">
              <a:gsLst>
                <a:gs pos="0">
                  <a:schemeClr val="accent1">
                    <a:alpha val="0"/>
                  </a:schemeClr>
                </a:gs>
                <a:gs pos="74000">
                  <a:schemeClr val="accent1">
                    <a:alpha val="88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4">
            <a:extLst>
              <a:ext uri="{FF2B5EF4-FFF2-40B4-BE49-F238E27FC236}">
                <a16:creationId xmlns:a16="http://schemas.microsoft.com/office/drawing/2014/main" id="{E3E8DB15-FFFA-4B18-9030-5F9844EFA84D}"/>
              </a:ext>
            </a:extLst>
          </p:cNvPr>
          <p:cNvSpPr/>
          <p:nvPr userDrawn="1"/>
        </p:nvSpPr>
        <p:spPr>
          <a:xfrm>
            <a:off x="1222852" y="675774"/>
            <a:ext cx="5690304" cy="342900"/>
          </a:xfrm>
          <a:custGeom>
            <a:avLst/>
            <a:gdLst>
              <a:gd name="connsiteX0" fmla="*/ 0 w 3289300"/>
              <a:gd name="connsiteY0" fmla="*/ 0 h 273050"/>
              <a:gd name="connsiteX1" fmla="*/ 349250 w 3289300"/>
              <a:gd name="connsiteY1" fmla="*/ 234950 h 273050"/>
              <a:gd name="connsiteX2" fmla="*/ 901700 w 3289300"/>
              <a:gd name="connsiteY2" fmla="*/ 88900 h 273050"/>
              <a:gd name="connsiteX3" fmla="*/ 1536700 w 3289300"/>
              <a:gd name="connsiteY3" fmla="*/ 222250 h 273050"/>
              <a:gd name="connsiteX4" fmla="*/ 2336800 w 3289300"/>
              <a:gd name="connsiteY4" fmla="*/ 120650 h 273050"/>
              <a:gd name="connsiteX5" fmla="*/ 3289300 w 3289300"/>
              <a:gd name="connsiteY5" fmla="*/ 27305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9300" h="273050">
                <a:moveTo>
                  <a:pt x="0" y="0"/>
                </a:moveTo>
                <a:cubicBezTo>
                  <a:pt x="99483" y="110066"/>
                  <a:pt x="198967" y="220133"/>
                  <a:pt x="349250" y="234950"/>
                </a:cubicBezTo>
                <a:cubicBezTo>
                  <a:pt x="499533" y="249767"/>
                  <a:pt x="703792" y="91017"/>
                  <a:pt x="901700" y="88900"/>
                </a:cubicBezTo>
                <a:cubicBezTo>
                  <a:pt x="1099608" y="86783"/>
                  <a:pt x="1297517" y="216958"/>
                  <a:pt x="1536700" y="222250"/>
                </a:cubicBezTo>
                <a:cubicBezTo>
                  <a:pt x="1775883" y="227542"/>
                  <a:pt x="2044700" y="112183"/>
                  <a:pt x="2336800" y="120650"/>
                </a:cubicBezTo>
                <a:cubicBezTo>
                  <a:pt x="2628900" y="129117"/>
                  <a:pt x="2959100" y="201083"/>
                  <a:pt x="3289300" y="273050"/>
                </a:cubicBezTo>
              </a:path>
            </a:pathLst>
          </a:custGeom>
          <a:noFill/>
          <a:ln w="22225">
            <a:gradFill flip="none" rotWithShape="1">
              <a:gsLst>
                <a:gs pos="0">
                  <a:schemeClr val="accent1">
                    <a:alpha val="0"/>
                  </a:schemeClr>
                </a:gs>
                <a:gs pos="74000">
                  <a:schemeClr val="accent2">
                    <a:alpha val="5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7931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63" presetClass="path" presetSubtype="0" decel="50000" fill="hold" grpId="1" nodeType="withEffect">
                                  <p:stCondLst>
                                    <p:cond delay="0"/>
                                  </p:stCondLst>
                                  <p:childTnLst>
                                    <p:animMotion origin="layout" path="M -0.01562 4.44444E-6 L 0.11081 4.44444E-6 " pathEditMode="relative" rAng="0" ptsTypes="AA">
                                      <p:cBhvr>
                                        <p:cTn id="9" dur="750" spd="-100000" fill="hold"/>
                                        <p:tgtEl>
                                          <p:spTgt spid="6">
                                            <p:txEl>
                                              <p:pRg st="0" end="0"/>
                                            </p:txEl>
                                          </p:spTgt>
                                        </p:tgtEl>
                                        <p:attrNameLst>
                                          <p:attrName>ppt_x</p:attrName>
                                          <p:attrName>ppt_y</p:attrName>
                                        </p:attrNameLst>
                                      </p:cBhvr>
                                      <p:rCtr x="6315" y="0"/>
                                    </p:animMotion>
                                  </p:childTnLst>
                                </p:cTn>
                              </p:par>
                              <p:par>
                                <p:cTn id="10" presetID="35" presetClass="path" presetSubtype="0" decel="50000" fill="hold" grpId="2" nodeType="withEffect">
                                  <p:stCondLst>
                                    <p:cond delay="750"/>
                                  </p:stCondLst>
                                  <p:childTnLst>
                                    <p:animMotion origin="layout" path="M -0.01562 4.44444E-6 L 0 4.44444E-6 " pathEditMode="relative" rAng="0" ptsTypes="AA">
                                      <p:cBhvr>
                                        <p:cTn id="11" dur="750" fill="hold"/>
                                        <p:tgtEl>
                                          <p:spTgt spid="6">
                                            <p:txEl>
                                              <p:pRg st="0" end="0"/>
                                            </p:txEl>
                                          </p:spTgt>
                                        </p:tgtEl>
                                        <p:attrNameLst>
                                          <p:attrName>ppt_x</p:attrName>
                                          <p:attrName>ppt_y</p:attrName>
                                        </p:attrNameLst>
                                      </p:cBhvr>
                                      <p:rCtr x="781" y="0"/>
                                    </p:animMotion>
                                  </p:childTnLst>
                                </p:cTn>
                              </p:par>
                              <p:par>
                                <p:cTn id="12" presetID="55" presetClass="entr" presetSubtype="0" fill="hold" nodeType="withEffect">
                                  <p:stCondLst>
                                    <p:cond delay="75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1000"/>
                                        <p:tgtEl>
                                          <p:spTgt spid="11"/>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outVertical)">
                                      <p:cBhvr>
                                        <p:cTn id="22" dur="1000"/>
                                        <p:tgtEl>
                                          <p:spTgt spid="12"/>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6" grpId="1" build="p">
        <p:tmplLst>
          <p:tmpl lvl="1">
            <p:tnLst>
              <p:par>
                <p:cTn presetID="63" presetClass="path" presetSubtype="0" decel="50000" fill="hold" nodeType="withEffect">
                  <p:stCondLst>
                    <p:cond delay="0"/>
                  </p:stCondLst>
                  <p:childTnLst>
                    <p:animMotion origin="layout" path="M -0.01562 4.44444E-6 L 0.11081 4.44444E-6 " pathEditMode="relative" rAng="0" ptsTypes="AA">
                      <p:cBhvr>
                        <p:cTn dur="750" spd="-100000" fill="hold"/>
                        <p:tgtEl>
                          <p:spTgt spid="6"/>
                        </p:tgtEl>
                        <p:attrNameLst>
                          <p:attrName>ppt_x</p:attrName>
                          <p:attrName>ppt_y</p:attrName>
                        </p:attrNameLst>
                      </p:cBhvr>
                      <p:rCtr x="6315" y="0"/>
                    </p:animMotion>
                  </p:childTnLst>
                </p:cTn>
              </p:par>
            </p:tnLst>
          </p:tmpl>
        </p:tmplLst>
      </p:bldP>
      <p:bldP spid="6" grpId="2" build="p">
        <p:tmplLst>
          <p:tmpl lvl="1">
            <p:tnLst>
              <p:par>
                <p:cTn presetID="35" presetClass="path" presetSubtype="0" decel="50000" fill="hold" nodeType="withEffect">
                  <p:stCondLst>
                    <p:cond delay="750"/>
                  </p:stCondLst>
                  <p:childTnLst>
                    <p:animMotion origin="layout" path="M -0.01562 4.44444E-6 L 0 4.44444E-6 " pathEditMode="relative" rAng="0" ptsTypes="AA">
                      <p:cBhvr>
                        <p:cTn dur="750" fill="hold"/>
                        <p:tgtEl>
                          <p:spTgt spid="6"/>
                        </p:tgtEl>
                        <p:attrNameLst>
                          <p:attrName>ppt_x</p:attrName>
                          <p:attrName>ppt_y</p:attrName>
                        </p:attrNameLst>
                      </p:cBhvr>
                      <p:rCtr x="781" y="0"/>
                    </p:animMotion>
                  </p:childTnLst>
                </p:cTn>
              </p:par>
            </p:tnLst>
          </p:tmpl>
        </p:tmplLst>
      </p:bldP>
      <p:bldP spid="11" grpId="0" animBg="1"/>
      <p:bldP spid="12" grpId="0" animBg="1"/>
      <p:bldP spid="13"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标题幻灯片">
    <p:bg>
      <p:bgPr>
        <a:solidFill>
          <a:srgbClr val="0D0E1E"/>
        </a:solidFill>
        <a:effectLst/>
      </p:bgPr>
    </p:bg>
    <p:spTree>
      <p:nvGrpSpPr>
        <p:cNvPr id="1" name=""/>
        <p:cNvGrpSpPr/>
        <p:nvPr/>
      </p:nvGrpSpPr>
      <p:grpSpPr>
        <a:xfrm>
          <a:off x="0" y="0"/>
          <a:ext cx="0" cy="0"/>
          <a:chOff x="0" y="0"/>
          <a:chExt cx="0" cy="0"/>
        </a:xfrm>
      </p:grpSpPr>
      <p:pic>
        <p:nvPicPr>
          <p:cNvPr id="10" name="图片 9" descr="e7d195523061f1c0d3ba7f298e59d031c9c3f97027ed136f882110EF8F17BAD1F2C348D17C7856EF46CB4678CC9E44EE1ABA681E3133328A7B4D22AAF822B2429426B2355AA8CC4431B8568D2CF3B73A608EADBFD87AE0DC2085F49D4C585EE85AD222AAB0F9867648B54ABAF32054115737F34E4D49AA79217DAAD96EC749D63CD56D4C4DBEFB4D"/>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514600" y="482600"/>
            <a:ext cx="7162800" cy="629362"/>
          </a:xfrm>
          <a:prstGeom prst="rect">
            <a:avLst/>
          </a:prstGeom>
        </p:spPr>
      </p:pic>
      <p:pic>
        <p:nvPicPr>
          <p:cNvPr id="8" name="图片 7"/>
          <p:cNvPicPr>
            <a:picLocks noChangeAspect="1"/>
          </p:cNvPicPr>
          <p:nvPr userDrawn="1"/>
        </p:nvPicPr>
        <p:blipFill rotWithShape="1">
          <a:blip r:embed="rId3" cstate="print">
            <a:extLst>
              <a:ext uri="{28A0092B-C50C-407E-A947-70E740481C1C}">
                <a14:useLocalDpi xmlns:a14="http://schemas.microsoft.com/office/drawing/2010/main" val="0"/>
              </a:ext>
            </a:extLst>
          </a:blip>
          <a:srcRect l="29687" t="21619" r="25374" b="40195"/>
          <a:stretch/>
        </p:blipFill>
        <p:spPr>
          <a:xfrm>
            <a:off x="0" y="0"/>
            <a:ext cx="12192000" cy="6858000"/>
          </a:xfrm>
          <a:prstGeom prst="rect">
            <a:avLst/>
          </a:prstGeom>
        </p:spPr>
      </p:pic>
      <p:sp>
        <p:nvSpPr>
          <p:cNvPr id="6" name="文本占位符 10"/>
          <p:cNvSpPr>
            <a:spLocks noGrp="1"/>
          </p:cNvSpPr>
          <p:nvPr>
            <p:ph type="body" sz="quarter" idx="10" hasCustomPrompt="1"/>
          </p:nvPr>
        </p:nvSpPr>
        <p:spPr>
          <a:xfrm>
            <a:off x="1144412" y="275579"/>
            <a:ext cx="9903176" cy="723900"/>
          </a:xfrm>
          <a:prstGeom prst="rect">
            <a:avLst/>
          </a:prstGeom>
        </p:spPr>
        <p:txBody>
          <a:bodyPr anchor="ctr" anchorCtr="0"/>
          <a:lstStyle>
            <a:lvl1pPr marL="0" indent="0" algn="ctr">
              <a:buNone/>
              <a:defRPr sz="3200" b="0">
                <a:solidFill>
                  <a:schemeClr val="bg1"/>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Concise Style</a:t>
            </a:r>
          </a:p>
        </p:txBody>
      </p:sp>
      <p:grpSp>
        <p:nvGrpSpPr>
          <p:cNvPr id="12" name="Group 1857" descr="e7d195523061f1c0d3ba7f298e59d031c9c3f97027ed136f882110EF8F17BAD1F2C348D17C7856EF46CB4678CC9E44EE1ABA681E3133328A7B4D22AAF822B2429426B2355AA8CC4431B8568D2CF3B73A971C260BF49B7F9C34FEEFC5971AB83A0BAFDF5A26FFF8641745B4756CCB2BA8BFACFC7F61F65251749BB40C828A6307B2956F2F5DAFD58B">
            <a:extLst>
              <a:ext uri="{FF2B5EF4-FFF2-40B4-BE49-F238E27FC236}">
                <a16:creationId xmlns:a16="http://schemas.microsoft.com/office/drawing/2014/main" id="{6B6CC65B-7A0E-4F30-A01B-09D2CE0AED74}"/>
              </a:ext>
            </a:extLst>
          </p:cNvPr>
          <p:cNvGrpSpPr>
            <a:grpSpLocks/>
          </p:cNvGrpSpPr>
          <p:nvPr/>
        </p:nvGrpSpPr>
        <p:grpSpPr bwMode="auto">
          <a:xfrm>
            <a:off x="2203797" y="546247"/>
            <a:ext cx="7784406" cy="8647514"/>
            <a:chOff x="3023" y="1339"/>
            <a:chExt cx="1638" cy="1638"/>
          </a:xfrm>
          <a:solidFill>
            <a:srgbClr val="002060"/>
          </a:solidFill>
          <a:scene3d>
            <a:camera prst="orthographicFront">
              <a:rot lat="17099982" lon="0" rev="0"/>
            </a:camera>
            <a:lightRig rig="flat" dir="t"/>
          </a:scene3d>
        </p:grpSpPr>
        <p:sp>
          <p:nvSpPr>
            <p:cNvPr id="214" name="Rectangle 1657">
              <a:extLst>
                <a:ext uri="{FF2B5EF4-FFF2-40B4-BE49-F238E27FC236}">
                  <a16:creationId xmlns:a16="http://schemas.microsoft.com/office/drawing/2014/main" id="{59C25025-59D0-4F24-8745-2C36E6077A7E}"/>
                </a:ext>
              </a:extLst>
            </p:cNvPr>
            <p:cNvSpPr>
              <a:spLocks noChangeArrowheads="1"/>
            </p:cNvSpPr>
            <p:nvPr/>
          </p:nvSpPr>
          <p:spPr bwMode="auto">
            <a:xfrm>
              <a:off x="3835" y="1339"/>
              <a:ext cx="19" cy="83"/>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5" name="Freeform 1658">
              <a:extLst>
                <a:ext uri="{FF2B5EF4-FFF2-40B4-BE49-F238E27FC236}">
                  <a16:creationId xmlns:a16="http://schemas.microsoft.com/office/drawing/2014/main" id="{C970174F-0021-44E8-900A-61D1DA27F9C7}"/>
                </a:ext>
              </a:extLst>
            </p:cNvPr>
            <p:cNvSpPr>
              <a:spLocks/>
            </p:cNvSpPr>
            <p:nvPr/>
          </p:nvSpPr>
          <p:spPr bwMode="auto">
            <a:xfrm>
              <a:off x="3258" y="1569"/>
              <a:ext cx="72" cy="74"/>
            </a:xfrm>
            <a:custGeom>
              <a:avLst/>
              <a:gdLst>
                <a:gd name="T0" fmla="*/ 72 w 72"/>
                <a:gd name="T1" fmla="*/ 59 h 74"/>
                <a:gd name="T2" fmla="*/ 60 w 72"/>
                <a:gd name="T3" fmla="*/ 74 h 74"/>
                <a:gd name="T4" fmla="*/ 0 w 72"/>
                <a:gd name="T5" fmla="*/ 14 h 74"/>
                <a:gd name="T6" fmla="*/ 15 w 72"/>
                <a:gd name="T7" fmla="*/ 0 h 74"/>
                <a:gd name="T8" fmla="*/ 72 w 72"/>
                <a:gd name="T9" fmla="*/ 59 h 74"/>
              </a:gdLst>
              <a:ahLst/>
              <a:cxnLst>
                <a:cxn ang="0">
                  <a:pos x="T0" y="T1"/>
                </a:cxn>
                <a:cxn ang="0">
                  <a:pos x="T2" y="T3"/>
                </a:cxn>
                <a:cxn ang="0">
                  <a:pos x="T4" y="T5"/>
                </a:cxn>
                <a:cxn ang="0">
                  <a:pos x="T6" y="T7"/>
                </a:cxn>
                <a:cxn ang="0">
                  <a:pos x="T8" y="T9"/>
                </a:cxn>
              </a:cxnLst>
              <a:rect l="0" t="0" r="r" b="b"/>
              <a:pathLst>
                <a:path w="72" h="74">
                  <a:moveTo>
                    <a:pt x="72" y="59"/>
                  </a:moveTo>
                  <a:lnTo>
                    <a:pt x="60" y="74"/>
                  </a:lnTo>
                  <a:lnTo>
                    <a:pt x="0" y="14"/>
                  </a:lnTo>
                  <a:lnTo>
                    <a:pt x="15" y="0"/>
                  </a:lnTo>
                  <a:lnTo>
                    <a:pt x="72" y="59"/>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6" name="Rectangle 1659">
              <a:extLst>
                <a:ext uri="{FF2B5EF4-FFF2-40B4-BE49-F238E27FC236}">
                  <a16:creationId xmlns:a16="http://schemas.microsoft.com/office/drawing/2014/main" id="{5FCD495F-535F-4621-8284-298A98524C45}"/>
                </a:ext>
              </a:extLst>
            </p:cNvPr>
            <p:cNvSpPr>
              <a:spLocks noChangeArrowheads="1"/>
            </p:cNvSpPr>
            <p:nvPr/>
          </p:nvSpPr>
          <p:spPr bwMode="auto">
            <a:xfrm>
              <a:off x="3023" y="2143"/>
              <a:ext cx="83" cy="19"/>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7" name="Freeform 1660">
              <a:extLst>
                <a:ext uri="{FF2B5EF4-FFF2-40B4-BE49-F238E27FC236}">
                  <a16:creationId xmlns:a16="http://schemas.microsoft.com/office/drawing/2014/main" id="{03271983-FD05-4542-B087-9185BB136FC0}"/>
                </a:ext>
              </a:extLst>
            </p:cNvPr>
            <p:cNvSpPr>
              <a:spLocks/>
            </p:cNvSpPr>
            <p:nvPr/>
          </p:nvSpPr>
          <p:spPr bwMode="auto">
            <a:xfrm>
              <a:off x="3254" y="2668"/>
              <a:ext cx="73" cy="74"/>
            </a:xfrm>
            <a:custGeom>
              <a:avLst/>
              <a:gdLst>
                <a:gd name="T0" fmla="*/ 59 w 73"/>
                <a:gd name="T1" fmla="*/ 0 h 74"/>
                <a:gd name="T2" fmla="*/ 73 w 73"/>
                <a:gd name="T3" fmla="*/ 14 h 74"/>
                <a:gd name="T4" fmla="*/ 14 w 73"/>
                <a:gd name="T5" fmla="*/ 74 h 74"/>
                <a:gd name="T6" fmla="*/ 0 w 73"/>
                <a:gd name="T7" fmla="*/ 59 h 74"/>
                <a:gd name="T8" fmla="*/ 59 w 73"/>
                <a:gd name="T9" fmla="*/ 0 h 74"/>
              </a:gdLst>
              <a:ahLst/>
              <a:cxnLst>
                <a:cxn ang="0">
                  <a:pos x="T0" y="T1"/>
                </a:cxn>
                <a:cxn ang="0">
                  <a:pos x="T2" y="T3"/>
                </a:cxn>
                <a:cxn ang="0">
                  <a:pos x="T4" y="T5"/>
                </a:cxn>
                <a:cxn ang="0">
                  <a:pos x="T6" y="T7"/>
                </a:cxn>
                <a:cxn ang="0">
                  <a:pos x="T8" y="T9"/>
                </a:cxn>
              </a:cxnLst>
              <a:rect l="0" t="0" r="r" b="b"/>
              <a:pathLst>
                <a:path w="73" h="74">
                  <a:moveTo>
                    <a:pt x="59" y="0"/>
                  </a:moveTo>
                  <a:lnTo>
                    <a:pt x="73" y="14"/>
                  </a:lnTo>
                  <a:lnTo>
                    <a:pt x="14" y="74"/>
                  </a:lnTo>
                  <a:lnTo>
                    <a:pt x="0" y="59"/>
                  </a:lnTo>
                  <a:lnTo>
                    <a:pt x="5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8" name="Rectangle 1661">
              <a:extLst>
                <a:ext uri="{FF2B5EF4-FFF2-40B4-BE49-F238E27FC236}">
                  <a16:creationId xmlns:a16="http://schemas.microsoft.com/office/drawing/2014/main" id="{6A400297-36B4-40A2-BC5D-B4E8AE5ACB22}"/>
                </a:ext>
              </a:extLst>
            </p:cNvPr>
            <p:cNvSpPr>
              <a:spLocks noChangeArrowheads="1"/>
            </p:cNvSpPr>
            <p:nvPr/>
          </p:nvSpPr>
          <p:spPr bwMode="auto">
            <a:xfrm>
              <a:off x="3828" y="2894"/>
              <a:ext cx="19" cy="83"/>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9" name="Freeform 1662">
              <a:extLst>
                <a:ext uri="{FF2B5EF4-FFF2-40B4-BE49-F238E27FC236}">
                  <a16:creationId xmlns:a16="http://schemas.microsoft.com/office/drawing/2014/main" id="{571BC2CD-15F5-4F25-BFA9-7172877F23C8}"/>
                </a:ext>
              </a:extLst>
            </p:cNvPr>
            <p:cNvSpPr>
              <a:spLocks/>
            </p:cNvSpPr>
            <p:nvPr/>
          </p:nvSpPr>
          <p:spPr bwMode="auto">
            <a:xfrm>
              <a:off x="4353" y="2673"/>
              <a:ext cx="73" cy="73"/>
            </a:xfrm>
            <a:custGeom>
              <a:avLst/>
              <a:gdLst>
                <a:gd name="T0" fmla="*/ 0 w 73"/>
                <a:gd name="T1" fmla="*/ 14 h 73"/>
                <a:gd name="T2" fmla="*/ 14 w 73"/>
                <a:gd name="T3" fmla="*/ 0 h 73"/>
                <a:gd name="T4" fmla="*/ 73 w 73"/>
                <a:gd name="T5" fmla="*/ 59 h 73"/>
                <a:gd name="T6" fmla="*/ 59 w 73"/>
                <a:gd name="T7" fmla="*/ 73 h 73"/>
                <a:gd name="T8" fmla="*/ 0 w 73"/>
                <a:gd name="T9" fmla="*/ 14 h 73"/>
              </a:gdLst>
              <a:ahLst/>
              <a:cxnLst>
                <a:cxn ang="0">
                  <a:pos x="T0" y="T1"/>
                </a:cxn>
                <a:cxn ang="0">
                  <a:pos x="T2" y="T3"/>
                </a:cxn>
                <a:cxn ang="0">
                  <a:pos x="T4" y="T5"/>
                </a:cxn>
                <a:cxn ang="0">
                  <a:pos x="T6" y="T7"/>
                </a:cxn>
                <a:cxn ang="0">
                  <a:pos x="T8" y="T9"/>
                </a:cxn>
              </a:cxnLst>
              <a:rect l="0" t="0" r="r" b="b"/>
              <a:pathLst>
                <a:path w="73" h="73">
                  <a:moveTo>
                    <a:pt x="0" y="14"/>
                  </a:moveTo>
                  <a:lnTo>
                    <a:pt x="14" y="0"/>
                  </a:lnTo>
                  <a:lnTo>
                    <a:pt x="73" y="59"/>
                  </a:lnTo>
                  <a:lnTo>
                    <a:pt x="59" y="73"/>
                  </a:lnTo>
                  <a:lnTo>
                    <a:pt x="0" y="1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0" name="Rectangle 1663">
              <a:extLst>
                <a:ext uri="{FF2B5EF4-FFF2-40B4-BE49-F238E27FC236}">
                  <a16:creationId xmlns:a16="http://schemas.microsoft.com/office/drawing/2014/main" id="{38D8FC93-539F-4BFC-847C-7AF66539826B}"/>
                </a:ext>
              </a:extLst>
            </p:cNvPr>
            <p:cNvSpPr>
              <a:spLocks noChangeArrowheads="1"/>
            </p:cNvSpPr>
            <p:nvPr/>
          </p:nvSpPr>
          <p:spPr bwMode="auto">
            <a:xfrm>
              <a:off x="4578" y="2151"/>
              <a:ext cx="83" cy="19"/>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1" name="Freeform 1664">
              <a:extLst>
                <a:ext uri="{FF2B5EF4-FFF2-40B4-BE49-F238E27FC236}">
                  <a16:creationId xmlns:a16="http://schemas.microsoft.com/office/drawing/2014/main" id="{444A9F35-E870-4BCA-87F9-AF1AB77D9225}"/>
                </a:ext>
              </a:extLst>
            </p:cNvPr>
            <p:cNvSpPr>
              <a:spLocks/>
            </p:cNvSpPr>
            <p:nvPr/>
          </p:nvSpPr>
          <p:spPr bwMode="auto">
            <a:xfrm>
              <a:off x="4357" y="1574"/>
              <a:ext cx="72" cy="71"/>
            </a:xfrm>
            <a:custGeom>
              <a:avLst/>
              <a:gdLst>
                <a:gd name="T0" fmla="*/ 15 w 72"/>
                <a:gd name="T1" fmla="*/ 71 h 71"/>
                <a:gd name="T2" fmla="*/ 0 w 72"/>
                <a:gd name="T3" fmla="*/ 59 h 71"/>
                <a:gd name="T4" fmla="*/ 60 w 72"/>
                <a:gd name="T5" fmla="*/ 0 h 71"/>
                <a:gd name="T6" fmla="*/ 72 w 72"/>
                <a:gd name="T7" fmla="*/ 14 h 71"/>
                <a:gd name="T8" fmla="*/ 15 w 72"/>
                <a:gd name="T9" fmla="*/ 71 h 71"/>
              </a:gdLst>
              <a:ahLst/>
              <a:cxnLst>
                <a:cxn ang="0">
                  <a:pos x="T0" y="T1"/>
                </a:cxn>
                <a:cxn ang="0">
                  <a:pos x="T2" y="T3"/>
                </a:cxn>
                <a:cxn ang="0">
                  <a:pos x="T4" y="T5"/>
                </a:cxn>
                <a:cxn ang="0">
                  <a:pos x="T6" y="T7"/>
                </a:cxn>
                <a:cxn ang="0">
                  <a:pos x="T8" y="T9"/>
                </a:cxn>
              </a:cxnLst>
              <a:rect l="0" t="0" r="r" b="b"/>
              <a:pathLst>
                <a:path w="72" h="71">
                  <a:moveTo>
                    <a:pt x="15" y="71"/>
                  </a:moveTo>
                  <a:lnTo>
                    <a:pt x="0" y="59"/>
                  </a:lnTo>
                  <a:lnTo>
                    <a:pt x="60" y="0"/>
                  </a:lnTo>
                  <a:lnTo>
                    <a:pt x="72" y="14"/>
                  </a:lnTo>
                  <a:lnTo>
                    <a:pt x="15" y="7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2" name="Freeform 1665">
              <a:extLst>
                <a:ext uri="{FF2B5EF4-FFF2-40B4-BE49-F238E27FC236}">
                  <a16:creationId xmlns:a16="http://schemas.microsoft.com/office/drawing/2014/main" id="{98596D91-C523-4E5E-A00B-351A9B04386B}"/>
                </a:ext>
              </a:extLst>
            </p:cNvPr>
            <p:cNvSpPr>
              <a:spLocks/>
            </p:cNvSpPr>
            <p:nvPr/>
          </p:nvSpPr>
          <p:spPr bwMode="auto">
            <a:xfrm>
              <a:off x="3771" y="1367"/>
              <a:ext cx="12" cy="55"/>
            </a:xfrm>
            <a:custGeom>
              <a:avLst/>
              <a:gdLst>
                <a:gd name="T0" fmla="*/ 7 w 12"/>
                <a:gd name="T1" fmla="*/ 0 h 55"/>
                <a:gd name="T2" fmla="*/ 0 w 12"/>
                <a:gd name="T3" fmla="*/ 0 h 55"/>
                <a:gd name="T4" fmla="*/ 5 w 12"/>
                <a:gd name="T5" fmla="*/ 55 h 55"/>
                <a:gd name="T6" fmla="*/ 12 w 12"/>
                <a:gd name="T7" fmla="*/ 52 h 55"/>
                <a:gd name="T8" fmla="*/ 7 w 12"/>
                <a:gd name="T9" fmla="*/ 0 h 55"/>
              </a:gdLst>
              <a:ahLst/>
              <a:cxnLst>
                <a:cxn ang="0">
                  <a:pos x="T0" y="T1"/>
                </a:cxn>
                <a:cxn ang="0">
                  <a:pos x="T2" y="T3"/>
                </a:cxn>
                <a:cxn ang="0">
                  <a:pos x="T4" y="T5"/>
                </a:cxn>
                <a:cxn ang="0">
                  <a:pos x="T6" y="T7"/>
                </a:cxn>
                <a:cxn ang="0">
                  <a:pos x="T8" y="T9"/>
                </a:cxn>
              </a:cxnLst>
              <a:rect l="0" t="0" r="r" b="b"/>
              <a:pathLst>
                <a:path w="12" h="55">
                  <a:moveTo>
                    <a:pt x="7" y="0"/>
                  </a:moveTo>
                  <a:lnTo>
                    <a:pt x="0" y="0"/>
                  </a:lnTo>
                  <a:lnTo>
                    <a:pt x="5" y="55"/>
                  </a:lnTo>
                  <a:lnTo>
                    <a:pt x="12" y="52"/>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3" name="Freeform 1666">
              <a:extLst>
                <a:ext uri="{FF2B5EF4-FFF2-40B4-BE49-F238E27FC236}">
                  <a16:creationId xmlns:a16="http://schemas.microsoft.com/office/drawing/2014/main" id="{9B901010-7705-4650-A95C-E9432A68AA3E}"/>
                </a:ext>
              </a:extLst>
            </p:cNvPr>
            <p:cNvSpPr>
              <a:spLocks/>
            </p:cNvSpPr>
            <p:nvPr/>
          </p:nvSpPr>
          <p:spPr bwMode="auto">
            <a:xfrm>
              <a:off x="3771" y="1367"/>
              <a:ext cx="12" cy="55"/>
            </a:xfrm>
            <a:custGeom>
              <a:avLst/>
              <a:gdLst>
                <a:gd name="T0" fmla="*/ 7 w 12"/>
                <a:gd name="T1" fmla="*/ 0 h 55"/>
                <a:gd name="T2" fmla="*/ 0 w 12"/>
                <a:gd name="T3" fmla="*/ 0 h 55"/>
                <a:gd name="T4" fmla="*/ 5 w 12"/>
                <a:gd name="T5" fmla="*/ 55 h 55"/>
                <a:gd name="T6" fmla="*/ 12 w 12"/>
                <a:gd name="T7" fmla="*/ 52 h 55"/>
                <a:gd name="T8" fmla="*/ 7 w 12"/>
                <a:gd name="T9" fmla="*/ 0 h 55"/>
              </a:gdLst>
              <a:ahLst/>
              <a:cxnLst>
                <a:cxn ang="0">
                  <a:pos x="T0" y="T1"/>
                </a:cxn>
                <a:cxn ang="0">
                  <a:pos x="T2" y="T3"/>
                </a:cxn>
                <a:cxn ang="0">
                  <a:pos x="T4" y="T5"/>
                </a:cxn>
                <a:cxn ang="0">
                  <a:pos x="T6" y="T7"/>
                </a:cxn>
                <a:cxn ang="0">
                  <a:pos x="T8" y="T9"/>
                </a:cxn>
              </a:cxnLst>
              <a:rect l="0" t="0" r="r" b="b"/>
              <a:pathLst>
                <a:path w="12" h="55">
                  <a:moveTo>
                    <a:pt x="7" y="0"/>
                  </a:moveTo>
                  <a:lnTo>
                    <a:pt x="0" y="0"/>
                  </a:lnTo>
                  <a:lnTo>
                    <a:pt x="5" y="55"/>
                  </a:lnTo>
                  <a:lnTo>
                    <a:pt x="12" y="52"/>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4" name="Freeform 1667">
              <a:extLst>
                <a:ext uri="{FF2B5EF4-FFF2-40B4-BE49-F238E27FC236}">
                  <a16:creationId xmlns:a16="http://schemas.microsoft.com/office/drawing/2014/main" id="{43811ADB-AE06-4944-9745-53DDA05655C7}"/>
                </a:ext>
              </a:extLst>
            </p:cNvPr>
            <p:cNvSpPr>
              <a:spLocks/>
            </p:cNvSpPr>
            <p:nvPr/>
          </p:nvSpPr>
          <p:spPr bwMode="auto">
            <a:xfrm>
              <a:off x="3702" y="1374"/>
              <a:ext cx="17" cy="55"/>
            </a:xfrm>
            <a:custGeom>
              <a:avLst/>
              <a:gdLst>
                <a:gd name="T0" fmla="*/ 10 w 17"/>
                <a:gd name="T1" fmla="*/ 0 h 55"/>
                <a:gd name="T2" fmla="*/ 0 w 17"/>
                <a:gd name="T3" fmla="*/ 3 h 55"/>
                <a:gd name="T4" fmla="*/ 10 w 17"/>
                <a:gd name="T5" fmla="*/ 55 h 55"/>
                <a:gd name="T6" fmla="*/ 17 w 17"/>
                <a:gd name="T7" fmla="*/ 55 h 55"/>
                <a:gd name="T8" fmla="*/ 10 w 17"/>
                <a:gd name="T9" fmla="*/ 0 h 55"/>
              </a:gdLst>
              <a:ahLst/>
              <a:cxnLst>
                <a:cxn ang="0">
                  <a:pos x="T0" y="T1"/>
                </a:cxn>
                <a:cxn ang="0">
                  <a:pos x="T2" y="T3"/>
                </a:cxn>
                <a:cxn ang="0">
                  <a:pos x="T4" y="T5"/>
                </a:cxn>
                <a:cxn ang="0">
                  <a:pos x="T6" y="T7"/>
                </a:cxn>
                <a:cxn ang="0">
                  <a:pos x="T8" y="T9"/>
                </a:cxn>
              </a:cxnLst>
              <a:rect l="0" t="0" r="r" b="b"/>
              <a:pathLst>
                <a:path w="17" h="55">
                  <a:moveTo>
                    <a:pt x="10" y="0"/>
                  </a:moveTo>
                  <a:lnTo>
                    <a:pt x="0" y="3"/>
                  </a:lnTo>
                  <a:lnTo>
                    <a:pt x="10" y="55"/>
                  </a:lnTo>
                  <a:lnTo>
                    <a:pt x="17" y="55"/>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5" name="Freeform 1668">
              <a:extLst>
                <a:ext uri="{FF2B5EF4-FFF2-40B4-BE49-F238E27FC236}">
                  <a16:creationId xmlns:a16="http://schemas.microsoft.com/office/drawing/2014/main" id="{FA1FD603-F909-40D4-BFA9-C8BD18745B46}"/>
                </a:ext>
              </a:extLst>
            </p:cNvPr>
            <p:cNvSpPr>
              <a:spLocks/>
            </p:cNvSpPr>
            <p:nvPr/>
          </p:nvSpPr>
          <p:spPr bwMode="auto">
            <a:xfrm>
              <a:off x="3702" y="1374"/>
              <a:ext cx="17" cy="55"/>
            </a:xfrm>
            <a:custGeom>
              <a:avLst/>
              <a:gdLst>
                <a:gd name="T0" fmla="*/ 10 w 17"/>
                <a:gd name="T1" fmla="*/ 0 h 55"/>
                <a:gd name="T2" fmla="*/ 0 w 17"/>
                <a:gd name="T3" fmla="*/ 3 h 55"/>
                <a:gd name="T4" fmla="*/ 10 w 17"/>
                <a:gd name="T5" fmla="*/ 55 h 55"/>
                <a:gd name="T6" fmla="*/ 17 w 17"/>
                <a:gd name="T7" fmla="*/ 55 h 55"/>
                <a:gd name="T8" fmla="*/ 10 w 17"/>
                <a:gd name="T9" fmla="*/ 0 h 55"/>
              </a:gdLst>
              <a:ahLst/>
              <a:cxnLst>
                <a:cxn ang="0">
                  <a:pos x="T0" y="T1"/>
                </a:cxn>
                <a:cxn ang="0">
                  <a:pos x="T2" y="T3"/>
                </a:cxn>
                <a:cxn ang="0">
                  <a:pos x="T4" y="T5"/>
                </a:cxn>
                <a:cxn ang="0">
                  <a:pos x="T6" y="T7"/>
                </a:cxn>
                <a:cxn ang="0">
                  <a:pos x="T8" y="T9"/>
                </a:cxn>
              </a:cxnLst>
              <a:rect l="0" t="0" r="r" b="b"/>
              <a:pathLst>
                <a:path w="17" h="55">
                  <a:moveTo>
                    <a:pt x="10" y="0"/>
                  </a:moveTo>
                  <a:lnTo>
                    <a:pt x="0" y="3"/>
                  </a:lnTo>
                  <a:lnTo>
                    <a:pt x="10" y="55"/>
                  </a:lnTo>
                  <a:lnTo>
                    <a:pt x="17" y="55"/>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6" name="Freeform 1669">
              <a:extLst>
                <a:ext uri="{FF2B5EF4-FFF2-40B4-BE49-F238E27FC236}">
                  <a16:creationId xmlns:a16="http://schemas.microsoft.com/office/drawing/2014/main" id="{2FAA5792-BD72-4F52-BE87-3D89B9627812}"/>
                </a:ext>
              </a:extLst>
            </p:cNvPr>
            <p:cNvSpPr>
              <a:spLocks/>
            </p:cNvSpPr>
            <p:nvPr/>
          </p:nvSpPr>
          <p:spPr bwMode="auto">
            <a:xfrm>
              <a:off x="3636" y="1391"/>
              <a:ext cx="21" cy="52"/>
            </a:xfrm>
            <a:custGeom>
              <a:avLst/>
              <a:gdLst>
                <a:gd name="T0" fmla="*/ 7 w 21"/>
                <a:gd name="T1" fmla="*/ 0 h 52"/>
                <a:gd name="T2" fmla="*/ 0 w 21"/>
                <a:gd name="T3" fmla="*/ 0 h 52"/>
                <a:gd name="T4" fmla="*/ 12 w 21"/>
                <a:gd name="T5" fmla="*/ 52 h 52"/>
                <a:gd name="T6" fmla="*/ 21 w 21"/>
                <a:gd name="T7" fmla="*/ 50 h 52"/>
                <a:gd name="T8" fmla="*/ 7 w 21"/>
                <a:gd name="T9" fmla="*/ 0 h 52"/>
              </a:gdLst>
              <a:ahLst/>
              <a:cxnLst>
                <a:cxn ang="0">
                  <a:pos x="T0" y="T1"/>
                </a:cxn>
                <a:cxn ang="0">
                  <a:pos x="T2" y="T3"/>
                </a:cxn>
                <a:cxn ang="0">
                  <a:pos x="T4" y="T5"/>
                </a:cxn>
                <a:cxn ang="0">
                  <a:pos x="T6" y="T7"/>
                </a:cxn>
                <a:cxn ang="0">
                  <a:pos x="T8" y="T9"/>
                </a:cxn>
              </a:cxnLst>
              <a:rect l="0" t="0" r="r" b="b"/>
              <a:pathLst>
                <a:path w="21" h="52">
                  <a:moveTo>
                    <a:pt x="7" y="0"/>
                  </a:moveTo>
                  <a:lnTo>
                    <a:pt x="0" y="0"/>
                  </a:lnTo>
                  <a:lnTo>
                    <a:pt x="12" y="52"/>
                  </a:lnTo>
                  <a:lnTo>
                    <a:pt x="21"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7" name="Freeform 1670">
              <a:extLst>
                <a:ext uri="{FF2B5EF4-FFF2-40B4-BE49-F238E27FC236}">
                  <a16:creationId xmlns:a16="http://schemas.microsoft.com/office/drawing/2014/main" id="{B617A2D6-C5A0-4ABD-A44D-79DC5C76B762}"/>
                </a:ext>
              </a:extLst>
            </p:cNvPr>
            <p:cNvSpPr>
              <a:spLocks/>
            </p:cNvSpPr>
            <p:nvPr/>
          </p:nvSpPr>
          <p:spPr bwMode="auto">
            <a:xfrm>
              <a:off x="3636" y="1391"/>
              <a:ext cx="21" cy="52"/>
            </a:xfrm>
            <a:custGeom>
              <a:avLst/>
              <a:gdLst>
                <a:gd name="T0" fmla="*/ 7 w 21"/>
                <a:gd name="T1" fmla="*/ 0 h 52"/>
                <a:gd name="T2" fmla="*/ 0 w 21"/>
                <a:gd name="T3" fmla="*/ 0 h 52"/>
                <a:gd name="T4" fmla="*/ 12 w 21"/>
                <a:gd name="T5" fmla="*/ 52 h 52"/>
                <a:gd name="T6" fmla="*/ 21 w 21"/>
                <a:gd name="T7" fmla="*/ 50 h 52"/>
                <a:gd name="T8" fmla="*/ 7 w 21"/>
                <a:gd name="T9" fmla="*/ 0 h 52"/>
              </a:gdLst>
              <a:ahLst/>
              <a:cxnLst>
                <a:cxn ang="0">
                  <a:pos x="T0" y="T1"/>
                </a:cxn>
                <a:cxn ang="0">
                  <a:pos x="T2" y="T3"/>
                </a:cxn>
                <a:cxn ang="0">
                  <a:pos x="T4" y="T5"/>
                </a:cxn>
                <a:cxn ang="0">
                  <a:pos x="T6" y="T7"/>
                </a:cxn>
                <a:cxn ang="0">
                  <a:pos x="T8" y="T9"/>
                </a:cxn>
              </a:cxnLst>
              <a:rect l="0" t="0" r="r" b="b"/>
              <a:pathLst>
                <a:path w="21" h="52">
                  <a:moveTo>
                    <a:pt x="7" y="0"/>
                  </a:moveTo>
                  <a:lnTo>
                    <a:pt x="0" y="0"/>
                  </a:lnTo>
                  <a:lnTo>
                    <a:pt x="12" y="52"/>
                  </a:lnTo>
                  <a:lnTo>
                    <a:pt x="21"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8" name="Freeform 1671">
              <a:extLst>
                <a:ext uri="{FF2B5EF4-FFF2-40B4-BE49-F238E27FC236}">
                  <a16:creationId xmlns:a16="http://schemas.microsoft.com/office/drawing/2014/main" id="{67CC5887-3A38-4F4E-BF4C-0AFA23A1B0FE}"/>
                </a:ext>
              </a:extLst>
            </p:cNvPr>
            <p:cNvSpPr>
              <a:spLocks/>
            </p:cNvSpPr>
            <p:nvPr/>
          </p:nvSpPr>
          <p:spPr bwMode="auto">
            <a:xfrm>
              <a:off x="3569" y="1410"/>
              <a:ext cx="26" cy="54"/>
            </a:xfrm>
            <a:custGeom>
              <a:avLst/>
              <a:gdLst>
                <a:gd name="T0" fmla="*/ 7 w 26"/>
                <a:gd name="T1" fmla="*/ 0 h 54"/>
                <a:gd name="T2" fmla="*/ 0 w 26"/>
                <a:gd name="T3" fmla="*/ 2 h 54"/>
                <a:gd name="T4" fmla="*/ 19 w 26"/>
                <a:gd name="T5" fmla="*/ 54 h 54"/>
                <a:gd name="T6" fmla="*/ 26 w 26"/>
                <a:gd name="T7" fmla="*/ 50 h 54"/>
                <a:gd name="T8" fmla="*/ 7 w 26"/>
                <a:gd name="T9" fmla="*/ 0 h 54"/>
              </a:gdLst>
              <a:ahLst/>
              <a:cxnLst>
                <a:cxn ang="0">
                  <a:pos x="T0" y="T1"/>
                </a:cxn>
                <a:cxn ang="0">
                  <a:pos x="T2" y="T3"/>
                </a:cxn>
                <a:cxn ang="0">
                  <a:pos x="T4" y="T5"/>
                </a:cxn>
                <a:cxn ang="0">
                  <a:pos x="T6" y="T7"/>
                </a:cxn>
                <a:cxn ang="0">
                  <a:pos x="T8" y="T9"/>
                </a:cxn>
              </a:cxnLst>
              <a:rect l="0" t="0" r="r" b="b"/>
              <a:pathLst>
                <a:path w="26" h="54">
                  <a:moveTo>
                    <a:pt x="7" y="0"/>
                  </a:moveTo>
                  <a:lnTo>
                    <a:pt x="0" y="2"/>
                  </a:lnTo>
                  <a:lnTo>
                    <a:pt x="19" y="54"/>
                  </a:lnTo>
                  <a:lnTo>
                    <a:pt x="26"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9" name="Freeform 1672">
              <a:extLst>
                <a:ext uri="{FF2B5EF4-FFF2-40B4-BE49-F238E27FC236}">
                  <a16:creationId xmlns:a16="http://schemas.microsoft.com/office/drawing/2014/main" id="{FC5B8E58-C5DF-4C92-9A72-DCF8C6671B76}"/>
                </a:ext>
              </a:extLst>
            </p:cNvPr>
            <p:cNvSpPr>
              <a:spLocks/>
            </p:cNvSpPr>
            <p:nvPr/>
          </p:nvSpPr>
          <p:spPr bwMode="auto">
            <a:xfrm>
              <a:off x="3569" y="1410"/>
              <a:ext cx="26" cy="54"/>
            </a:xfrm>
            <a:custGeom>
              <a:avLst/>
              <a:gdLst>
                <a:gd name="T0" fmla="*/ 7 w 26"/>
                <a:gd name="T1" fmla="*/ 0 h 54"/>
                <a:gd name="T2" fmla="*/ 0 w 26"/>
                <a:gd name="T3" fmla="*/ 2 h 54"/>
                <a:gd name="T4" fmla="*/ 19 w 26"/>
                <a:gd name="T5" fmla="*/ 54 h 54"/>
                <a:gd name="T6" fmla="*/ 26 w 26"/>
                <a:gd name="T7" fmla="*/ 50 h 54"/>
                <a:gd name="T8" fmla="*/ 7 w 26"/>
                <a:gd name="T9" fmla="*/ 0 h 54"/>
              </a:gdLst>
              <a:ahLst/>
              <a:cxnLst>
                <a:cxn ang="0">
                  <a:pos x="T0" y="T1"/>
                </a:cxn>
                <a:cxn ang="0">
                  <a:pos x="T2" y="T3"/>
                </a:cxn>
                <a:cxn ang="0">
                  <a:pos x="T4" y="T5"/>
                </a:cxn>
                <a:cxn ang="0">
                  <a:pos x="T6" y="T7"/>
                </a:cxn>
                <a:cxn ang="0">
                  <a:pos x="T8" y="T9"/>
                </a:cxn>
              </a:cxnLst>
              <a:rect l="0" t="0" r="r" b="b"/>
              <a:pathLst>
                <a:path w="26" h="54">
                  <a:moveTo>
                    <a:pt x="7" y="0"/>
                  </a:moveTo>
                  <a:lnTo>
                    <a:pt x="0" y="2"/>
                  </a:lnTo>
                  <a:lnTo>
                    <a:pt x="19" y="54"/>
                  </a:lnTo>
                  <a:lnTo>
                    <a:pt x="26"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0" name="Freeform 1673">
              <a:extLst>
                <a:ext uri="{FF2B5EF4-FFF2-40B4-BE49-F238E27FC236}">
                  <a16:creationId xmlns:a16="http://schemas.microsoft.com/office/drawing/2014/main" id="{0D3F045F-9DCF-46A8-869A-08F5300A997B}"/>
                </a:ext>
              </a:extLst>
            </p:cNvPr>
            <p:cNvSpPr>
              <a:spLocks/>
            </p:cNvSpPr>
            <p:nvPr/>
          </p:nvSpPr>
          <p:spPr bwMode="auto">
            <a:xfrm>
              <a:off x="3505" y="1436"/>
              <a:ext cx="31" cy="52"/>
            </a:xfrm>
            <a:custGeom>
              <a:avLst/>
              <a:gdLst>
                <a:gd name="T0" fmla="*/ 7 w 31"/>
                <a:gd name="T1" fmla="*/ 0 h 52"/>
                <a:gd name="T2" fmla="*/ 0 w 31"/>
                <a:gd name="T3" fmla="*/ 2 h 52"/>
                <a:gd name="T4" fmla="*/ 22 w 31"/>
                <a:gd name="T5" fmla="*/ 52 h 52"/>
                <a:gd name="T6" fmla="*/ 31 w 31"/>
                <a:gd name="T7" fmla="*/ 47 h 52"/>
                <a:gd name="T8" fmla="*/ 7 w 31"/>
                <a:gd name="T9" fmla="*/ 0 h 52"/>
              </a:gdLst>
              <a:ahLst/>
              <a:cxnLst>
                <a:cxn ang="0">
                  <a:pos x="T0" y="T1"/>
                </a:cxn>
                <a:cxn ang="0">
                  <a:pos x="T2" y="T3"/>
                </a:cxn>
                <a:cxn ang="0">
                  <a:pos x="T4" y="T5"/>
                </a:cxn>
                <a:cxn ang="0">
                  <a:pos x="T6" y="T7"/>
                </a:cxn>
                <a:cxn ang="0">
                  <a:pos x="T8" y="T9"/>
                </a:cxn>
              </a:cxnLst>
              <a:rect l="0" t="0" r="r" b="b"/>
              <a:pathLst>
                <a:path w="31" h="52">
                  <a:moveTo>
                    <a:pt x="7" y="0"/>
                  </a:moveTo>
                  <a:lnTo>
                    <a:pt x="0" y="2"/>
                  </a:lnTo>
                  <a:lnTo>
                    <a:pt x="22" y="52"/>
                  </a:lnTo>
                  <a:lnTo>
                    <a:pt x="31" y="47"/>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1" name="Freeform 1674">
              <a:extLst>
                <a:ext uri="{FF2B5EF4-FFF2-40B4-BE49-F238E27FC236}">
                  <a16:creationId xmlns:a16="http://schemas.microsoft.com/office/drawing/2014/main" id="{BB2A73BC-A520-4679-BC6D-5C483FD3D833}"/>
                </a:ext>
              </a:extLst>
            </p:cNvPr>
            <p:cNvSpPr>
              <a:spLocks/>
            </p:cNvSpPr>
            <p:nvPr/>
          </p:nvSpPr>
          <p:spPr bwMode="auto">
            <a:xfrm>
              <a:off x="3505" y="1436"/>
              <a:ext cx="31" cy="52"/>
            </a:xfrm>
            <a:custGeom>
              <a:avLst/>
              <a:gdLst>
                <a:gd name="T0" fmla="*/ 7 w 31"/>
                <a:gd name="T1" fmla="*/ 0 h 52"/>
                <a:gd name="T2" fmla="*/ 0 w 31"/>
                <a:gd name="T3" fmla="*/ 2 h 52"/>
                <a:gd name="T4" fmla="*/ 22 w 31"/>
                <a:gd name="T5" fmla="*/ 52 h 52"/>
                <a:gd name="T6" fmla="*/ 31 w 31"/>
                <a:gd name="T7" fmla="*/ 47 h 52"/>
                <a:gd name="T8" fmla="*/ 7 w 31"/>
                <a:gd name="T9" fmla="*/ 0 h 52"/>
              </a:gdLst>
              <a:ahLst/>
              <a:cxnLst>
                <a:cxn ang="0">
                  <a:pos x="T0" y="T1"/>
                </a:cxn>
                <a:cxn ang="0">
                  <a:pos x="T2" y="T3"/>
                </a:cxn>
                <a:cxn ang="0">
                  <a:pos x="T4" y="T5"/>
                </a:cxn>
                <a:cxn ang="0">
                  <a:pos x="T6" y="T7"/>
                </a:cxn>
                <a:cxn ang="0">
                  <a:pos x="T8" y="T9"/>
                </a:cxn>
              </a:cxnLst>
              <a:rect l="0" t="0" r="r" b="b"/>
              <a:pathLst>
                <a:path w="31" h="52">
                  <a:moveTo>
                    <a:pt x="7" y="0"/>
                  </a:moveTo>
                  <a:lnTo>
                    <a:pt x="0" y="2"/>
                  </a:lnTo>
                  <a:lnTo>
                    <a:pt x="22" y="52"/>
                  </a:lnTo>
                  <a:lnTo>
                    <a:pt x="31" y="47"/>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2" name="Freeform 1675">
              <a:extLst>
                <a:ext uri="{FF2B5EF4-FFF2-40B4-BE49-F238E27FC236}">
                  <a16:creationId xmlns:a16="http://schemas.microsoft.com/office/drawing/2014/main" id="{07006AD9-DD0C-476B-BBDD-6526916155EB}"/>
                </a:ext>
              </a:extLst>
            </p:cNvPr>
            <p:cNvSpPr>
              <a:spLocks/>
            </p:cNvSpPr>
            <p:nvPr/>
          </p:nvSpPr>
          <p:spPr bwMode="auto">
            <a:xfrm>
              <a:off x="3444" y="1467"/>
              <a:ext cx="35" cy="52"/>
            </a:xfrm>
            <a:custGeom>
              <a:avLst/>
              <a:gdLst>
                <a:gd name="T0" fmla="*/ 7 w 35"/>
                <a:gd name="T1" fmla="*/ 0 h 52"/>
                <a:gd name="T2" fmla="*/ 0 w 35"/>
                <a:gd name="T3" fmla="*/ 5 h 52"/>
                <a:gd name="T4" fmla="*/ 26 w 35"/>
                <a:gd name="T5" fmla="*/ 52 h 52"/>
                <a:gd name="T6" fmla="*/ 35 w 35"/>
                <a:gd name="T7" fmla="*/ 47 h 52"/>
                <a:gd name="T8" fmla="*/ 7 w 35"/>
                <a:gd name="T9" fmla="*/ 0 h 52"/>
              </a:gdLst>
              <a:ahLst/>
              <a:cxnLst>
                <a:cxn ang="0">
                  <a:pos x="T0" y="T1"/>
                </a:cxn>
                <a:cxn ang="0">
                  <a:pos x="T2" y="T3"/>
                </a:cxn>
                <a:cxn ang="0">
                  <a:pos x="T4" y="T5"/>
                </a:cxn>
                <a:cxn ang="0">
                  <a:pos x="T6" y="T7"/>
                </a:cxn>
                <a:cxn ang="0">
                  <a:pos x="T8" y="T9"/>
                </a:cxn>
              </a:cxnLst>
              <a:rect l="0" t="0" r="r" b="b"/>
              <a:pathLst>
                <a:path w="35" h="52">
                  <a:moveTo>
                    <a:pt x="7" y="0"/>
                  </a:moveTo>
                  <a:lnTo>
                    <a:pt x="0" y="5"/>
                  </a:lnTo>
                  <a:lnTo>
                    <a:pt x="26" y="52"/>
                  </a:lnTo>
                  <a:lnTo>
                    <a:pt x="35" y="47"/>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3" name="Freeform 1676">
              <a:extLst>
                <a:ext uri="{FF2B5EF4-FFF2-40B4-BE49-F238E27FC236}">
                  <a16:creationId xmlns:a16="http://schemas.microsoft.com/office/drawing/2014/main" id="{43D3E243-100D-41D4-ACBF-41C594B1E832}"/>
                </a:ext>
              </a:extLst>
            </p:cNvPr>
            <p:cNvSpPr>
              <a:spLocks/>
            </p:cNvSpPr>
            <p:nvPr/>
          </p:nvSpPr>
          <p:spPr bwMode="auto">
            <a:xfrm>
              <a:off x="3444" y="1467"/>
              <a:ext cx="35" cy="52"/>
            </a:xfrm>
            <a:custGeom>
              <a:avLst/>
              <a:gdLst>
                <a:gd name="T0" fmla="*/ 7 w 35"/>
                <a:gd name="T1" fmla="*/ 0 h 52"/>
                <a:gd name="T2" fmla="*/ 0 w 35"/>
                <a:gd name="T3" fmla="*/ 5 h 52"/>
                <a:gd name="T4" fmla="*/ 26 w 35"/>
                <a:gd name="T5" fmla="*/ 52 h 52"/>
                <a:gd name="T6" fmla="*/ 35 w 35"/>
                <a:gd name="T7" fmla="*/ 47 h 52"/>
                <a:gd name="T8" fmla="*/ 7 w 35"/>
                <a:gd name="T9" fmla="*/ 0 h 52"/>
              </a:gdLst>
              <a:ahLst/>
              <a:cxnLst>
                <a:cxn ang="0">
                  <a:pos x="T0" y="T1"/>
                </a:cxn>
                <a:cxn ang="0">
                  <a:pos x="T2" y="T3"/>
                </a:cxn>
                <a:cxn ang="0">
                  <a:pos x="T4" y="T5"/>
                </a:cxn>
                <a:cxn ang="0">
                  <a:pos x="T6" y="T7"/>
                </a:cxn>
                <a:cxn ang="0">
                  <a:pos x="T8" y="T9"/>
                </a:cxn>
              </a:cxnLst>
              <a:rect l="0" t="0" r="r" b="b"/>
              <a:pathLst>
                <a:path w="35" h="52">
                  <a:moveTo>
                    <a:pt x="7" y="0"/>
                  </a:moveTo>
                  <a:lnTo>
                    <a:pt x="0" y="5"/>
                  </a:lnTo>
                  <a:lnTo>
                    <a:pt x="26" y="52"/>
                  </a:lnTo>
                  <a:lnTo>
                    <a:pt x="35" y="47"/>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4" name="Freeform 1677">
              <a:extLst>
                <a:ext uri="{FF2B5EF4-FFF2-40B4-BE49-F238E27FC236}">
                  <a16:creationId xmlns:a16="http://schemas.microsoft.com/office/drawing/2014/main" id="{EE08AE5F-0D00-4244-B779-57F5FE9ACA1C}"/>
                </a:ext>
              </a:extLst>
            </p:cNvPr>
            <p:cNvSpPr>
              <a:spLocks/>
            </p:cNvSpPr>
            <p:nvPr/>
          </p:nvSpPr>
          <p:spPr bwMode="auto">
            <a:xfrm>
              <a:off x="3387" y="1505"/>
              <a:ext cx="38" cy="47"/>
            </a:xfrm>
            <a:custGeom>
              <a:avLst/>
              <a:gdLst>
                <a:gd name="T0" fmla="*/ 7 w 38"/>
                <a:gd name="T1" fmla="*/ 0 h 47"/>
                <a:gd name="T2" fmla="*/ 0 w 38"/>
                <a:gd name="T3" fmla="*/ 5 h 47"/>
                <a:gd name="T4" fmla="*/ 30 w 38"/>
                <a:gd name="T5" fmla="*/ 47 h 47"/>
                <a:gd name="T6" fmla="*/ 38 w 38"/>
                <a:gd name="T7" fmla="*/ 43 h 47"/>
                <a:gd name="T8" fmla="*/ 7 w 38"/>
                <a:gd name="T9" fmla="*/ 0 h 47"/>
              </a:gdLst>
              <a:ahLst/>
              <a:cxnLst>
                <a:cxn ang="0">
                  <a:pos x="T0" y="T1"/>
                </a:cxn>
                <a:cxn ang="0">
                  <a:pos x="T2" y="T3"/>
                </a:cxn>
                <a:cxn ang="0">
                  <a:pos x="T4" y="T5"/>
                </a:cxn>
                <a:cxn ang="0">
                  <a:pos x="T6" y="T7"/>
                </a:cxn>
                <a:cxn ang="0">
                  <a:pos x="T8" y="T9"/>
                </a:cxn>
              </a:cxnLst>
              <a:rect l="0" t="0" r="r" b="b"/>
              <a:pathLst>
                <a:path w="38" h="47">
                  <a:moveTo>
                    <a:pt x="7" y="0"/>
                  </a:moveTo>
                  <a:lnTo>
                    <a:pt x="0" y="5"/>
                  </a:lnTo>
                  <a:lnTo>
                    <a:pt x="30" y="47"/>
                  </a:lnTo>
                  <a:lnTo>
                    <a:pt x="38" y="43"/>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5" name="Freeform 1678">
              <a:extLst>
                <a:ext uri="{FF2B5EF4-FFF2-40B4-BE49-F238E27FC236}">
                  <a16:creationId xmlns:a16="http://schemas.microsoft.com/office/drawing/2014/main" id="{0AA3E0F8-4BFB-4A74-A0DA-91B3D69FEE8E}"/>
                </a:ext>
              </a:extLst>
            </p:cNvPr>
            <p:cNvSpPr>
              <a:spLocks/>
            </p:cNvSpPr>
            <p:nvPr/>
          </p:nvSpPr>
          <p:spPr bwMode="auto">
            <a:xfrm>
              <a:off x="3387" y="1505"/>
              <a:ext cx="38" cy="47"/>
            </a:xfrm>
            <a:custGeom>
              <a:avLst/>
              <a:gdLst>
                <a:gd name="T0" fmla="*/ 7 w 38"/>
                <a:gd name="T1" fmla="*/ 0 h 47"/>
                <a:gd name="T2" fmla="*/ 0 w 38"/>
                <a:gd name="T3" fmla="*/ 5 h 47"/>
                <a:gd name="T4" fmla="*/ 30 w 38"/>
                <a:gd name="T5" fmla="*/ 47 h 47"/>
                <a:gd name="T6" fmla="*/ 38 w 38"/>
                <a:gd name="T7" fmla="*/ 43 h 47"/>
                <a:gd name="T8" fmla="*/ 7 w 38"/>
                <a:gd name="T9" fmla="*/ 0 h 47"/>
              </a:gdLst>
              <a:ahLst/>
              <a:cxnLst>
                <a:cxn ang="0">
                  <a:pos x="T0" y="T1"/>
                </a:cxn>
                <a:cxn ang="0">
                  <a:pos x="T2" y="T3"/>
                </a:cxn>
                <a:cxn ang="0">
                  <a:pos x="T4" y="T5"/>
                </a:cxn>
                <a:cxn ang="0">
                  <a:pos x="T6" y="T7"/>
                </a:cxn>
                <a:cxn ang="0">
                  <a:pos x="T8" y="T9"/>
                </a:cxn>
              </a:cxnLst>
              <a:rect l="0" t="0" r="r" b="b"/>
              <a:pathLst>
                <a:path w="38" h="47">
                  <a:moveTo>
                    <a:pt x="7" y="0"/>
                  </a:moveTo>
                  <a:lnTo>
                    <a:pt x="0" y="5"/>
                  </a:lnTo>
                  <a:lnTo>
                    <a:pt x="30" y="47"/>
                  </a:lnTo>
                  <a:lnTo>
                    <a:pt x="38" y="43"/>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6" name="Freeform 1679">
              <a:extLst>
                <a:ext uri="{FF2B5EF4-FFF2-40B4-BE49-F238E27FC236}">
                  <a16:creationId xmlns:a16="http://schemas.microsoft.com/office/drawing/2014/main" id="{ED0008A8-F238-4B07-A4F0-D47A27D9E6DE}"/>
                </a:ext>
              </a:extLst>
            </p:cNvPr>
            <p:cNvSpPr>
              <a:spLocks/>
            </p:cNvSpPr>
            <p:nvPr/>
          </p:nvSpPr>
          <p:spPr bwMode="auto">
            <a:xfrm>
              <a:off x="3330" y="1545"/>
              <a:ext cx="42" cy="48"/>
            </a:xfrm>
            <a:custGeom>
              <a:avLst/>
              <a:gdLst>
                <a:gd name="T0" fmla="*/ 7 w 42"/>
                <a:gd name="T1" fmla="*/ 0 h 48"/>
                <a:gd name="T2" fmla="*/ 0 w 42"/>
                <a:gd name="T3" fmla="*/ 7 h 48"/>
                <a:gd name="T4" fmla="*/ 35 w 42"/>
                <a:gd name="T5" fmla="*/ 48 h 48"/>
                <a:gd name="T6" fmla="*/ 42 w 42"/>
                <a:gd name="T7" fmla="*/ 43 h 48"/>
                <a:gd name="T8" fmla="*/ 7 w 42"/>
                <a:gd name="T9" fmla="*/ 0 h 48"/>
              </a:gdLst>
              <a:ahLst/>
              <a:cxnLst>
                <a:cxn ang="0">
                  <a:pos x="T0" y="T1"/>
                </a:cxn>
                <a:cxn ang="0">
                  <a:pos x="T2" y="T3"/>
                </a:cxn>
                <a:cxn ang="0">
                  <a:pos x="T4" y="T5"/>
                </a:cxn>
                <a:cxn ang="0">
                  <a:pos x="T6" y="T7"/>
                </a:cxn>
                <a:cxn ang="0">
                  <a:pos x="T8" y="T9"/>
                </a:cxn>
              </a:cxnLst>
              <a:rect l="0" t="0" r="r" b="b"/>
              <a:pathLst>
                <a:path w="42" h="48">
                  <a:moveTo>
                    <a:pt x="7" y="0"/>
                  </a:moveTo>
                  <a:lnTo>
                    <a:pt x="0" y="7"/>
                  </a:lnTo>
                  <a:lnTo>
                    <a:pt x="35" y="48"/>
                  </a:lnTo>
                  <a:lnTo>
                    <a:pt x="42" y="43"/>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7" name="Freeform 1680">
              <a:extLst>
                <a:ext uri="{FF2B5EF4-FFF2-40B4-BE49-F238E27FC236}">
                  <a16:creationId xmlns:a16="http://schemas.microsoft.com/office/drawing/2014/main" id="{B30A9C15-7302-46DA-A1DA-5E6276657DD3}"/>
                </a:ext>
              </a:extLst>
            </p:cNvPr>
            <p:cNvSpPr>
              <a:spLocks/>
            </p:cNvSpPr>
            <p:nvPr/>
          </p:nvSpPr>
          <p:spPr bwMode="auto">
            <a:xfrm>
              <a:off x="3330" y="1545"/>
              <a:ext cx="42" cy="48"/>
            </a:xfrm>
            <a:custGeom>
              <a:avLst/>
              <a:gdLst>
                <a:gd name="T0" fmla="*/ 7 w 42"/>
                <a:gd name="T1" fmla="*/ 0 h 48"/>
                <a:gd name="T2" fmla="*/ 0 w 42"/>
                <a:gd name="T3" fmla="*/ 7 h 48"/>
                <a:gd name="T4" fmla="*/ 35 w 42"/>
                <a:gd name="T5" fmla="*/ 48 h 48"/>
                <a:gd name="T6" fmla="*/ 42 w 42"/>
                <a:gd name="T7" fmla="*/ 43 h 48"/>
                <a:gd name="T8" fmla="*/ 7 w 42"/>
                <a:gd name="T9" fmla="*/ 0 h 48"/>
              </a:gdLst>
              <a:ahLst/>
              <a:cxnLst>
                <a:cxn ang="0">
                  <a:pos x="T0" y="T1"/>
                </a:cxn>
                <a:cxn ang="0">
                  <a:pos x="T2" y="T3"/>
                </a:cxn>
                <a:cxn ang="0">
                  <a:pos x="T4" y="T5"/>
                </a:cxn>
                <a:cxn ang="0">
                  <a:pos x="T6" y="T7"/>
                </a:cxn>
                <a:cxn ang="0">
                  <a:pos x="T8" y="T9"/>
                </a:cxn>
              </a:cxnLst>
              <a:rect l="0" t="0" r="r" b="b"/>
              <a:pathLst>
                <a:path w="42" h="48">
                  <a:moveTo>
                    <a:pt x="7" y="0"/>
                  </a:moveTo>
                  <a:lnTo>
                    <a:pt x="0" y="7"/>
                  </a:lnTo>
                  <a:lnTo>
                    <a:pt x="35" y="48"/>
                  </a:lnTo>
                  <a:lnTo>
                    <a:pt x="42" y="43"/>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8" name="Freeform 1681">
              <a:extLst>
                <a:ext uri="{FF2B5EF4-FFF2-40B4-BE49-F238E27FC236}">
                  <a16:creationId xmlns:a16="http://schemas.microsoft.com/office/drawing/2014/main" id="{B7757F02-DED2-4C5F-9664-E9DCF18F151A}"/>
                </a:ext>
              </a:extLst>
            </p:cNvPr>
            <p:cNvSpPr>
              <a:spLocks/>
            </p:cNvSpPr>
            <p:nvPr/>
          </p:nvSpPr>
          <p:spPr bwMode="auto">
            <a:xfrm>
              <a:off x="3232" y="1643"/>
              <a:ext cx="48" cy="40"/>
            </a:xfrm>
            <a:custGeom>
              <a:avLst/>
              <a:gdLst>
                <a:gd name="T0" fmla="*/ 7 w 48"/>
                <a:gd name="T1" fmla="*/ 0 h 40"/>
                <a:gd name="T2" fmla="*/ 0 w 48"/>
                <a:gd name="T3" fmla="*/ 7 h 40"/>
                <a:gd name="T4" fmla="*/ 43 w 48"/>
                <a:gd name="T5" fmla="*/ 40 h 40"/>
                <a:gd name="T6" fmla="*/ 48 w 48"/>
                <a:gd name="T7" fmla="*/ 35 h 40"/>
                <a:gd name="T8" fmla="*/ 7 w 48"/>
                <a:gd name="T9" fmla="*/ 0 h 40"/>
              </a:gdLst>
              <a:ahLst/>
              <a:cxnLst>
                <a:cxn ang="0">
                  <a:pos x="T0" y="T1"/>
                </a:cxn>
                <a:cxn ang="0">
                  <a:pos x="T2" y="T3"/>
                </a:cxn>
                <a:cxn ang="0">
                  <a:pos x="T4" y="T5"/>
                </a:cxn>
                <a:cxn ang="0">
                  <a:pos x="T6" y="T7"/>
                </a:cxn>
                <a:cxn ang="0">
                  <a:pos x="T8" y="T9"/>
                </a:cxn>
              </a:cxnLst>
              <a:rect l="0" t="0" r="r" b="b"/>
              <a:pathLst>
                <a:path w="48" h="40">
                  <a:moveTo>
                    <a:pt x="7" y="0"/>
                  </a:moveTo>
                  <a:lnTo>
                    <a:pt x="0" y="7"/>
                  </a:lnTo>
                  <a:lnTo>
                    <a:pt x="43" y="40"/>
                  </a:lnTo>
                  <a:lnTo>
                    <a:pt x="48" y="35"/>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9" name="Freeform 1682">
              <a:extLst>
                <a:ext uri="{FF2B5EF4-FFF2-40B4-BE49-F238E27FC236}">
                  <a16:creationId xmlns:a16="http://schemas.microsoft.com/office/drawing/2014/main" id="{8CA77AF1-265E-497B-A01D-0B5434266BBA}"/>
                </a:ext>
              </a:extLst>
            </p:cNvPr>
            <p:cNvSpPr>
              <a:spLocks/>
            </p:cNvSpPr>
            <p:nvPr/>
          </p:nvSpPr>
          <p:spPr bwMode="auto">
            <a:xfrm>
              <a:off x="3232" y="1643"/>
              <a:ext cx="48" cy="40"/>
            </a:xfrm>
            <a:custGeom>
              <a:avLst/>
              <a:gdLst>
                <a:gd name="T0" fmla="*/ 7 w 48"/>
                <a:gd name="T1" fmla="*/ 0 h 40"/>
                <a:gd name="T2" fmla="*/ 0 w 48"/>
                <a:gd name="T3" fmla="*/ 7 h 40"/>
                <a:gd name="T4" fmla="*/ 43 w 48"/>
                <a:gd name="T5" fmla="*/ 40 h 40"/>
                <a:gd name="T6" fmla="*/ 48 w 48"/>
                <a:gd name="T7" fmla="*/ 35 h 40"/>
                <a:gd name="T8" fmla="*/ 7 w 48"/>
                <a:gd name="T9" fmla="*/ 0 h 40"/>
              </a:gdLst>
              <a:ahLst/>
              <a:cxnLst>
                <a:cxn ang="0">
                  <a:pos x="T0" y="T1"/>
                </a:cxn>
                <a:cxn ang="0">
                  <a:pos x="T2" y="T3"/>
                </a:cxn>
                <a:cxn ang="0">
                  <a:pos x="T4" y="T5"/>
                </a:cxn>
                <a:cxn ang="0">
                  <a:pos x="T6" y="T7"/>
                </a:cxn>
                <a:cxn ang="0">
                  <a:pos x="T8" y="T9"/>
                </a:cxn>
              </a:cxnLst>
              <a:rect l="0" t="0" r="r" b="b"/>
              <a:pathLst>
                <a:path w="48" h="40">
                  <a:moveTo>
                    <a:pt x="7" y="0"/>
                  </a:moveTo>
                  <a:lnTo>
                    <a:pt x="0" y="7"/>
                  </a:lnTo>
                  <a:lnTo>
                    <a:pt x="43" y="40"/>
                  </a:lnTo>
                  <a:lnTo>
                    <a:pt x="48" y="35"/>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0" name="Freeform 1683">
              <a:extLst>
                <a:ext uri="{FF2B5EF4-FFF2-40B4-BE49-F238E27FC236}">
                  <a16:creationId xmlns:a16="http://schemas.microsoft.com/office/drawing/2014/main" id="{E7F7FE4B-8453-488C-8229-CCC2D3C3865B}"/>
                </a:ext>
              </a:extLst>
            </p:cNvPr>
            <p:cNvSpPr>
              <a:spLocks/>
            </p:cNvSpPr>
            <p:nvPr/>
          </p:nvSpPr>
          <p:spPr bwMode="auto">
            <a:xfrm>
              <a:off x="3192" y="1697"/>
              <a:ext cx="47" cy="38"/>
            </a:xfrm>
            <a:custGeom>
              <a:avLst/>
              <a:gdLst>
                <a:gd name="T0" fmla="*/ 5 w 47"/>
                <a:gd name="T1" fmla="*/ 0 h 38"/>
                <a:gd name="T2" fmla="*/ 0 w 47"/>
                <a:gd name="T3" fmla="*/ 7 h 38"/>
                <a:gd name="T4" fmla="*/ 43 w 47"/>
                <a:gd name="T5" fmla="*/ 38 h 38"/>
                <a:gd name="T6" fmla="*/ 47 w 47"/>
                <a:gd name="T7" fmla="*/ 31 h 38"/>
                <a:gd name="T8" fmla="*/ 5 w 47"/>
                <a:gd name="T9" fmla="*/ 0 h 38"/>
              </a:gdLst>
              <a:ahLst/>
              <a:cxnLst>
                <a:cxn ang="0">
                  <a:pos x="T0" y="T1"/>
                </a:cxn>
                <a:cxn ang="0">
                  <a:pos x="T2" y="T3"/>
                </a:cxn>
                <a:cxn ang="0">
                  <a:pos x="T4" y="T5"/>
                </a:cxn>
                <a:cxn ang="0">
                  <a:pos x="T6" y="T7"/>
                </a:cxn>
                <a:cxn ang="0">
                  <a:pos x="T8" y="T9"/>
                </a:cxn>
              </a:cxnLst>
              <a:rect l="0" t="0" r="r" b="b"/>
              <a:pathLst>
                <a:path w="47" h="38">
                  <a:moveTo>
                    <a:pt x="5" y="0"/>
                  </a:moveTo>
                  <a:lnTo>
                    <a:pt x="0" y="7"/>
                  </a:lnTo>
                  <a:lnTo>
                    <a:pt x="43" y="38"/>
                  </a:lnTo>
                  <a:lnTo>
                    <a:pt x="47" y="31"/>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1" name="Freeform 1684">
              <a:extLst>
                <a:ext uri="{FF2B5EF4-FFF2-40B4-BE49-F238E27FC236}">
                  <a16:creationId xmlns:a16="http://schemas.microsoft.com/office/drawing/2014/main" id="{4223CBFB-8628-45AD-81C3-368A1C3147BE}"/>
                </a:ext>
              </a:extLst>
            </p:cNvPr>
            <p:cNvSpPr>
              <a:spLocks/>
            </p:cNvSpPr>
            <p:nvPr/>
          </p:nvSpPr>
          <p:spPr bwMode="auto">
            <a:xfrm>
              <a:off x="3192" y="1697"/>
              <a:ext cx="47" cy="38"/>
            </a:xfrm>
            <a:custGeom>
              <a:avLst/>
              <a:gdLst>
                <a:gd name="T0" fmla="*/ 5 w 47"/>
                <a:gd name="T1" fmla="*/ 0 h 38"/>
                <a:gd name="T2" fmla="*/ 0 w 47"/>
                <a:gd name="T3" fmla="*/ 7 h 38"/>
                <a:gd name="T4" fmla="*/ 43 w 47"/>
                <a:gd name="T5" fmla="*/ 38 h 38"/>
                <a:gd name="T6" fmla="*/ 47 w 47"/>
                <a:gd name="T7" fmla="*/ 31 h 38"/>
                <a:gd name="T8" fmla="*/ 5 w 47"/>
                <a:gd name="T9" fmla="*/ 0 h 38"/>
              </a:gdLst>
              <a:ahLst/>
              <a:cxnLst>
                <a:cxn ang="0">
                  <a:pos x="T0" y="T1"/>
                </a:cxn>
                <a:cxn ang="0">
                  <a:pos x="T2" y="T3"/>
                </a:cxn>
                <a:cxn ang="0">
                  <a:pos x="T4" y="T5"/>
                </a:cxn>
                <a:cxn ang="0">
                  <a:pos x="T6" y="T7"/>
                </a:cxn>
                <a:cxn ang="0">
                  <a:pos x="T8" y="T9"/>
                </a:cxn>
              </a:cxnLst>
              <a:rect l="0" t="0" r="r" b="b"/>
              <a:pathLst>
                <a:path w="47" h="38">
                  <a:moveTo>
                    <a:pt x="5" y="0"/>
                  </a:moveTo>
                  <a:lnTo>
                    <a:pt x="0" y="7"/>
                  </a:lnTo>
                  <a:lnTo>
                    <a:pt x="43" y="38"/>
                  </a:lnTo>
                  <a:lnTo>
                    <a:pt x="47" y="31"/>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2" name="Freeform 1685">
              <a:extLst>
                <a:ext uri="{FF2B5EF4-FFF2-40B4-BE49-F238E27FC236}">
                  <a16:creationId xmlns:a16="http://schemas.microsoft.com/office/drawing/2014/main" id="{4904478F-2A44-4049-B75D-FEAAF745EFA2}"/>
                </a:ext>
              </a:extLst>
            </p:cNvPr>
            <p:cNvSpPr>
              <a:spLocks/>
            </p:cNvSpPr>
            <p:nvPr/>
          </p:nvSpPr>
          <p:spPr bwMode="auto">
            <a:xfrm>
              <a:off x="3154" y="1754"/>
              <a:ext cx="52" cy="36"/>
            </a:xfrm>
            <a:custGeom>
              <a:avLst/>
              <a:gdLst>
                <a:gd name="T0" fmla="*/ 5 w 52"/>
                <a:gd name="T1" fmla="*/ 0 h 36"/>
                <a:gd name="T2" fmla="*/ 0 w 52"/>
                <a:gd name="T3" fmla="*/ 10 h 36"/>
                <a:gd name="T4" fmla="*/ 47 w 52"/>
                <a:gd name="T5" fmla="*/ 36 h 36"/>
                <a:gd name="T6" fmla="*/ 52 w 52"/>
                <a:gd name="T7" fmla="*/ 29 h 36"/>
                <a:gd name="T8" fmla="*/ 5 w 52"/>
                <a:gd name="T9" fmla="*/ 0 h 36"/>
              </a:gdLst>
              <a:ahLst/>
              <a:cxnLst>
                <a:cxn ang="0">
                  <a:pos x="T0" y="T1"/>
                </a:cxn>
                <a:cxn ang="0">
                  <a:pos x="T2" y="T3"/>
                </a:cxn>
                <a:cxn ang="0">
                  <a:pos x="T4" y="T5"/>
                </a:cxn>
                <a:cxn ang="0">
                  <a:pos x="T6" y="T7"/>
                </a:cxn>
                <a:cxn ang="0">
                  <a:pos x="T8" y="T9"/>
                </a:cxn>
              </a:cxnLst>
              <a:rect l="0" t="0" r="r" b="b"/>
              <a:pathLst>
                <a:path w="52" h="36">
                  <a:moveTo>
                    <a:pt x="5" y="0"/>
                  </a:moveTo>
                  <a:lnTo>
                    <a:pt x="0" y="10"/>
                  </a:lnTo>
                  <a:lnTo>
                    <a:pt x="47" y="36"/>
                  </a:lnTo>
                  <a:lnTo>
                    <a:pt x="52" y="29"/>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3" name="Freeform 1686">
              <a:extLst>
                <a:ext uri="{FF2B5EF4-FFF2-40B4-BE49-F238E27FC236}">
                  <a16:creationId xmlns:a16="http://schemas.microsoft.com/office/drawing/2014/main" id="{8473F7EA-2785-4A7F-A353-AFB78B03F42A}"/>
                </a:ext>
              </a:extLst>
            </p:cNvPr>
            <p:cNvSpPr>
              <a:spLocks/>
            </p:cNvSpPr>
            <p:nvPr/>
          </p:nvSpPr>
          <p:spPr bwMode="auto">
            <a:xfrm>
              <a:off x="3154" y="1754"/>
              <a:ext cx="52" cy="36"/>
            </a:xfrm>
            <a:custGeom>
              <a:avLst/>
              <a:gdLst>
                <a:gd name="T0" fmla="*/ 5 w 52"/>
                <a:gd name="T1" fmla="*/ 0 h 36"/>
                <a:gd name="T2" fmla="*/ 0 w 52"/>
                <a:gd name="T3" fmla="*/ 10 h 36"/>
                <a:gd name="T4" fmla="*/ 47 w 52"/>
                <a:gd name="T5" fmla="*/ 36 h 36"/>
                <a:gd name="T6" fmla="*/ 52 w 52"/>
                <a:gd name="T7" fmla="*/ 29 h 36"/>
                <a:gd name="T8" fmla="*/ 5 w 52"/>
                <a:gd name="T9" fmla="*/ 0 h 36"/>
              </a:gdLst>
              <a:ahLst/>
              <a:cxnLst>
                <a:cxn ang="0">
                  <a:pos x="T0" y="T1"/>
                </a:cxn>
                <a:cxn ang="0">
                  <a:pos x="T2" y="T3"/>
                </a:cxn>
                <a:cxn ang="0">
                  <a:pos x="T4" y="T5"/>
                </a:cxn>
                <a:cxn ang="0">
                  <a:pos x="T6" y="T7"/>
                </a:cxn>
                <a:cxn ang="0">
                  <a:pos x="T8" y="T9"/>
                </a:cxn>
              </a:cxnLst>
              <a:rect l="0" t="0" r="r" b="b"/>
              <a:pathLst>
                <a:path w="52" h="36">
                  <a:moveTo>
                    <a:pt x="5" y="0"/>
                  </a:moveTo>
                  <a:lnTo>
                    <a:pt x="0" y="10"/>
                  </a:lnTo>
                  <a:lnTo>
                    <a:pt x="47" y="36"/>
                  </a:lnTo>
                  <a:lnTo>
                    <a:pt x="52" y="29"/>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4" name="Freeform 1687">
              <a:extLst>
                <a:ext uri="{FF2B5EF4-FFF2-40B4-BE49-F238E27FC236}">
                  <a16:creationId xmlns:a16="http://schemas.microsoft.com/office/drawing/2014/main" id="{38C649D7-9C40-42B1-AFC6-88B1D66A268F}"/>
                </a:ext>
              </a:extLst>
            </p:cNvPr>
            <p:cNvSpPr>
              <a:spLocks/>
            </p:cNvSpPr>
            <p:nvPr/>
          </p:nvSpPr>
          <p:spPr bwMode="auto">
            <a:xfrm>
              <a:off x="3123" y="1816"/>
              <a:ext cx="52" cy="31"/>
            </a:xfrm>
            <a:custGeom>
              <a:avLst/>
              <a:gdLst>
                <a:gd name="T0" fmla="*/ 2 w 52"/>
                <a:gd name="T1" fmla="*/ 0 h 31"/>
                <a:gd name="T2" fmla="*/ 0 w 52"/>
                <a:gd name="T3" fmla="*/ 7 h 31"/>
                <a:gd name="T4" fmla="*/ 48 w 52"/>
                <a:gd name="T5" fmla="*/ 31 h 31"/>
                <a:gd name="T6" fmla="*/ 52 w 52"/>
                <a:gd name="T7" fmla="*/ 24 h 31"/>
                <a:gd name="T8" fmla="*/ 2 w 52"/>
                <a:gd name="T9" fmla="*/ 0 h 31"/>
              </a:gdLst>
              <a:ahLst/>
              <a:cxnLst>
                <a:cxn ang="0">
                  <a:pos x="T0" y="T1"/>
                </a:cxn>
                <a:cxn ang="0">
                  <a:pos x="T2" y="T3"/>
                </a:cxn>
                <a:cxn ang="0">
                  <a:pos x="T4" y="T5"/>
                </a:cxn>
                <a:cxn ang="0">
                  <a:pos x="T6" y="T7"/>
                </a:cxn>
                <a:cxn ang="0">
                  <a:pos x="T8" y="T9"/>
                </a:cxn>
              </a:cxnLst>
              <a:rect l="0" t="0" r="r" b="b"/>
              <a:pathLst>
                <a:path w="52" h="31">
                  <a:moveTo>
                    <a:pt x="2" y="0"/>
                  </a:moveTo>
                  <a:lnTo>
                    <a:pt x="0" y="7"/>
                  </a:lnTo>
                  <a:lnTo>
                    <a:pt x="48" y="31"/>
                  </a:lnTo>
                  <a:lnTo>
                    <a:pt x="52" y="24"/>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5" name="Freeform 1688">
              <a:extLst>
                <a:ext uri="{FF2B5EF4-FFF2-40B4-BE49-F238E27FC236}">
                  <a16:creationId xmlns:a16="http://schemas.microsoft.com/office/drawing/2014/main" id="{61023925-57F4-4F90-B5F6-F61394A6F5F9}"/>
                </a:ext>
              </a:extLst>
            </p:cNvPr>
            <p:cNvSpPr>
              <a:spLocks/>
            </p:cNvSpPr>
            <p:nvPr/>
          </p:nvSpPr>
          <p:spPr bwMode="auto">
            <a:xfrm>
              <a:off x="3123" y="1816"/>
              <a:ext cx="52" cy="31"/>
            </a:xfrm>
            <a:custGeom>
              <a:avLst/>
              <a:gdLst>
                <a:gd name="T0" fmla="*/ 2 w 52"/>
                <a:gd name="T1" fmla="*/ 0 h 31"/>
                <a:gd name="T2" fmla="*/ 0 w 52"/>
                <a:gd name="T3" fmla="*/ 7 h 31"/>
                <a:gd name="T4" fmla="*/ 48 w 52"/>
                <a:gd name="T5" fmla="*/ 31 h 31"/>
                <a:gd name="T6" fmla="*/ 52 w 52"/>
                <a:gd name="T7" fmla="*/ 24 h 31"/>
                <a:gd name="T8" fmla="*/ 2 w 52"/>
                <a:gd name="T9" fmla="*/ 0 h 31"/>
              </a:gdLst>
              <a:ahLst/>
              <a:cxnLst>
                <a:cxn ang="0">
                  <a:pos x="T0" y="T1"/>
                </a:cxn>
                <a:cxn ang="0">
                  <a:pos x="T2" y="T3"/>
                </a:cxn>
                <a:cxn ang="0">
                  <a:pos x="T4" y="T5"/>
                </a:cxn>
                <a:cxn ang="0">
                  <a:pos x="T6" y="T7"/>
                </a:cxn>
                <a:cxn ang="0">
                  <a:pos x="T8" y="T9"/>
                </a:cxn>
              </a:cxnLst>
              <a:rect l="0" t="0" r="r" b="b"/>
              <a:pathLst>
                <a:path w="52" h="31">
                  <a:moveTo>
                    <a:pt x="2" y="0"/>
                  </a:moveTo>
                  <a:lnTo>
                    <a:pt x="0" y="7"/>
                  </a:lnTo>
                  <a:lnTo>
                    <a:pt x="48" y="31"/>
                  </a:lnTo>
                  <a:lnTo>
                    <a:pt x="52" y="24"/>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6" name="Freeform 1689">
              <a:extLst>
                <a:ext uri="{FF2B5EF4-FFF2-40B4-BE49-F238E27FC236}">
                  <a16:creationId xmlns:a16="http://schemas.microsoft.com/office/drawing/2014/main" id="{F7E4F9F1-8ED3-48AB-9D2E-815C32F15180}"/>
                </a:ext>
              </a:extLst>
            </p:cNvPr>
            <p:cNvSpPr>
              <a:spLocks/>
            </p:cNvSpPr>
            <p:nvPr/>
          </p:nvSpPr>
          <p:spPr bwMode="auto">
            <a:xfrm>
              <a:off x="3097" y="1880"/>
              <a:ext cx="52" cy="26"/>
            </a:xfrm>
            <a:custGeom>
              <a:avLst/>
              <a:gdLst>
                <a:gd name="T0" fmla="*/ 2 w 52"/>
                <a:gd name="T1" fmla="*/ 0 h 26"/>
                <a:gd name="T2" fmla="*/ 0 w 52"/>
                <a:gd name="T3" fmla="*/ 7 h 26"/>
                <a:gd name="T4" fmla="*/ 50 w 52"/>
                <a:gd name="T5" fmla="*/ 26 h 26"/>
                <a:gd name="T6" fmla="*/ 52 w 52"/>
                <a:gd name="T7" fmla="*/ 19 h 26"/>
                <a:gd name="T8" fmla="*/ 2 w 52"/>
                <a:gd name="T9" fmla="*/ 0 h 26"/>
              </a:gdLst>
              <a:ahLst/>
              <a:cxnLst>
                <a:cxn ang="0">
                  <a:pos x="T0" y="T1"/>
                </a:cxn>
                <a:cxn ang="0">
                  <a:pos x="T2" y="T3"/>
                </a:cxn>
                <a:cxn ang="0">
                  <a:pos x="T4" y="T5"/>
                </a:cxn>
                <a:cxn ang="0">
                  <a:pos x="T6" y="T7"/>
                </a:cxn>
                <a:cxn ang="0">
                  <a:pos x="T8" y="T9"/>
                </a:cxn>
              </a:cxnLst>
              <a:rect l="0" t="0" r="r" b="b"/>
              <a:pathLst>
                <a:path w="52" h="26">
                  <a:moveTo>
                    <a:pt x="2" y="0"/>
                  </a:moveTo>
                  <a:lnTo>
                    <a:pt x="0" y="7"/>
                  </a:lnTo>
                  <a:lnTo>
                    <a:pt x="50" y="26"/>
                  </a:lnTo>
                  <a:lnTo>
                    <a:pt x="52" y="19"/>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7" name="Freeform 1690">
              <a:extLst>
                <a:ext uri="{FF2B5EF4-FFF2-40B4-BE49-F238E27FC236}">
                  <a16:creationId xmlns:a16="http://schemas.microsoft.com/office/drawing/2014/main" id="{CBBA3D76-B1B4-419A-9471-5E048EFB7AA0}"/>
                </a:ext>
              </a:extLst>
            </p:cNvPr>
            <p:cNvSpPr>
              <a:spLocks/>
            </p:cNvSpPr>
            <p:nvPr/>
          </p:nvSpPr>
          <p:spPr bwMode="auto">
            <a:xfrm>
              <a:off x="3097" y="1880"/>
              <a:ext cx="52" cy="26"/>
            </a:xfrm>
            <a:custGeom>
              <a:avLst/>
              <a:gdLst>
                <a:gd name="T0" fmla="*/ 2 w 52"/>
                <a:gd name="T1" fmla="*/ 0 h 26"/>
                <a:gd name="T2" fmla="*/ 0 w 52"/>
                <a:gd name="T3" fmla="*/ 7 h 26"/>
                <a:gd name="T4" fmla="*/ 50 w 52"/>
                <a:gd name="T5" fmla="*/ 26 h 26"/>
                <a:gd name="T6" fmla="*/ 52 w 52"/>
                <a:gd name="T7" fmla="*/ 19 h 26"/>
                <a:gd name="T8" fmla="*/ 2 w 52"/>
                <a:gd name="T9" fmla="*/ 0 h 26"/>
              </a:gdLst>
              <a:ahLst/>
              <a:cxnLst>
                <a:cxn ang="0">
                  <a:pos x="T0" y="T1"/>
                </a:cxn>
                <a:cxn ang="0">
                  <a:pos x="T2" y="T3"/>
                </a:cxn>
                <a:cxn ang="0">
                  <a:pos x="T4" y="T5"/>
                </a:cxn>
                <a:cxn ang="0">
                  <a:pos x="T6" y="T7"/>
                </a:cxn>
                <a:cxn ang="0">
                  <a:pos x="T8" y="T9"/>
                </a:cxn>
              </a:cxnLst>
              <a:rect l="0" t="0" r="r" b="b"/>
              <a:pathLst>
                <a:path w="52" h="26">
                  <a:moveTo>
                    <a:pt x="2" y="0"/>
                  </a:moveTo>
                  <a:lnTo>
                    <a:pt x="0" y="7"/>
                  </a:lnTo>
                  <a:lnTo>
                    <a:pt x="50" y="26"/>
                  </a:lnTo>
                  <a:lnTo>
                    <a:pt x="52" y="19"/>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8" name="Freeform 1691">
              <a:extLst>
                <a:ext uri="{FF2B5EF4-FFF2-40B4-BE49-F238E27FC236}">
                  <a16:creationId xmlns:a16="http://schemas.microsoft.com/office/drawing/2014/main" id="{FFD4ACC5-E794-4102-8241-582FB3D17745}"/>
                </a:ext>
              </a:extLst>
            </p:cNvPr>
            <p:cNvSpPr>
              <a:spLocks/>
            </p:cNvSpPr>
            <p:nvPr/>
          </p:nvSpPr>
          <p:spPr bwMode="auto">
            <a:xfrm>
              <a:off x="3076" y="1946"/>
              <a:ext cx="54" cy="22"/>
            </a:xfrm>
            <a:custGeom>
              <a:avLst/>
              <a:gdLst>
                <a:gd name="T0" fmla="*/ 2 w 54"/>
                <a:gd name="T1" fmla="*/ 0 h 22"/>
                <a:gd name="T2" fmla="*/ 0 w 54"/>
                <a:gd name="T3" fmla="*/ 8 h 22"/>
                <a:gd name="T4" fmla="*/ 52 w 54"/>
                <a:gd name="T5" fmla="*/ 22 h 22"/>
                <a:gd name="T6" fmla="*/ 54 w 54"/>
                <a:gd name="T7" fmla="*/ 12 h 22"/>
                <a:gd name="T8" fmla="*/ 2 w 54"/>
                <a:gd name="T9" fmla="*/ 0 h 22"/>
              </a:gdLst>
              <a:ahLst/>
              <a:cxnLst>
                <a:cxn ang="0">
                  <a:pos x="T0" y="T1"/>
                </a:cxn>
                <a:cxn ang="0">
                  <a:pos x="T2" y="T3"/>
                </a:cxn>
                <a:cxn ang="0">
                  <a:pos x="T4" y="T5"/>
                </a:cxn>
                <a:cxn ang="0">
                  <a:pos x="T6" y="T7"/>
                </a:cxn>
                <a:cxn ang="0">
                  <a:pos x="T8" y="T9"/>
                </a:cxn>
              </a:cxnLst>
              <a:rect l="0" t="0" r="r" b="b"/>
              <a:pathLst>
                <a:path w="54" h="22">
                  <a:moveTo>
                    <a:pt x="2" y="0"/>
                  </a:moveTo>
                  <a:lnTo>
                    <a:pt x="0" y="8"/>
                  </a:lnTo>
                  <a:lnTo>
                    <a:pt x="52" y="22"/>
                  </a:lnTo>
                  <a:lnTo>
                    <a:pt x="54" y="12"/>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9" name="Freeform 1692">
              <a:extLst>
                <a:ext uri="{FF2B5EF4-FFF2-40B4-BE49-F238E27FC236}">
                  <a16:creationId xmlns:a16="http://schemas.microsoft.com/office/drawing/2014/main" id="{41EC4641-9289-4F13-BFCA-42B597112019}"/>
                </a:ext>
              </a:extLst>
            </p:cNvPr>
            <p:cNvSpPr>
              <a:spLocks/>
            </p:cNvSpPr>
            <p:nvPr/>
          </p:nvSpPr>
          <p:spPr bwMode="auto">
            <a:xfrm>
              <a:off x="3076" y="1946"/>
              <a:ext cx="54" cy="22"/>
            </a:xfrm>
            <a:custGeom>
              <a:avLst/>
              <a:gdLst>
                <a:gd name="T0" fmla="*/ 2 w 54"/>
                <a:gd name="T1" fmla="*/ 0 h 22"/>
                <a:gd name="T2" fmla="*/ 0 w 54"/>
                <a:gd name="T3" fmla="*/ 8 h 22"/>
                <a:gd name="T4" fmla="*/ 52 w 54"/>
                <a:gd name="T5" fmla="*/ 22 h 22"/>
                <a:gd name="T6" fmla="*/ 54 w 54"/>
                <a:gd name="T7" fmla="*/ 12 h 22"/>
                <a:gd name="T8" fmla="*/ 2 w 54"/>
                <a:gd name="T9" fmla="*/ 0 h 22"/>
              </a:gdLst>
              <a:ahLst/>
              <a:cxnLst>
                <a:cxn ang="0">
                  <a:pos x="T0" y="T1"/>
                </a:cxn>
                <a:cxn ang="0">
                  <a:pos x="T2" y="T3"/>
                </a:cxn>
                <a:cxn ang="0">
                  <a:pos x="T4" y="T5"/>
                </a:cxn>
                <a:cxn ang="0">
                  <a:pos x="T6" y="T7"/>
                </a:cxn>
                <a:cxn ang="0">
                  <a:pos x="T8" y="T9"/>
                </a:cxn>
              </a:cxnLst>
              <a:rect l="0" t="0" r="r" b="b"/>
              <a:pathLst>
                <a:path w="54" h="22">
                  <a:moveTo>
                    <a:pt x="2" y="0"/>
                  </a:moveTo>
                  <a:lnTo>
                    <a:pt x="0" y="8"/>
                  </a:lnTo>
                  <a:lnTo>
                    <a:pt x="52" y="22"/>
                  </a:lnTo>
                  <a:lnTo>
                    <a:pt x="54" y="12"/>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0" name="Freeform 1693">
              <a:extLst>
                <a:ext uri="{FF2B5EF4-FFF2-40B4-BE49-F238E27FC236}">
                  <a16:creationId xmlns:a16="http://schemas.microsoft.com/office/drawing/2014/main" id="{0B61230A-4DC2-4878-A61F-08A742FBDC16}"/>
                </a:ext>
              </a:extLst>
            </p:cNvPr>
            <p:cNvSpPr>
              <a:spLocks/>
            </p:cNvSpPr>
            <p:nvPr/>
          </p:nvSpPr>
          <p:spPr bwMode="auto">
            <a:xfrm>
              <a:off x="3061" y="2013"/>
              <a:ext cx="55" cy="19"/>
            </a:xfrm>
            <a:custGeom>
              <a:avLst/>
              <a:gdLst>
                <a:gd name="T0" fmla="*/ 0 w 55"/>
                <a:gd name="T1" fmla="*/ 0 h 19"/>
                <a:gd name="T2" fmla="*/ 0 w 55"/>
                <a:gd name="T3" fmla="*/ 9 h 19"/>
                <a:gd name="T4" fmla="*/ 53 w 55"/>
                <a:gd name="T5" fmla="*/ 19 h 19"/>
                <a:gd name="T6" fmla="*/ 55 w 55"/>
                <a:gd name="T7" fmla="*/ 9 h 19"/>
                <a:gd name="T8" fmla="*/ 0 w 55"/>
                <a:gd name="T9" fmla="*/ 0 h 19"/>
              </a:gdLst>
              <a:ahLst/>
              <a:cxnLst>
                <a:cxn ang="0">
                  <a:pos x="T0" y="T1"/>
                </a:cxn>
                <a:cxn ang="0">
                  <a:pos x="T2" y="T3"/>
                </a:cxn>
                <a:cxn ang="0">
                  <a:pos x="T4" y="T5"/>
                </a:cxn>
                <a:cxn ang="0">
                  <a:pos x="T6" y="T7"/>
                </a:cxn>
                <a:cxn ang="0">
                  <a:pos x="T8" y="T9"/>
                </a:cxn>
              </a:cxnLst>
              <a:rect l="0" t="0" r="r" b="b"/>
              <a:pathLst>
                <a:path w="55" h="19">
                  <a:moveTo>
                    <a:pt x="0" y="0"/>
                  </a:moveTo>
                  <a:lnTo>
                    <a:pt x="0" y="9"/>
                  </a:lnTo>
                  <a:lnTo>
                    <a:pt x="53" y="19"/>
                  </a:lnTo>
                  <a:lnTo>
                    <a:pt x="55" y="9"/>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1" name="Freeform 1694">
              <a:extLst>
                <a:ext uri="{FF2B5EF4-FFF2-40B4-BE49-F238E27FC236}">
                  <a16:creationId xmlns:a16="http://schemas.microsoft.com/office/drawing/2014/main" id="{A1C76B88-EFAF-428C-B6EF-893F05C78C82}"/>
                </a:ext>
              </a:extLst>
            </p:cNvPr>
            <p:cNvSpPr>
              <a:spLocks/>
            </p:cNvSpPr>
            <p:nvPr/>
          </p:nvSpPr>
          <p:spPr bwMode="auto">
            <a:xfrm>
              <a:off x="3061" y="2013"/>
              <a:ext cx="55" cy="19"/>
            </a:xfrm>
            <a:custGeom>
              <a:avLst/>
              <a:gdLst>
                <a:gd name="T0" fmla="*/ 0 w 55"/>
                <a:gd name="T1" fmla="*/ 0 h 19"/>
                <a:gd name="T2" fmla="*/ 0 w 55"/>
                <a:gd name="T3" fmla="*/ 9 h 19"/>
                <a:gd name="T4" fmla="*/ 53 w 55"/>
                <a:gd name="T5" fmla="*/ 19 h 19"/>
                <a:gd name="T6" fmla="*/ 55 w 55"/>
                <a:gd name="T7" fmla="*/ 9 h 19"/>
                <a:gd name="T8" fmla="*/ 0 w 55"/>
                <a:gd name="T9" fmla="*/ 0 h 19"/>
              </a:gdLst>
              <a:ahLst/>
              <a:cxnLst>
                <a:cxn ang="0">
                  <a:pos x="T0" y="T1"/>
                </a:cxn>
                <a:cxn ang="0">
                  <a:pos x="T2" y="T3"/>
                </a:cxn>
                <a:cxn ang="0">
                  <a:pos x="T4" y="T5"/>
                </a:cxn>
                <a:cxn ang="0">
                  <a:pos x="T6" y="T7"/>
                </a:cxn>
                <a:cxn ang="0">
                  <a:pos x="T8" y="T9"/>
                </a:cxn>
              </a:cxnLst>
              <a:rect l="0" t="0" r="r" b="b"/>
              <a:pathLst>
                <a:path w="55" h="19">
                  <a:moveTo>
                    <a:pt x="0" y="0"/>
                  </a:moveTo>
                  <a:lnTo>
                    <a:pt x="0" y="9"/>
                  </a:lnTo>
                  <a:lnTo>
                    <a:pt x="53" y="19"/>
                  </a:lnTo>
                  <a:lnTo>
                    <a:pt x="55" y="9"/>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2" name="Freeform 1695">
              <a:extLst>
                <a:ext uri="{FF2B5EF4-FFF2-40B4-BE49-F238E27FC236}">
                  <a16:creationId xmlns:a16="http://schemas.microsoft.com/office/drawing/2014/main" id="{D52AE64D-BABF-4FFE-8406-E1E59D11F9FD}"/>
                </a:ext>
              </a:extLst>
            </p:cNvPr>
            <p:cNvSpPr>
              <a:spLocks/>
            </p:cNvSpPr>
            <p:nvPr/>
          </p:nvSpPr>
          <p:spPr bwMode="auto">
            <a:xfrm>
              <a:off x="3052" y="2082"/>
              <a:ext cx="54" cy="12"/>
            </a:xfrm>
            <a:custGeom>
              <a:avLst/>
              <a:gdLst>
                <a:gd name="T0" fmla="*/ 0 w 54"/>
                <a:gd name="T1" fmla="*/ 0 h 12"/>
                <a:gd name="T2" fmla="*/ 0 w 54"/>
                <a:gd name="T3" fmla="*/ 7 h 12"/>
                <a:gd name="T4" fmla="*/ 54 w 54"/>
                <a:gd name="T5" fmla="*/ 12 h 12"/>
                <a:gd name="T6" fmla="*/ 54 w 54"/>
                <a:gd name="T7" fmla="*/ 4 h 12"/>
                <a:gd name="T8" fmla="*/ 0 w 54"/>
                <a:gd name="T9" fmla="*/ 0 h 12"/>
              </a:gdLst>
              <a:ahLst/>
              <a:cxnLst>
                <a:cxn ang="0">
                  <a:pos x="T0" y="T1"/>
                </a:cxn>
                <a:cxn ang="0">
                  <a:pos x="T2" y="T3"/>
                </a:cxn>
                <a:cxn ang="0">
                  <a:pos x="T4" y="T5"/>
                </a:cxn>
                <a:cxn ang="0">
                  <a:pos x="T6" y="T7"/>
                </a:cxn>
                <a:cxn ang="0">
                  <a:pos x="T8" y="T9"/>
                </a:cxn>
              </a:cxnLst>
              <a:rect l="0" t="0" r="r" b="b"/>
              <a:pathLst>
                <a:path w="54" h="12">
                  <a:moveTo>
                    <a:pt x="0" y="0"/>
                  </a:moveTo>
                  <a:lnTo>
                    <a:pt x="0" y="7"/>
                  </a:lnTo>
                  <a:lnTo>
                    <a:pt x="54" y="12"/>
                  </a:lnTo>
                  <a:lnTo>
                    <a:pt x="54" y="4"/>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3" name="Freeform 1696">
              <a:extLst>
                <a:ext uri="{FF2B5EF4-FFF2-40B4-BE49-F238E27FC236}">
                  <a16:creationId xmlns:a16="http://schemas.microsoft.com/office/drawing/2014/main" id="{11D00BE1-EE6C-43B9-A7A2-04DE82B8C5BF}"/>
                </a:ext>
              </a:extLst>
            </p:cNvPr>
            <p:cNvSpPr>
              <a:spLocks/>
            </p:cNvSpPr>
            <p:nvPr/>
          </p:nvSpPr>
          <p:spPr bwMode="auto">
            <a:xfrm>
              <a:off x="3052" y="2082"/>
              <a:ext cx="54" cy="12"/>
            </a:xfrm>
            <a:custGeom>
              <a:avLst/>
              <a:gdLst>
                <a:gd name="T0" fmla="*/ 0 w 54"/>
                <a:gd name="T1" fmla="*/ 0 h 12"/>
                <a:gd name="T2" fmla="*/ 0 w 54"/>
                <a:gd name="T3" fmla="*/ 7 h 12"/>
                <a:gd name="T4" fmla="*/ 54 w 54"/>
                <a:gd name="T5" fmla="*/ 12 h 12"/>
                <a:gd name="T6" fmla="*/ 54 w 54"/>
                <a:gd name="T7" fmla="*/ 4 h 12"/>
                <a:gd name="T8" fmla="*/ 0 w 54"/>
                <a:gd name="T9" fmla="*/ 0 h 12"/>
              </a:gdLst>
              <a:ahLst/>
              <a:cxnLst>
                <a:cxn ang="0">
                  <a:pos x="T0" y="T1"/>
                </a:cxn>
                <a:cxn ang="0">
                  <a:pos x="T2" y="T3"/>
                </a:cxn>
                <a:cxn ang="0">
                  <a:pos x="T4" y="T5"/>
                </a:cxn>
                <a:cxn ang="0">
                  <a:pos x="T6" y="T7"/>
                </a:cxn>
                <a:cxn ang="0">
                  <a:pos x="T8" y="T9"/>
                </a:cxn>
              </a:cxnLst>
              <a:rect l="0" t="0" r="r" b="b"/>
              <a:pathLst>
                <a:path w="54" h="12">
                  <a:moveTo>
                    <a:pt x="0" y="0"/>
                  </a:moveTo>
                  <a:lnTo>
                    <a:pt x="0" y="7"/>
                  </a:lnTo>
                  <a:lnTo>
                    <a:pt x="54" y="12"/>
                  </a:lnTo>
                  <a:lnTo>
                    <a:pt x="54" y="4"/>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4" name="Freeform 1697">
              <a:extLst>
                <a:ext uri="{FF2B5EF4-FFF2-40B4-BE49-F238E27FC236}">
                  <a16:creationId xmlns:a16="http://schemas.microsoft.com/office/drawing/2014/main" id="{FE9BCA68-A44B-4576-B07A-D036A03DE978}"/>
                </a:ext>
              </a:extLst>
            </p:cNvPr>
            <p:cNvSpPr>
              <a:spLocks/>
            </p:cNvSpPr>
            <p:nvPr/>
          </p:nvSpPr>
          <p:spPr bwMode="auto">
            <a:xfrm>
              <a:off x="3052" y="2215"/>
              <a:ext cx="54" cy="14"/>
            </a:xfrm>
            <a:custGeom>
              <a:avLst/>
              <a:gdLst>
                <a:gd name="T0" fmla="*/ 52 w 54"/>
                <a:gd name="T1" fmla="*/ 0 h 14"/>
                <a:gd name="T2" fmla="*/ 0 w 54"/>
                <a:gd name="T3" fmla="*/ 4 h 14"/>
                <a:gd name="T4" fmla="*/ 0 w 54"/>
                <a:gd name="T5" fmla="*/ 14 h 14"/>
                <a:gd name="T6" fmla="*/ 54 w 54"/>
                <a:gd name="T7" fmla="*/ 9 h 14"/>
                <a:gd name="T8" fmla="*/ 52 w 54"/>
                <a:gd name="T9" fmla="*/ 0 h 14"/>
              </a:gdLst>
              <a:ahLst/>
              <a:cxnLst>
                <a:cxn ang="0">
                  <a:pos x="T0" y="T1"/>
                </a:cxn>
                <a:cxn ang="0">
                  <a:pos x="T2" y="T3"/>
                </a:cxn>
                <a:cxn ang="0">
                  <a:pos x="T4" y="T5"/>
                </a:cxn>
                <a:cxn ang="0">
                  <a:pos x="T6" y="T7"/>
                </a:cxn>
                <a:cxn ang="0">
                  <a:pos x="T8" y="T9"/>
                </a:cxn>
              </a:cxnLst>
              <a:rect l="0" t="0" r="r" b="b"/>
              <a:pathLst>
                <a:path w="54" h="14">
                  <a:moveTo>
                    <a:pt x="52" y="0"/>
                  </a:moveTo>
                  <a:lnTo>
                    <a:pt x="0" y="4"/>
                  </a:lnTo>
                  <a:lnTo>
                    <a:pt x="0" y="14"/>
                  </a:lnTo>
                  <a:lnTo>
                    <a:pt x="54" y="9"/>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5" name="Freeform 1698">
              <a:extLst>
                <a:ext uri="{FF2B5EF4-FFF2-40B4-BE49-F238E27FC236}">
                  <a16:creationId xmlns:a16="http://schemas.microsoft.com/office/drawing/2014/main" id="{6FDCFBB8-CECF-4100-AFB9-3A9477579F2E}"/>
                </a:ext>
              </a:extLst>
            </p:cNvPr>
            <p:cNvSpPr>
              <a:spLocks/>
            </p:cNvSpPr>
            <p:nvPr/>
          </p:nvSpPr>
          <p:spPr bwMode="auto">
            <a:xfrm>
              <a:off x="3052" y="2215"/>
              <a:ext cx="54" cy="14"/>
            </a:xfrm>
            <a:custGeom>
              <a:avLst/>
              <a:gdLst>
                <a:gd name="T0" fmla="*/ 52 w 54"/>
                <a:gd name="T1" fmla="*/ 0 h 14"/>
                <a:gd name="T2" fmla="*/ 0 w 54"/>
                <a:gd name="T3" fmla="*/ 4 h 14"/>
                <a:gd name="T4" fmla="*/ 0 w 54"/>
                <a:gd name="T5" fmla="*/ 14 h 14"/>
                <a:gd name="T6" fmla="*/ 54 w 54"/>
                <a:gd name="T7" fmla="*/ 9 h 14"/>
                <a:gd name="T8" fmla="*/ 52 w 54"/>
                <a:gd name="T9" fmla="*/ 0 h 14"/>
              </a:gdLst>
              <a:ahLst/>
              <a:cxnLst>
                <a:cxn ang="0">
                  <a:pos x="T0" y="T1"/>
                </a:cxn>
                <a:cxn ang="0">
                  <a:pos x="T2" y="T3"/>
                </a:cxn>
                <a:cxn ang="0">
                  <a:pos x="T4" y="T5"/>
                </a:cxn>
                <a:cxn ang="0">
                  <a:pos x="T6" y="T7"/>
                </a:cxn>
                <a:cxn ang="0">
                  <a:pos x="T8" y="T9"/>
                </a:cxn>
              </a:cxnLst>
              <a:rect l="0" t="0" r="r" b="b"/>
              <a:pathLst>
                <a:path w="54" h="14">
                  <a:moveTo>
                    <a:pt x="52" y="0"/>
                  </a:moveTo>
                  <a:lnTo>
                    <a:pt x="0" y="4"/>
                  </a:lnTo>
                  <a:lnTo>
                    <a:pt x="0" y="14"/>
                  </a:lnTo>
                  <a:lnTo>
                    <a:pt x="54" y="9"/>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6" name="Freeform 1699">
              <a:extLst>
                <a:ext uri="{FF2B5EF4-FFF2-40B4-BE49-F238E27FC236}">
                  <a16:creationId xmlns:a16="http://schemas.microsoft.com/office/drawing/2014/main" id="{881E2888-0CB0-46AE-A59D-5C0589DAB52E}"/>
                </a:ext>
              </a:extLst>
            </p:cNvPr>
            <p:cNvSpPr>
              <a:spLocks/>
            </p:cNvSpPr>
            <p:nvPr/>
          </p:nvSpPr>
          <p:spPr bwMode="auto">
            <a:xfrm>
              <a:off x="3059" y="2279"/>
              <a:ext cx="55" cy="19"/>
            </a:xfrm>
            <a:custGeom>
              <a:avLst/>
              <a:gdLst>
                <a:gd name="T0" fmla="*/ 55 w 55"/>
                <a:gd name="T1" fmla="*/ 0 h 19"/>
                <a:gd name="T2" fmla="*/ 0 w 55"/>
                <a:gd name="T3" fmla="*/ 9 h 19"/>
                <a:gd name="T4" fmla="*/ 2 w 55"/>
                <a:gd name="T5" fmla="*/ 19 h 19"/>
                <a:gd name="T6" fmla="*/ 55 w 55"/>
                <a:gd name="T7" fmla="*/ 9 h 19"/>
                <a:gd name="T8" fmla="*/ 55 w 55"/>
                <a:gd name="T9" fmla="*/ 0 h 19"/>
              </a:gdLst>
              <a:ahLst/>
              <a:cxnLst>
                <a:cxn ang="0">
                  <a:pos x="T0" y="T1"/>
                </a:cxn>
                <a:cxn ang="0">
                  <a:pos x="T2" y="T3"/>
                </a:cxn>
                <a:cxn ang="0">
                  <a:pos x="T4" y="T5"/>
                </a:cxn>
                <a:cxn ang="0">
                  <a:pos x="T6" y="T7"/>
                </a:cxn>
                <a:cxn ang="0">
                  <a:pos x="T8" y="T9"/>
                </a:cxn>
              </a:cxnLst>
              <a:rect l="0" t="0" r="r" b="b"/>
              <a:pathLst>
                <a:path w="55" h="19">
                  <a:moveTo>
                    <a:pt x="55" y="0"/>
                  </a:moveTo>
                  <a:lnTo>
                    <a:pt x="0" y="9"/>
                  </a:lnTo>
                  <a:lnTo>
                    <a:pt x="2" y="19"/>
                  </a:lnTo>
                  <a:lnTo>
                    <a:pt x="55" y="9"/>
                  </a:lnTo>
                  <a:lnTo>
                    <a:pt x="5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7" name="Freeform 1700">
              <a:extLst>
                <a:ext uri="{FF2B5EF4-FFF2-40B4-BE49-F238E27FC236}">
                  <a16:creationId xmlns:a16="http://schemas.microsoft.com/office/drawing/2014/main" id="{8FBB1849-1138-4302-8B5F-4F04535FA5CA}"/>
                </a:ext>
              </a:extLst>
            </p:cNvPr>
            <p:cNvSpPr>
              <a:spLocks/>
            </p:cNvSpPr>
            <p:nvPr/>
          </p:nvSpPr>
          <p:spPr bwMode="auto">
            <a:xfrm>
              <a:off x="3059" y="2279"/>
              <a:ext cx="55" cy="19"/>
            </a:xfrm>
            <a:custGeom>
              <a:avLst/>
              <a:gdLst>
                <a:gd name="T0" fmla="*/ 55 w 55"/>
                <a:gd name="T1" fmla="*/ 0 h 19"/>
                <a:gd name="T2" fmla="*/ 0 w 55"/>
                <a:gd name="T3" fmla="*/ 9 h 19"/>
                <a:gd name="T4" fmla="*/ 2 w 55"/>
                <a:gd name="T5" fmla="*/ 19 h 19"/>
                <a:gd name="T6" fmla="*/ 55 w 55"/>
                <a:gd name="T7" fmla="*/ 9 h 19"/>
                <a:gd name="T8" fmla="*/ 55 w 55"/>
                <a:gd name="T9" fmla="*/ 0 h 19"/>
              </a:gdLst>
              <a:ahLst/>
              <a:cxnLst>
                <a:cxn ang="0">
                  <a:pos x="T0" y="T1"/>
                </a:cxn>
                <a:cxn ang="0">
                  <a:pos x="T2" y="T3"/>
                </a:cxn>
                <a:cxn ang="0">
                  <a:pos x="T4" y="T5"/>
                </a:cxn>
                <a:cxn ang="0">
                  <a:pos x="T6" y="T7"/>
                </a:cxn>
                <a:cxn ang="0">
                  <a:pos x="T8" y="T9"/>
                </a:cxn>
              </a:cxnLst>
              <a:rect l="0" t="0" r="r" b="b"/>
              <a:pathLst>
                <a:path w="55" h="19">
                  <a:moveTo>
                    <a:pt x="55" y="0"/>
                  </a:moveTo>
                  <a:lnTo>
                    <a:pt x="0" y="9"/>
                  </a:lnTo>
                  <a:lnTo>
                    <a:pt x="2" y="19"/>
                  </a:lnTo>
                  <a:lnTo>
                    <a:pt x="55" y="9"/>
                  </a:lnTo>
                  <a:lnTo>
                    <a:pt x="5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8" name="Freeform 1701">
              <a:extLst>
                <a:ext uri="{FF2B5EF4-FFF2-40B4-BE49-F238E27FC236}">
                  <a16:creationId xmlns:a16="http://schemas.microsoft.com/office/drawing/2014/main" id="{2F01C5F9-DADF-473B-853E-E194B8FF5232}"/>
                </a:ext>
              </a:extLst>
            </p:cNvPr>
            <p:cNvSpPr>
              <a:spLocks/>
            </p:cNvSpPr>
            <p:nvPr/>
          </p:nvSpPr>
          <p:spPr bwMode="auto">
            <a:xfrm>
              <a:off x="3073" y="2343"/>
              <a:ext cx="55" cy="21"/>
            </a:xfrm>
            <a:custGeom>
              <a:avLst/>
              <a:gdLst>
                <a:gd name="T0" fmla="*/ 52 w 55"/>
                <a:gd name="T1" fmla="*/ 0 h 21"/>
                <a:gd name="T2" fmla="*/ 0 w 55"/>
                <a:gd name="T3" fmla="*/ 12 h 21"/>
                <a:gd name="T4" fmla="*/ 3 w 55"/>
                <a:gd name="T5" fmla="*/ 21 h 21"/>
                <a:gd name="T6" fmla="*/ 55 w 55"/>
                <a:gd name="T7" fmla="*/ 7 h 21"/>
                <a:gd name="T8" fmla="*/ 52 w 55"/>
                <a:gd name="T9" fmla="*/ 0 h 21"/>
              </a:gdLst>
              <a:ahLst/>
              <a:cxnLst>
                <a:cxn ang="0">
                  <a:pos x="T0" y="T1"/>
                </a:cxn>
                <a:cxn ang="0">
                  <a:pos x="T2" y="T3"/>
                </a:cxn>
                <a:cxn ang="0">
                  <a:pos x="T4" y="T5"/>
                </a:cxn>
                <a:cxn ang="0">
                  <a:pos x="T6" y="T7"/>
                </a:cxn>
                <a:cxn ang="0">
                  <a:pos x="T8" y="T9"/>
                </a:cxn>
              </a:cxnLst>
              <a:rect l="0" t="0" r="r" b="b"/>
              <a:pathLst>
                <a:path w="55" h="21">
                  <a:moveTo>
                    <a:pt x="52" y="0"/>
                  </a:moveTo>
                  <a:lnTo>
                    <a:pt x="0" y="12"/>
                  </a:lnTo>
                  <a:lnTo>
                    <a:pt x="3" y="21"/>
                  </a:lnTo>
                  <a:lnTo>
                    <a:pt x="55" y="7"/>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9" name="Freeform 1702">
              <a:extLst>
                <a:ext uri="{FF2B5EF4-FFF2-40B4-BE49-F238E27FC236}">
                  <a16:creationId xmlns:a16="http://schemas.microsoft.com/office/drawing/2014/main" id="{35D90F11-356E-401E-87AC-4C25443330ED}"/>
                </a:ext>
              </a:extLst>
            </p:cNvPr>
            <p:cNvSpPr>
              <a:spLocks/>
            </p:cNvSpPr>
            <p:nvPr/>
          </p:nvSpPr>
          <p:spPr bwMode="auto">
            <a:xfrm>
              <a:off x="3073" y="2343"/>
              <a:ext cx="55" cy="21"/>
            </a:xfrm>
            <a:custGeom>
              <a:avLst/>
              <a:gdLst>
                <a:gd name="T0" fmla="*/ 52 w 55"/>
                <a:gd name="T1" fmla="*/ 0 h 21"/>
                <a:gd name="T2" fmla="*/ 0 w 55"/>
                <a:gd name="T3" fmla="*/ 12 h 21"/>
                <a:gd name="T4" fmla="*/ 3 w 55"/>
                <a:gd name="T5" fmla="*/ 21 h 21"/>
                <a:gd name="T6" fmla="*/ 55 w 55"/>
                <a:gd name="T7" fmla="*/ 7 h 21"/>
                <a:gd name="T8" fmla="*/ 52 w 55"/>
                <a:gd name="T9" fmla="*/ 0 h 21"/>
              </a:gdLst>
              <a:ahLst/>
              <a:cxnLst>
                <a:cxn ang="0">
                  <a:pos x="T0" y="T1"/>
                </a:cxn>
                <a:cxn ang="0">
                  <a:pos x="T2" y="T3"/>
                </a:cxn>
                <a:cxn ang="0">
                  <a:pos x="T4" y="T5"/>
                </a:cxn>
                <a:cxn ang="0">
                  <a:pos x="T6" y="T7"/>
                </a:cxn>
                <a:cxn ang="0">
                  <a:pos x="T8" y="T9"/>
                </a:cxn>
              </a:cxnLst>
              <a:rect l="0" t="0" r="r" b="b"/>
              <a:pathLst>
                <a:path w="55" h="21">
                  <a:moveTo>
                    <a:pt x="52" y="0"/>
                  </a:moveTo>
                  <a:lnTo>
                    <a:pt x="0" y="12"/>
                  </a:lnTo>
                  <a:lnTo>
                    <a:pt x="3" y="21"/>
                  </a:lnTo>
                  <a:lnTo>
                    <a:pt x="55" y="7"/>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0" name="Freeform 1703">
              <a:extLst>
                <a:ext uri="{FF2B5EF4-FFF2-40B4-BE49-F238E27FC236}">
                  <a16:creationId xmlns:a16="http://schemas.microsoft.com/office/drawing/2014/main" id="{60E46EE2-F45B-4A84-A0D1-828D2EBE6DD2}"/>
                </a:ext>
              </a:extLst>
            </p:cNvPr>
            <p:cNvSpPr>
              <a:spLocks/>
            </p:cNvSpPr>
            <p:nvPr/>
          </p:nvSpPr>
          <p:spPr bwMode="auto">
            <a:xfrm>
              <a:off x="3095" y="2405"/>
              <a:ext cx="54" cy="26"/>
            </a:xfrm>
            <a:custGeom>
              <a:avLst/>
              <a:gdLst>
                <a:gd name="T0" fmla="*/ 49 w 54"/>
                <a:gd name="T1" fmla="*/ 0 h 26"/>
                <a:gd name="T2" fmla="*/ 0 w 54"/>
                <a:gd name="T3" fmla="*/ 16 h 26"/>
                <a:gd name="T4" fmla="*/ 2 w 54"/>
                <a:gd name="T5" fmla="*/ 26 h 26"/>
                <a:gd name="T6" fmla="*/ 54 w 54"/>
                <a:gd name="T7" fmla="*/ 7 h 26"/>
                <a:gd name="T8" fmla="*/ 49 w 54"/>
                <a:gd name="T9" fmla="*/ 0 h 26"/>
              </a:gdLst>
              <a:ahLst/>
              <a:cxnLst>
                <a:cxn ang="0">
                  <a:pos x="T0" y="T1"/>
                </a:cxn>
                <a:cxn ang="0">
                  <a:pos x="T2" y="T3"/>
                </a:cxn>
                <a:cxn ang="0">
                  <a:pos x="T4" y="T5"/>
                </a:cxn>
                <a:cxn ang="0">
                  <a:pos x="T6" y="T7"/>
                </a:cxn>
                <a:cxn ang="0">
                  <a:pos x="T8" y="T9"/>
                </a:cxn>
              </a:cxnLst>
              <a:rect l="0" t="0" r="r" b="b"/>
              <a:pathLst>
                <a:path w="54" h="26">
                  <a:moveTo>
                    <a:pt x="49" y="0"/>
                  </a:moveTo>
                  <a:lnTo>
                    <a:pt x="0" y="16"/>
                  </a:lnTo>
                  <a:lnTo>
                    <a:pt x="2" y="26"/>
                  </a:lnTo>
                  <a:lnTo>
                    <a:pt x="54" y="7"/>
                  </a:lnTo>
                  <a:lnTo>
                    <a:pt x="4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1" name="Freeform 1704">
              <a:extLst>
                <a:ext uri="{FF2B5EF4-FFF2-40B4-BE49-F238E27FC236}">
                  <a16:creationId xmlns:a16="http://schemas.microsoft.com/office/drawing/2014/main" id="{9422AD4C-465A-4CDB-BAF6-00604B0F4012}"/>
                </a:ext>
              </a:extLst>
            </p:cNvPr>
            <p:cNvSpPr>
              <a:spLocks/>
            </p:cNvSpPr>
            <p:nvPr/>
          </p:nvSpPr>
          <p:spPr bwMode="auto">
            <a:xfrm>
              <a:off x="3095" y="2405"/>
              <a:ext cx="54" cy="26"/>
            </a:xfrm>
            <a:custGeom>
              <a:avLst/>
              <a:gdLst>
                <a:gd name="T0" fmla="*/ 49 w 54"/>
                <a:gd name="T1" fmla="*/ 0 h 26"/>
                <a:gd name="T2" fmla="*/ 0 w 54"/>
                <a:gd name="T3" fmla="*/ 16 h 26"/>
                <a:gd name="T4" fmla="*/ 2 w 54"/>
                <a:gd name="T5" fmla="*/ 26 h 26"/>
                <a:gd name="T6" fmla="*/ 54 w 54"/>
                <a:gd name="T7" fmla="*/ 7 h 26"/>
                <a:gd name="T8" fmla="*/ 49 w 54"/>
                <a:gd name="T9" fmla="*/ 0 h 26"/>
              </a:gdLst>
              <a:ahLst/>
              <a:cxnLst>
                <a:cxn ang="0">
                  <a:pos x="T0" y="T1"/>
                </a:cxn>
                <a:cxn ang="0">
                  <a:pos x="T2" y="T3"/>
                </a:cxn>
                <a:cxn ang="0">
                  <a:pos x="T4" y="T5"/>
                </a:cxn>
                <a:cxn ang="0">
                  <a:pos x="T6" y="T7"/>
                </a:cxn>
                <a:cxn ang="0">
                  <a:pos x="T8" y="T9"/>
                </a:cxn>
              </a:cxnLst>
              <a:rect l="0" t="0" r="r" b="b"/>
              <a:pathLst>
                <a:path w="54" h="26">
                  <a:moveTo>
                    <a:pt x="49" y="0"/>
                  </a:moveTo>
                  <a:lnTo>
                    <a:pt x="0" y="16"/>
                  </a:lnTo>
                  <a:lnTo>
                    <a:pt x="2" y="26"/>
                  </a:lnTo>
                  <a:lnTo>
                    <a:pt x="54" y="7"/>
                  </a:lnTo>
                  <a:lnTo>
                    <a:pt x="4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2" name="Freeform 1705">
              <a:extLst>
                <a:ext uri="{FF2B5EF4-FFF2-40B4-BE49-F238E27FC236}">
                  <a16:creationId xmlns:a16="http://schemas.microsoft.com/office/drawing/2014/main" id="{442DEAAD-10A9-449B-8DE2-97EF6558C2D0}"/>
                </a:ext>
              </a:extLst>
            </p:cNvPr>
            <p:cNvSpPr>
              <a:spLocks/>
            </p:cNvSpPr>
            <p:nvPr/>
          </p:nvSpPr>
          <p:spPr bwMode="auto">
            <a:xfrm>
              <a:off x="3121" y="2464"/>
              <a:ext cx="52" cy="31"/>
            </a:xfrm>
            <a:custGeom>
              <a:avLst/>
              <a:gdLst>
                <a:gd name="T0" fmla="*/ 47 w 52"/>
                <a:gd name="T1" fmla="*/ 0 h 31"/>
                <a:gd name="T2" fmla="*/ 0 w 52"/>
                <a:gd name="T3" fmla="*/ 21 h 31"/>
                <a:gd name="T4" fmla="*/ 2 w 52"/>
                <a:gd name="T5" fmla="*/ 31 h 31"/>
                <a:gd name="T6" fmla="*/ 52 w 52"/>
                <a:gd name="T7" fmla="*/ 7 h 31"/>
                <a:gd name="T8" fmla="*/ 47 w 52"/>
                <a:gd name="T9" fmla="*/ 0 h 31"/>
              </a:gdLst>
              <a:ahLst/>
              <a:cxnLst>
                <a:cxn ang="0">
                  <a:pos x="T0" y="T1"/>
                </a:cxn>
                <a:cxn ang="0">
                  <a:pos x="T2" y="T3"/>
                </a:cxn>
                <a:cxn ang="0">
                  <a:pos x="T4" y="T5"/>
                </a:cxn>
                <a:cxn ang="0">
                  <a:pos x="T6" y="T7"/>
                </a:cxn>
                <a:cxn ang="0">
                  <a:pos x="T8" y="T9"/>
                </a:cxn>
              </a:cxnLst>
              <a:rect l="0" t="0" r="r" b="b"/>
              <a:pathLst>
                <a:path w="52" h="31">
                  <a:moveTo>
                    <a:pt x="47" y="0"/>
                  </a:moveTo>
                  <a:lnTo>
                    <a:pt x="0" y="21"/>
                  </a:lnTo>
                  <a:lnTo>
                    <a:pt x="2" y="31"/>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3" name="Freeform 1706">
              <a:extLst>
                <a:ext uri="{FF2B5EF4-FFF2-40B4-BE49-F238E27FC236}">
                  <a16:creationId xmlns:a16="http://schemas.microsoft.com/office/drawing/2014/main" id="{4ADBF142-CC0D-47BE-AA47-DEC263BB2AFE}"/>
                </a:ext>
              </a:extLst>
            </p:cNvPr>
            <p:cNvSpPr>
              <a:spLocks/>
            </p:cNvSpPr>
            <p:nvPr/>
          </p:nvSpPr>
          <p:spPr bwMode="auto">
            <a:xfrm>
              <a:off x="3121" y="2464"/>
              <a:ext cx="52" cy="31"/>
            </a:xfrm>
            <a:custGeom>
              <a:avLst/>
              <a:gdLst>
                <a:gd name="T0" fmla="*/ 47 w 52"/>
                <a:gd name="T1" fmla="*/ 0 h 31"/>
                <a:gd name="T2" fmla="*/ 0 w 52"/>
                <a:gd name="T3" fmla="*/ 21 h 31"/>
                <a:gd name="T4" fmla="*/ 2 w 52"/>
                <a:gd name="T5" fmla="*/ 31 h 31"/>
                <a:gd name="T6" fmla="*/ 52 w 52"/>
                <a:gd name="T7" fmla="*/ 7 h 31"/>
                <a:gd name="T8" fmla="*/ 47 w 52"/>
                <a:gd name="T9" fmla="*/ 0 h 31"/>
              </a:gdLst>
              <a:ahLst/>
              <a:cxnLst>
                <a:cxn ang="0">
                  <a:pos x="T0" y="T1"/>
                </a:cxn>
                <a:cxn ang="0">
                  <a:pos x="T2" y="T3"/>
                </a:cxn>
                <a:cxn ang="0">
                  <a:pos x="T4" y="T5"/>
                </a:cxn>
                <a:cxn ang="0">
                  <a:pos x="T6" y="T7"/>
                </a:cxn>
                <a:cxn ang="0">
                  <a:pos x="T8" y="T9"/>
                </a:cxn>
              </a:cxnLst>
              <a:rect l="0" t="0" r="r" b="b"/>
              <a:pathLst>
                <a:path w="52" h="31">
                  <a:moveTo>
                    <a:pt x="47" y="0"/>
                  </a:moveTo>
                  <a:lnTo>
                    <a:pt x="0" y="21"/>
                  </a:lnTo>
                  <a:lnTo>
                    <a:pt x="2" y="31"/>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4" name="Freeform 1707">
              <a:extLst>
                <a:ext uri="{FF2B5EF4-FFF2-40B4-BE49-F238E27FC236}">
                  <a16:creationId xmlns:a16="http://schemas.microsoft.com/office/drawing/2014/main" id="{9F2E37D5-AFBA-4AF1-AD3B-2419A032968A}"/>
                </a:ext>
              </a:extLst>
            </p:cNvPr>
            <p:cNvSpPr>
              <a:spLocks/>
            </p:cNvSpPr>
            <p:nvPr/>
          </p:nvSpPr>
          <p:spPr bwMode="auto">
            <a:xfrm>
              <a:off x="3152" y="2521"/>
              <a:ext cx="52" cy="33"/>
            </a:xfrm>
            <a:custGeom>
              <a:avLst/>
              <a:gdLst>
                <a:gd name="T0" fmla="*/ 47 w 52"/>
                <a:gd name="T1" fmla="*/ 0 h 33"/>
                <a:gd name="T2" fmla="*/ 0 w 52"/>
                <a:gd name="T3" fmla="*/ 26 h 33"/>
                <a:gd name="T4" fmla="*/ 4 w 52"/>
                <a:gd name="T5" fmla="*/ 33 h 33"/>
                <a:gd name="T6" fmla="*/ 52 w 52"/>
                <a:gd name="T7" fmla="*/ 7 h 33"/>
                <a:gd name="T8" fmla="*/ 47 w 52"/>
                <a:gd name="T9" fmla="*/ 0 h 33"/>
              </a:gdLst>
              <a:ahLst/>
              <a:cxnLst>
                <a:cxn ang="0">
                  <a:pos x="T0" y="T1"/>
                </a:cxn>
                <a:cxn ang="0">
                  <a:pos x="T2" y="T3"/>
                </a:cxn>
                <a:cxn ang="0">
                  <a:pos x="T4" y="T5"/>
                </a:cxn>
                <a:cxn ang="0">
                  <a:pos x="T6" y="T7"/>
                </a:cxn>
                <a:cxn ang="0">
                  <a:pos x="T8" y="T9"/>
                </a:cxn>
              </a:cxnLst>
              <a:rect l="0" t="0" r="r" b="b"/>
              <a:pathLst>
                <a:path w="52" h="33">
                  <a:moveTo>
                    <a:pt x="47" y="0"/>
                  </a:moveTo>
                  <a:lnTo>
                    <a:pt x="0" y="26"/>
                  </a:lnTo>
                  <a:lnTo>
                    <a:pt x="4" y="33"/>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5" name="Freeform 1708">
              <a:extLst>
                <a:ext uri="{FF2B5EF4-FFF2-40B4-BE49-F238E27FC236}">
                  <a16:creationId xmlns:a16="http://schemas.microsoft.com/office/drawing/2014/main" id="{E951B72F-D783-465E-BDEB-D521441268F3}"/>
                </a:ext>
              </a:extLst>
            </p:cNvPr>
            <p:cNvSpPr>
              <a:spLocks/>
            </p:cNvSpPr>
            <p:nvPr/>
          </p:nvSpPr>
          <p:spPr bwMode="auto">
            <a:xfrm>
              <a:off x="3152" y="2521"/>
              <a:ext cx="52" cy="33"/>
            </a:xfrm>
            <a:custGeom>
              <a:avLst/>
              <a:gdLst>
                <a:gd name="T0" fmla="*/ 47 w 52"/>
                <a:gd name="T1" fmla="*/ 0 h 33"/>
                <a:gd name="T2" fmla="*/ 0 w 52"/>
                <a:gd name="T3" fmla="*/ 26 h 33"/>
                <a:gd name="T4" fmla="*/ 4 w 52"/>
                <a:gd name="T5" fmla="*/ 33 h 33"/>
                <a:gd name="T6" fmla="*/ 52 w 52"/>
                <a:gd name="T7" fmla="*/ 7 h 33"/>
                <a:gd name="T8" fmla="*/ 47 w 52"/>
                <a:gd name="T9" fmla="*/ 0 h 33"/>
              </a:gdLst>
              <a:ahLst/>
              <a:cxnLst>
                <a:cxn ang="0">
                  <a:pos x="T0" y="T1"/>
                </a:cxn>
                <a:cxn ang="0">
                  <a:pos x="T2" y="T3"/>
                </a:cxn>
                <a:cxn ang="0">
                  <a:pos x="T4" y="T5"/>
                </a:cxn>
                <a:cxn ang="0">
                  <a:pos x="T6" y="T7"/>
                </a:cxn>
                <a:cxn ang="0">
                  <a:pos x="T8" y="T9"/>
                </a:cxn>
              </a:cxnLst>
              <a:rect l="0" t="0" r="r" b="b"/>
              <a:pathLst>
                <a:path w="52" h="33">
                  <a:moveTo>
                    <a:pt x="47" y="0"/>
                  </a:moveTo>
                  <a:lnTo>
                    <a:pt x="0" y="26"/>
                  </a:lnTo>
                  <a:lnTo>
                    <a:pt x="4" y="33"/>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6" name="Freeform 1709">
              <a:extLst>
                <a:ext uri="{FF2B5EF4-FFF2-40B4-BE49-F238E27FC236}">
                  <a16:creationId xmlns:a16="http://schemas.microsoft.com/office/drawing/2014/main" id="{1C074354-0777-43F3-8E27-0B20ED681D30}"/>
                </a:ext>
              </a:extLst>
            </p:cNvPr>
            <p:cNvSpPr>
              <a:spLocks/>
            </p:cNvSpPr>
            <p:nvPr/>
          </p:nvSpPr>
          <p:spPr bwMode="auto">
            <a:xfrm>
              <a:off x="3190" y="2576"/>
              <a:ext cx="47" cy="38"/>
            </a:xfrm>
            <a:custGeom>
              <a:avLst/>
              <a:gdLst>
                <a:gd name="T0" fmla="*/ 42 w 47"/>
                <a:gd name="T1" fmla="*/ 0 h 38"/>
                <a:gd name="T2" fmla="*/ 0 w 47"/>
                <a:gd name="T3" fmla="*/ 30 h 38"/>
                <a:gd name="T4" fmla="*/ 4 w 47"/>
                <a:gd name="T5" fmla="*/ 38 h 38"/>
                <a:gd name="T6" fmla="*/ 47 w 47"/>
                <a:gd name="T7" fmla="*/ 7 h 38"/>
                <a:gd name="T8" fmla="*/ 42 w 47"/>
                <a:gd name="T9" fmla="*/ 0 h 38"/>
              </a:gdLst>
              <a:ahLst/>
              <a:cxnLst>
                <a:cxn ang="0">
                  <a:pos x="T0" y="T1"/>
                </a:cxn>
                <a:cxn ang="0">
                  <a:pos x="T2" y="T3"/>
                </a:cxn>
                <a:cxn ang="0">
                  <a:pos x="T4" y="T5"/>
                </a:cxn>
                <a:cxn ang="0">
                  <a:pos x="T6" y="T7"/>
                </a:cxn>
                <a:cxn ang="0">
                  <a:pos x="T8" y="T9"/>
                </a:cxn>
              </a:cxnLst>
              <a:rect l="0" t="0" r="r" b="b"/>
              <a:pathLst>
                <a:path w="47" h="38">
                  <a:moveTo>
                    <a:pt x="42" y="0"/>
                  </a:moveTo>
                  <a:lnTo>
                    <a:pt x="0" y="30"/>
                  </a:lnTo>
                  <a:lnTo>
                    <a:pt x="4" y="38"/>
                  </a:lnTo>
                  <a:lnTo>
                    <a:pt x="47" y="7"/>
                  </a:lnTo>
                  <a:lnTo>
                    <a:pt x="4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7" name="Freeform 1710">
              <a:extLst>
                <a:ext uri="{FF2B5EF4-FFF2-40B4-BE49-F238E27FC236}">
                  <a16:creationId xmlns:a16="http://schemas.microsoft.com/office/drawing/2014/main" id="{ECED320B-3987-48D0-A092-45BB1EEA863C}"/>
                </a:ext>
              </a:extLst>
            </p:cNvPr>
            <p:cNvSpPr>
              <a:spLocks/>
            </p:cNvSpPr>
            <p:nvPr/>
          </p:nvSpPr>
          <p:spPr bwMode="auto">
            <a:xfrm>
              <a:off x="3190" y="2576"/>
              <a:ext cx="47" cy="38"/>
            </a:xfrm>
            <a:custGeom>
              <a:avLst/>
              <a:gdLst>
                <a:gd name="T0" fmla="*/ 42 w 47"/>
                <a:gd name="T1" fmla="*/ 0 h 38"/>
                <a:gd name="T2" fmla="*/ 0 w 47"/>
                <a:gd name="T3" fmla="*/ 30 h 38"/>
                <a:gd name="T4" fmla="*/ 4 w 47"/>
                <a:gd name="T5" fmla="*/ 38 h 38"/>
                <a:gd name="T6" fmla="*/ 47 w 47"/>
                <a:gd name="T7" fmla="*/ 7 h 38"/>
                <a:gd name="T8" fmla="*/ 42 w 47"/>
                <a:gd name="T9" fmla="*/ 0 h 38"/>
              </a:gdLst>
              <a:ahLst/>
              <a:cxnLst>
                <a:cxn ang="0">
                  <a:pos x="T0" y="T1"/>
                </a:cxn>
                <a:cxn ang="0">
                  <a:pos x="T2" y="T3"/>
                </a:cxn>
                <a:cxn ang="0">
                  <a:pos x="T4" y="T5"/>
                </a:cxn>
                <a:cxn ang="0">
                  <a:pos x="T6" y="T7"/>
                </a:cxn>
                <a:cxn ang="0">
                  <a:pos x="T8" y="T9"/>
                </a:cxn>
              </a:cxnLst>
              <a:rect l="0" t="0" r="r" b="b"/>
              <a:pathLst>
                <a:path w="47" h="38">
                  <a:moveTo>
                    <a:pt x="42" y="0"/>
                  </a:moveTo>
                  <a:lnTo>
                    <a:pt x="0" y="30"/>
                  </a:lnTo>
                  <a:lnTo>
                    <a:pt x="4" y="38"/>
                  </a:lnTo>
                  <a:lnTo>
                    <a:pt x="47" y="7"/>
                  </a:lnTo>
                  <a:lnTo>
                    <a:pt x="4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8" name="Freeform 1711">
              <a:extLst>
                <a:ext uri="{FF2B5EF4-FFF2-40B4-BE49-F238E27FC236}">
                  <a16:creationId xmlns:a16="http://schemas.microsoft.com/office/drawing/2014/main" id="{7DDC7B00-3462-4C71-92BD-A85C0F21AEA5}"/>
                </a:ext>
              </a:extLst>
            </p:cNvPr>
            <p:cNvSpPr>
              <a:spLocks/>
            </p:cNvSpPr>
            <p:nvPr/>
          </p:nvSpPr>
          <p:spPr bwMode="auto">
            <a:xfrm>
              <a:off x="3230" y="2628"/>
              <a:ext cx="47" cy="40"/>
            </a:xfrm>
            <a:custGeom>
              <a:avLst/>
              <a:gdLst>
                <a:gd name="T0" fmla="*/ 40 w 47"/>
                <a:gd name="T1" fmla="*/ 0 h 40"/>
                <a:gd name="T2" fmla="*/ 0 w 47"/>
                <a:gd name="T3" fmla="*/ 33 h 40"/>
                <a:gd name="T4" fmla="*/ 5 w 47"/>
                <a:gd name="T5" fmla="*/ 40 h 40"/>
                <a:gd name="T6" fmla="*/ 47 w 47"/>
                <a:gd name="T7" fmla="*/ 4 h 40"/>
                <a:gd name="T8" fmla="*/ 40 w 47"/>
                <a:gd name="T9" fmla="*/ 0 h 40"/>
              </a:gdLst>
              <a:ahLst/>
              <a:cxnLst>
                <a:cxn ang="0">
                  <a:pos x="T0" y="T1"/>
                </a:cxn>
                <a:cxn ang="0">
                  <a:pos x="T2" y="T3"/>
                </a:cxn>
                <a:cxn ang="0">
                  <a:pos x="T4" y="T5"/>
                </a:cxn>
                <a:cxn ang="0">
                  <a:pos x="T6" y="T7"/>
                </a:cxn>
                <a:cxn ang="0">
                  <a:pos x="T8" y="T9"/>
                </a:cxn>
              </a:cxnLst>
              <a:rect l="0" t="0" r="r" b="b"/>
              <a:pathLst>
                <a:path w="47" h="40">
                  <a:moveTo>
                    <a:pt x="40" y="0"/>
                  </a:moveTo>
                  <a:lnTo>
                    <a:pt x="0" y="33"/>
                  </a:lnTo>
                  <a:lnTo>
                    <a:pt x="5" y="40"/>
                  </a:lnTo>
                  <a:lnTo>
                    <a:pt x="47" y="4"/>
                  </a:lnTo>
                  <a:lnTo>
                    <a:pt x="4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9" name="Freeform 1712">
              <a:extLst>
                <a:ext uri="{FF2B5EF4-FFF2-40B4-BE49-F238E27FC236}">
                  <a16:creationId xmlns:a16="http://schemas.microsoft.com/office/drawing/2014/main" id="{1B7A2727-04DB-45A6-9DF5-EF40A17E4B12}"/>
                </a:ext>
              </a:extLst>
            </p:cNvPr>
            <p:cNvSpPr>
              <a:spLocks/>
            </p:cNvSpPr>
            <p:nvPr/>
          </p:nvSpPr>
          <p:spPr bwMode="auto">
            <a:xfrm>
              <a:off x="3230" y="2628"/>
              <a:ext cx="47" cy="40"/>
            </a:xfrm>
            <a:custGeom>
              <a:avLst/>
              <a:gdLst>
                <a:gd name="T0" fmla="*/ 40 w 47"/>
                <a:gd name="T1" fmla="*/ 0 h 40"/>
                <a:gd name="T2" fmla="*/ 0 w 47"/>
                <a:gd name="T3" fmla="*/ 33 h 40"/>
                <a:gd name="T4" fmla="*/ 5 w 47"/>
                <a:gd name="T5" fmla="*/ 40 h 40"/>
                <a:gd name="T6" fmla="*/ 47 w 47"/>
                <a:gd name="T7" fmla="*/ 4 h 40"/>
                <a:gd name="T8" fmla="*/ 40 w 47"/>
                <a:gd name="T9" fmla="*/ 0 h 40"/>
              </a:gdLst>
              <a:ahLst/>
              <a:cxnLst>
                <a:cxn ang="0">
                  <a:pos x="T0" y="T1"/>
                </a:cxn>
                <a:cxn ang="0">
                  <a:pos x="T2" y="T3"/>
                </a:cxn>
                <a:cxn ang="0">
                  <a:pos x="T4" y="T5"/>
                </a:cxn>
                <a:cxn ang="0">
                  <a:pos x="T6" y="T7"/>
                </a:cxn>
                <a:cxn ang="0">
                  <a:pos x="T8" y="T9"/>
                </a:cxn>
              </a:cxnLst>
              <a:rect l="0" t="0" r="r" b="b"/>
              <a:pathLst>
                <a:path w="47" h="40">
                  <a:moveTo>
                    <a:pt x="40" y="0"/>
                  </a:moveTo>
                  <a:lnTo>
                    <a:pt x="0" y="33"/>
                  </a:lnTo>
                  <a:lnTo>
                    <a:pt x="5" y="40"/>
                  </a:lnTo>
                  <a:lnTo>
                    <a:pt x="47" y="4"/>
                  </a:lnTo>
                  <a:lnTo>
                    <a:pt x="4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0" name="Freeform 1713">
              <a:extLst>
                <a:ext uri="{FF2B5EF4-FFF2-40B4-BE49-F238E27FC236}">
                  <a16:creationId xmlns:a16="http://schemas.microsoft.com/office/drawing/2014/main" id="{722DF995-E64D-4F16-A826-B652FB70AA3B}"/>
                </a:ext>
              </a:extLst>
            </p:cNvPr>
            <p:cNvSpPr>
              <a:spLocks/>
            </p:cNvSpPr>
            <p:nvPr/>
          </p:nvSpPr>
          <p:spPr bwMode="auto">
            <a:xfrm>
              <a:off x="3327" y="2718"/>
              <a:ext cx="41" cy="47"/>
            </a:xfrm>
            <a:custGeom>
              <a:avLst/>
              <a:gdLst>
                <a:gd name="T0" fmla="*/ 33 w 41"/>
                <a:gd name="T1" fmla="*/ 0 h 47"/>
                <a:gd name="T2" fmla="*/ 0 w 41"/>
                <a:gd name="T3" fmla="*/ 43 h 47"/>
                <a:gd name="T4" fmla="*/ 7 w 41"/>
                <a:gd name="T5" fmla="*/ 47 h 47"/>
                <a:gd name="T6" fmla="*/ 41 w 41"/>
                <a:gd name="T7" fmla="*/ 7 h 47"/>
                <a:gd name="T8" fmla="*/ 33 w 41"/>
                <a:gd name="T9" fmla="*/ 0 h 47"/>
              </a:gdLst>
              <a:ahLst/>
              <a:cxnLst>
                <a:cxn ang="0">
                  <a:pos x="T0" y="T1"/>
                </a:cxn>
                <a:cxn ang="0">
                  <a:pos x="T2" y="T3"/>
                </a:cxn>
                <a:cxn ang="0">
                  <a:pos x="T4" y="T5"/>
                </a:cxn>
                <a:cxn ang="0">
                  <a:pos x="T6" y="T7"/>
                </a:cxn>
                <a:cxn ang="0">
                  <a:pos x="T8" y="T9"/>
                </a:cxn>
              </a:cxnLst>
              <a:rect l="0" t="0" r="r" b="b"/>
              <a:pathLst>
                <a:path w="41" h="47">
                  <a:moveTo>
                    <a:pt x="33" y="0"/>
                  </a:moveTo>
                  <a:lnTo>
                    <a:pt x="0" y="43"/>
                  </a:lnTo>
                  <a:lnTo>
                    <a:pt x="7" y="47"/>
                  </a:lnTo>
                  <a:lnTo>
                    <a:pt x="41" y="7"/>
                  </a:lnTo>
                  <a:lnTo>
                    <a:pt x="3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1" name="Freeform 1714">
              <a:extLst>
                <a:ext uri="{FF2B5EF4-FFF2-40B4-BE49-F238E27FC236}">
                  <a16:creationId xmlns:a16="http://schemas.microsoft.com/office/drawing/2014/main" id="{5BE87A1D-1F5E-4292-80B9-964E284F2728}"/>
                </a:ext>
              </a:extLst>
            </p:cNvPr>
            <p:cNvSpPr>
              <a:spLocks/>
            </p:cNvSpPr>
            <p:nvPr/>
          </p:nvSpPr>
          <p:spPr bwMode="auto">
            <a:xfrm>
              <a:off x="3327" y="2718"/>
              <a:ext cx="41" cy="47"/>
            </a:xfrm>
            <a:custGeom>
              <a:avLst/>
              <a:gdLst>
                <a:gd name="T0" fmla="*/ 33 w 41"/>
                <a:gd name="T1" fmla="*/ 0 h 47"/>
                <a:gd name="T2" fmla="*/ 0 w 41"/>
                <a:gd name="T3" fmla="*/ 43 h 47"/>
                <a:gd name="T4" fmla="*/ 7 w 41"/>
                <a:gd name="T5" fmla="*/ 47 h 47"/>
                <a:gd name="T6" fmla="*/ 41 w 41"/>
                <a:gd name="T7" fmla="*/ 7 h 47"/>
                <a:gd name="T8" fmla="*/ 33 w 41"/>
                <a:gd name="T9" fmla="*/ 0 h 47"/>
              </a:gdLst>
              <a:ahLst/>
              <a:cxnLst>
                <a:cxn ang="0">
                  <a:pos x="T0" y="T1"/>
                </a:cxn>
                <a:cxn ang="0">
                  <a:pos x="T2" y="T3"/>
                </a:cxn>
                <a:cxn ang="0">
                  <a:pos x="T4" y="T5"/>
                </a:cxn>
                <a:cxn ang="0">
                  <a:pos x="T6" y="T7"/>
                </a:cxn>
                <a:cxn ang="0">
                  <a:pos x="T8" y="T9"/>
                </a:cxn>
              </a:cxnLst>
              <a:rect l="0" t="0" r="r" b="b"/>
              <a:pathLst>
                <a:path w="41" h="47">
                  <a:moveTo>
                    <a:pt x="33" y="0"/>
                  </a:moveTo>
                  <a:lnTo>
                    <a:pt x="0" y="43"/>
                  </a:lnTo>
                  <a:lnTo>
                    <a:pt x="7" y="47"/>
                  </a:lnTo>
                  <a:lnTo>
                    <a:pt x="41" y="7"/>
                  </a:lnTo>
                  <a:lnTo>
                    <a:pt x="3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2" name="Freeform 1715">
              <a:extLst>
                <a:ext uri="{FF2B5EF4-FFF2-40B4-BE49-F238E27FC236}">
                  <a16:creationId xmlns:a16="http://schemas.microsoft.com/office/drawing/2014/main" id="{444D6117-80E3-4C78-A2A2-64D2035F3CAB}"/>
                </a:ext>
              </a:extLst>
            </p:cNvPr>
            <p:cNvSpPr>
              <a:spLocks/>
            </p:cNvSpPr>
            <p:nvPr/>
          </p:nvSpPr>
          <p:spPr bwMode="auto">
            <a:xfrm>
              <a:off x="3382" y="2758"/>
              <a:ext cx="38" cy="50"/>
            </a:xfrm>
            <a:custGeom>
              <a:avLst/>
              <a:gdLst>
                <a:gd name="T0" fmla="*/ 31 w 38"/>
                <a:gd name="T1" fmla="*/ 0 h 50"/>
                <a:gd name="T2" fmla="*/ 0 w 38"/>
                <a:gd name="T3" fmla="*/ 45 h 50"/>
                <a:gd name="T4" fmla="*/ 7 w 38"/>
                <a:gd name="T5" fmla="*/ 50 h 50"/>
                <a:gd name="T6" fmla="*/ 38 w 38"/>
                <a:gd name="T7" fmla="*/ 5 h 50"/>
                <a:gd name="T8" fmla="*/ 31 w 38"/>
                <a:gd name="T9" fmla="*/ 0 h 50"/>
              </a:gdLst>
              <a:ahLst/>
              <a:cxnLst>
                <a:cxn ang="0">
                  <a:pos x="T0" y="T1"/>
                </a:cxn>
                <a:cxn ang="0">
                  <a:pos x="T2" y="T3"/>
                </a:cxn>
                <a:cxn ang="0">
                  <a:pos x="T4" y="T5"/>
                </a:cxn>
                <a:cxn ang="0">
                  <a:pos x="T6" y="T7"/>
                </a:cxn>
                <a:cxn ang="0">
                  <a:pos x="T8" y="T9"/>
                </a:cxn>
              </a:cxnLst>
              <a:rect l="0" t="0" r="r" b="b"/>
              <a:pathLst>
                <a:path w="38" h="50">
                  <a:moveTo>
                    <a:pt x="31" y="0"/>
                  </a:moveTo>
                  <a:lnTo>
                    <a:pt x="0" y="45"/>
                  </a:lnTo>
                  <a:lnTo>
                    <a:pt x="7" y="50"/>
                  </a:lnTo>
                  <a:lnTo>
                    <a:pt x="38" y="5"/>
                  </a:lnTo>
                  <a:lnTo>
                    <a:pt x="3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3" name="Freeform 1716">
              <a:extLst>
                <a:ext uri="{FF2B5EF4-FFF2-40B4-BE49-F238E27FC236}">
                  <a16:creationId xmlns:a16="http://schemas.microsoft.com/office/drawing/2014/main" id="{A86979F5-F7E7-4847-A490-46F184F6E094}"/>
                </a:ext>
              </a:extLst>
            </p:cNvPr>
            <p:cNvSpPr>
              <a:spLocks/>
            </p:cNvSpPr>
            <p:nvPr/>
          </p:nvSpPr>
          <p:spPr bwMode="auto">
            <a:xfrm>
              <a:off x="3382" y="2758"/>
              <a:ext cx="38" cy="50"/>
            </a:xfrm>
            <a:custGeom>
              <a:avLst/>
              <a:gdLst>
                <a:gd name="T0" fmla="*/ 31 w 38"/>
                <a:gd name="T1" fmla="*/ 0 h 50"/>
                <a:gd name="T2" fmla="*/ 0 w 38"/>
                <a:gd name="T3" fmla="*/ 45 h 50"/>
                <a:gd name="T4" fmla="*/ 7 w 38"/>
                <a:gd name="T5" fmla="*/ 50 h 50"/>
                <a:gd name="T6" fmla="*/ 38 w 38"/>
                <a:gd name="T7" fmla="*/ 5 h 50"/>
                <a:gd name="T8" fmla="*/ 31 w 38"/>
                <a:gd name="T9" fmla="*/ 0 h 50"/>
              </a:gdLst>
              <a:ahLst/>
              <a:cxnLst>
                <a:cxn ang="0">
                  <a:pos x="T0" y="T1"/>
                </a:cxn>
                <a:cxn ang="0">
                  <a:pos x="T2" y="T3"/>
                </a:cxn>
                <a:cxn ang="0">
                  <a:pos x="T4" y="T5"/>
                </a:cxn>
                <a:cxn ang="0">
                  <a:pos x="T6" y="T7"/>
                </a:cxn>
                <a:cxn ang="0">
                  <a:pos x="T8" y="T9"/>
                </a:cxn>
              </a:cxnLst>
              <a:rect l="0" t="0" r="r" b="b"/>
              <a:pathLst>
                <a:path w="38" h="50">
                  <a:moveTo>
                    <a:pt x="31" y="0"/>
                  </a:moveTo>
                  <a:lnTo>
                    <a:pt x="0" y="45"/>
                  </a:lnTo>
                  <a:lnTo>
                    <a:pt x="7" y="50"/>
                  </a:lnTo>
                  <a:lnTo>
                    <a:pt x="38" y="5"/>
                  </a:lnTo>
                  <a:lnTo>
                    <a:pt x="3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4" name="Freeform 1717">
              <a:extLst>
                <a:ext uri="{FF2B5EF4-FFF2-40B4-BE49-F238E27FC236}">
                  <a16:creationId xmlns:a16="http://schemas.microsoft.com/office/drawing/2014/main" id="{51EED9C3-2EF3-4E05-B2B0-E7D033D5E80E}"/>
                </a:ext>
              </a:extLst>
            </p:cNvPr>
            <p:cNvSpPr>
              <a:spLocks/>
            </p:cNvSpPr>
            <p:nvPr/>
          </p:nvSpPr>
          <p:spPr bwMode="auto">
            <a:xfrm>
              <a:off x="3439" y="2794"/>
              <a:ext cx="35" cy="50"/>
            </a:xfrm>
            <a:custGeom>
              <a:avLst/>
              <a:gdLst>
                <a:gd name="T0" fmla="*/ 28 w 35"/>
                <a:gd name="T1" fmla="*/ 0 h 50"/>
                <a:gd name="T2" fmla="*/ 0 w 35"/>
                <a:gd name="T3" fmla="*/ 47 h 50"/>
                <a:gd name="T4" fmla="*/ 7 w 35"/>
                <a:gd name="T5" fmla="*/ 50 h 50"/>
                <a:gd name="T6" fmla="*/ 35 w 35"/>
                <a:gd name="T7" fmla="*/ 5 h 50"/>
                <a:gd name="T8" fmla="*/ 28 w 35"/>
                <a:gd name="T9" fmla="*/ 0 h 50"/>
              </a:gdLst>
              <a:ahLst/>
              <a:cxnLst>
                <a:cxn ang="0">
                  <a:pos x="T0" y="T1"/>
                </a:cxn>
                <a:cxn ang="0">
                  <a:pos x="T2" y="T3"/>
                </a:cxn>
                <a:cxn ang="0">
                  <a:pos x="T4" y="T5"/>
                </a:cxn>
                <a:cxn ang="0">
                  <a:pos x="T6" y="T7"/>
                </a:cxn>
                <a:cxn ang="0">
                  <a:pos x="T8" y="T9"/>
                </a:cxn>
              </a:cxnLst>
              <a:rect l="0" t="0" r="r" b="b"/>
              <a:pathLst>
                <a:path w="35" h="50">
                  <a:moveTo>
                    <a:pt x="28" y="0"/>
                  </a:moveTo>
                  <a:lnTo>
                    <a:pt x="0" y="47"/>
                  </a:lnTo>
                  <a:lnTo>
                    <a:pt x="7" y="50"/>
                  </a:lnTo>
                  <a:lnTo>
                    <a:pt x="35" y="5"/>
                  </a:lnTo>
                  <a:lnTo>
                    <a:pt x="2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5" name="Freeform 1718">
              <a:extLst>
                <a:ext uri="{FF2B5EF4-FFF2-40B4-BE49-F238E27FC236}">
                  <a16:creationId xmlns:a16="http://schemas.microsoft.com/office/drawing/2014/main" id="{9ECC25CC-55A2-41D5-BC2C-502E432FE9C1}"/>
                </a:ext>
              </a:extLst>
            </p:cNvPr>
            <p:cNvSpPr>
              <a:spLocks/>
            </p:cNvSpPr>
            <p:nvPr/>
          </p:nvSpPr>
          <p:spPr bwMode="auto">
            <a:xfrm>
              <a:off x="3439" y="2794"/>
              <a:ext cx="35" cy="50"/>
            </a:xfrm>
            <a:custGeom>
              <a:avLst/>
              <a:gdLst>
                <a:gd name="T0" fmla="*/ 28 w 35"/>
                <a:gd name="T1" fmla="*/ 0 h 50"/>
                <a:gd name="T2" fmla="*/ 0 w 35"/>
                <a:gd name="T3" fmla="*/ 47 h 50"/>
                <a:gd name="T4" fmla="*/ 7 w 35"/>
                <a:gd name="T5" fmla="*/ 50 h 50"/>
                <a:gd name="T6" fmla="*/ 35 w 35"/>
                <a:gd name="T7" fmla="*/ 5 h 50"/>
                <a:gd name="T8" fmla="*/ 28 w 35"/>
                <a:gd name="T9" fmla="*/ 0 h 50"/>
              </a:gdLst>
              <a:ahLst/>
              <a:cxnLst>
                <a:cxn ang="0">
                  <a:pos x="T0" y="T1"/>
                </a:cxn>
                <a:cxn ang="0">
                  <a:pos x="T2" y="T3"/>
                </a:cxn>
                <a:cxn ang="0">
                  <a:pos x="T4" y="T5"/>
                </a:cxn>
                <a:cxn ang="0">
                  <a:pos x="T6" y="T7"/>
                </a:cxn>
                <a:cxn ang="0">
                  <a:pos x="T8" y="T9"/>
                </a:cxn>
              </a:cxnLst>
              <a:rect l="0" t="0" r="r" b="b"/>
              <a:pathLst>
                <a:path w="35" h="50">
                  <a:moveTo>
                    <a:pt x="28" y="0"/>
                  </a:moveTo>
                  <a:lnTo>
                    <a:pt x="0" y="47"/>
                  </a:lnTo>
                  <a:lnTo>
                    <a:pt x="7" y="50"/>
                  </a:lnTo>
                  <a:lnTo>
                    <a:pt x="35" y="5"/>
                  </a:lnTo>
                  <a:lnTo>
                    <a:pt x="2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6" name="Freeform 1719">
              <a:extLst>
                <a:ext uri="{FF2B5EF4-FFF2-40B4-BE49-F238E27FC236}">
                  <a16:creationId xmlns:a16="http://schemas.microsoft.com/office/drawing/2014/main" id="{0B3EE133-2CDE-4504-B0F5-149673668539}"/>
                </a:ext>
              </a:extLst>
            </p:cNvPr>
            <p:cNvSpPr>
              <a:spLocks/>
            </p:cNvSpPr>
            <p:nvPr/>
          </p:nvSpPr>
          <p:spPr bwMode="auto">
            <a:xfrm>
              <a:off x="3500" y="2825"/>
              <a:ext cx="31" cy="52"/>
            </a:xfrm>
            <a:custGeom>
              <a:avLst/>
              <a:gdLst>
                <a:gd name="T0" fmla="*/ 24 w 31"/>
                <a:gd name="T1" fmla="*/ 0 h 52"/>
                <a:gd name="T2" fmla="*/ 0 w 31"/>
                <a:gd name="T3" fmla="*/ 47 h 52"/>
                <a:gd name="T4" fmla="*/ 8 w 31"/>
                <a:gd name="T5" fmla="*/ 52 h 52"/>
                <a:gd name="T6" fmla="*/ 31 w 31"/>
                <a:gd name="T7" fmla="*/ 2 h 52"/>
                <a:gd name="T8" fmla="*/ 24 w 31"/>
                <a:gd name="T9" fmla="*/ 0 h 52"/>
              </a:gdLst>
              <a:ahLst/>
              <a:cxnLst>
                <a:cxn ang="0">
                  <a:pos x="T0" y="T1"/>
                </a:cxn>
                <a:cxn ang="0">
                  <a:pos x="T2" y="T3"/>
                </a:cxn>
                <a:cxn ang="0">
                  <a:pos x="T4" y="T5"/>
                </a:cxn>
                <a:cxn ang="0">
                  <a:pos x="T6" y="T7"/>
                </a:cxn>
                <a:cxn ang="0">
                  <a:pos x="T8" y="T9"/>
                </a:cxn>
              </a:cxnLst>
              <a:rect l="0" t="0" r="r" b="b"/>
              <a:pathLst>
                <a:path w="31" h="52">
                  <a:moveTo>
                    <a:pt x="24" y="0"/>
                  </a:moveTo>
                  <a:lnTo>
                    <a:pt x="0" y="47"/>
                  </a:lnTo>
                  <a:lnTo>
                    <a:pt x="8" y="52"/>
                  </a:lnTo>
                  <a:lnTo>
                    <a:pt x="31" y="2"/>
                  </a:lnTo>
                  <a:lnTo>
                    <a:pt x="24"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7" name="Freeform 1720">
              <a:extLst>
                <a:ext uri="{FF2B5EF4-FFF2-40B4-BE49-F238E27FC236}">
                  <a16:creationId xmlns:a16="http://schemas.microsoft.com/office/drawing/2014/main" id="{A1C3811C-B7E7-4959-BB9C-07F13D74937B}"/>
                </a:ext>
              </a:extLst>
            </p:cNvPr>
            <p:cNvSpPr>
              <a:spLocks/>
            </p:cNvSpPr>
            <p:nvPr/>
          </p:nvSpPr>
          <p:spPr bwMode="auto">
            <a:xfrm>
              <a:off x="3500" y="2825"/>
              <a:ext cx="31" cy="52"/>
            </a:xfrm>
            <a:custGeom>
              <a:avLst/>
              <a:gdLst>
                <a:gd name="T0" fmla="*/ 24 w 31"/>
                <a:gd name="T1" fmla="*/ 0 h 52"/>
                <a:gd name="T2" fmla="*/ 0 w 31"/>
                <a:gd name="T3" fmla="*/ 47 h 52"/>
                <a:gd name="T4" fmla="*/ 8 w 31"/>
                <a:gd name="T5" fmla="*/ 52 h 52"/>
                <a:gd name="T6" fmla="*/ 31 w 31"/>
                <a:gd name="T7" fmla="*/ 2 h 52"/>
                <a:gd name="T8" fmla="*/ 24 w 31"/>
                <a:gd name="T9" fmla="*/ 0 h 52"/>
              </a:gdLst>
              <a:ahLst/>
              <a:cxnLst>
                <a:cxn ang="0">
                  <a:pos x="T0" y="T1"/>
                </a:cxn>
                <a:cxn ang="0">
                  <a:pos x="T2" y="T3"/>
                </a:cxn>
                <a:cxn ang="0">
                  <a:pos x="T4" y="T5"/>
                </a:cxn>
                <a:cxn ang="0">
                  <a:pos x="T6" y="T7"/>
                </a:cxn>
                <a:cxn ang="0">
                  <a:pos x="T8" y="T9"/>
                </a:cxn>
              </a:cxnLst>
              <a:rect l="0" t="0" r="r" b="b"/>
              <a:pathLst>
                <a:path w="31" h="52">
                  <a:moveTo>
                    <a:pt x="24" y="0"/>
                  </a:moveTo>
                  <a:lnTo>
                    <a:pt x="0" y="47"/>
                  </a:lnTo>
                  <a:lnTo>
                    <a:pt x="8" y="52"/>
                  </a:lnTo>
                  <a:lnTo>
                    <a:pt x="31" y="2"/>
                  </a:lnTo>
                  <a:lnTo>
                    <a:pt x="24"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8" name="Freeform 1721">
              <a:extLst>
                <a:ext uri="{FF2B5EF4-FFF2-40B4-BE49-F238E27FC236}">
                  <a16:creationId xmlns:a16="http://schemas.microsoft.com/office/drawing/2014/main" id="{7E9DFC5A-D864-4ED0-B5E6-5CF569DD316E}"/>
                </a:ext>
              </a:extLst>
            </p:cNvPr>
            <p:cNvSpPr>
              <a:spLocks/>
            </p:cNvSpPr>
            <p:nvPr/>
          </p:nvSpPr>
          <p:spPr bwMode="auto">
            <a:xfrm>
              <a:off x="3565" y="2849"/>
              <a:ext cx="26" cy="54"/>
            </a:xfrm>
            <a:custGeom>
              <a:avLst/>
              <a:gdLst>
                <a:gd name="T0" fmla="*/ 19 w 26"/>
                <a:gd name="T1" fmla="*/ 0 h 54"/>
                <a:gd name="T2" fmla="*/ 0 w 26"/>
                <a:gd name="T3" fmla="*/ 52 h 54"/>
                <a:gd name="T4" fmla="*/ 7 w 26"/>
                <a:gd name="T5" fmla="*/ 54 h 54"/>
                <a:gd name="T6" fmla="*/ 26 w 26"/>
                <a:gd name="T7" fmla="*/ 4 h 54"/>
                <a:gd name="T8" fmla="*/ 19 w 26"/>
                <a:gd name="T9" fmla="*/ 0 h 54"/>
              </a:gdLst>
              <a:ahLst/>
              <a:cxnLst>
                <a:cxn ang="0">
                  <a:pos x="T0" y="T1"/>
                </a:cxn>
                <a:cxn ang="0">
                  <a:pos x="T2" y="T3"/>
                </a:cxn>
                <a:cxn ang="0">
                  <a:pos x="T4" y="T5"/>
                </a:cxn>
                <a:cxn ang="0">
                  <a:pos x="T6" y="T7"/>
                </a:cxn>
                <a:cxn ang="0">
                  <a:pos x="T8" y="T9"/>
                </a:cxn>
              </a:cxnLst>
              <a:rect l="0" t="0" r="r" b="b"/>
              <a:pathLst>
                <a:path w="26" h="54">
                  <a:moveTo>
                    <a:pt x="19" y="0"/>
                  </a:moveTo>
                  <a:lnTo>
                    <a:pt x="0" y="52"/>
                  </a:lnTo>
                  <a:lnTo>
                    <a:pt x="7" y="54"/>
                  </a:lnTo>
                  <a:lnTo>
                    <a:pt x="26" y="4"/>
                  </a:lnTo>
                  <a:lnTo>
                    <a:pt x="1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9" name="Freeform 1722">
              <a:extLst>
                <a:ext uri="{FF2B5EF4-FFF2-40B4-BE49-F238E27FC236}">
                  <a16:creationId xmlns:a16="http://schemas.microsoft.com/office/drawing/2014/main" id="{04FAF875-A37C-4FDF-982A-8461670A2FF5}"/>
                </a:ext>
              </a:extLst>
            </p:cNvPr>
            <p:cNvSpPr>
              <a:spLocks/>
            </p:cNvSpPr>
            <p:nvPr/>
          </p:nvSpPr>
          <p:spPr bwMode="auto">
            <a:xfrm>
              <a:off x="3565" y="2849"/>
              <a:ext cx="26" cy="54"/>
            </a:xfrm>
            <a:custGeom>
              <a:avLst/>
              <a:gdLst>
                <a:gd name="T0" fmla="*/ 19 w 26"/>
                <a:gd name="T1" fmla="*/ 0 h 54"/>
                <a:gd name="T2" fmla="*/ 0 w 26"/>
                <a:gd name="T3" fmla="*/ 52 h 54"/>
                <a:gd name="T4" fmla="*/ 7 w 26"/>
                <a:gd name="T5" fmla="*/ 54 h 54"/>
                <a:gd name="T6" fmla="*/ 26 w 26"/>
                <a:gd name="T7" fmla="*/ 4 h 54"/>
                <a:gd name="T8" fmla="*/ 19 w 26"/>
                <a:gd name="T9" fmla="*/ 0 h 54"/>
              </a:gdLst>
              <a:ahLst/>
              <a:cxnLst>
                <a:cxn ang="0">
                  <a:pos x="T0" y="T1"/>
                </a:cxn>
                <a:cxn ang="0">
                  <a:pos x="T2" y="T3"/>
                </a:cxn>
                <a:cxn ang="0">
                  <a:pos x="T4" y="T5"/>
                </a:cxn>
                <a:cxn ang="0">
                  <a:pos x="T6" y="T7"/>
                </a:cxn>
                <a:cxn ang="0">
                  <a:pos x="T8" y="T9"/>
                </a:cxn>
              </a:cxnLst>
              <a:rect l="0" t="0" r="r" b="b"/>
              <a:pathLst>
                <a:path w="26" h="54">
                  <a:moveTo>
                    <a:pt x="19" y="0"/>
                  </a:moveTo>
                  <a:lnTo>
                    <a:pt x="0" y="52"/>
                  </a:lnTo>
                  <a:lnTo>
                    <a:pt x="7" y="54"/>
                  </a:lnTo>
                  <a:lnTo>
                    <a:pt x="26" y="4"/>
                  </a:lnTo>
                  <a:lnTo>
                    <a:pt x="1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0" name="Freeform 1723">
              <a:extLst>
                <a:ext uri="{FF2B5EF4-FFF2-40B4-BE49-F238E27FC236}">
                  <a16:creationId xmlns:a16="http://schemas.microsoft.com/office/drawing/2014/main" id="{11E2F21F-2B95-4BCE-8D42-C15FB7DE5FF5}"/>
                </a:ext>
              </a:extLst>
            </p:cNvPr>
            <p:cNvSpPr>
              <a:spLocks/>
            </p:cNvSpPr>
            <p:nvPr/>
          </p:nvSpPr>
          <p:spPr bwMode="auto">
            <a:xfrm>
              <a:off x="3631" y="2870"/>
              <a:ext cx="21" cy="55"/>
            </a:xfrm>
            <a:custGeom>
              <a:avLst/>
              <a:gdLst>
                <a:gd name="T0" fmla="*/ 12 w 21"/>
                <a:gd name="T1" fmla="*/ 0 h 55"/>
                <a:gd name="T2" fmla="*/ 0 w 21"/>
                <a:gd name="T3" fmla="*/ 52 h 55"/>
                <a:gd name="T4" fmla="*/ 7 w 21"/>
                <a:gd name="T5" fmla="*/ 55 h 55"/>
                <a:gd name="T6" fmla="*/ 21 w 21"/>
                <a:gd name="T7" fmla="*/ 2 h 55"/>
                <a:gd name="T8" fmla="*/ 12 w 21"/>
                <a:gd name="T9" fmla="*/ 0 h 55"/>
              </a:gdLst>
              <a:ahLst/>
              <a:cxnLst>
                <a:cxn ang="0">
                  <a:pos x="T0" y="T1"/>
                </a:cxn>
                <a:cxn ang="0">
                  <a:pos x="T2" y="T3"/>
                </a:cxn>
                <a:cxn ang="0">
                  <a:pos x="T4" y="T5"/>
                </a:cxn>
                <a:cxn ang="0">
                  <a:pos x="T6" y="T7"/>
                </a:cxn>
                <a:cxn ang="0">
                  <a:pos x="T8" y="T9"/>
                </a:cxn>
              </a:cxnLst>
              <a:rect l="0" t="0" r="r" b="b"/>
              <a:pathLst>
                <a:path w="21" h="55">
                  <a:moveTo>
                    <a:pt x="12" y="0"/>
                  </a:moveTo>
                  <a:lnTo>
                    <a:pt x="0" y="52"/>
                  </a:lnTo>
                  <a:lnTo>
                    <a:pt x="7" y="55"/>
                  </a:lnTo>
                  <a:lnTo>
                    <a:pt x="21" y="2"/>
                  </a:lnTo>
                  <a:lnTo>
                    <a:pt x="1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1" name="Freeform 1724">
              <a:extLst>
                <a:ext uri="{FF2B5EF4-FFF2-40B4-BE49-F238E27FC236}">
                  <a16:creationId xmlns:a16="http://schemas.microsoft.com/office/drawing/2014/main" id="{0B8735F0-463F-4DEA-AD0F-3D3C2CF822F9}"/>
                </a:ext>
              </a:extLst>
            </p:cNvPr>
            <p:cNvSpPr>
              <a:spLocks/>
            </p:cNvSpPr>
            <p:nvPr/>
          </p:nvSpPr>
          <p:spPr bwMode="auto">
            <a:xfrm>
              <a:off x="3631" y="2870"/>
              <a:ext cx="21" cy="55"/>
            </a:xfrm>
            <a:custGeom>
              <a:avLst/>
              <a:gdLst>
                <a:gd name="T0" fmla="*/ 12 w 21"/>
                <a:gd name="T1" fmla="*/ 0 h 55"/>
                <a:gd name="T2" fmla="*/ 0 w 21"/>
                <a:gd name="T3" fmla="*/ 52 h 55"/>
                <a:gd name="T4" fmla="*/ 7 w 21"/>
                <a:gd name="T5" fmla="*/ 55 h 55"/>
                <a:gd name="T6" fmla="*/ 21 w 21"/>
                <a:gd name="T7" fmla="*/ 2 h 55"/>
                <a:gd name="T8" fmla="*/ 12 w 21"/>
                <a:gd name="T9" fmla="*/ 0 h 55"/>
              </a:gdLst>
              <a:ahLst/>
              <a:cxnLst>
                <a:cxn ang="0">
                  <a:pos x="T0" y="T1"/>
                </a:cxn>
                <a:cxn ang="0">
                  <a:pos x="T2" y="T3"/>
                </a:cxn>
                <a:cxn ang="0">
                  <a:pos x="T4" y="T5"/>
                </a:cxn>
                <a:cxn ang="0">
                  <a:pos x="T6" y="T7"/>
                </a:cxn>
                <a:cxn ang="0">
                  <a:pos x="T8" y="T9"/>
                </a:cxn>
              </a:cxnLst>
              <a:rect l="0" t="0" r="r" b="b"/>
              <a:pathLst>
                <a:path w="21" h="55">
                  <a:moveTo>
                    <a:pt x="12" y="0"/>
                  </a:moveTo>
                  <a:lnTo>
                    <a:pt x="0" y="52"/>
                  </a:lnTo>
                  <a:lnTo>
                    <a:pt x="7" y="55"/>
                  </a:lnTo>
                  <a:lnTo>
                    <a:pt x="21" y="2"/>
                  </a:lnTo>
                  <a:lnTo>
                    <a:pt x="1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2" name="Freeform 1725">
              <a:extLst>
                <a:ext uri="{FF2B5EF4-FFF2-40B4-BE49-F238E27FC236}">
                  <a16:creationId xmlns:a16="http://schemas.microsoft.com/office/drawing/2014/main" id="{34A14F6B-A035-4CEA-8719-B92D8234F0F9}"/>
                </a:ext>
              </a:extLst>
            </p:cNvPr>
            <p:cNvSpPr>
              <a:spLocks/>
            </p:cNvSpPr>
            <p:nvPr/>
          </p:nvSpPr>
          <p:spPr bwMode="auto">
            <a:xfrm>
              <a:off x="3698" y="2884"/>
              <a:ext cx="16" cy="55"/>
            </a:xfrm>
            <a:custGeom>
              <a:avLst/>
              <a:gdLst>
                <a:gd name="T0" fmla="*/ 9 w 16"/>
                <a:gd name="T1" fmla="*/ 0 h 55"/>
                <a:gd name="T2" fmla="*/ 0 w 16"/>
                <a:gd name="T3" fmla="*/ 52 h 55"/>
                <a:gd name="T4" fmla="*/ 9 w 16"/>
                <a:gd name="T5" fmla="*/ 55 h 55"/>
                <a:gd name="T6" fmla="*/ 16 w 16"/>
                <a:gd name="T7" fmla="*/ 0 h 55"/>
                <a:gd name="T8" fmla="*/ 9 w 16"/>
                <a:gd name="T9" fmla="*/ 0 h 55"/>
              </a:gdLst>
              <a:ahLst/>
              <a:cxnLst>
                <a:cxn ang="0">
                  <a:pos x="T0" y="T1"/>
                </a:cxn>
                <a:cxn ang="0">
                  <a:pos x="T2" y="T3"/>
                </a:cxn>
                <a:cxn ang="0">
                  <a:pos x="T4" y="T5"/>
                </a:cxn>
                <a:cxn ang="0">
                  <a:pos x="T6" y="T7"/>
                </a:cxn>
                <a:cxn ang="0">
                  <a:pos x="T8" y="T9"/>
                </a:cxn>
              </a:cxnLst>
              <a:rect l="0" t="0" r="r" b="b"/>
              <a:pathLst>
                <a:path w="16" h="55">
                  <a:moveTo>
                    <a:pt x="9" y="0"/>
                  </a:moveTo>
                  <a:lnTo>
                    <a:pt x="0" y="52"/>
                  </a:lnTo>
                  <a:lnTo>
                    <a:pt x="9" y="55"/>
                  </a:lnTo>
                  <a:lnTo>
                    <a:pt x="16" y="0"/>
                  </a:lnTo>
                  <a:lnTo>
                    <a:pt x="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3" name="Freeform 1726">
              <a:extLst>
                <a:ext uri="{FF2B5EF4-FFF2-40B4-BE49-F238E27FC236}">
                  <a16:creationId xmlns:a16="http://schemas.microsoft.com/office/drawing/2014/main" id="{15C1B4A2-83CE-4E90-8037-61C00A04CA5A}"/>
                </a:ext>
              </a:extLst>
            </p:cNvPr>
            <p:cNvSpPr>
              <a:spLocks/>
            </p:cNvSpPr>
            <p:nvPr/>
          </p:nvSpPr>
          <p:spPr bwMode="auto">
            <a:xfrm>
              <a:off x="3698" y="2884"/>
              <a:ext cx="16" cy="55"/>
            </a:xfrm>
            <a:custGeom>
              <a:avLst/>
              <a:gdLst>
                <a:gd name="T0" fmla="*/ 9 w 16"/>
                <a:gd name="T1" fmla="*/ 0 h 55"/>
                <a:gd name="T2" fmla="*/ 0 w 16"/>
                <a:gd name="T3" fmla="*/ 52 h 55"/>
                <a:gd name="T4" fmla="*/ 9 w 16"/>
                <a:gd name="T5" fmla="*/ 55 h 55"/>
                <a:gd name="T6" fmla="*/ 16 w 16"/>
                <a:gd name="T7" fmla="*/ 0 h 55"/>
                <a:gd name="T8" fmla="*/ 9 w 16"/>
                <a:gd name="T9" fmla="*/ 0 h 55"/>
              </a:gdLst>
              <a:ahLst/>
              <a:cxnLst>
                <a:cxn ang="0">
                  <a:pos x="T0" y="T1"/>
                </a:cxn>
                <a:cxn ang="0">
                  <a:pos x="T2" y="T3"/>
                </a:cxn>
                <a:cxn ang="0">
                  <a:pos x="T4" y="T5"/>
                </a:cxn>
                <a:cxn ang="0">
                  <a:pos x="T6" y="T7"/>
                </a:cxn>
                <a:cxn ang="0">
                  <a:pos x="T8" y="T9"/>
                </a:cxn>
              </a:cxnLst>
              <a:rect l="0" t="0" r="r" b="b"/>
              <a:pathLst>
                <a:path w="16" h="55">
                  <a:moveTo>
                    <a:pt x="9" y="0"/>
                  </a:moveTo>
                  <a:lnTo>
                    <a:pt x="0" y="52"/>
                  </a:lnTo>
                  <a:lnTo>
                    <a:pt x="9" y="55"/>
                  </a:lnTo>
                  <a:lnTo>
                    <a:pt x="16" y="0"/>
                  </a:lnTo>
                  <a:lnTo>
                    <a:pt x="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4" name="Freeform 1727">
              <a:extLst>
                <a:ext uri="{FF2B5EF4-FFF2-40B4-BE49-F238E27FC236}">
                  <a16:creationId xmlns:a16="http://schemas.microsoft.com/office/drawing/2014/main" id="{F6841B08-19C9-4DA9-A79D-07AC3584B9E1}"/>
                </a:ext>
              </a:extLst>
            </p:cNvPr>
            <p:cNvSpPr>
              <a:spLocks/>
            </p:cNvSpPr>
            <p:nvPr/>
          </p:nvSpPr>
          <p:spPr bwMode="auto">
            <a:xfrm>
              <a:off x="3766" y="2894"/>
              <a:ext cx="12" cy="54"/>
            </a:xfrm>
            <a:custGeom>
              <a:avLst/>
              <a:gdLst>
                <a:gd name="T0" fmla="*/ 5 w 12"/>
                <a:gd name="T1" fmla="*/ 0 h 54"/>
                <a:gd name="T2" fmla="*/ 0 w 12"/>
                <a:gd name="T3" fmla="*/ 52 h 54"/>
                <a:gd name="T4" fmla="*/ 7 w 12"/>
                <a:gd name="T5" fmla="*/ 54 h 54"/>
                <a:gd name="T6" fmla="*/ 12 w 12"/>
                <a:gd name="T7" fmla="*/ 0 h 54"/>
                <a:gd name="T8" fmla="*/ 5 w 12"/>
                <a:gd name="T9" fmla="*/ 0 h 54"/>
              </a:gdLst>
              <a:ahLst/>
              <a:cxnLst>
                <a:cxn ang="0">
                  <a:pos x="T0" y="T1"/>
                </a:cxn>
                <a:cxn ang="0">
                  <a:pos x="T2" y="T3"/>
                </a:cxn>
                <a:cxn ang="0">
                  <a:pos x="T4" y="T5"/>
                </a:cxn>
                <a:cxn ang="0">
                  <a:pos x="T6" y="T7"/>
                </a:cxn>
                <a:cxn ang="0">
                  <a:pos x="T8" y="T9"/>
                </a:cxn>
              </a:cxnLst>
              <a:rect l="0" t="0" r="r" b="b"/>
              <a:pathLst>
                <a:path w="12" h="54">
                  <a:moveTo>
                    <a:pt x="5" y="0"/>
                  </a:moveTo>
                  <a:lnTo>
                    <a:pt x="0" y="52"/>
                  </a:lnTo>
                  <a:lnTo>
                    <a:pt x="7" y="54"/>
                  </a:lnTo>
                  <a:lnTo>
                    <a:pt x="12" y="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5" name="Freeform 1728">
              <a:extLst>
                <a:ext uri="{FF2B5EF4-FFF2-40B4-BE49-F238E27FC236}">
                  <a16:creationId xmlns:a16="http://schemas.microsoft.com/office/drawing/2014/main" id="{7B617215-8ADB-41E1-9063-DB9721B1B1E4}"/>
                </a:ext>
              </a:extLst>
            </p:cNvPr>
            <p:cNvSpPr>
              <a:spLocks/>
            </p:cNvSpPr>
            <p:nvPr/>
          </p:nvSpPr>
          <p:spPr bwMode="auto">
            <a:xfrm>
              <a:off x="3766" y="2894"/>
              <a:ext cx="12" cy="54"/>
            </a:xfrm>
            <a:custGeom>
              <a:avLst/>
              <a:gdLst>
                <a:gd name="T0" fmla="*/ 5 w 12"/>
                <a:gd name="T1" fmla="*/ 0 h 54"/>
                <a:gd name="T2" fmla="*/ 0 w 12"/>
                <a:gd name="T3" fmla="*/ 52 h 54"/>
                <a:gd name="T4" fmla="*/ 7 w 12"/>
                <a:gd name="T5" fmla="*/ 54 h 54"/>
                <a:gd name="T6" fmla="*/ 12 w 12"/>
                <a:gd name="T7" fmla="*/ 0 h 54"/>
                <a:gd name="T8" fmla="*/ 5 w 12"/>
                <a:gd name="T9" fmla="*/ 0 h 54"/>
              </a:gdLst>
              <a:ahLst/>
              <a:cxnLst>
                <a:cxn ang="0">
                  <a:pos x="T0" y="T1"/>
                </a:cxn>
                <a:cxn ang="0">
                  <a:pos x="T2" y="T3"/>
                </a:cxn>
                <a:cxn ang="0">
                  <a:pos x="T4" y="T5"/>
                </a:cxn>
                <a:cxn ang="0">
                  <a:pos x="T6" y="T7"/>
                </a:cxn>
                <a:cxn ang="0">
                  <a:pos x="T8" y="T9"/>
                </a:cxn>
              </a:cxnLst>
              <a:rect l="0" t="0" r="r" b="b"/>
              <a:pathLst>
                <a:path w="12" h="54">
                  <a:moveTo>
                    <a:pt x="5" y="0"/>
                  </a:moveTo>
                  <a:lnTo>
                    <a:pt x="0" y="52"/>
                  </a:lnTo>
                  <a:lnTo>
                    <a:pt x="7" y="54"/>
                  </a:lnTo>
                  <a:lnTo>
                    <a:pt x="12" y="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6" name="Freeform 1729">
              <a:extLst>
                <a:ext uri="{FF2B5EF4-FFF2-40B4-BE49-F238E27FC236}">
                  <a16:creationId xmlns:a16="http://schemas.microsoft.com/office/drawing/2014/main" id="{E20AF560-8846-4552-8EDD-C8EC9B9B0065}"/>
                </a:ext>
              </a:extLst>
            </p:cNvPr>
            <p:cNvSpPr>
              <a:spLocks/>
            </p:cNvSpPr>
            <p:nvPr/>
          </p:nvSpPr>
          <p:spPr bwMode="auto">
            <a:xfrm>
              <a:off x="3899" y="2894"/>
              <a:ext cx="15" cy="54"/>
            </a:xfrm>
            <a:custGeom>
              <a:avLst/>
              <a:gdLst>
                <a:gd name="T0" fmla="*/ 10 w 15"/>
                <a:gd name="T1" fmla="*/ 0 h 54"/>
                <a:gd name="T2" fmla="*/ 0 w 15"/>
                <a:gd name="T3" fmla="*/ 0 h 54"/>
                <a:gd name="T4" fmla="*/ 5 w 15"/>
                <a:gd name="T5" fmla="*/ 54 h 54"/>
                <a:gd name="T6" fmla="*/ 15 w 15"/>
                <a:gd name="T7" fmla="*/ 52 h 54"/>
                <a:gd name="T8" fmla="*/ 10 w 15"/>
                <a:gd name="T9" fmla="*/ 0 h 54"/>
              </a:gdLst>
              <a:ahLst/>
              <a:cxnLst>
                <a:cxn ang="0">
                  <a:pos x="T0" y="T1"/>
                </a:cxn>
                <a:cxn ang="0">
                  <a:pos x="T2" y="T3"/>
                </a:cxn>
                <a:cxn ang="0">
                  <a:pos x="T4" y="T5"/>
                </a:cxn>
                <a:cxn ang="0">
                  <a:pos x="T6" y="T7"/>
                </a:cxn>
                <a:cxn ang="0">
                  <a:pos x="T8" y="T9"/>
                </a:cxn>
              </a:cxnLst>
              <a:rect l="0" t="0" r="r" b="b"/>
              <a:pathLst>
                <a:path w="15" h="54">
                  <a:moveTo>
                    <a:pt x="10" y="0"/>
                  </a:moveTo>
                  <a:lnTo>
                    <a:pt x="0" y="0"/>
                  </a:lnTo>
                  <a:lnTo>
                    <a:pt x="5" y="54"/>
                  </a:lnTo>
                  <a:lnTo>
                    <a:pt x="15" y="52"/>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7" name="Freeform 1730">
              <a:extLst>
                <a:ext uri="{FF2B5EF4-FFF2-40B4-BE49-F238E27FC236}">
                  <a16:creationId xmlns:a16="http://schemas.microsoft.com/office/drawing/2014/main" id="{78F8D826-4558-4740-A096-4545BEE33134}"/>
                </a:ext>
              </a:extLst>
            </p:cNvPr>
            <p:cNvSpPr>
              <a:spLocks/>
            </p:cNvSpPr>
            <p:nvPr/>
          </p:nvSpPr>
          <p:spPr bwMode="auto">
            <a:xfrm>
              <a:off x="3899" y="2894"/>
              <a:ext cx="15" cy="54"/>
            </a:xfrm>
            <a:custGeom>
              <a:avLst/>
              <a:gdLst>
                <a:gd name="T0" fmla="*/ 10 w 15"/>
                <a:gd name="T1" fmla="*/ 0 h 54"/>
                <a:gd name="T2" fmla="*/ 0 w 15"/>
                <a:gd name="T3" fmla="*/ 0 h 54"/>
                <a:gd name="T4" fmla="*/ 5 w 15"/>
                <a:gd name="T5" fmla="*/ 54 h 54"/>
                <a:gd name="T6" fmla="*/ 15 w 15"/>
                <a:gd name="T7" fmla="*/ 52 h 54"/>
                <a:gd name="T8" fmla="*/ 10 w 15"/>
                <a:gd name="T9" fmla="*/ 0 h 54"/>
              </a:gdLst>
              <a:ahLst/>
              <a:cxnLst>
                <a:cxn ang="0">
                  <a:pos x="T0" y="T1"/>
                </a:cxn>
                <a:cxn ang="0">
                  <a:pos x="T2" y="T3"/>
                </a:cxn>
                <a:cxn ang="0">
                  <a:pos x="T4" y="T5"/>
                </a:cxn>
                <a:cxn ang="0">
                  <a:pos x="T6" y="T7"/>
                </a:cxn>
                <a:cxn ang="0">
                  <a:pos x="T8" y="T9"/>
                </a:cxn>
              </a:cxnLst>
              <a:rect l="0" t="0" r="r" b="b"/>
              <a:pathLst>
                <a:path w="15" h="54">
                  <a:moveTo>
                    <a:pt x="10" y="0"/>
                  </a:moveTo>
                  <a:lnTo>
                    <a:pt x="0" y="0"/>
                  </a:lnTo>
                  <a:lnTo>
                    <a:pt x="5" y="54"/>
                  </a:lnTo>
                  <a:lnTo>
                    <a:pt x="15" y="52"/>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8" name="Freeform 1731">
              <a:extLst>
                <a:ext uri="{FF2B5EF4-FFF2-40B4-BE49-F238E27FC236}">
                  <a16:creationId xmlns:a16="http://schemas.microsoft.com/office/drawing/2014/main" id="{5C5E1F70-A93D-4573-9EAC-9357BFCBC1A9}"/>
                </a:ext>
              </a:extLst>
            </p:cNvPr>
            <p:cNvSpPr>
              <a:spLocks/>
            </p:cNvSpPr>
            <p:nvPr/>
          </p:nvSpPr>
          <p:spPr bwMode="auto">
            <a:xfrm>
              <a:off x="3963" y="2884"/>
              <a:ext cx="19" cy="55"/>
            </a:xfrm>
            <a:custGeom>
              <a:avLst/>
              <a:gdLst>
                <a:gd name="T0" fmla="*/ 10 w 19"/>
                <a:gd name="T1" fmla="*/ 0 h 55"/>
                <a:gd name="T2" fmla="*/ 0 w 19"/>
                <a:gd name="T3" fmla="*/ 3 h 55"/>
                <a:gd name="T4" fmla="*/ 10 w 19"/>
                <a:gd name="T5" fmla="*/ 55 h 55"/>
                <a:gd name="T6" fmla="*/ 19 w 19"/>
                <a:gd name="T7" fmla="*/ 55 h 55"/>
                <a:gd name="T8" fmla="*/ 10 w 19"/>
                <a:gd name="T9" fmla="*/ 0 h 55"/>
              </a:gdLst>
              <a:ahLst/>
              <a:cxnLst>
                <a:cxn ang="0">
                  <a:pos x="T0" y="T1"/>
                </a:cxn>
                <a:cxn ang="0">
                  <a:pos x="T2" y="T3"/>
                </a:cxn>
                <a:cxn ang="0">
                  <a:pos x="T4" y="T5"/>
                </a:cxn>
                <a:cxn ang="0">
                  <a:pos x="T6" y="T7"/>
                </a:cxn>
                <a:cxn ang="0">
                  <a:pos x="T8" y="T9"/>
                </a:cxn>
              </a:cxnLst>
              <a:rect l="0" t="0" r="r" b="b"/>
              <a:pathLst>
                <a:path w="19" h="55">
                  <a:moveTo>
                    <a:pt x="10" y="0"/>
                  </a:moveTo>
                  <a:lnTo>
                    <a:pt x="0" y="3"/>
                  </a:lnTo>
                  <a:lnTo>
                    <a:pt x="10" y="55"/>
                  </a:lnTo>
                  <a:lnTo>
                    <a:pt x="19" y="55"/>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9" name="Freeform 1732">
              <a:extLst>
                <a:ext uri="{FF2B5EF4-FFF2-40B4-BE49-F238E27FC236}">
                  <a16:creationId xmlns:a16="http://schemas.microsoft.com/office/drawing/2014/main" id="{B7DD2232-EF8E-47F1-93FB-04CBED0795CE}"/>
                </a:ext>
              </a:extLst>
            </p:cNvPr>
            <p:cNvSpPr>
              <a:spLocks/>
            </p:cNvSpPr>
            <p:nvPr/>
          </p:nvSpPr>
          <p:spPr bwMode="auto">
            <a:xfrm>
              <a:off x="3963" y="2884"/>
              <a:ext cx="19" cy="55"/>
            </a:xfrm>
            <a:custGeom>
              <a:avLst/>
              <a:gdLst>
                <a:gd name="T0" fmla="*/ 10 w 19"/>
                <a:gd name="T1" fmla="*/ 0 h 55"/>
                <a:gd name="T2" fmla="*/ 0 w 19"/>
                <a:gd name="T3" fmla="*/ 3 h 55"/>
                <a:gd name="T4" fmla="*/ 10 w 19"/>
                <a:gd name="T5" fmla="*/ 55 h 55"/>
                <a:gd name="T6" fmla="*/ 19 w 19"/>
                <a:gd name="T7" fmla="*/ 55 h 55"/>
                <a:gd name="T8" fmla="*/ 10 w 19"/>
                <a:gd name="T9" fmla="*/ 0 h 55"/>
              </a:gdLst>
              <a:ahLst/>
              <a:cxnLst>
                <a:cxn ang="0">
                  <a:pos x="T0" y="T1"/>
                </a:cxn>
                <a:cxn ang="0">
                  <a:pos x="T2" y="T3"/>
                </a:cxn>
                <a:cxn ang="0">
                  <a:pos x="T4" y="T5"/>
                </a:cxn>
                <a:cxn ang="0">
                  <a:pos x="T6" y="T7"/>
                </a:cxn>
                <a:cxn ang="0">
                  <a:pos x="T8" y="T9"/>
                </a:cxn>
              </a:cxnLst>
              <a:rect l="0" t="0" r="r" b="b"/>
              <a:pathLst>
                <a:path w="19" h="55">
                  <a:moveTo>
                    <a:pt x="10" y="0"/>
                  </a:moveTo>
                  <a:lnTo>
                    <a:pt x="0" y="3"/>
                  </a:lnTo>
                  <a:lnTo>
                    <a:pt x="10" y="55"/>
                  </a:lnTo>
                  <a:lnTo>
                    <a:pt x="19" y="55"/>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0" name="Freeform 1733">
              <a:extLst>
                <a:ext uri="{FF2B5EF4-FFF2-40B4-BE49-F238E27FC236}">
                  <a16:creationId xmlns:a16="http://schemas.microsoft.com/office/drawing/2014/main" id="{616314AC-2880-4388-8DE2-89CBB6C11F40}"/>
                </a:ext>
              </a:extLst>
            </p:cNvPr>
            <p:cNvSpPr>
              <a:spLocks/>
            </p:cNvSpPr>
            <p:nvPr/>
          </p:nvSpPr>
          <p:spPr bwMode="auto">
            <a:xfrm>
              <a:off x="4027" y="2870"/>
              <a:ext cx="22" cy="55"/>
            </a:xfrm>
            <a:custGeom>
              <a:avLst/>
              <a:gdLst>
                <a:gd name="T0" fmla="*/ 8 w 22"/>
                <a:gd name="T1" fmla="*/ 0 h 55"/>
                <a:gd name="T2" fmla="*/ 0 w 22"/>
                <a:gd name="T3" fmla="*/ 2 h 55"/>
                <a:gd name="T4" fmla="*/ 12 w 22"/>
                <a:gd name="T5" fmla="*/ 55 h 55"/>
                <a:gd name="T6" fmla="*/ 22 w 22"/>
                <a:gd name="T7" fmla="*/ 52 h 55"/>
                <a:gd name="T8" fmla="*/ 8 w 22"/>
                <a:gd name="T9" fmla="*/ 0 h 55"/>
              </a:gdLst>
              <a:ahLst/>
              <a:cxnLst>
                <a:cxn ang="0">
                  <a:pos x="T0" y="T1"/>
                </a:cxn>
                <a:cxn ang="0">
                  <a:pos x="T2" y="T3"/>
                </a:cxn>
                <a:cxn ang="0">
                  <a:pos x="T4" y="T5"/>
                </a:cxn>
                <a:cxn ang="0">
                  <a:pos x="T6" y="T7"/>
                </a:cxn>
                <a:cxn ang="0">
                  <a:pos x="T8" y="T9"/>
                </a:cxn>
              </a:cxnLst>
              <a:rect l="0" t="0" r="r" b="b"/>
              <a:pathLst>
                <a:path w="22" h="55">
                  <a:moveTo>
                    <a:pt x="8" y="0"/>
                  </a:moveTo>
                  <a:lnTo>
                    <a:pt x="0" y="2"/>
                  </a:lnTo>
                  <a:lnTo>
                    <a:pt x="12" y="55"/>
                  </a:lnTo>
                  <a:lnTo>
                    <a:pt x="22" y="52"/>
                  </a:lnTo>
                  <a:lnTo>
                    <a:pt x="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1" name="Freeform 1734">
              <a:extLst>
                <a:ext uri="{FF2B5EF4-FFF2-40B4-BE49-F238E27FC236}">
                  <a16:creationId xmlns:a16="http://schemas.microsoft.com/office/drawing/2014/main" id="{41D4400A-4561-4E0D-BF3B-8BDEC465EB57}"/>
                </a:ext>
              </a:extLst>
            </p:cNvPr>
            <p:cNvSpPr>
              <a:spLocks/>
            </p:cNvSpPr>
            <p:nvPr/>
          </p:nvSpPr>
          <p:spPr bwMode="auto">
            <a:xfrm>
              <a:off x="4027" y="2870"/>
              <a:ext cx="22" cy="55"/>
            </a:xfrm>
            <a:custGeom>
              <a:avLst/>
              <a:gdLst>
                <a:gd name="T0" fmla="*/ 8 w 22"/>
                <a:gd name="T1" fmla="*/ 0 h 55"/>
                <a:gd name="T2" fmla="*/ 0 w 22"/>
                <a:gd name="T3" fmla="*/ 2 h 55"/>
                <a:gd name="T4" fmla="*/ 12 w 22"/>
                <a:gd name="T5" fmla="*/ 55 h 55"/>
                <a:gd name="T6" fmla="*/ 22 w 22"/>
                <a:gd name="T7" fmla="*/ 52 h 55"/>
                <a:gd name="T8" fmla="*/ 8 w 22"/>
                <a:gd name="T9" fmla="*/ 0 h 55"/>
              </a:gdLst>
              <a:ahLst/>
              <a:cxnLst>
                <a:cxn ang="0">
                  <a:pos x="T0" y="T1"/>
                </a:cxn>
                <a:cxn ang="0">
                  <a:pos x="T2" y="T3"/>
                </a:cxn>
                <a:cxn ang="0">
                  <a:pos x="T4" y="T5"/>
                </a:cxn>
                <a:cxn ang="0">
                  <a:pos x="T6" y="T7"/>
                </a:cxn>
                <a:cxn ang="0">
                  <a:pos x="T8" y="T9"/>
                </a:cxn>
              </a:cxnLst>
              <a:rect l="0" t="0" r="r" b="b"/>
              <a:pathLst>
                <a:path w="22" h="55">
                  <a:moveTo>
                    <a:pt x="8" y="0"/>
                  </a:moveTo>
                  <a:lnTo>
                    <a:pt x="0" y="2"/>
                  </a:lnTo>
                  <a:lnTo>
                    <a:pt x="12" y="55"/>
                  </a:lnTo>
                  <a:lnTo>
                    <a:pt x="22" y="52"/>
                  </a:lnTo>
                  <a:lnTo>
                    <a:pt x="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2" name="Freeform 1735">
              <a:extLst>
                <a:ext uri="{FF2B5EF4-FFF2-40B4-BE49-F238E27FC236}">
                  <a16:creationId xmlns:a16="http://schemas.microsoft.com/office/drawing/2014/main" id="{BBCC35BC-B54A-4F9F-BA81-3250F97BD5EC}"/>
                </a:ext>
              </a:extLst>
            </p:cNvPr>
            <p:cNvSpPr>
              <a:spLocks/>
            </p:cNvSpPr>
            <p:nvPr/>
          </p:nvSpPr>
          <p:spPr bwMode="auto">
            <a:xfrm>
              <a:off x="4089" y="2851"/>
              <a:ext cx="26" cy="55"/>
            </a:xfrm>
            <a:custGeom>
              <a:avLst/>
              <a:gdLst>
                <a:gd name="T0" fmla="*/ 7 w 26"/>
                <a:gd name="T1" fmla="*/ 0 h 55"/>
                <a:gd name="T2" fmla="*/ 0 w 26"/>
                <a:gd name="T3" fmla="*/ 2 h 55"/>
                <a:gd name="T4" fmla="*/ 17 w 26"/>
                <a:gd name="T5" fmla="*/ 55 h 55"/>
                <a:gd name="T6" fmla="*/ 26 w 26"/>
                <a:gd name="T7" fmla="*/ 50 h 55"/>
                <a:gd name="T8" fmla="*/ 7 w 26"/>
                <a:gd name="T9" fmla="*/ 0 h 55"/>
              </a:gdLst>
              <a:ahLst/>
              <a:cxnLst>
                <a:cxn ang="0">
                  <a:pos x="T0" y="T1"/>
                </a:cxn>
                <a:cxn ang="0">
                  <a:pos x="T2" y="T3"/>
                </a:cxn>
                <a:cxn ang="0">
                  <a:pos x="T4" y="T5"/>
                </a:cxn>
                <a:cxn ang="0">
                  <a:pos x="T6" y="T7"/>
                </a:cxn>
                <a:cxn ang="0">
                  <a:pos x="T8" y="T9"/>
                </a:cxn>
              </a:cxnLst>
              <a:rect l="0" t="0" r="r" b="b"/>
              <a:pathLst>
                <a:path w="26" h="55">
                  <a:moveTo>
                    <a:pt x="7" y="0"/>
                  </a:moveTo>
                  <a:lnTo>
                    <a:pt x="0" y="2"/>
                  </a:lnTo>
                  <a:lnTo>
                    <a:pt x="17" y="55"/>
                  </a:lnTo>
                  <a:lnTo>
                    <a:pt x="26"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3" name="Freeform 1736">
              <a:extLst>
                <a:ext uri="{FF2B5EF4-FFF2-40B4-BE49-F238E27FC236}">
                  <a16:creationId xmlns:a16="http://schemas.microsoft.com/office/drawing/2014/main" id="{555C5E69-9045-47D0-9828-8F796849BBE6}"/>
                </a:ext>
              </a:extLst>
            </p:cNvPr>
            <p:cNvSpPr>
              <a:spLocks/>
            </p:cNvSpPr>
            <p:nvPr/>
          </p:nvSpPr>
          <p:spPr bwMode="auto">
            <a:xfrm>
              <a:off x="4089" y="2851"/>
              <a:ext cx="26" cy="55"/>
            </a:xfrm>
            <a:custGeom>
              <a:avLst/>
              <a:gdLst>
                <a:gd name="T0" fmla="*/ 7 w 26"/>
                <a:gd name="T1" fmla="*/ 0 h 55"/>
                <a:gd name="T2" fmla="*/ 0 w 26"/>
                <a:gd name="T3" fmla="*/ 2 h 55"/>
                <a:gd name="T4" fmla="*/ 17 w 26"/>
                <a:gd name="T5" fmla="*/ 55 h 55"/>
                <a:gd name="T6" fmla="*/ 26 w 26"/>
                <a:gd name="T7" fmla="*/ 50 h 55"/>
                <a:gd name="T8" fmla="*/ 7 w 26"/>
                <a:gd name="T9" fmla="*/ 0 h 55"/>
              </a:gdLst>
              <a:ahLst/>
              <a:cxnLst>
                <a:cxn ang="0">
                  <a:pos x="T0" y="T1"/>
                </a:cxn>
                <a:cxn ang="0">
                  <a:pos x="T2" y="T3"/>
                </a:cxn>
                <a:cxn ang="0">
                  <a:pos x="T4" y="T5"/>
                </a:cxn>
                <a:cxn ang="0">
                  <a:pos x="T6" y="T7"/>
                </a:cxn>
                <a:cxn ang="0">
                  <a:pos x="T8" y="T9"/>
                </a:cxn>
              </a:cxnLst>
              <a:rect l="0" t="0" r="r" b="b"/>
              <a:pathLst>
                <a:path w="26" h="55">
                  <a:moveTo>
                    <a:pt x="7" y="0"/>
                  </a:moveTo>
                  <a:lnTo>
                    <a:pt x="0" y="2"/>
                  </a:lnTo>
                  <a:lnTo>
                    <a:pt x="17" y="55"/>
                  </a:lnTo>
                  <a:lnTo>
                    <a:pt x="26"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4" name="Freeform 1737">
              <a:extLst>
                <a:ext uri="{FF2B5EF4-FFF2-40B4-BE49-F238E27FC236}">
                  <a16:creationId xmlns:a16="http://schemas.microsoft.com/office/drawing/2014/main" id="{1BEFC0CE-2E57-47B2-9A51-FD84CED13AC2}"/>
                </a:ext>
              </a:extLst>
            </p:cNvPr>
            <p:cNvSpPr>
              <a:spLocks/>
            </p:cNvSpPr>
            <p:nvPr/>
          </p:nvSpPr>
          <p:spPr bwMode="auto">
            <a:xfrm>
              <a:off x="4149" y="2827"/>
              <a:ext cx="30" cy="52"/>
            </a:xfrm>
            <a:custGeom>
              <a:avLst/>
              <a:gdLst>
                <a:gd name="T0" fmla="*/ 7 w 30"/>
                <a:gd name="T1" fmla="*/ 0 h 52"/>
                <a:gd name="T2" fmla="*/ 0 w 30"/>
                <a:gd name="T3" fmla="*/ 3 h 52"/>
                <a:gd name="T4" fmla="*/ 21 w 30"/>
                <a:gd name="T5" fmla="*/ 52 h 52"/>
                <a:gd name="T6" fmla="*/ 30 w 30"/>
                <a:gd name="T7" fmla="*/ 48 h 52"/>
                <a:gd name="T8" fmla="*/ 7 w 30"/>
                <a:gd name="T9" fmla="*/ 0 h 52"/>
              </a:gdLst>
              <a:ahLst/>
              <a:cxnLst>
                <a:cxn ang="0">
                  <a:pos x="T0" y="T1"/>
                </a:cxn>
                <a:cxn ang="0">
                  <a:pos x="T2" y="T3"/>
                </a:cxn>
                <a:cxn ang="0">
                  <a:pos x="T4" y="T5"/>
                </a:cxn>
                <a:cxn ang="0">
                  <a:pos x="T6" y="T7"/>
                </a:cxn>
                <a:cxn ang="0">
                  <a:pos x="T8" y="T9"/>
                </a:cxn>
              </a:cxnLst>
              <a:rect l="0" t="0" r="r" b="b"/>
              <a:pathLst>
                <a:path w="30" h="52">
                  <a:moveTo>
                    <a:pt x="7" y="0"/>
                  </a:moveTo>
                  <a:lnTo>
                    <a:pt x="0" y="3"/>
                  </a:lnTo>
                  <a:lnTo>
                    <a:pt x="21" y="52"/>
                  </a:lnTo>
                  <a:lnTo>
                    <a:pt x="30" y="48"/>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5" name="Freeform 1738">
              <a:extLst>
                <a:ext uri="{FF2B5EF4-FFF2-40B4-BE49-F238E27FC236}">
                  <a16:creationId xmlns:a16="http://schemas.microsoft.com/office/drawing/2014/main" id="{B6D4F1A8-B9B8-4014-9E55-342CBB463F17}"/>
                </a:ext>
              </a:extLst>
            </p:cNvPr>
            <p:cNvSpPr>
              <a:spLocks/>
            </p:cNvSpPr>
            <p:nvPr/>
          </p:nvSpPr>
          <p:spPr bwMode="auto">
            <a:xfrm>
              <a:off x="4149" y="2827"/>
              <a:ext cx="30" cy="52"/>
            </a:xfrm>
            <a:custGeom>
              <a:avLst/>
              <a:gdLst>
                <a:gd name="T0" fmla="*/ 7 w 30"/>
                <a:gd name="T1" fmla="*/ 0 h 52"/>
                <a:gd name="T2" fmla="*/ 0 w 30"/>
                <a:gd name="T3" fmla="*/ 3 h 52"/>
                <a:gd name="T4" fmla="*/ 21 w 30"/>
                <a:gd name="T5" fmla="*/ 52 h 52"/>
                <a:gd name="T6" fmla="*/ 30 w 30"/>
                <a:gd name="T7" fmla="*/ 48 h 52"/>
                <a:gd name="T8" fmla="*/ 7 w 30"/>
                <a:gd name="T9" fmla="*/ 0 h 52"/>
              </a:gdLst>
              <a:ahLst/>
              <a:cxnLst>
                <a:cxn ang="0">
                  <a:pos x="T0" y="T1"/>
                </a:cxn>
                <a:cxn ang="0">
                  <a:pos x="T2" y="T3"/>
                </a:cxn>
                <a:cxn ang="0">
                  <a:pos x="T4" y="T5"/>
                </a:cxn>
                <a:cxn ang="0">
                  <a:pos x="T6" y="T7"/>
                </a:cxn>
                <a:cxn ang="0">
                  <a:pos x="T8" y="T9"/>
                </a:cxn>
              </a:cxnLst>
              <a:rect l="0" t="0" r="r" b="b"/>
              <a:pathLst>
                <a:path w="30" h="52">
                  <a:moveTo>
                    <a:pt x="7" y="0"/>
                  </a:moveTo>
                  <a:lnTo>
                    <a:pt x="0" y="3"/>
                  </a:lnTo>
                  <a:lnTo>
                    <a:pt x="21" y="52"/>
                  </a:lnTo>
                  <a:lnTo>
                    <a:pt x="30" y="48"/>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6" name="Freeform 1739">
              <a:extLst>
                <a:ext uri="{FF2B5EF4-FFF2-40B4-BE49-F238E27FC236}">
                  <a16:creationId xmlns:a16="http://schemas.microsoft.com/office/drawing/2014/main" id="{0869DB53-59A4-4881-B225-4A28BC165B19}"/>
                </a:ext>
              </a:extLst>
            </p:cNvPr>
            <p:cNvSpPr>
              <a:spLocks/>
            </p:cNvSpPr>
            <p:nvPr/>
          </p:nvSpPr>
          <p:spPr bwMode="auto">
            <a:xfrm>
              <a:off x="4205" y="2796"/>
              <a:ext cx="34" cy="50"/>
            </a:xfrm>
            <a:custGeom>
              <a:avLst/>
              <a:gdLst>
                <a:gd name="T0" fmla="*/ 8 w 34"/>
                <a:gd name="T1" fmla="*/ 0 h 50"/>
                <a:gd name="T2" fmla="*/ 0 w 34"/>
                <a:gd name="T3" fmla="*/ 5 h 50"/>
                <a:gd name="T4" fmla="*/ 27 w 34"/>
                <a:gd name="T5" fmla="*/ 50 h 50"/>
                <a:gd name="T6" fmla="*/ 34 w 34"/>
                <a:gd name="T7" fmla="*/ 48 h 50"/>
                <a:gd name="T8" fmla="*/ 8 w 34"/>
                <a:gd name="T9" fmla="*/ 0 h 50"/>
              </a:gdLst>
              <a:ahLst/>
              <a:cxnLst>
                <a:cxn ang="0">
                  <a:pos x="T0" y="T1"/>
                </a:cxn>
                <a:cxn ang="0">
                  <a:pos x="T2" y="T3"/>
                </a:cxn>
                <a:cxn ang="0">
                  <a:pos x="T4" y="T5"/>
                </a:cxn>
                <a:cxn ang="0">
                  <a:pos x="T6" y="T7"/>
                </a:cxn>
                <a:cxn ang="0">
                  <a:pos x="T8" y="T9"/>
                </a:cxn>
              </a:cxnLst>
              <a:rect l="0" t="0" r="r" b="b"/>
              <a:pathLst>
                <a:path w="34" h="50">
                  <a:moveTo>
                    <a:pt x="8" y="0"/>
                  </a:moveTo>
                  <a:lnTo>
                    <a:pt x="0" y="5"/>
                  </a:lnTo>
                  <a:lnTo>
                    <a:pt x="27" y="50"/>
                  </a:lnTo>
                  <a:lnTo>
                    <a:pt x="34" y="48"/>
                  </a:lnTo>
                  <a:lnTo>
                    <a:pt x="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7" name="Freeform 1740">
              <a:extLst>
                <a:ext uri="{FF2B5EF4-FFF2-40B4-BE49-F238E27FC236}">
                  <a16:creationId xmlns:a16="http://schemas.microsoft.com/office/drawing/2014/main" id="{69F89F33-3D5A-416E-8A93-C64DEDCF893F}"/>
                </a:ext>
              </a:extLst>
            </p:cNvPr>
            <p:cNvSpPr>
              <a:spLocks/>
            </p:cNvSpPr>
            <p:nvPr/>
          </p:nvSpPr>
          <p:spPr bwMode="auto">
            <a:xfrm>
              <a:off x="4205" y="2796"/>
              <a:ext cx="34" cy="50"/>
            </a:xfrm>
            <a:custGeom>
              <a:avLst/>
              <a:gdLst>
                <a:gd name="T0" fmla="*/ 8 w 34"/>
                <a:gd name="T1" fmla="*/ 0 h 50"/>
                <a:gd name="T2" fmla="*/ 0 w 34"/>
                <a:gd name="T3" fmla="*/ 5 h 50"/>
                <a:gd name="T4" fmla="*/ 27 w 34"/>
                <a:gd name="T5" fmla="*/ 50 h 50"/>
                <a:gd name="T6" fmla="*/ 34 w 34"/>
                <a:gd name="T7" fmla="*/ 48 h 50"/>
                <a:gd name="T8" fmla="*/ 8 w 34"/>
                <a:gd name="T9" fmla="*/ 0 h 50"/>
              </a:gdLst>
              <a:ahLst/>
              <a:cxnLst>
                <a:cxn ang="0">
                  <a:pos x="T0" y="T1"/>
                </a:cxn>
                <a:cxn ang="0">
                  <a:pos x="T2" y="T3"/>
                </a:cxn>
                <a:cxn ang="0">
                  <a:pos x="T4" y="T5"/>
                </a:cxn>
                <a:cxn ang="0">
                  <a:pos x="T6" y="T7"/>
                </a:cxn>
                <a:cxn ang="0">
                  <a:pos x="T8" y="T9"/>
                </a:cxn>
              </a:cxnLst>
              <a:rect l="0" t="0" r="r" b="b"/>
              <a:pathLst>
                <a:path w="34" h="50">
                  <a:moveTo>
                    <a:pt x="8" y="0"/>
                  </a:moveTo>
                  <a:lnTo>
                    <a:pt x="0" y="5"/>
                  </a:lnTo>
                  <a:lnTo>
                    <a:pt x="27" y="50"/>
                  </a:lnTo>
                  <a:lnTo>
                    <a:pt x="34" y="48"/>
                  </a:lnTo>
                  <a:lnTo>
                    <a:pt x="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8" name="Freeform 1741">
              <a:extLst>
                <a:ext uri="{FF2B5EF4-FFF2-40B4-BE49-F238E27FC236}">
                  <a16:creationId xmlns:a16="http://schemas.microsoft.com/office/drawing/2014/main" id="{9298AC34-7BF2-4772-BA5E-CF08C391DC73}"/>
                </a:ext>
              </a:extLst>
            </p:cNvPr>
            <p:cNvSpPr>
              <a:spLocks/>
            </p:cNvSpPr>
            <p:nvPr/>
          </p:nvSpPr>
          <p:spPr bwMode="auto">
            <a:xfrm>
              <a:off x="4260" y="2761"/>
              <a:ext cx="38" cy="50"/>
            </a:xfrm>
            <a:custGeom>
              <a:avLst/>
              <a:gdLst>
                <a:gd name="T0" fmla="*/ 7 w 38"/>
                <a:gd name="T1" fmla="*/ 0 h 50"/>
                <a:gd name="T2" fmla="*/ 0 w 38"/>
                <a:gd name="T3" fmla="*/ 4 h 50"/>
                <a:gd name="T4" fmla="*/ 31 w 38"/>
                <a:gd name="T5" fmla="*/ 50 h 50"/>
                <a:gd name="T6" fmla="*/ 38 w 38"/>
                <a:gd name="T7" fmla="*/ 45 h 50"/>
                <a:gd name="T8" fmla="*/ 7 w 38"/>
                <a:gd name="T9" fmla="*/ 0 h 50"/>
              </a:gdLst>
              <a:ahLst/>
              <a:cxnLst>
                <a:cxn ang="0">
                  <a:pos x="T0" y="T1"/>
                </a:cxn>
                <a:cxn ang="0">
                  <a:pos x="T2" y="T3"/>
                </a:cxn>
                <a:cxn ang="0">
                  <a:pos x="T4" y="T5"/>
                </a:cxn>
                <a:cxn ang="0">
                  <a:pos x="T6" y="T7"/>
                </a:cxn>
                <a:cxn ang="0">
                  <a:pos x="T8" y="T9"/>
                </a:cxn>
              </a:cxnLst>
              <a:rect l="0" t="0" r="r" b="b"/>
              <a:pathLst>
                <a:path w="38" h="50">
                  <a:moveTo>
                    <a:pt x="7" y="0"/>
                  </a:moveTo>
                  <a:lnTo>
                    <a:pt x="0" y="4"/>
                  </a:lnTo>
                  <a:lnTo>
                    <a:pt x="31" y="50"/>
                  </a:lnTo>
                  <a:lnTo>
                    <a:pt x="38" y="45"/>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9" name="Freeform 1742">
              <a:extLst>
                <a:ext uri="{FF2B5EF4-FFF2-40B4-BE49-F238E27FC236}">
                  <a16:creationId xmlns:a16="http://schemas.microsoft.com/office/drawing/2014/main" id="{8355BAC5-F78F-4CA6-BA94-B2F4C920DE2A}"/>
                </a:ext>
              </a:extLst>
            </p:cNvPr>
            <p:cNvSpPr>
              <a:spLocks/>
            </p:cNvSpPr>
            <p:nvPr/>
          </p:nvSpPr>
          <p:spPr bwMode="auto">
            <a:xfrm>
              <a:off x="4260" y="2761"/>
              <a:ext cx="38" cy="50"/>
            </a:xfrm>
            <a:custGeom>
              <a:avLst/>
              <a:gdLst>
                <a:gd name="T0" fmla="*/ 7 w 38"/>
                <a:gd name="T1" fmla="*/ 0 h 50"/>
                <a:gd name="T2" fmla="*/ 0 w 38"/>
                <a:gd name="T3" fmla="*/ 4 h 50"/>
                <a:gd name="T4" fmla="*/ 31 w 38"/>
                <a:gd name="T5" fmla="*/ 50 h 50"/>
                <a:gd name="T6" fmla="*/ 38 w 38"/>
                <a:gd name="T7" fmla="*/ 45 h 50"/>
                <a:gd name="T8" fmla="*/ 7 w 38"/>
                <a:gd name="T9" fmla="*/ 0 h 50"/>
              </a:gdLst>
              <a:ahLst/>
              <a:cxnLst>
                <a:cxn ang="0">
                  <a:pos x="T0" y="T1"/>
                </a:cxn>
                <a:cxn ang="0">
                  <a:pos x="T2" y="T3"/>
                </a:cxn>
                <a:cxn ang="0">
                  <a:pos x="T4" y="T5"/>
                </a:cxn>
                <a:cxn ang="0">
                  <a:pos x="T6" y="T7"/>
                </a:cxn>
                <a:cxn ang="0">
                  <a:pos x="T8" y="T9"/>
                </a:cxn>
              </a:cxnLst>
              <a:rect l="0" t="0" r="r" b="b"/>
              <a:pathLst>
                <a:path w="38" h="50">
                  <a:moveTo>
                    <a:pt x="7" y="0"/>
                  </a:moveTo>
                  <a:lnTo>
                    <a:pt x="0" y="4"/>
                  </a:lnTo>
                  <a:lnTo>
                    <a:pt x="31" y="50"/>
                  </a:lnTo>
                  <a:lnTo>
                    <a:pt x="38" y="45"/>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0" name="Freeform 1743">
              <a:extLst>
                <a:ext uri="{FF2B5EF4-FFF2-40B4-BE49-F238E27FC236}">
                  <a16:creationId xmlns:a16="http://schemas.microsoft.com/office/drawing/2014/main" id="{5BB4A876-83F4-46D3-A5CA-A13D8302DBF5}"/>
                </a:ext>
              </a:extLst>
            </p:cNvPr>
            <p:cNvSpPr>
              <a:spLocks/>
            </p:cNvSpPr>
            <p:nvPr/>
          </p:nvSpPr>
          <p:spPr bwMode="auto">
            <a:xfrm>
              <a:off x="4312" y="2723"/>
              <a:ext cx="41" cy="45"/>
            </a:xfrm>
            <a:custGeom>
              <a:avLst/>
              <a:gdLst>
                <a:gd name="T0" fmla="*/ 5 w 41"/>
                <a:gd name="T1" fmla="*/ 0 h 45"/>
                <a:gd name="T2" fmla="*/ 0 w 41"/>
                <a:gd name="T3" fmla="*/ 4 h 45"/>
                <a:gd name="T4" fmla="*/ 34 w 41"/>
                <a:gd name="T5" fmla="*/ 45 h 45"/>
                <a:gd name="T6" fmla="*/ 41 w 41"/>
                <a:gd name="T7" fmla="*/ 40 h 45"/>
                <a:gd name="T8" fmla="*/ 5 w 41"/>
                <a:gd name="T9" fmla="*/ 0 h 45"/>
              </a:gdLst>
              <a:ahLst/>
              <a:cxnLst>
                <a:cxn ang="0">
                  <a:pos x="T0" y="T1"/>
                </a:cxn>
                <a:cxn ang="0">
                  <a:pos x="T2" y="T3"/>
                </a:cxn>
                <a:cxn ang="0">
                  <a:pos x="T4" y="T5"/>
                </a:cxn>
                <a:cxn ang="0">
                  <a:pos x="T6" y="T7"/>
                </a:cxn>
                <a:cxn ang="0">
                  <a:pos x="T8" y="T9"/>
                </a:cxn>
              </a:cxnLst>
              <a:rect l="0" t="0" r="r" b="b"/>
              <a:pathLst>
                <a:path w="41" h="45">
                  <a:moveTo>
                    <a:pt x="5" y="0"/>
                  </a:moveTo>
                  <a:lnTo>
                    <a:pt x="0" y="4"/>
                  </a:lnTo>
                  <a:lnTo>
                    <a:pt x="34" y="45"/>
                  </a:lnTo>
                  <a:lnTo>
                    <a:pt x="41" y="4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1" name="Freeform 1744">
              <a:extLst>
                <a:ext uri="{FF2B5EF4-FFF2-40B4-BE49-F238E27FC236}">
                  <a16:creationId xmlns:a16="http://schemas.microsoft.com/office/drawing/2014/main" id="{DCA7C2B5-6AE2-423C-845A-E139EB8059C1}"/>
                </a:ext>
              </a:extLst>
            </p:cNvPr>
            <p:cNvSpPr>
              <a:spLocks/>
            </p:cNvSpPr>
            <p:nvPr/>
          </p:nvSpPr>
          <p:spPr bwMode="auto">
            <a:xfrm>
              <a:off x="4312" y="2723"/>
              <a:ext cx="41" cy="45"/>
            </a:xfrm>
            <a:custGeom>
              <a:avLst/>
              <a:gdLst>
                <a:gd name="T0" fmla="*/ 5 w 41"/>
                <a:gd name="T1" fmla="*/ 0 h 45"/>
                <a:gd name="T2" fmla="*/ 0 w 41"/>
                <a:gd name="T3" fmla="*/ 4 h 45"/>
                <a:gd name="T4" fmla="*/ 34 w 41"/>
                <a:gd name="T5" fmla="*/ 45 h 45"/>
                <a:gd name="T6" fmla="*/ 41 w 41"/>
                <a:gd name="T7" fmla="*/ 40 h 45"/>
                <a:gd name="T8" fmla="*/ 5 w 41"/>
                <a:gd name="T9" fmla="*/ 0 h 45"/>
              </a:gdLst>
              <a:ahLst/>
              <a:cxnLst>
                <a:cxn ang="0">
                  <a:pos x="T0" y="T1"/>
                </a:cxn>
                <a:cxn ang="0">
                  <a:pos x="T2" y="T3"/>
                </a:cxn>
                <a:cxn ang="0">
                  <a:pos x="T4" y="T5"/>
                </a:cxn>
                <a:cxn ang="0">
                  <a:pos x="T6" y="T7"/>
                </a:cxn>
                <a:cxn ang="0">
                  <a:pos x="T8" y="T9"/>
                </a:cxn>
              </a:cxnLst>
              <a:rect l="0" t="0" r="r" b="b"/>
              <a:pathLst>
                <a:path w="41" h="45">
                  <a:moveTo>
                    <a:pt x="5" y="0"/>
                  </a:moveTo>
                  <a:lnTo>
                    <a:pt x="0" y="4"/>
                  </a:lnTo>
                  <a:lnTo>
                    <a:pt x="34" y="45"/>
                  </a:lnTo>
                  <a:lnTo>
                    <a:pt x="41" y="4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2" name="Freeform 1745">
              <a:extLst>
                <a:ext uri="{FF2B5EF4-FFF2-40B4-BE49-F238E27FC236}">
                  <a16:creationId xmlns:a16="http://schemas.microsoft.com/office/drawing/2014/main" id="{1D71BA56-6A56-4941-8422-4A3B0FC8C7BE}"/>
                </a:ext>
              </a:extLst>
            </p:cNvPr>
            <p:cNvSpPr>
              <a:spLocks/>
            </p:cNvSpPr>
            <p:nvPr/>
          </p:nvSpPr>
          <p:spPr bwMode="auto">
            <a:xfrm>
              <a:off x="4403" y="2630"/>
              <a:ext cx="47" cy="43"/>
            </a:xfrm>
            <a:custGeom>
              <a:avLst/>
              <a:gdLst>
                <a:gd name="T0" fmla="*/ 7 w 47"/>
                <a:gd name="T1" fmla="*/ 0 h 43"/>
                <a:gd name="T2" fmla="*/ 0 w 47"/>
                <a:gd name="T3" fmla="*/ 7 h 43"/>
                <a:gd name="T4" fmla="*/ 42 w 47"/>
                <a:gd name="T5" fmla="*/ 43 h 43"/>
                <a:gd name="T6" fmla="*/ 47 w 47"/>
                <a:gd name="T7" fmla="*/ 36 h 43"/>
                <a:gd name="T8" fmla="*/ 7 w 47"/>
                <a:gd name="T9" fmla="*/ 0 h 43"/>
              </a:gdLst>
              <a:ahLst/>
              <a:cxnLst>
                <a:cxn ang="0">
                  <a:pos x="T0" y="T1"/>
                </a:cxn>
                <a:cxn ang="0">
                  <a:pos x="T2" y="T3"/>
                </a:cxn>
                <a:cxn ang="0">
                  <a:pos x="T4" y="T5"/>
                </a:cxn>
                <a:cxn ang="0">
                  <a:pos x="T6" y="T7"/>
                </a:cxn>
                <a:cxn ang="0">
                  <a:pos x="T8" y="T9"/>
                </a:cxn>
              </a:cxnLst>
              <a:rect l="0" t="0" r="r" b="b"/>
              <a:pathLst>
                <a:path w="47" h="43">
                  <a:moveTo>
                    <a:pt x="7" y="0"/>
                  </a:moveTo>
                  <a:lnTo>
                    <a:pt x="0" y="7"/>
                  </a:lnTo>
                  <a:lnTo>
                    <a:pt x="42" y="43"/>
                  </a:lnTo>
                  <a:lnTo>
                    <a:pt x="47" y="36"/>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3" name="Freeform 1746">
              <a:extLst>
                <a:ext uri="{FF2B5EF4-FFF2-40B4-BE49-F238E27FC236}">
                  <a16:creationId xmlns:a16="http://schemas.microsoft.com/office/drawing/2014/main" id="{E7C0B2A1-2675-4ACC-A55C-8B4042063FDA}"/>
                </a:ext>
              </a:extLst>
            </p:cNvPr>
            <p:cNvSpPr>
              <a:spLocks/>
            </p:cNvSpPr>
            <p:nvPr/>
          </p:nvSpPr>
          <p:spPr bwMode="auto">
            <a:xfrm>
              <a:off x="4403" y="2630"/>
              <a:ext cx="47" cy="43"/>
            </a:xfrm>
            <a:custGeom>
              <a:avLst/>
              <a:gdLst>
                <a:gd name="T0" fmla="*/ 7 w 47"/>
                <a:gd name="T1" fmla="*/ 0 h 43"/>
                <a:gd name="T2" fmla="*/ 0 w 47"/>
                <a:gd name="T3" fmla="*/ 7 h 43"/>
                <a:gd name="T4" fmla="*/ 42 w 47"/>
                <a:gd name="T5" fmla="*/ 43 h 43"/>
                <a:gd name="T6" fmla="*/ 47 w 47"/>
                <a:gd name="T7" fmla="*/ 36 h 43"/>
                <a:gd name="T8" fmla="*/ 7 w 47"/>
                <a:gd name="T9" fmla="*/ 0 h 43"/>
              </a:gdLst>
              <a:ahLst/>
              <a:cxnLst>
                <a:cxn ang="0">
                  <a:pos x="T0" y="T1"/>
                </a:cxn>
                <a:cxn ang="0">
                  <a:pos x="T2" y="T3"/>
                </a:cxn>
                <a:cxn ang="0">
                  <a:pos x="T4" y="T5"/>
                </a:cxn>
                <a:cxn ang="0">
                  <a:pos x="T6" y="T7"/>
                </a:cxn>
                <a:cxn ang="0">
                  <a:pos x="T8" y="T9"/>
                </a:cxn>
              </a:cxnLst>
              <a:rect l="0" t="0" r="r" b="b"/>
              <a:pathLst>
                <a:path w="47" h="43">
                  <a:moveTo>
                    <a:pt x="7" y="0"/>
                  </a:moveTo>
                  <a:lnTo>
                    <a:pt x="0" y="7"/>
                  </a:lnTo>
                  <a:lnTo>
                    <a:pt x="42" y="43"/>
                  </a:lnTo>
                  <a:lnTo>
                    <a:pt x="47" y="36"/>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4" name="Freeform 1747">
              <a:extLst>
                <a:ext uri="{FF2B5EF4-FFF2-40B4-BE49-F238E27FC236}">
                  <a16:creationId xmlns:a16="http://schemas.microsoft.com/office/drawing/2014/main" id="{6887447F-52BB-452B-B255-A487FD881114}"/>
                </a:ext>
              </a:extLst>
            </p:cNvPr>
            <p:cNvSpPr>
              <a:spLocks/>
            </p:cNvSpPr>
            <p:nvPr/>
          </p:nvSpPr>
          <p:spPr bwMode="auto">
            <a:xfrm>
              <a:off x="4443" y="2580"/>
              <a:ext cx="50" cy="38"/>
            </a:xfrm>
            <a:custGeom>
              <a:avLst/>
              <a:gdLst>
                <a:gd name="T0" fmla="*/ 5 w 50"/>
                <a:gd name="T1" fmla="*/ 0 h 38"/>
                <a:gd name="T2" fmla="*/ 0 w 50"/>
                <a:gd name="T3" fmla="*/ 7 h 38"/>
                <a:gd name="T4" fmla="*/ 45 w 50"/>
                <a:gd name="T5" fmla="*/ 38 h 38"/>
                <a:gd name="T6" fmla="*/ 50 w 50"/>
                <a:gd name="T7" fmla="*/ 31 h 38"/>
                <a:gd name="T8" fmla="*/ 5 w 50"/>
                <a:gd name="T9" fmla="*/ 0 h 38"/>
              </a:gdLst>
              <a:ahLst/>
              <a:cxnLst>
                <a:cxn ang="0">
                  <a:pos x="T0" y="T1"/>
                </a:cxn>
                <a:cxn ang="0">
                  <a:pos x="T2" y="T3"/>
                </a:cxn>
                <a:cxn ang="0">
                  <a:pos x="T4" y="T5"/>
                </a:cxn>
                <a:cxn ang="0">
                  <a:pos x="T6" y="T7"/>
                </a:cxn>
                <a:cxn ang="0">
                  <a:pos x="T8" y="T9"/>
                </a:cxn>
              </a:cxnLst>
              <a:rect l="0" t="0" r="r" b="b"/>
              <a:pathLst>
                <a:path w="50" h="38">
                  <a:moveTo>
                    <a:pt x="5" y="0"/>
                  </a:moveTo>
                  <a:lnTo>
                    <a:pt x="0" y="7"/>
                  </a:lnTo>
                  <a:lnTo>
                    <a:pt x="45" y="38"/>
                  </a:lnTo>
                  <a:lnTo>
                    <a:pt x="50" y="31"/>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5" name="Freeform 1748">
              <a:extLst>
                <a:ext uri="{FF2B5EF4-FFF2-40B4-BE49-F238E27FC236}">
                  <a16:creationId xmlns:a16="http://schemas.microsoft.com/office/drawing/2014/main" id="{B6E9D9FF-8A66-42B6-9B4F-4B9410428E62}"/>
                </a:ext>
              </a:extLst>
            </p:cNvPr>
            <p:cNvSpPr>
              <a:spLocks/>
            </p:cNvSpPr>
            <p:nvPr/>
          </p:nvSpPr>
          <p:spPr bwMode="auto">
            <a:xfrm>
              <a:off x="4443" y="2580"/>
              <a:ext cx="50" cy="38"/>
            </a:xfrm>
            <a:custGeom>
              <a:avLst/>
              <a:gdLst>
                <a:gd name="T0" fmla="*/ 5 w 50"/>
                <a:gd name="T1" fmla="*/ 0 h 38"/>
                <a:gd name="T2" fmla="*/ 0 w 50"/>
                <a:gd name="T3" fmla="*/ 7 h 38"/>
                <a:gd name="T4" fmla="*/ 45 w 50"/>
                <a:gd name="T5" fmla="*/ 38 h 38"/>
                <a:gd name="T6" fmla="*/ 50 w 50"/>
                <a:gd name="T7" fmla="*/ 31 h 38"/>
                <a:gd name="T8" fmla="*/ 5 w 50"/>
                <a:gd name="T9" fmla="*/ 0 h 38"/>
              </a:gdLst>
              <a:ahLst/>
              <a:cxnLst>
                <a:cxn ang="0">
                  <a:pos x="T0" y="T1"/>
                </a:cxn>
                <a:cxn ang="0">
                  <a:pos x="T2" y="T3"/>
                </a:cxn>
                <a:cxn ang="0">
                  <a:pos x="T4" y="T5"/>
                </a:cxn>
                <a:cxn ang="0">
                  <a:pos x="T6" y="T7"/>
                </a:cxn>
                <a:cxn ang="0">
                  <a:pos x="T8" y="T9"/>
                </a:cxn>
              </a:cxnLst>
              <a:rect l="0" t="0" r="r" b="b"/>
              <a:pathLst>
                <a:path w="50" h="38">
                  <a:moveTo>
                    <a:pt x="5" y="0"/>
                  </a:moveTo>
                  <a:lnTo>
                    <a:pt x="0" y="7"/>
                  </a:lnTo>
                  <a:lnTo>
                    <a:pt x="45" y="38"/>
                  </a:lnTo>
                  <a:lnTo>
                    <a:pt x="50" y="31"/>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6" name="Freeform 1749">
              <a:extLst>
                <a:ext uri="{FF2B5EF4-FFF2-40B4-BE49-F238E27FC236}">
                  <a16:creationId xmlns:a16="http://schemas.microsoft.com/office/drawing/2014/main" id="{9E134611-3E26-48B4-9026-39ABD01CD138}"/>
                </a:ext>
              </a:extLst>
            </p:cNvPr>
            <p:cNvSpPr>
              <a:spLocks/>
            </p:cNvSpPr>
            <p:nvPr/>
          </p:nvSpPr>
          <p:spPr bwMode="auto">
            <a:xfrm>
              <a:off x="4478" y="2526"/>
              <a:ext cx="50" cy="33"/>
            </a:xfrm>
            <a:custGeom>
              <a:avLst/>
              <a:gdLst>
                <a:gd name="T0" fmla="*/ 5 w 50"/>
                <a:gd name="T1" fmla="*/ 0 h 33"/>
                <a:gd name="T2" fmla="*/ 0 w 50"/>
                <a:gd name="T3" fmla="*/ 7 h 33"/>
                <a:gd name="T4" fmla="*/ 48 w 50"/>
                <a:gd name="T5" fmla="*/ 33 h 33"/>
                <a:gd name="T6" fmla="*/ 50 w 50"/>
                <a:gd name="T7" fmla="*/ 26 h 33"/>
                <a:gd name="T8" fmla="*/ 5 w 50"/>
                <a:gd name="T9" fmla="*/ 0 h 33"/>
              </a:gdLst>
              <a:ahLst/>
              <a:cxnLst>
                <a:cxn ang="0">
                  <a:pos x="T0" y="T1"/>
                </a:cxn>
                <a:cxn ang="0">
                  <a:pos x="T2" y="T3"/>
                </a:cxn>
                <a:cxn ang="0">
                  <a:pos x="T4" y="T5"/>
                </a:cxn>
                <a:cxn ang="0">
                  <a:pos x="T6" y="T7"/>
                </a:cxn>
                <a:cxn ang="0">
                  <a:pos x="T8" y="T9"/>
                </a:cxn>
              </a:cxnLst>
              <a:rect l="0" t="0" r="r" b="b"/>
              <a:pathLst>
                <a:path w="50" h="33">
                  <a:moveTo>
                    <a:pt x="5" y="0"/>
                  </a:moveTo>
                  <a:lnTo>
                    <a:pt x="0" y="7"/>
                  </a:lnTo>
                  <a:lnTo>
                    <a:pt x="48" y="33"/>
                  </a:lnTo>
                  <a:lnTo>
                    <a:pt x="50" y="26"/>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7" name="Freeform 1750">
              <a:extLst>
                <a:ext uri="{FF2B5EF4-FFF2-40B4-BE49-F238E27FC236}">
                  <a16:creationId xmlns:a16="http://schemas.microsoft.com/office/drawing/2014/main" id="{02282B53-752C-4466-9808-B76ACBAF3697}"/>
                </a:ext>
              </a:extLst>
            </p:cNvPr>
            <p:cNvSpPr>
              <a:spLocks/>
            </p:cNvSpPr>
            <p:nvPr/>
          </p:nvSpPr>
          <p:spPr bwMode="auto">
            <a:xfrm>
              <a:off x="4478" y="2526"/>
              <a:ext cx="50" cy="33"/>
            </a:xfrm>
            <a:custGeom>
              <a:avLst/>
              <a:gdLst>
                <a:gd name="T0" fmla="*/ 5 w 50"/>
                <a:gd name="T1" fmla="*/ 0 h 33"/>
                <a:gd name="T2" fmla="*/ 0 w 50"/>
                <a:gd name="T3" fmla="*/ 7 h 33"/>
                <a:gd name="T4" fmla="*/ 48 w 50"/>
                <a:gd name="T5" fmla="*/ 33 h 33"/>
                <a:gd name="T6" fmla="*/ 50 w 50"/>
                <a:gd name="T7" fmla="*/ 26 h 33"/>
                <a:gd name="T8" fmla="*/ 5 w 50"/>
                <a:gd name="T9" fmla="*/ 0 h 33"/>
              </a:gdLst>
              <a:ahLst/>
              <a:cxnLst>
                <a:cxn ang="0">
                  <a:pos x="T0" y="T1"/>
                </a:cxn>
                <a:cxn ang="0">
                  <a:pos x="T2" y="T3"/>
                </a:cxn>
                <a:cxn ang="0">
                  <a:pos x="T4" y="T5"/>
                </a:cxn>
                <a:cxn ang="0">
                  <a:pos x="T6" y="T7"/>
                </a:cxn>
                <a:cxn ang="0">
                  <a:pos x="T8" y="T9"/>
                </a:cxn>
              </a:cxnLst>
              <a:rect l="0" t="0" r="r" b="b"/>
              <a:pathLst>
                <a:path w="50" h="33">
                  <a:moveTo>
                    <a:pt x="5" y="0"/>
                  </a:moveTo>
                  <a:lnTo>
                    <a:pt x="0" y="7"/>
                  </a:lnTo>
                  <a:lnTo>
                    <a:pt x="48" y="33"/>
                  </a:lnTo>
                  <a:lnTo>
                    <a:pt x="50" y="26"/>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8" name="Freeform 1751">
              <a:extLst>
                <a:ext uri="{FF2B5EF4-FFF2-40B4-BE49-F238E27FC236}">
                  <a16:creationId xmlns:a16="http://schemas.microsoft.com/office/drawing/2014/main" id="{FBCA3326-2A48-4CAC-AEE0-51120BB981D1}"/>
                </a:ext>
              </a:extLst>
            </p:cNvPr>
            <p:cNvSpPr>
              <a:spLocks/>
            </p:cNvSpPr>
            <p:nvPr/>
          </p:nvSpPr>
          <p:spPr bwMode="auto">
            <a:xfrm>
              <a:off x="4509" y="2469"/>
              <a:ext cx="53" cy="28"/>
            </a:xfrm>
            <a:custGeom>
              <a:avLst/>
              <a:gdLst>
                <a:gd name="T0" fmla="*/ 3 w 53"/>
                <a:gd name="T1" fmla="*/ 0 h 28"/>
                <a:gd name="T2" fmla="*/ 0 w 53"/>
                <a:gd name="T3" fmla="*/ 7 h 28"/>
                <a:gd name="T4" fmla="*/ 48 w 53"/>
                <a:gd name="T5" fmla="*/ 28 h 28"/>
                <a:gd name="T6" fmla="*/ 53 w 53"/>
                <a:gd name="T7" fmla="*/ 21 h 28"/>
                <a:gd name="T8" fmla="*/ 3 w 53"/>
                <a:gd name="T9" fmla="*/ 0 h 28"/>
              </a:gdLst>
              <a:ahLst/>
              <a:cxnLst>
                <a:cxn ang="0">
                  <a:pos x="T0" y="T1"/>
                </a:cxn>
                <a:cxn ang="0">
                  <a:pos x="T2" y="T3"/>
                </a:cxn>
                <a:cxn ang="0">
                  <a:pos x="T4" y="T5"/>
                </a:cxn>
                <a:cxn ang="0">
                  <a:pos x="T6" y="T7"/>
                </a:cxn>
                <a:cxn ang="0">
                  <a:pos x="T8" y="T9"/>
                </a:cxn>
              </a:cxnLst>
              <a:rect l="0" t="0" r="r" b="b"/>
              <a:pathLst>
                <a:path w="53" h="28">
                  <a:moveTo>
                    <a:pt x="3" y="0"/>
                  </a:moveTo>
                  <a:lnTo>
                    <a:pt x="0" y="7"/>
                  </a:lnTo>
                  <a:lnTo>
                    <a:pt x="48" y="28"/>
                  </a:lnTo>
                  <a:lnTo>
                    <a:pt x="53" y="21"/>
                  </a:lnTo>
                  <a:lnTo>
                    <a:pt x="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9" name="Freeform 1752">
              <a:extLst>
                <a:ext uri="{FF2B5EF4-FFF2-40B4-BE49-F238E27FC236}">
                  <a16:creationId xmlns:a16="http://schemas.microsoft.com/office/drawing/2014/main" id="{DF29E988-AC23-4F8A-9FB5-EBCC910FE6E3}"/>
                </a:ext>
              </a:extLst>
            </p:cNvPr>
            <p:cNvSpPr>
              <a:spLocks/>
            </p:cNvSpPr>
            <p:nvPr/>
          </p:nvSpPr>
          <p:spPr bwMode="auto">
            <a:xfrm>
              <a:off x="4509" y="2469"/>
              <a:ext cx="53" cy="28"/>
            </a:xfrm>
            <a:custGeom>
              <a:avLst/>
              <a:gdLst>
                <a:gd name="T0" fmla="*/ 3 w 53"/>
                <a:gd name="T1" fmla="*/ 0 h 28"/>
                <a:gd name="T2" fmla="*/ 0 w 53"/>
                <a:gd name="T3" fmla="*/ 7 h 28"/>
                <a:gd name="T4" fmla="*/ 48 w 53"/>
                <a:gd name="T5" fmla="*/ 28 h 28"/>
                <a:gd name="T6" fmla="*/ 53 w 53"/>
                <a:gd name="T7" fmla="*/ 21 h 28"/>
                <a:gd name="T8" fmla="*/ 3 w 53"/>
                <a:gd name="T9" fmla="*/ 0 h 28"/>
              </a:gdLst>
              <a:ahLst/>
              <a:cxnLst>
                <a:cxn ang="0">
                  <a:pos x="T0" y="T1"/>
                </a:cxn>
                <a:cxn ang="0">
                  <a:pos x="T2" y="T3"/>
                </a:cxn>
                <a:cxn ang="0">
                  <a:pos x="T4" y="T5"/>
                </a:cxn>
                <a:cxn ang="0">
                  <a:pos x="T6" y="T7"/>
                </a:cxn>
                <a:cxn ang="0">
                  <a:pos x="T8" y="T9"/>
                </a:cxn>
              </a:cxnLst>
              <a:rect l="0" t="0" r="r" b="b"/>
              <a:pathLst>
                <a:path w="53" h="28">
                  <a:moveTo>
                    <a:pt x="3" y="0"/>
                  </a:moveTo>
                  <a:lnTo>
                    <a:pt x="0" y="7"/>
                  </a:lnTo>
                  <a:lnTo>
                    <a:pt x="48" y="28"/>
                  </a:lnTo>
                  <a:lnTo>
                    <a:pt x="53" y="21"/>
                  </a:lnTo>
                  <a:lnTo>
                    <a:pt x="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0" name="Freeform 1753">
              <a:extLst>
                <a:ext uri="{FF2B5EF4-FFF2-40B4-BE49-F238E27FC236}">
                  <a16:creationId xmlns:a16="http://schemas.microsoft.com/office/drawing/2014/main" id="{F11C62CA-09C5-4612-865D-DBEFCB4793FB}"/>
                </a:ext>
              </a:extLst>
            </p:cNvPr>
            <p:cNvSpPr>
              <a:spLocks/>
            </p:cNvSpPr>
            <p:nvPr/>
          </p:nvSpPr>
          <p:spPr bwMode="auto">
            <a:xfrm>
              <a:off x="4533" y="2407"/>
              <a:ext cx="55" cy="28"/>
            </a:xfrm>
            <a:custGeom>
              <a:avLst/>
              <a:gdLst>
                <a:gd name="T0" fmla="*/ 5 w 55"/>
                <a:gd name="T1" fmla="*/ 0 h 28"/>
                <a:gd name="T2" fmla="*/ 0 w 55"/>
                <a:gd name="T3" fmla="*/ 9 h 28"/>
                <a:gd name="T4" fmla="*/ 52 w 55"/>
                <a:gd name="T5" fmla="*/ 28 h 28"/>
                <a:gd name="T6" fmla="*/ 55 w 55"/>
                <a:gd name="T7" fmla="*/ 19 h 28"/>
                <a:gd name="T8" fmla="*/ 5 w 55"/>
                <a:gd name="T9" fmla="*/ 0 h 28"/>
              </a:gdLst>
              <a:ahLst/>
              <a:cxnLst>
                <a:cxn ang="0">
                  <a:pos x="T0" y="T1"/>
                </a:cxn>
                <a:cxn ang="0">
                  <a:pos x="T2" y="T3"/>
                </a:cxn>
                <a:cxn ang="0">
                  <a:pos x="T4" y="T5"/>
                </a:cxn>
                <a:cxn ang="0">
                  <a:pos x="T6" y="T7"/>
                </a:cxn>
                <a:cxn ang="0">
                  <a:pos x="T8" y="T9"/>
                </a:cxn>
              </a:cxnLst>
              <a:rect l="0" t="0" r="r" b="b"/>
              <a:pathLst>
                <a:path w="55" h="28">
                  <a:moveTo>
                    <a:pt x="5" y="0"/>
                  </a:moveTo>
                  <a:lnTo>
                    <a:pt x="0" y="9"/>
                  </a:lnTo>
                  <a:lnTo>
                    <a:pt x="52" y="28"/>
                  </a:lnTo>
                  <a:lnTo>
                    <a:pt x="55" y="19"/>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1" name="Freeform 1754">
              <a:extLst>
                <a:ext uri="{FF2B5EF4-FFF2-40B4-BE49-F238E27FC236}">
                  <a16:creationId xmlns:a16="http://schemas.microsoft.com/office/drawing/2014/main" id="{6657BEAD-620F-4657-B6F3-C65915C13F6E}"/>
                </a:ext>
              </a:extLst>
            </p:cNvPr>
            <p:cNvSpPr>
              <a:spLocks/>
            </p:cNvSpPr>
            <p:nvPr/>
          </p:nvSpPr>
          <p:spPr bwMode="auto">
            <a:xfrm>
              <a:off x="4533" y="2407"/>
              <a:ext cx="55" cy="28"/>
            </a:xfrm>
            <a:custGeom>
              <a:avLst/>
              <a:gdLst>
                <a:gd name="T0" fmla="*/ 5 w 55"/>
                <a:gd name="T1" fmla="*/ 0 h 28"/>
                <a:gd name="T2" fmla="*/ 0 w 55"/>
                <a:gd name="T3" fmla="*/ 9 h 28"/>
                <a:gd name="T4" fmla="*/ 52 w 55"/>
                <a:gd name="T5" fmla="*/ 28 h 28"/>
                <a:gd name="T6" fmla="*/ 55 w 55"/>
                <a:gd name="T7" fmla="*/ 19 h 28"/>
                <a:gd name="T8" fmla="*/ 5 w 55"/>
                <a:gd name="T9" fmla="*/ 0 h 28"/>
              </a:gdLst>
              <a:ahLst/>
              <a:cxnLst>
                <a:cxn ang="0">
                  <a:pos x="T0" y="T1"/>
                </a:cxn>
                <a:cxn ang="0">
                  <a:pos x="T2" y="T3"/>
                </a:cxn>
                <a:cxn ang="0">
                  <a:pos x="T4" y="T5"/>
                </a:cxn>
                <a:cxn ang="0">
                  <a:pos x="T6" y="T7"/>
                </a:cxn>
                <a:cxn ang="0">
                  <a:pos x="T8" y="T9"/>
                </a:cxn>
              </a:cxnLst>
              <a:rect l="0" t="0" r="r" b="b"/>
              <a:pathLst>
                <a:path w="55" h="28">
                  <a:moveTo>
                    <a:pt x="5" y="0"/>
                  </a:moveTo>
                  <a:lnTo>
                    <a:pt x="0" y="9"/>
                  </a:lnTo>
                  <a:lnTo>
                    <a:pt x="52" y="28"/>
                  </a:lnTo>
                  <a:lnTo>
                    <a:pt x="55" y="19"/>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2" name="Freeform 1755">
              <a:extLst>
                <a:ext uri="{FF2B5EF4-FFF2-40B4-BE49-F238E27FC236}">
                  <a16:creationId xmlns:a16="http://schemas.microsoft.com/office/drawing/2014/main" id="{F0DEC335-BC76-418E-B966-924B5E09B98F}"/>
                </a:ext>
              </a:extLst>
            </p:cNvPr>
            <p:cNvSpPr>
              <a:spLocks/>
            </p:cNvSpPr>
            <p:nvPr/>
          </p:nvSpPr>
          <p:spPr bwMode="auto">
            <a:xfrm>
              <a:off x="4554" y="2348"/>
              <a:ext cx="55" cy="21"/>
            </a:xfrm>
            <a:custGeom>
              <a:avLst/>
              <a:gdLst>
                <a:gd name="T0" fmla="*/ 3 w 55"/>
                <a:gd name="T1" fmla="*/ 0 h 21"/>
                <a:gd name="T2" fmla="*/ 0 w 55"/>
                <a:gd name="T3" fmla="*/ 7 h 21"/>
                <a:gd name="T4" fmla="*/ 53 w 55"/>
                <a:gd name="T5" fmla="*/ 21 h 21"/>
                <a:gd name="T6" fmla="*/ 55 w 55"/>
                <a:gd name="T7" fmla="*/ 11 h 21"/>
                <a:gd name="T8" fmla="*/ 3 w 55"/>
                <a:gd name="T9" fmla="*/ 0 h 21"/>
              </a:gdLst>
              <a:ahLst/>
              <a:cxnLst>
                <a:cxn ang="0">
                  <a:pos x="T0" y="T1"/>
                </a:cxn>
                <a:cxn ang="0">
                  <a:pos x="T2" y="T3"/>
                </a:cxn>
                <a:cxn ang="0">
                  <a:pos x="T4" y="T5"/>
                </a:cxn>
                <a:cxn ang="0">
                  <a:pos x="T6" y="T7"/>
                </a:cxn>
                <a:cxn ang="0">
                  <a:pos x="T8" y="T9"/>
                </a:cxn>
              </a:cxnLst>
              <a:rect l="0" t="0" r="r" b="b"/>
              <a:pathLst>
                <a:path w="55" h="21">
                  <a:moveTo>
                    <a:pt x="3" y="0"/>
                  </a:moveTo>
                  <a:lnTo>
                    <a:pt x="0" y="7"/>
                  </a:lnTo>
                  <a:lnTo>
                    <a:pt x="53" y="21"/>
                  </a:lnTo>
                  <a:lnTo>
                    <a:pt x="55" y="11"/>
                  </a:lnTo>
                  <a:lnTo>
                    <a:pt x="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3" name="Freeform 1756">
              <a:extLst>
                <a:ext uri="{FF2B5EF4-FFF2-40B4-BE49-F238E27FC236}">
                  <a16:creationId xmlns:a16="http://schemas.microsoft.com/office/drawing/2014/main" id="{F7AB33BA-9FF5-40D3-9F22-5993A0B7541D}"/>
                </a:ext>
              </a:extLst>
            </p:cNvPr>
            <p:cNvSpPr>
              <a:spLocks/>
            </p:cNvSpPr>
            <p:nvPr/>
          </p:nvSpPr>
          <p:spPr bwMode="auto">
            <a:xfrm>
              <a:off x="4554" y="2348"/>
              <a:ext cx="55" cy="21"/>
            </a:xfrm>
            <a:custGeom>
              <a:avLst/>
              <a:gdLst>
                <a:gd name="T0" fmla="*/ 3 w 55"/>
                <a:gd name="T1" fmla="*/ 0 h 21"/>
                <a:gd name="T2" fmla="*/ 0 w 55"/>
                <a:gd name="T3" fmla="*/ 7 h 21"/>
                <a:gd name="T4" fmla="*/ 53 w 55"/>
                <a:gd name="T5" fmla="*/ 21 h 21"/>
                <a:gd name="T6" fmla="*/ 55 w 55"/>
                <a:gd name="T7" fmla="*/ 11 h 21"/>
                <a:gd name="T8" fmla="*/ 3 w 55"/>
                <a:gd name="T9" fmla="*/ 0 h 21"/>
              </a:gdLst>
              <a:ahLst/>
              <a:cxnLst>
                <a:cxn ang="0">
                  <a:pos x="T0" y="T1"/>
                </a:cxn>
                <a:cxn ang="0">
                  <a:pos x="T2" y="T3"/>
                </a:cxn>
                <a:cxn ang="0">
                  <a:pos x="T4" y="T5"/>
                </a:cxn>
                <a:cxn ang="0">
                  <a:pos x="T6" y="T7"/>
                </a:cxn>
                <a:cxn ang="0">
                  <a:pos x="T8" y="T9"/>
                </a:cxn>
              </a:cxnLst>
              <a:rect l="0" t="0" r="r" b="b"/>
              <a:pathLst>
                <a:path w="55" h="21">
                  <a:moveTo>
                    <a:pt x="3" y="0"/>
                  </a:moveTo>
                  <a:lnTo>
                    <a:pt x="0" y="7"/>
                  </a:lnTo>
                  <a:lnTo>
                    <a:pt x="53" y="21"/>
                  </a:lnTo>
                  <a:lnTo>
                    <a:pt x="55" y="11"/>
                  </a:lnTo>
                  <a:lnTo>
                    <a:pt x="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4" name="Freeform 1757">
              <a:extLst>
                <a:ext uri="{FF2B5EF4-FFF2-40B4-BE49-F238E27FC236}">
                  <a16:creationId xmlns:a16="http://schemas.microsoft.com/office/drawing/2014/main" id="{7A4A2EA8-99D7-4A34-9CB1-300D3C773C16}"/>
                </a:ext>
              </a:extLst>
            </p:cNvPr>
            <p:cNvSpPr>
              <a:spLocks/>
            </p:cNvSpPr>
            <p:nvPr/>
          </p:nvSpPr>
          <p:spPr bwMode="auto">
            <a:xfrm>
              <a:off x="4569" y="2284"/>
              <a:ext cx="54" cy="18"/>
            </a:xfrm>
            <a:custGeom>
              <a:avLst/>
              <a:gdLst>
                <a:gd name="T0" fmla="*/ 0 w 54"/>
                <a:gd name="T1" fmla="*/ 0 h 18"/>
                <a:gd name="T2" fmla="*/ 0 w 54"/>
                <a:gd name="T3" fmla="*/ 9 h 18"/>
                <a:gd name="T4" fmla="*/ 52 w 54"/>
                <a:gd name="T5" fmla="*/ 18 h 18"/>
                <a:gd name="T6" fmla="*/ 54 w 54"/>
                <a:gd name="T7" fmla="*/ 9 h 18"/>
                <a:gd name="T8" fmla="*/ 0 w 54"/>
                <a:gd name="T9" fmla="*/ 0 h 18"/>
              </a:gdLst>
              <a:ahLst/>
              <a:cxnLst>
                <a:cxn ang="0">
                  <a:pos x="T0" y="T1"/>
                </a:cxn>
                <a:cxn ang="0">
                  <a:pos x="T2" y="T3"/>
                </a:cxn>
                <a:cxn ang="0">
                  <a:pos x="T4" y="T5"/>
                </a:cxn>
                <a:cxn ang="0">
                  <a:pos x="T6" y="T7"/>
                </a:cxn>
                <a:cxn ang="0">
                  <a:pos x="T8" y="T9"/>
                </a:cxn>
              </a:cxnLst>
              <a:rect l="0" t="0" r="r" b="b"/>
              <a:pathLst>
                <a:path w="54" h="18">
                  <a:moveTo>
                    <a:pt x="0" y="0"/>
                  </a:moveTo>
                  <a:lnTo>
                    <a:pt x="0" y="9"/>
                  </a:lnTo>
                  <a:lnTo>
                    <a:pt x="52" y="18"/>
                  </a:lnTo>
                  <a:lnTo>
                    <a:pt x="54" y="9"/>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5" name="Freeform 1758">
              <a:extLst>
                <a:ext uri="{FF2B5EF4-FFF2-40B4-BE49-F238E27FC236}">
                  <a16:creationId xmlns:a16="http://schemas.microsoft.com/office/drawing/2014/main" id="{EFEB2B2A-8AFF-4AC1-9BF9-0B3237D8D7A4}"/>
                </a:ext>
              </a:extLst>
            </p:cNvPr>
            <p:cNvSpPr>
              <a:spLocks/>
            </p:cNvSpPr>
            <p:nvPr/>
          </p:nvSpPr>
          <p:spPr bwMode="auto">
            <a:xfrm>
              <a:off x="4569" y="2284"/>
              <a:ext cx="54" cy="18"/>
            </a:xfrm>
            <a:custGeom>
              <a:avLst/>
              <a:gdLst>
                <a:gd name="T0" fmla="*/ 0 w 54"/>
                <a:gd name="T1" fmla="*/ 0 h 18"/>
                <a:gd name="T2" fmla="*/ 0 w 54"/>
                <a:gd name="T3" fmla="*/ 9 h 18"/>
                <a:gd name="T4" fmla="*/ 52 w 54"/>
                <a:gd name="T5" fmla="*/ 18 h 18"/>
                <a:gd name="T6" fmla="*/ 54 w 54"/>
                <a:gd name="T7" fmla="*/ 9 h 18"/>
                <a:gd name="T8" fmla="*/ 0 w 54"/>
                <a:gd name="T9" fmla="*/ 0 h 18"/>
              </a:gdLst>
              <a:ahLst/>
              <a:cxnLst>
                <a:cxn ang="0">
                  <a:pos x="T0" y="T1"/>
                </a:cxn>
                <a:cxn ang="0">
                  <a:pos x="T2" y="T3"/>
                </a:cxn>
                <a:cxn ang="0">
                  <a:pos x="T4" y="T5"/>
                </a:cxn>
                <a:cxn ang="0">
                  <a:pos x="T6" y="T7"/>
                </a:cxn>
                <a:cxn ang="0">
                  <a:pos x="T8" y="T9"/>
                </a:cxn>
              </a:cxnLst>
              <a:rect l="0" t="0" r="r" b="b"/>
              <a:pathLst>
                <a:path w="54" h="18">
                  <a:moveTo>
                    <a:pt x="0" y="0"/>
                  </a:moveTo>
                  <a:lnTo>
                    <a:pt x="0" y="9"/>
                  </a:lnTo>
                  <a:lnTo>
                    <a:pt x="52" y="18"/>
                  </a:lnTo>
                  <a:lnTo>
                    <a:pt x="54" y="9"/>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6" name="Freeform 1759">
              <a:extLst>
                <a:ext uri="{FF2B5EF4-FFF2-40B4-BE49-F238E27FC236}">
                  <a16:creationId xmlns:a16="http://schemas.microsoft.com/office/drawing/2014/main" id="{E090D4F2-4647-4A01-AFF1-1DE67EE4CA2C}"/>
                </a:ext>
              </a:extLst>
            </p:cNvPr>
            <p:cNvSpPr>
              <a:spLocks/>
            </p:cNvSpPr>
            <p:nvPr/>
          </p:nvSpPr>
          <p:spPr bwMode="auto">
            <a:xfrm>
              <a:off x="4578" y="2219"/>
              <a:ext cx="52" cy="15"/>
            </a:xfrm>
            <a:custGeom>
              <a:avLst/>
              <a:gdLst>
                <a:gd name="T0" fmla="*/ 0 w 52"/>
                <a:gd name="T1" fmla="*/ 0 h 15"/>
                <a:gd name="T2" fmla="*/ 0 w 52"/>
                <a:gd name="T3" fmla="*/ 10 h 15"/>
                <a:gd name="T4" fmla="*/ 52 w 52"/>
                <a:gd name="T5" fmla="*/ 15 h 15"/>
                <a:gd name="T6" fmla="*/ 52 w 52"/>
                <a:gd name="T7" fmla="*/ 5 h 15"/>
                <a:gd name="T8" fmla="*/ 0 w 52"/>
                <a:gd name="T9" fmla="*/ 0 h 15"/>
              </a:gdLst>
              <a:ahLst/>
              <a:cxnLst>
                <a:cxn ang="0">
                  <a:pos x="T0" y="T1"/>
                </a:cxn>
                <a:cxn ang="0">
                  <a:pos x="T2" y="T3"/>
                </a:cxn>
                <a:cxn ang="0">
                  <a:pos x="T4" y="T5"/>
                </a:cxn>
                <a:cxn ang="0">
                  <a:pos x="T6" y="T7"/>
                </a:cxn>
                <a:cxn ang="0">
                  <a:pos x="T8" y="T9"/>
                </a:cxn>
              </a:cxnLst>
              <a:rect l="0" t="0" r="r" b="b"/>
              <a:pathLst>
                <a:path w="52" h="15">
                  <a:moveTo>
                    <a:pt x="0" y="0"/>
                  </a:moveTo>
                  <a:lnTo>
                    <a:pt x="0" y="10"/>
                  </a:lnTo>
                  <a:lnTo>
                    <a:pt x="52" y="15"/>
                  </a:lnTo>
                  <a:lnTo>
                    <a:pt x="52"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7" name="Freeform 1760">
              <a:extLst>
                <a:ext uri="{FF2B5EF4-FFF2-40B4-BE49-F238E27FC236}">
                  <a16:creationId xmlns:a16="http://schemas.microsoft.com/office/drawing/2014/main" id="{37548EE8-5B70-4D88-AED2-2E5D2B1294FF}"/>
                </a:ext>
              </a:extLst>
            </p:cNvPr>
            <p:cNvSpPr>
              <a:spLocks/>
            </p:cNvSpPr>
            <p:nvPr/>
          </p:nvSpPr>
          <p:spPr bwMode="auto">
            <a:xfrm>
              <a:off x="4578" y="2219"/>
              <a:ext cx="52" cy="15"/>
            </a:xfrm>
            <a:custGeom>
              <a:avLst/>
              <a:gdLst>
                <a:gd name="T0" fmla="*/ 0 w 52"/>
                <a:gd name="T1" fmla="*/ 0 h 15"/>
                <a:gd name="T2" fmla="*/ 0 w 52"/>
                <a:gd name="T3" fmla="*/ 10 h 15"/>
                <a:gd name="T4" fmla="*/ 52 w 52"/>
                <a:gd name="T5" fmla="*/ 15 h 15"/>
                <a:gd name="T6" fmla="*/ 52 w 52"/>
                <a:gd name="T7" fmla="*/ 5 h 15"/>
                <a:gd name="T8" fmla="*/ 0 w 52"/>
                <a:gd name="T9" fmla="*/ 0 h 15"/>
              </a:gdLst>
              <a:ahLst/>
              <a:cxnLst>
                <a:cxn ang="0">
                  <a:pos x="T0" y="T1"/>
                </a:cxn>
                <a:cxn ang="0">
                  <a:pos x="T2" y="T3"/>
                </a:cxn>
                <a:cxn ang="0">
                  <a:pos x="T4" y="T5"/>
                </a:cxn>
                <a:cxn ang="0">
                  <a:pos x="T6" y="T7"/>
                </a:cxn>
                <a:cxn ang="0">
                  <a:pos x="T8" y="T9"/>
                </a:cxn>
              </a:cxnLst>
              <a:rect l="0" t="0" r="r" b="b"/>
              <a:pathLst>
                <a:path w="52" h="15">
                  <a:moveTo>
                    <a:pt x="0" y="0"/>
                  </a:moveTo>
                  <a:lnTo>
                    <a:pt x="0" y="10"/>
                  </a:lnTo>
                  <a:lnTo>
                    <a:pt x="52" y="15"/>
                  </a:lnTo>
                  <a:lnTo>
                    <a:pt x="52" y="5"/>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8" name="Freeform 1761">
              <a:extLst>
                <a:ext uri="{FF2B5EF4-FFF2-40B4-BE49-F238E27FC236}">
                  <a16:creationId xmlns:a16="http://schemas.microsoft.com/office/drawing/2014/main" id="{236A7A26-408A-4E4D-8154-31AEEFE8E456}"/>
                </a:ext>
              </a:extLst>
            </p:cNvPr>
            <p:cNvSpPr>
              <a:spLocks/>
            </p:cNvSpPr>
            <p:nvPr/>
          </p:nvSpPr>
          <p:spPr bwMode="auto">
            <a:xfrm>
              <a:off x="4578" y="2086"/>
              <a:ext cx="55" cy="12"/>
            </a:xfrm>
            <a:custGeom>
              <a:avLst/>
              <a:gdLst>
                <a:gd name="T0" fmla="*/ 52 w 55"/>
                <a:gd name="T1" fmla="*/ 0 h 12"/>
                <a:gd name="T2" fmla="*/ 0 w 55"/>
                <a:gd name="T3" fmla="*/ 5 h 12"/>
                <a:gd name="T4" fmla="*/ 0 w 55"/>
                <a:gd name="T5" fmla="*/ 12 h 12"/>
                <a:gd name="T6" fmla="*/ 55 w 55"/>
                <a:gd name="T7" fmla="*/ 10 h 12"/>
                <a:gd name="T8" fmla="*/ 52 w 55"/>
                <a:gd name="T9" fmla="*/ 0 h 12"/>
              </a:gdLst>
              <a:ahLst/>
              <a:cxnLst>
                <a:cxn ang="0">
                  <a:pos x="T0" y="T1"/>
                </a:cxn>
                <a:cxn ang="0">
                  <a:pos x="T2" y="T3"/>
                </a:cxn>
                <a:cxn ang="0">
                  <a:pos x="T4" y="T5"/>
                </a:cxn>
                <a:cxn ang="0">
                  <a:pos x="T6" y="T7"/>
                </a:cxn>
                <a:cxn ang="0">
                  <a:pos x="T8" y="T9"/>
                </a:cxn>
              </a:cxnLst>
              <a:rect l="0" t="0" r="r" b="b"/>
              <a:pathLst>
                <a:path w="55" h="12">
                  <a:moveTo>
                    <a:pt x="52" y="0"/>
                  </a:moveTo>
                  <a:lnTo>
                    <a:pt x="0" y="5"/>
                  </a:lnTo>
                  <a:lnTo>
                    <a:pt x="0" y="12"/>
                  </a:lnTo>
                  <a:lnTo>
                    <a:pt x="55" y="10"/>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9" name="Freeform 1762">
              <a:extLst>
                <a:ext uri="{FF2B5EF4-FFF2-40B4-BE49-F238E27FC236}">
                  <a16:creationId xmlns:a16="http://schemas.microsoft.com/office/drawing/2014/main" id="{78AC04E3-ADA8-47F3-9D93-FC548BBA470A}"/>
                </a:ext>
              </a:extLst>
            </p:cNvPr>
            <p:cNvSpPr>
              <a:spLocks/>
            </p:cNvSpPr>
            <p:nvPr/>
          </p:nvSpPr>
          <p:spPr bwMode="auto">
            <a:xfrm>
              <a:off x="4578" y="2086"/>
              <a:ext cx="55" cy="12"/>
            </a:xfrm>
            <a:custGeom>
              <a:avLst/>
              <a:gdLst>
                <a:gd name="T0" fmla="*/ 52 w 55"/>
                <a:gd name="T1" fmla="*/ 0 h 12"/>
                <a:gd name="T2" fmla="*/ 0 w 55"/>
                <a:gd name="T3" fmla="*/ 5 h 12"/>
                <a:gd name="T4" fmla="*/ 0 w 55"/>
                <a:gd name="T5" fmla="*/ 12 h 12"/>
                <a:gd name="T6" fmla="*/ 55 w 55"/>
                <a:gd name="T7" fmla="*/ 10 h 12"/>
                <a:gd name="T8" fmla="*/ 52 w 55"/>
                <a:gd name="T9" fmla="*/ 0 h 12"/>
              </a:gdLst>
              <a:ahLst/>
              <a:cxnLst>
                <a:cxn ang="0">
                  <a:pos x="T0" y="T1"/>
                </a:cxn>
                <a:cxn ang="0">
                  <a:pos x="T2" y="T3"/>
                </a:cxn>
                <a:cxn ang="0">
                  <a:pos x="T4" y="T5"/>
                </a:cxn>
                <a:cxn ang="0">
                  <a:pos x="T6" y="T7"/>
                </a:cxn>
                <a:cxn ang="0">
                  <a:pos x="T8" y="T9"/>
                </a:cxn>
              </a:cxnLst>
              <a:rect l="0" t="0" r="r" b="b"/>
              <a:pathLst>
                <a:path w="55" h="12">
                  <a:moveTo>
                    <a:pt x="52" y="0"/>
                  </a:moveTo>
                  <a:lnTo>
                    <a:pt x="0" y="5"/>
                  </a:lnTo>
                  <a:lnTo>
                    <a:pt x="0" y="12"/>
                  </a:lnTo>
                  <a:lnTo>
                    <a:pt x="55" y="10"/>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0" name="Freeform 1763">
              <a:extLst>
                <a:ext uri="{FF2B5EF4-FFF2-40B4-BE49-F238E27FC236}">
                  <a16:creationId xmlns:a16="http://schemas.microsoft.com/office/drawing/2014/main" id="{8A08CEC4-E68B-4BF1-8D32-DE211C3B4806}"/>
                </a:ext>
              </a:extLst>
            </p:cNvPr>
            <p:cNvSpPr>
              <a:spLocks/>
            </p:cNvSpPr>
            <p:nvPr/>
          </p:nvSpPr>
          <p:spPr bwMode="auto">
            <a:xfrm>
              <a:off x="4569" y="2018"/>
              <a:ext cx="54" cy="19"/>
            </a:xfrm>
            <a:custGeom>
              <a:avLst/>
              <a:gdLst>
                <a:gd name="T0" fmla="*/ 52 w 54"/>
                <a:gd name="T1" fmla="*/ 0 h 19"/>
                <a:gd name="T2" fmla="*/ 0 w 54"/>
                <a:gd name="T3" fmla="*/ 9 h 19"/>
                <a:gd name="T4" fmla="*/ 2 w 54"/>
                <a:gd name="T5" fmla="*/ 19 h 19"/>
                <a:gd name="T6" fmla="*/ 54 w 54"/>
                <a:gd name="T7" fmla="*/ 9 h 19"/>
                <a:gd name="T8" fmla="*/ 52 w 54"/>
                <a:gd name="T9" fmla="*/ 0 h 19"/>
              </a:gdLst>
              <a:ahLst/>
              <a:cxnLst>
                <a:cxn ang="0">
                  <a:pos x="T0" y="T1"/>
                </a:cxn>
                <a:cxn ang="0">
                  <a:pos x="T2" y="T3"/>
                </a:cxn>
                <a:cxn ang="0">
                  <a:pos x="T4" y="T5"/>
                </a:cxn>
                <a:cxn ang="0">
                  <a:pos x="T6" y="T7"/>
                </a:cxn>
                <a:cxn ang="0">
                  <a:pos x="T8" y="T9"/>
                </a:cxn>
              </a:cxnLst>
              <a:rect l="0" t="0" r="r" b="b"/>
              <a:pathLst>
                <a:path w="54" h="19">
                  <a:moveTo>
                    <a:pt x="52" y="0"/>
                  </a:moveTo>
                  <a:lnTo>
                    <a:pt x="0" y="9"/>
                  </a:lnTo>
                  <a:lnTo>
                    <a:pt x="2" y="19"/>
                  </a:lnTo>
                  <a:lnTo>
                    <a:pt x="54" y="9"/>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1" name="Freeform 1764">
              <a:extLst>
                <a:ext uri="{FF2B5EF4-FFF2-40B4-BE49-F238E27FC236}">
                  <a16:creationId xmlns:a16="http://schemas.microsoft.com/office/drawing/2014/main" id="{04D24F52-06AD-40C1-B1F1-AD881D70BC8E}"/>
                </a:ext>
              </a:extLst>
            </p:cNvPr>
            <p:cNvSpPr>
              <a:spLocks/>
            </p:cNvSpPr>
            <p:nvPr/>
          </p:nvSpPr>
          <p:spPr bwMode="auto">
            <a:xfrm>
              <a:off x="4569" y="2018"/>
              <a:ext cx="54" cy="19"/>
            </a:xfrm>
            <a:custGeom>
              <a:avLst/>
              <a:gdLst>
                <a:gd name="T0" fmla="*/ 52 w 54"/>
                <a:gd name="T1" fmla="*/ 0 h 19"/>
                <a:gd name="T2" fmla="*/ 0 w 54"/>
                <a:gd name="T3" fmla="*/ 9 h 19"/>
                <a:gd name="T4" fmla="*/ 2 w 54"/>
                <a:gd name="T5" fmla="*/ 19 h 19"/>
                <a:gd name="T6" fmla="*/ 54 w 54"/>
                <a:gd name="T7" fmla="*/ 9 h 19"/>
                <a:gd name="T8" fmla="*/ 52 w 54"/>
                <a:gd name="T9" fmla="*/ 0 h 19"/>
              </a:gdLst>
              <a:ahLst/>
              <a:cxnLst>
                <a:cxn ang="0">
                  <a:pos x="T0" y="T1"/>
                </a:cxn>
                <a:cxn ang="0">
                  <a:pos x="T2" y="T3"/>
                </a:cxn>
                <a:cxn ang="0">
                  <a:pos x="T4" y="T5"/>
                </a:cxn>
                <a:cxn ang="0">
                  <a:pos x="T6" y="T7"/>
                </a:cxn>
                <a:cxn ang="0">
                  <a:pos x="T8" y="T9"/>
                </a:cxn>
              </a:cxnLst>
              <a:rect l="0" t="0" r="r" b="b"/>
              <a:pathLst>
                <a:path w="54" h="19">
                  <a:moveTo>
                    <a:pt x="52" y="0"/>
                  </a:moveTo>
                  <a:lnTo>
                    <a:pt x="0" y="9"/>
                  </a:lnTo>
                  <a:lnTo>
                    <a:pt x="2" y="19"/>
                  </a:lnTo>
                  <a:lnTo>
                    <a:pt x="54" y="9"/>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2" name="Freeform 1765">
              <a:extLst>
                <a:ext uri="{FF2B5EF4-FFF2-40B4-BE49-F238E27FC236}">
                  <a16:creationId xmlns:a16="http://schemas.microsoft.com/office/drawing/2014/main" id="{9F6AE76A-D2A9-4500-BB03-60E34A7175A4}"/>
                </a:ext>
              </a:extLst>
            </p:cNvPr>
            <p:cNvSpPr>
              <a:spLocks/>
            </p:cNvSpPr>
            <p:nvPr/>
          </p:nvSpPr>
          <p:spPr bwMode="auto">
            <a:xfrm>
              <a:off x="4554" y="1951"/>
              <a:ext cx="55" cy="21"/>
            </a:xfrm>
            <a:custGeom>
              <a:avLst/>
              <a:gdLst>
                <a:gd name="T0" fmla="*/ 53 w 55"/>
                <a:gd name="T1" fmla="*/ 0 h 21"/>
                <a:gd name="T2" fmla="*/ 0 w 55"/>
                <a:gd name="T3" fmla="*/ 12 h 21"/>
                <a:gd name="T4" fmla="*/ 3 w 55"/>
                <a:gd name="T5" fmla="*/ 21 h 21"/>
                <a:gd name="T6" fmla="*/ 55 w 55"/>
                <a:gd name="T7" fmla="*/ 7 h 21"/>
                <a:gd name="T8" fmla="*/ 53 w 55"/>
                <a:gd name="T9" fmla="*/ 0 h 21"/>
              </a:gdLst>
              <a:ahLst/>
              <a:cxnLst>
                <a:cxn ang="0">
                  <a:pos x="T0" y="T1"/>
                </a:cxn>
                <a:cxn ang="0">
                  <a:pos x="T2" y="T3"/>
                </a:cxn>
                <a:cxn ang="0">
                  <a:pos x="T4" y="T5"/>
                </a:cxn>
                <a:cxn ang="0">
                  <a:pos x="T6" y="T7"/>
                </a:cxn>
                <a:cxn ang="0">
                  <a:pos x="T8" y="T9"/>
                </a:cxn>
              </a:cxnLst>
              <a:rect l="0" t="0" r="r" b="b"/>
              <a:pathLst>
                <a:path w="55" h="21">
                  <a:moveTo>
                    <a:pt x="53" y="0"/>
                  </a:moveTo>
                  <a:lnTo>
                    <a:pt x="0" y="12"/>
                  </a:lnTo>
                  <a:lnTo>
                    <a:pt x="3" y="21"/>
                  </a:lnTo>
                  <a:lnTo>
                    <a:pt x="55" y="7"/>
                  </a:lnTo>
                  <a:lnTo>
                    <a:pt x="5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3" name="Freeform 1766">
              <a:extLst>
                <a:ext uri="{FF2B5EF4-FFF2-40B4-BE49-F238E27FC236}">
                  <a16:creationId xmlns:a16="http://schemas.microsoft.com/office/drawing/2014/main" id="{1F635656-47EC-41B1-BDE5-B875C555B296}"/>
                </a:ext>
              </a:extLst>
            </p:cNvPr>
            <p:cNvSpPr>
              <a:spLocks/>
            </p:cNvSpPr>
            <p:nvPr/>
          </p:nvSpPr>
          <p:spPr bwMode="auto">
            <a:xfrm>
              <a:off x="4554" y="1951"/>
              <a:ext cx="55" cy="21"/>
            </a:xfrm>
            <a:custGeom>
              <a:avLst/>
              <a:gdLst>
                <a:gd name="T0" fmla="*/ 53 w 55"/>
                <a:gd name="T1" fmla="*/ 0 h 21"/>
                <a:gd name="T2" fmla="*/ 0 w 55"/>
                <a:gd name="T3" fmla="*/ 12 h 21"/>
                <a:gd name="T4" fmla="*/ 3 w 55"/>
                <a:gd name="T5" fmla="*/ 21 h 21"/>
                <a:gd name="T6" fmla="*/ 55 w 55"/>
                <a:gd name="T7" fmla="*/ 7 h 21"/>
                <a:gd name="T8" fmla="*/ 53 w 55"/>
                <a:gd name="T9" fmla="*/ 0 h 21"/>
              </a:gdLst>
              <a:ahLst/>
              <a:cxnLst>
                <a:cxn ang="0">
                  <a:pos x="T0" y="T1"/>
                </a:cxn>
                <a:cxn ang="0">
                  <a:pos x="T2" y="T3"/>
                </a:cxn>
                <a:cxn ang="0">
                  <a:pos x="T4" y="T5"/>
                </a:cxn>
                <a:cxn ang="0">
                  <a:pos x="T6" y="T7"/>
                </a:cxn>
                <a:cxn ang="0">
                  <a:pos x="T8" y="T9"/>
                </a:cxn>
              </a:cxnLst>
              <a:rect l="0" t="0" r="r" b="b"/>
              <a:pathLst>
                <a:path w="55" h="21">
                  <a:moveTo>
                    <a:pt x="53" y="0"/>
                  </a:moveTo>
                  <a:lnTo>
                    <a:pt x="0" y="12"/>
                  </a:lnTo>
                  <a:lnTo>
                    <a:pt x="3" y="21"/>
                  </a:lnTo>
                  <a:lnTo>
                    <a:pt x="55" y="7"/>
                  </a:lnTo>
                  <a:lnTo>
                    <a:pt x="5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4" name="Freeform 1767">
              <a:extLst>
                <a:ext uri="{FF2B5EF4-FFF2-40B4-BE49-F238E27FC236}">
                  <a16:creationId xmlns:a16="http://schemas.microsoft.com/office/drawing/2014/main" id="{EA9AD253-34B8-4FBB-B695-125EB00FAA01}"/>
                </a:ext>
              </a:extLst>
            </p:cNvPr>
            <p:cNvSpPr>
              <a:spLocks/>
            </p:cNvSpPr>
            <p:nvPr/>
          </p:nvSpPr>
          <p:spPr bwMode="auto">
            <a:xfrm>
              <a:off x="4535" y="1885"/>
              <a:ext cx="53" cy="26"/>
            </a:xfrm>
            <a:custGeom>
              <a:avLst/>
              <a:gdLst>
                <a:gd name="T0" fmla="*/ 50 w 53"/>
                <a:gd name="T1" fmla="*/ 0 h 26"/>
                <a:gd name="T2" fmla="*/ 0 w 53"/>
                <a:gd name="T3" fmla="*/ 19 h 26"/>
                <a:gd name="T4" fmla="*/ 3 w 53"/>
                <a:gd name="T5" fmla="*/ 26 h 26"/>
                <a:gd name="T6" fmla="*/ 53 w 53"/>
                <a:gd name="T7" fmla="*/ 7 h 26"/>
                <a:gd name="T8" fmla="*/ 50 w 53"/>
                <a:gd name="T9" fmla="*/ 0 h 26"/>
              </a:gdLst>
              <a:ahLst/>
              <a:cxnLst>
                <a:cxn ang="0">
                  <a:pos x="T0" y="T1"/>
                </a:cxn>
                <a:cxn ang="0">
                  <a:pos x="T2" y="T3"/>
                </a:cxn>
                <a:cxn ang="0">
                  <a:pos x="T4" y="T5"/>
                </a:cxn>
                <a:cxn ang="0">
                  <a:pos x="T6" y="T7"/>
                </a:cxn>
                <a:cxn ang="0">
                  <a:pos x="T8" y="T9"/>
                </a:cxn>
              </a:cxnLst>
              <a:rect l="0" t="0" r="r" b="b"/>
              <a:pathLst>
                <a:path w="53" h="26">
                  <a:moveTo>
                    <a:pt x="50" y="0"/>
                  </a:moveTo>
                  <a:lnTo>
                    <a:pt x="0" y="19"/>
                  </a:lnTo>
                  <a:lnTo>
                    <a:pt x="3" y="26"/>
                  </a:lnTo>
                  <a:lnTo>
                    <a:pt x="53" y="7"/>
                  </a:lnTo>
                  <a:lnTo>
                    <a:pt x="5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5" name="Freeform 1768">
              <a:extLst>
                <a:ext uri="{FF2B5EF4-FFF2-40B4-BE49-F238E27FC236}">
                  <a16:creationId xmlns:a16="http://schemas.microsoft.com/office/drawing/2014/main" id="{BCB1F5E6-CD20-47A2-8116-4A6709F43048}"/>
                </a:ext>
              </a:extLst>
            </p:cNvPr>
            <p:cNvSpPr>
              <a:spLocks/>
            </p:cNvSpPr>
            <p:nvPr/>
          </p:nvSpPr>
          <p:spPr bwMode="auto">
            <a:xfrm>
              <a:off x="4535" y="1885"/>
              <a:ext cx="53" cy="26"/>
            </a:xfrm>
            <a:custGeom>
              <a:avLst/>
              <a:gdLst>
                <a:gd name="T0" fmla="*/ 50 w 53"/>
                <a:gd name="T1" fmla="*/ 0 h 26"/>
                <a:gd name="T2" fmla="*/ 0 w 53"/>
                <a:gd name="T3" fmla="*/ 19 h 26"/>
                <a:gd name="T4" fmla="*/ 3 w 53"/>
                <a:gd name="T5" fmla="*/ 26 h 26"/>
                <a:gd name="T6" fmla="*/ 53 w 53"/>
                <a:gd name="T7" fmla="*/ 7 h 26"/>
                <a:gd name="T8" fmla="*/ 50 w 53"/>
                <a:gd name="T9" fmla="*/ 0 h 26"/>
              </a:gdLst>
              <a:ahLst/>
              <a:cxnLst>
                <a:cxn ang="0">
                  <a:pos x="T0" y="T1"/>
                </a:cxn>
                <a:cxn ang="0">
                  <a:pos x="T2" y="T3"/>
                </a:cxn>
                <a:cxn ang="0">
                  <a:pos x="T4" y="T5"/>
                </a:cxn>
                <a:cxn ang="0">
                  <a:pos x="T6" y="T7"/>
                </a:cxn>
                <a:cxn ang="0">
                  <a:pos x="T8" y="T9"/>
                </a:cxn>
              </a:cxnLst>
              <a:rect l="0" t="0" r="r" b="b"/>
              <a:pathLst>
                <a:path w="53" h="26">
                  <a:moveTo>
                    <a:pt x="50" y="0"/>
                  </a:moveTo>
                  <a:lnTo>
                    <a:pt x="0" y="19"/>
                  </a:lnTo>
                  <a:lnTo>
                    <a:pt x="3" y="26"/>
                  </a:lnTo>
                  <a:lnTo>
                    <a:pt x="53" y="7"/>
                  </a:lnTo>
                  <a:lnTo>
                    <a:pt x="5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6" name="Freeform 1769">
              <a:extLst>
                <a:ext uri="{FF2B5EF4-FFF2-40B4-BE49-F238E27FC236}">
                  <a16:creationId xmlns:a16="http://schemas.microsoft.com/office/drawing/2014/main" id="{04BB4465-44A1-4F67-833E-34B0369B0958}"/>
                </a:ext>
              </a:extLst>
            </p:cNvPr>
            <p:cNvSpPr>
              <a:spLocks/>
            </p:cNvSpPr>
            <p:nvPr/>
          </p:nvSpPr>
          <p:spPr bwMode="auto">
            <a:xfrm>
              <a:off x="4512" y="1821"/>
              <a:ext cx="52" cy="30"/>
            </a:xfrm>
            <a:custGeom>
              <a:avLst/>
              <a:gdLst>
                <a:gd name="T0" fmla="*/ 47 w 52"/>
                <a:gd name="T1" fmla="*/ 0 h 30"/>
                <a:gd name="T2" fmla="*/ 0 w 52"/>
                <a:gd name="T3" fmla="*/ 23 h 30"/>
                <a:gd name="T4" fmla="*/ 2 w 52"/>
                <a:gd name="T5" fmla="*/ 30 h 30"/>
                <a:gd name="T6" fmla="*/ 52 w 52"/>
                <a:gd name="T7" fmla="*/ 7 h 30"/>
                <a:gd name="T8" fmla="*/ 47 w 52"/>
                <a:gd name="T9" fmla="*/ 0 h 30"/>
              </a:gdLst>
              <a:ahLst/>
              <a:cxnLst>
                <a:cxn ang="0">
                  <a:pos x="T0" y="T1"/>
                </a:cxn>
                <a:cxn ang="0">
                  <a:pos x="T2" y="T3"/>
                </a:cxn>
                <a:cxn ang="0">
                  <a:pos x="T4" y="T5"/>
                </a:cxn>
                <a:cxn ang="0">
                  <a:pos x="T6" y="T7"/>
                </a:cxn>
                <a:cxn ang="0">
                  <a:pos x="T8" y="T9"/>
                </a:cxn>
              </a:cxnLst>
              <a:rect l="0" t="0" r="r" b="b"/>
              <a:pathLst>
                <a:path w="52" h="30">
                  <a:moveTo>
                    <a:pt x="47" y="0"/>
                  </a:moveTo>
                  <a:lnTo>
                    <a:pt x="0" y="23"/>
                  </a:lnTo>
                  <a:lnTo>
                    <a:pt x="2" y="30"/>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7" name="Freeform 1770">
              <a:extLst>
                <a:ext uri="{FF2B5EF4-FFF2-40B4-BE49-F238E27FC236}">
                  <a16:creationId xmlns:a16="http://schemas.microsoft.com/office/drawing/2014/main" id="{66D3EED9-235C-4E48-A4EE-EF258C7CA20E}"/>
                </a:ext>
              </a:extLst>
            </p:cNvPr>
            <p:cNvSpPr>
              <a:spLocks/>
            </p:cNvSpPr>
            <p:nvPr/>
          </p:nvSpPr>
          <p:spPr bwMode="auto">
            <a:xfrm>
              <a:off x="4512" y="1821"/>
              <a:ext cx="52" cy="30"/>
            </a:xfrm>
            <a:custGeom>
              <a:avLst/>
              <a:gdLst>
                <a:gd name="T0" fmla="*/ 47 w 52"/>
                <a:gd name="T1" fmla="*/ 0 h 30"/>
                <a:gd name="T2" fmla="*/ 0 w 52"/>
                <a:gd name="T3" fmla="*/ 23 h 30"/>
                <a:gd name="T4" fmla="*/ 2 w 52"/>
                <a:gd name="T5" fmla="*/ 30 h 30"/>
                <a:gd name="T6" fmla="*/ 52 w 52"/>
                <a:gd name="T7" fmla="*/ 7 h 30"/>
                <a:gd name="T8" fmla="*/ 47 w 52"/>
                <a:gd name="T9" fmla="*/ 0 h 30"/>
              </a:gdLst>
              <a:ahLst/>
              <a:cxnLst>
                <a:cxn ang="0">
                  <a:pos x="T0" y="T1"/>
                </a:cxn>
                <a:cxn ang="0">
                  <a:pos x="T2" y="T3"/>
                </a:cxn>
                <a:cxn ang="0">
                  <a:pos x="T4" y="T5"/>
                </a:cxn>
                <a:cxn ang="0">
                  <a:pos x="T6" y="T7"/>
                </a:cxn>
                <a:cxn ang="0">
                  <a:pos x="T8" y="T9"/>
                </a:cxn>
              </a:cxnLst>
              <a:rect l="0" t="0" r="r" b="b"/>
              <a:pathLst>
                <a:path w="52" h="30">
                  <a:moveTo>
                    <a:pt x="47" y="0"/>
                  </a:moveTo>
                  <a:lnTo>
                    <a:pt x="0" y="23"/>
                  </a:lnTo>
                  <a:lnTo>
                    <a:pt x="2" y="30"/>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8" name="Freeform 1771">
              <a:extLst>
                <a:ext uri="{FF2B5EF4-FFF2-40B4-BE49-F238E27FC236}">
                  <a16:creationId xmlns:a16="http://schemas.microsoft.com/office/drawing/2014/main" id="{942CF65B-1A35-4873-A0D6-9FF1F2CF50E4}"/>
                </a:ext>
              </a:extLst>
            </p:cNvPr>
            <p:cNvSpPr>
              <a:spLocks/>
            </p:cNvSpPr>
            <p:nvPr/>
          </p:nvSpPr>
          <p:spPr bwMode="auto">
            <a:xfrm>
              <a:off x="4481" y="1759"/>
              <a:ext cx="50" cy="35"/>
            </a:xfrm>
            <a:custGeom>
              <a:avLst/>
              <a:gdLst>
                <a:gd name="T0" fmla="*/ 47 w 50"/>
                <a:gd name="T1" fmla="*/ 0 h 35"/>
                <a:gd name="T2" fmla="*/ 0 w 50"/>
                <a:gd name="T3" fmla="*/ 26 h 35"/>
                <a:gd name="T4" fmla="*/ 5 w 50"/>
                <a:gd name="T5" fmla="*/ 35 h 35"/>
                <a:gd name="T6" fmla="*/ 50 w 50"/>
                <a:gd name="T7" fmla="*/ 7 h 35"/>
                <a:gd name="T8" fmla="*/ 47 w 50"/>
                <a:gd name="T9" fmla="*/ 0 h 35"/>
              </a:gdLst>
              <a:ahLst/>
              <a:cxnLst>
                <a:cxn ang="0">
                  <a:pos x="T0" y="T1"/>
                </a:cxn>
                <a:cxn ang="0">
                  <a:pos x="T2" y="T3"/>
                </a:cxn>
                <a:cxn ang="0">
                  <a:pos x="T4" y="T5"/>
                </a:cxn>
                <a:cxn ang="0">
                  <a:pos x="T6" y="T7"/>
                </a:cxn>
                <a:cxn ang="0">
                  <a:pos x="T8" y="T9"/>
                </a:cxn>
              </a:cxnLst>
              <a:rect l="0" t="0" r="r" b="b"/>
              <a:pathLst>
                <a:path w="50" h="35">
                  <a:moveTo>
                    <a:pt x="47" y="0"/>
                  </a:moveTo>
                  <a:lnTo>
                    <a:pt x="0" y="26"/>
                  </a:lnTo>
                  <a:lnTo>
                    <a:pt x="5" y="35"/>
                  </a:lnTo>
                  <a:lnTo>
                    <a:pt x="50"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9" name="Freeform 1772">
              <a:extLst>
                <a:ext uri="{FF2B5EF4-FFF2-40B4-BE49-F238E27FC236}">
                  <a16:creationId xmlns:a16="http://schemas.microsoft.com/office/drawing/2014/main" id="{2E7DFA98-F2CE-4A18-92F6-1C7D0A1F2653}"/>
                </a:ext>
              </a:extLst>
            </p:cNvPr>
            <p:cNvSpPr>
              <a:spLocks/>
            </p:cNvSpPr>
            <p:nvPr/>
          </p:nvSpPr>
          <p:spPr bwMode="auto">
            <a:xfrm>
              <a:off x="4481" y="1759"/>
              <a:ext cx="50" cy="35"/>
            </a:xfrm>
            <a:custGeom>
              <a:avLst/>
              <a:gdLst>
                <a:gd name="T0" fmla="*/ 47 w 50"/>
                <a:gd name="T1" fmla="*/ 0 h 35"/>
                <a:gd name="T2" fmla="*/ 0 w 50"/>
                <a:gd name="T3" fmla="*/ 26 h 35"/>
                <a:gd name="T4" fmla="*/ 5 w 50"/>
                <a:gd name="T5" fmla="*/ 35 h 35"/>
                <a:gd name="T6" fmla="*/ 50 w 50"/>
                <a:gd name="T7" fmla="*/ 7 h 35"/>
                <a:gd name="T8" fmla="*/ 47 w 50"/>
                <a:gd name="T9" fmla="*/ 0 h 35"/>
              </a:gdLst>
              <a:ahLst/>
              <a:cxnLst>
                <a:cxn ang="0">
                  <a:pos x="T0" y="T1"/>
                </a:cxn>
                <a:cxn ang="0">
                  <a:pos x="T2" y="T3"/>
                </a:cxn>
                <a:cxn ang="0">
                  <a:pos x="T4" y="T5"/>
                </a:cxn>
                <a:cxn ang="0">
                  <a:pos x="T6" y="T7"/>
                </a:cxn>
                <a:cxn ang="0">
                  <a:pos x="T8" y="T9"/>
                </a:cxn>
              </a:cxnLst>
              <a:rect l="0" t="0" r="r" b="b"/>
              <a:pathLst>
                <a:path w="50" h="35">
                  <a:moveTo>
                    <a:pt x="47" y="0"/>
                  </a:moveTo>
                  <a:lnTo>
                    <a:pt x="0" y="26"/>
                  </a:lnTo>
                  <a:lnTo>
                    <a:pt x="5" y="35"/>
                  </a:lnTo>
                  <a:lnTo>
                    <a:pt x="50"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0" name="Freeform 1773">
              <a:extLst>
                <a:ext uri="{FF2B5EF4-FFF2-40B4-BE49-F238E27FC236}">
                  <a16:creationId xmlns:a16="http://schemas.microsoft.com/office/drawing/2014/main" id="{D85E9324-501F-476C-8C70-91AF7D56D215}"/>
                </a:ext>
              </a:extLst>
            </p:cNvPr>
            <p:cNvSpPr>
              <a:spLocks/>
            </p:cNvSpPr>
            <p:nvPr/>
          </p:nvSpPr>
          <p:spPr bwMode="auto">
            <a:xfrm>
              <a:off x="4445" y="1702"/>
              <a:ext cx="50" cy="38"/>
            </a:xfrm>
            <a:custGeom>
              <a:avLst/>
              <a:gdLst>
                <a:gd name="T0" fmla="*/ 45 w 50"/>
                <a:gd name="T1" fmla="*/ 0 h 38"/>
                <a:gd name="T2" fmla="*/ 0 w 50"/>
                <a:gd name="T3" fmla="*/ 31 h 38"/>
                <a:gd name="T4" fmla="*/ 5 w 50"/>
                <a:gd name="T5" fmla="*/ 38 h 38"/>
                <a:gd name="T6" fmla="*/ 50 w 50"/>
                <a:gd name="T7" fmla="*/ 7 h 38"/>
                <a:gd name="T8" fmla="*/ 45 w 50"/>
                <a:gd name="T9" fmla="*/ 0 h 38"/>
              </a:gdLst>
              <a:ahLst/>
              <a:cxnLst>
                <a:cxn ang="0">
                  <a:pos x="T0" y="T1"/>
                </a:cxn>
                <a:cxn ang="0">
                  <a:pos x="T2" y="T3"/>
                </a:cxn>
                <a:cxn ang="0">
                  <a:pos x="T4" y="T5"/>
                </a:cxn>
                <a:cxn ang="0">
                  <a:pos x="T6" y="T7"/>
                </a:cxn>
                <a:cxn ang="0">
                  <a:pos x="T8" y="T9"/>
                </a:cxn>
              </a:cxnLst>
              <a:rect l="0" t="0" r="r" b="b"/>
              <a:pathLst>
                <a:path w="50" h="38">
                  <a:moveTo>
                    <a:pt x="45" y="0"/>
                  </a:moveTo>
                  <a:lnTo>
                    <a:pt x="0" y="31"/>
                  </a:lnTo>
                  <a:lnTo>
                    <a:pt x="5" y="38"/>
                  </a:lnTo>
                  <a:lnTo>
                    <a:pt x="50" y="7"/>
                  </a:lnTo>
                  <a:lnTo>
                    <a:pt x="4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1" name="Freeform 1774">
              <a:extLst>
                <a:ext uri="{FF2B5EF4-FFF2-40B4-BE49-F238E27FC236}">
                  <a16:creationId xmlns:a16="http://schemas.microsoft.com/office/drawing/2014/main" id="{3FDEACC4-2F47-4863-A9FD-F3B3B7DBF3CC}"/>
                </a:ext>
              </a:extLst>
            </p:cNvPr>
            <p:cNvSpPr>
              <a:spLocks/>
            </p:cNvSpPr>
            <p:nvPr/>
          </p:nvSpPr>
          <p:spPr bwMode="auto">
            <a:xfrm>
              <a:off x="4445" y="1702"/>
              <a:ext cx="50" cy="38"/>
            </a:xfrm>
            <a:custGeom>
              <a:avLst/>
              <a:gdLst>
                <a:gd name="T0" fmla="*/ 45 w 50"/>
                <a:gd name="T1" fmla="*/ 0 h 38"/>
                <a:gd name="T2" fmla="*/ 0 w 50"/>
                <a:gd name="T3" fmla="*/ 31 h 38"/>
                <a:gd name="T4" fmla="*/ 5 w 50"/>
                <a:gd name="T5" fmla="*/ 38 h 38"/>
                <a:gd name="T6" fmla="*/ 50 w 50"/>
                <a:gd name="T7" fmla="*/ 7 h 38"/>
                <a:gd name="T8" fmla="*/ 45 w 50"/>
                <a:gd name="T9" fmla="*/ 0 h 38"/>
              </a:gdLst>
              <a:ahLst/>
              <a:cxnLst>
                <a:cxn ang="0">
                  <a:pos x="T0" y="T1"/>
                </a:cxn>
                <a:cxn ang="0">
                  <a:pos x="T2" y="T3"/>
                </a:cxn>
                <a:cxn ang="0">
                  <a:pos x="T4" y="T5"/>
                </a:cxn>
                <a:cxn ang="0">
                  <a:pos x="T6" y="T7"/>
                </a:cxn>
                <a:cxn ang="0">
                  <a:pos x="T8" y="T9"/>
                </a:cxn>
              </a:cxnLst>
              <a:rect l="0" t="0" r="r" b="b"/>
              <a:pathLst>
                <a:path w="50" h="38">
                  <a:moveTo>
                    <a:pt x="45" y="0"/>
                  </a:moveTo>
                  <a:lnTo>
                    <a:pt x="0" y="31"/>
                  </a:lnTo>
                  <a:lnTo>
                    <a:pt x="5" y="38"/>
                  </a:lnTo>
                  <a:lnTo>
                    <a:pt x="50" y="7"/>
                  </a:lnTo>
                  <a:lnTo>
                    <a:pt x="4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2" name="Freeform 1775">
              <a:extLst>
                <a:ext uri="{FF2B5EF4-FFF2-40B4-BE49-F238E27FC236}">
                  <a16:creationId xmlns:a16="http://schemas.microsoft.com/office/drawing/2014/main" id="{F89A06C6-44D6-4704-B75A-7174080058A3}"/>
                </a:ext>
              </a:extLst>
            </p:cNvPr>
            <p:cNvSpPr>
              <a:spLocks/>
            </p:cNvSpPr>
            <p:nvPr/>
          </p:nvSpPr>
          <p:spPr bwMode="auto">
            <a:xfrm>
              <a:off x="4407" y="1647"/>
              <a:ext cx="45" cy="41"/>
            </a:xfrm>
            <a:custGeom>
              <a:avLst/>
              <a:gdLst>
                <a:gd name="T0" fmla="*/ 41 w 45"/>
                <a:gd name="T1" fmla="*/ 0 h 41"/>
                <a:gd name="T2" fmla="*/ 0 w 45"/>
                <a:gd name="T3" fmla="*/ 33 h 41"/>
                <a:gd name="T4" fmla="*/ 5 w 45"/>
                <a:gd name="T5" fmla="*/ 41 h 41"/>
                <a:gd name="T6" fmla="*/ 45 w 45"/>
                <a:gd name="T7" fmla="*/ 5 h 41"/>
                <a:gd name="T8" fmla="*/ 41 w 45"/>
                <a:gd name="T9" fmla="*/ 0 h 41"/>
              </a:gdLst>
              <a:ahLst/>
              <a:cxnLst>
                <a:cxn ang="0">
                  <a:pos x="T0" y="T1"/>
                </a:cxn>
                <a:cxn ang="0">
                  <a:pos x="T2" y="T3"/>
                </a:cxn>
                <a:cxn ang="0">
                  <a:pos x="T4" y="T5"/>
                </a:cxn>
                <a:cxn ang="0">
                  <a:pos x="T6" y="T7"/>
                </a:cxn>
                <a:cxn ang="0">
                  <a:pos x="T8" y="T9"/>
                </a:cxn>
              </a:cxnLst>
              <a:rect l="0" t="0" r="r" b="b"/>
              <a:pathLst>
                <a:path w="45" h="41">
                  <a:moveTo>
                    <a:pt x="41" y="0"/>
                  </a:moveTo>
                  <a:lnTo>
                    <a:pt x="0" y="33"/>
                  </a:lnTo>
                  <a:lnTo>
                    <a:pt x="5" y="41"/>
                  </a:lnTo>
                  <a:lnTo>
                    <a:pt x="45" y="5"/>
                  </a:lnTo>
                  <a:lnTo>
                    <a:pt x="4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3" name="Freeform 1776">
              <a:extLst>
                <a:ext uri="{FF2B5EF4-FFF2-40B4-BE49-F238E27FC236}">
                  <a16:creationId xmlns:a16="http://schemas.microsoft.com/office/drawing/2014/main" id="{8AD25DD7-659C-497D-95B0-566844472FD8}"/>
                </a:ext>
              </a:extLst>
            </p:cNvPr>
            <p:cNvSpPr>
              <a:spLocks/>
            </p:cNvSpPr>
            <p:nvPr/>
          </p:nvSpPr>
          <p:spPr bwMode="auto">
            <a:xfrm>
              <a:off x="4407" y="1647"/>
              <a:ext cx="45" cy="41"/>
            </a:xfrm>
            <a:custGeom>
              <a:avLst/>
              <a:gdLst>
                <a:gd name="T0" fmla="*/ 41 w 45"/>
                <a:gd name="T1" fmla="*/ 0 h 41"/>
                <a:gd name="T2" fmla="*/ 0 w 45"/>
                <a:gd name="T3" fmla="*/ 33 h 41"/>
                <a:gd name="T4" fmla="*/ 5 w 45"/>
                <a:gd name="T5" fmla="*/ 41 h 41"/>
                <a:gd name="T6" fmla="*/ 45 w 45"/>
                <a:gd name="T7" fmla="*/ 5 h 41"/>
                <a:gd name="T8" fmla="*/ 41 w 45"/>
                <a:gd name="T9" fmla="*/ 0 h 41"/>
              </a:gdLst>
              <a:ahLst/>
              <a:cxnLst>
                <a:cxn ang="0">
                  <a:pos x="T0" y="T1"/>
                </a:cxn>
                <a:cxn ang="0">
                  <a:pos x="T2" y="T3"/>
                </a:cxn>
                <a:cxn ang="0">
                  <a:pos x="T4" y="T5"/>
                </a:cxn>
                <a:cxn ang="0">
                  <a:pos x="T6" y="T7"/>
                </a:cxn>
                <a:cxn ang="0">
                  <a:pos x="T8" y="T9"/>
                </a:cxn>
              </a:cxnLst>
              <a:rect l="0" t="0" r="r" b="b"/>
              <a:pathLst>
                <a:path w="45" h="41">
                  <a:moveTo>
                    <a:pt x="41" y="0"/>
                  </a:moveTo>
                  <a:lnTo>
                    <a:pt x="0" y="33"/>
                  </a:lnTo>
                  <a:lnTo>
                    <a:pt x="5" y="41"/>
                  </a:lnTo>
                  <a:lnTo>
                    <a:pt x="45" y="5"/>
                  </a:lnTo>
                  <a:lnTo>
                    <a:pt x="4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4" name="Freeform 1777">
              <a:extLst>
                <a:ext uri="{FF2B5EF4-FFF2-40B4-BE49-F238E27FC236}">
                  <a16:creationId xmlns:a16="http://schemas.microsoft.com/office/drawing/2014/main" id="{A7363DE8-B787-499B-91DD-6D40F972113D}"/>
                </a:ext>
              </a:extLst>
            </p:cNvPr>
            <p:cNvSpPr>
              <a:spLocks/>
            </p:cNvSpPr>
            <p:nvPr/>
          </p:nvSpPr>
          <p:spPr bwMode="auto">
            <a:xfrm>
              <a:off x="4315" y="1548"/>
              <a:ext cx="42" cy="47"/>
            </a:xfrm>
            <a:custGeom>
              <a:avLst/>
              <a:gdLst>
                <a:gd name="T0" fmla="*/ 35 w 42"/>
                <a:gd name="T1" fmla="*/ 0 h 47"/>
                <a:gd name="T2" fmla="*/ 0 w 42"/>
                <a:gd name="T3" fmla="*/ 42 h 47"/>
                <a:gd name="T4" fmla="*/ 7 w 42"/>
                <a:gd name="T5" fmla="*/ 47 h 47"/>
                <a:gd name="T6" fmla="*/ 42 w 42"/>
                <a:gd name="T7" fmla="*/ 7 h 47"/>
                <a:gd name="T8" fmla="*/ 35 w 42"/>
                <a:gd name="T9" fmla="*/ 0 h 47"/>
              </a:gdLst>
              <a:ahLst/>
              <a:cxnLst>
                <a:cxn ang="0">
                  <a:pos x="T0" y="T1"/>
                </a:cxn>
                <a:cxn ang="0">
                  <a:pos x="T2" y="T3"/>
                </a:cxn>
                <a:cxn ang="0">
                  <a:pos x="T4" y="T5"/>
                </a:cxn>
                <a:cxn ang="0">
                  <a:pos x="T6" y="T7"/>
                </a:cxn>
                <a:cxn ang="0">
                  <a:pos x="T8" y="T9"/>
                </a:cxn>
              </a:cxnLst>
              <a:rect l="0" t="0" r="r" b="b"/>
              <a:pathLst>
                <a:path w="42" h="47">
                  <a:moveTo>
                    <a:pt x="35" y="0"/>
                  </a:moveTo>
                  <a:lnTo>
                    <a:pt x="0" y="42"/>
                  </a:lnTo>
                  <a:lnTo>
                    <a:pt x="7" y="47"/>
                  </a:lnTo>
                  <a:lnTo>
                    <a:pt x="42" y="7"/>
                  </a:lnTo>
                  <a:lnTo>
                    <a:pt x="3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5" name="Freeform 1778">
              <a:extLst>
                <a:ext uri="{FF2B5EF4-FFF2-40B4-BE49-F238E27FC236}">
                  <a16:creationId xmlns:a16="http://schemas.microsoft.com/office/drawing/2014/main" id="{25B2C6E2-59C3-4E5A-BBD6-A2CE6D1EAF21}"/>
                </a:ext>
              </a:extLst>
            </p:cNvPr>
            <p:cNvSpPr>
              <a:spLocks/>
            </p:cNvSpPr>
            <p:nvPr/>
          </p:nvSpPr>
          <p:spPr bwMode="auto">
            <a:xfrm>
              <a:off x="4315" y="1548"/>
              <a:ext cx="42" cy="47"/>
            </a:xfrm>
            <a:custGeom>
              <a:avLst/>
              <a:gdLst>
                <a:gd name="T0" fmla="*/ 35 w 42"/>
                <a:gd name="T1" fmla="*/ 0 h 47"/>
                <a:gd name="T2" fmla="*/ 0 w 42"/>
                <a:gd name="T3" fmla="*/ 42 h 47"/>
                <a:gd name="T4" fmla="*/ 7 w 42"/>
                <a:gd name="T5" fmla="*/ 47 h 47"/>
                <a:gd name="T6" fmla="*/ 42 w 42"/>
                <a:gd name="T7" fmla="*/ 7 h 47"/>
                <a:gd name="T8" fmla="*/ 35 w 42"/>
                <a:gd name="T9" fmla="*/ 0 h 47"/>
              </a:gdLst>
              <a:ahLst/>
              <a:cxnLst>
                <a:cxn ang="0">
                  <a:pos x="T0" y="T1"/>
                </a:cxn>
                <a:cxn ang="0">
                  <a:pos x="T2" y="T3"/>
                </a:cxn>
                <a:cxn ang="0">
                  <a:pos x="T4" y="T5"/>
                </a:cxn>
                <a:cxn ang="0">
                  <a:pos x="T6" y="T7"/>
                </a:cxn>
                <a:cxn ang="0">
                  <a:pos x="T8" y="T9"/>
                </a:cxn>
              </a:cxnLst>
              <a:rect l="0" t="0" r="r" b="b"/>
              <a:pathLst>
                <a:path w="42" h="47">
                  <a:moveTo>
                    <a:pt x="35" y="0"/>
                  </a:moveTo>
                  <a:lnTo>
                    <a:pt x="0" y="42"/>
                  </a:lnTo>
                  <a:lnTo>
                    <a:pt x="7" y="47"/>
                  </a:lnTo>
                  <a:lnTo>
                    <a:pt x="42" y="7"/>
                  </a:lnTo>
                  <a:lnTo>
                    <a:pt x="3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6" name="Freeform 1779">
              <a:extLst>
                <a:ext uri="{FF2B5EF4-FFF2-40B4-BE49-F238E27FC236}">
                  <a16:creationId xmlns:a16="http://schemas.microsoft.com/office/drawing/2014/main" id="{82B8EAFA-A242-4CCC-A5DF-C142483F2549}"/>
                </a:ext>
              </a:extLst>
            </p:cNvPr>
            <p:cNvSpPr>
              <a:spLocks/>
            </p:cNvSpPr>
            <p:nvPr/>
          </p:nvSpPr>
          <p:spPr bwMode="auto">
            <a:xfrm>
              <a:off x="4265" y="1507"/>
              <a:ext cx="38" cy="48"/>
            </a:xfrm>
            <a:custGeom>
              <a:avLst/>
              <a:gdLst>
                <a:gd name="T0" fmla="*/ 31 w 38"/>
                <a:gd name="T1" fmla="*/ 0 h 48"/>
                <a:gd name="T2" fmla="*/ 0 w 38"/>
                <a:gd name="T3" fmla="*/ 43 h 48"/>
                <a:gd name="T4" fmla="*/ 7 w 38"/>
                <a:gd name="T5" fmla="*/ 48 h 48"/>
                <a:gd name="T6" fmla="*/ 38 w 38"/>
                <a:gd name="T7" fmla="*/ 5 h 48"/>
                <a:gd name="T8" fmla="*/ 31 w 38"/>
                <a:gd name="T9" fmla="*/ 0 h 48"/>
              </a:gdLst>
              <a:ahLst/>
              <a:cxnLst>
                <a:cxn ang="0">
                  <a:pos x="T0" y="T1"/>
                </a:cxn>
                <a:cxn ang="0">
                  <a:pos x="T2" y="T3"/>
                </a:cxn>
                <a:cxn ang="0">
                  <a:pos x="T4" y="T5"/>
                </a:cxn>
                <a:cxn ang="0">
                  <a:pos x="T6" y="T7"/>
                </a:cxn>
                <a:cxn ang="0">
                  <a:pos x="T8" y="T9"/>
                </a:cxn>
              </a:cxnLst>
              <a:rect l="0" t="0" r="r" b="b"/>
              <a:pathLst>
                <a:path w="38" h="48">
                  <a:moveTo>
                    <a:pt x="31" y="0"/>
                  </a:moveTo>
                  <a:lnTo>
                    <a:pt x="0" y="43"/>
                  </a:lnTo>
                  <a:lnTo>
                    <a:pt x="7" y="48"/>
                  </a:lnTo>
                  <a:lnTo>
                    <a:pt x="38" y="5"/>
                  </a:lnTo>
                  <a:lnTo>
                    <a:pt x="3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7" name="Freeform 1780">
              <a:extLst>
                <a:ext uri="{FF2B5EF4-FFF2-40B4-BE49-F238E27FC236}">
                  <a16:creationId xmlns:a16="http://schemas.microsoft.com/office/drawing/2014/main" id="{22F30373-21F4-4314-8C8C-630988A8EE6F}"/>
                </a:ext>
              </a:extLst>
            </p:cNvPr>
            <p:cNvSpPr>
              <a:spLocks/>
            </p:cNvSpPr>
            <p:nvPr/>
          </p:nvSpPr>
          <p:spPr bwMode="auto">
            <a:xfrm>
              <a:off x="4265" y="1507"/>
              <a:ext cx="38" cy="48"/>
            </a:xfrm>
            <a:custGeom>
              <a:avLst/>
              <a:gdLst>
                <a:gd name="T0" fmla="*/ 31 w 38"/>
                <a:gd name="T1" fmla="*/ 0 h 48"/>
                <a:gd name="T2" fmla="*/ 0 w 38"/>
                <a:gd name="T3" fmla="*/ 43 h 48"/>
                <a:gd name="T4" fmla="*/ 7 w 38"/>
                <a:gd name="T5" fmla="*/ 48 h 48"/>
                <a:gd name="T6" fmla="*/ 38 w 38"/>
                <a:gd name="T7" fmla="*/ 5 h 48"/>
                <a:gd name="T8" fmla="*/ 31 w 38"/>
                <a:gd name="T9" fmla="*/ 0 h 48"/>
              </a:gdLst>
              <a:ahLst/>
              <a:cxnLst>
                <a:cxn ang="0">
                  <a:pos x="T0" y="T1"/>
                </a:cxn>
                <a:cxn ang="0">
                  <a:pos x="T2" y="T3"/>
                </a:cxn>
                <a:cxn ang="0">
                  <a:pos x="T4" y="T5"/>
                </a:cxn>
                <a:cxn ang="0">
                  <a:pos x="T6" y="T7"/>
                </a:cxn>
                <a:cxn ang="0">
                  <a:pos x="T8" y="T9"/>
                </a:cxn>
              </a:cxnLst>
              <a:rect l="0" t="0" r="r" b="b"/>
              <a:pathLst>
                <a:path w="38" h="48">
                  <a:moveTo>
                    <a:pt x="31" y="0"/>
                  </a:moveTo>
                  <a:lnTo>
                    <a:pt x="0" y="43"/>
                  </a:lnTo>
                  <a:lnTo>
                    <a:pt x="7" y="48"/>
                  </a:lnTo>
                  <a:lnTo>
                    <a:pt x="38" y="5"/>
                  </a:lnTo>
                  <a:lnTo>
                    <a:pt x="3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8" name="Freeform 1781">
              <a:extLst>
                <a:ext uri="{FF2B5EF4-FFF2-40B4-BE49-F238E27FC236}">
                  <a16:creationId xmlns:a16="http://schemas.microsoft.com/office/drawing/2014/main" id="{935A8AB8-2F65-49C1-85A1-F47349A60B1E}"/>
                </a:ext>
              </a:extLst>
            </p:cNvPr>
            <p:cNvSpPr>
              <a:spLocks/>
            </p:cNvSpPr>
            <p:nvPr/>
          </p:nvSpPr>
          <p:spPr bwMode="auto">
            <a:xfrm>
              <a:off x="4210" y="1469"/>
              <a:ext cx="33" cy="52"/>
            </a:xfrm>
            <a:custGeom>
              <a:avLst/>
              <a:gdLst>
                <a:gd name="T0" fmla="*/ 26 w 33"/>
                <a:gd name="T1" fmla="*/ 0 h 52"/>
                <a:gd name="T2" fmla="*/ 0 w 33"/>
                <a:gd name="T3" fmla="*/ 48 h 52"/>
                <a:gd name="T4" fmla="*/ 7 w 33"/>
                <a:gd name="T5" fmla="*/ 52 h 52"/>
                <a:gd name="T6" fmla="*/ 33 w 33"/>
                <a:gd name="T7" fmla="*/ 5 h 52"/>
                <a:gd name="T8" fmla="*/ 26 w 33"/>
                <a:gd name="T9" fmla="*/ 0 h 52"/>
              </a:gdLst>
              <a:ahLst/>
              <a:cxnLst>
                <a:cxn ang="0">
                  <a:pos x="T0" y="T1"/>
                </a:cxn>
                <a:cxn ang="0">
                  <a:pos x="T2" y="T3"/>
                </a:cxn>
                <a:cxn ang="0">
                  <a:pos x="T4" y="T5"/>
                </a:cxn>
                <a:cxn ang="0">
                  <a:pos x="T6" y="T7"/>
                </a:cxn>
                <a:cxn ang="0">
                  <a:pos x="T8" y="T9"/>
                </a:cxn>
              </a:cxnLst>
              <a:rect l="0" t="0" r="r" b="b"/>
              <a:pathLst>
                <a:path w="33" h="52">
                  <a:moveTo>
                    <a:pt x="26" y="0"/>
                  </a:moveTo>
                  <a:lnTo>
                    <a:pt x="0" y="48"/>
                  </a:lnTo>
                  <a:lnTo>
                    <a:pt x="7" y="52"/>
                  </a:lnTo>
                  <a:lnTo>
                    <a:pt x="33" y="5"/>
                  </a:lnTo>
                  <a:lnTo>
                    <a:pt x="26"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9" name="Freeform 1782">
              <a:extLst>
                <a:ext uri="{FF2B5EF4-FFF2-40B4-BE49-F238E27FC236}">
                  <a16:creationId xmlns:a16="http://schemas.microsoft.com/office/drawing/2014/main" id="{7E9628B3-2A0F-4330-A382-959E36952E8C}"/>
                </a:ext>
              </a:extLst>
            </p:cNvPr>
            <p:cNvSpPr>
              <a:spLocks/>
            </p:cNvSpPr>
            <p:nvPr/>
          </p:nvSpPr>
          <p:spPr bwMode="auto">
            <a:xfrm>
              <a:off x="4210" y="1469"/>
              <a:ext cx="33" cy="52"/>
            </a:xfrm>
            <a:custGeom>
              <a:avLst/>
              <a:gdLst>
                <a:gd name="T0" fmla="*/ 26 w 33"/>
                <a:gd name="T1" fmla="*/ 0 h 52"/>
                <a:gd name="T2" fmla="*/ 0 w 33"/>
                <a:gd name="T3" fmla="*/ 48 h 52"/>
                <a:gd name="T4" fmla="*/ 7 w 33"/>
                <a:gd name="T5" fmla="*/ 52 h 52"/>
                <a:gd name="T6" fmla="*/ 33 w 33"/>
                <a:gd name="T7" fmla="*/ 5 h 52"/>
                <a:gd name="T8" fmla="*/ 26 w 33"/>
                <a:gd name="T9" fmla="*/ 0 h 52"/>
              </a:gdLst>
              <a:ahLst/>
              <a:cxnLst>
                <a:cxn ang="0">
                  <a:pos x="T0" y="T1"/>
                </a:cxn>
                <a:cxn ang="0">
                  <a:pos x="T2" y="T3"/>
                </a:cxn>
                <a:cxn ang="0">
                  <a:pos x="T4" y="T5"/>
                </a:cxn>
                <a:cxn ang="0">
                  <a:pos x="T6" y="T7"/>
                </a:cxn>
                <a:cxn ang="0">
                  <a:pos x="T8" y="T9"/>
                </a:cxn>
              </a:cxnLst>
              <a:rect l="0" t="0" r="r" b="b"/>
              <a:pathLst>
                <a:path w="33" h="52">
                  <a:moveTo>
                    <a:pt x="26" y="0"/>
                  </a:moveTo>
                  <a:lnTo>
                    <a:pt x="0" y="48"/>
                  </a:lnTo>
                  <a:lnTo>
                    <a:pt x="7" y="52"/>
                  </a:lnTo>
                  <a:lnTo>
                    <a:pt x="33" y="5"/>
                  </a:lnTo>
                  <a:lnTo>
                    <a:pt x="26"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0" name="Freeform 1783">
              <a:extLst>
                <a:ext uri="{FF2B5EF4-FFF2-40B4-BE49-F238E27FC236}">
                  <a16:creationId xmlns:a16="http://schemas.microsoft.com/office/drawing/2014/main" id="{A1F1F5B3-A2A3-49E4-B574-5607824CE58F}"/>
                </a:ext>
              </a:extLst>
            </p:cNvPr>
            <p:cNvSpPr>
              <a:spLocks/>
            </p:cNvSpPr>
            <p:nvPr/>
          </p:nvSpPr>
          <p:spPr bwMode="auto">
            <a:xfrm>
              <a:off x="4153" y="1438"/>
              <a:ext cx="29" cy="53"/>
            </a:xfrm>
            <a:custGeom>
              <a:avLst/>
              <a:gdLst>
                <a:gd name="T0" fmla="*/ 22 w 29"/>
                <a:gd name="T1" fmla="*/ 0 h 53"/>
                <a:gd name="T2" fmla="*/ 0 w 29"/>
                <a:gd name="T3" fmla="*/ 48 h 53"/>
                <a:gd name="T4" fmla="*/ 7 w 29"/>
                <a:gd name="T5" fmla="*/ 53 h 53"/>
                <a:gd name="T6" fmla="*/ 29 w 29"/>
                <a:gd name="T7" fmla="*/ 3 h 53"/>
                <a:gd name="T8" fmla="*/ 22 w 29"/>
                <a:gd name="T9" fmla="*/ 0 h 53"/>
              </a:gdLst>
              <a:ahLst/>
              <a:cxnLst>
                <a:cxn ang="0">
                  <a:pos x="T0" y="T1"/>
                </a:cxn>
                <a:cxn ang="0">
                  <a:pos x="T2" y="T3"/>
                </a:cxn>
                <a:cxn ang="0">
                  <a:pos x="T4" y="T5"/>
                </a:cxn>
                <a:cxn ang="0">
                  <a:pos x="T6" y="T7"/>
                </a:cxn>
                <a:cxn ang="0">
                  <a:pos x="T8" y="T9"/>
                </a:cxn>
              </a:cxnLst>
              <a:rect l="0" t="0" r="r" b="b"/>
              <a:pathLst>
                <a:path w="29" h="53">
                  <a:moveTo>
                    <a:pt x="22" y="0"/>
                  </a:moveTo>
                  <a:lnTo>
                    <a:pt x="0" y="48"/>
                  </a:lnTo>
                  <a:lnTo>
                    <a:pt x="7" y="53"/>
                  </a:lnTo>
                  <a:lnTo>
                    <a:pt x="29" y="3"/>
                  </a:lnTo>
                  <a:lnTo>
                    <a:pt x="2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1" name="Freeform 1784">
              <a:extLst>
                <a:ext uri="{FF2B5EF4-FFF2-40B4-BE49-F238E27FC236}">
                  <a16:creationId xmlns:a16="http://schemas.microsoft.com/office/drawing/2014/main" id="{911A3AA9-A742-45AF-AA9B-91957B13960C}"/>
                </a:ext>
              </a:extLst>
            </p:cNvPr>
            <p:cNvSpPr>
              <a:spLocks/>
            </p:cNvSpPr>
            <p:nvPr/>
          </p:nvSpPr>
          <p:spPr bwMode="auto">
            <a:xfrm>
              <a:off x="4153" y="1438"/>
              <a:ext cx="29" cy="53"/>
            </a:xfrm>
            <a:custGeom>
              <a:avLst/>
              <a:gdLst>
                <a:gd name="T0" fmla="*/ 22 w 29"/>
                <a:gd name="T1" fmla="*/ 0 h 53"/>
                <a:gd name="T2" fmla="*/ 0 w 29"/>
                <a:gd name="T3" fmla="*/ 48 h 53"/>
                <a:gd name="T4" fmla="*/ 7 w 29"/>
                <a:gd name="T5" fmla="*/ 53 h 53"/>
                <a:gd name="T6" fmla="*/ 29 w 29"/>
                <a:gd name="T7" fmla="*/ 3 h 53"/>
                <a:gd name="T8" fmla="*/ 22 w 29"/>
                <a:gd name="T9" fmla="*/ 0 h 53"/>
              </a:gdLst>
              <a:ahLst/>
              <a:cxnLst>
                <a:cxn ang="0">
                  <a:pos x="T0" y="T1"/>
                </a:cxn>
                <a:cxn ang="0">
                  <a:pos x="T2" y="T3"/>
                </a:cxn>
                <a:cxn ang="0">
                  <a:pos x="T4" y="T5"/>
                </a:cxn>
                <a:cxn ang="0">
                  <a:pos x="T6" y="T7"/>
                </a:cxn>
                <a:cxn ang="0">
                  <a:pos x="T8" y="T9"/>
                </a:cxn>
              </a:cxnLst>
              <a:rect l="0" t="0" r="r" b="b"/>
              <a:pathLst>
                <a:path w="29" h="53">
                  <a:moveTo>
                    <a:pt x="22" y="0"/>
                  </a:moveTo>
                  <a:lnTo>
                    <a:pt x="0" y="48"/>
                  </a:lnTo>
                  <a:lnTo>
                    <a:pt x="7" y="53"/>
                  </a:lnTo>
                  <a:lnTo>
                    <a:pt x="29" y="3"/>
                  </a:lnTo>
                  <a:lnTo>
                    <a:pt x="2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2" name="Freeform 1785">
              <a:extLst>
                <a:ext uri="{FF2B5EF4-FFF2-40B4-BE49-F238E27FC236}">
                  <a16:creationId xmlns:a16="http://schemas.microsoft.com/office/drawing/2014/main" id="{9C755422-175F-4A21-BBA4-8E24F4C637DE}"/>
                </a:ext>
              </a:extLst>
            </p:cNvPr>
            <p:cNvSpPr>
              <a:spLocks/>
            </p:cNvSpPr>
            <p:nvPr/>
          </p:nvSpPr>
          <p:spPr bwMode="auto">
            <a:xfrm>
              <a:off x="4092" y="1412"/>
              <a:ext cx="28" cy="52"/>
            </a:xfrm>
            <a:custGeom>
              <a:avLst/>
              <a:gdLst>
                <a:gd name="T0" fmla="*/ 19 w 28"/>
                <a:gd name="T1" fmla="*/ 0 h 52"/>
                <a:gd name="T2" fmla="*/ 0 w 28"/>
                <a:gd name="T3" fmla="*/ 50 h 52"/>
                <a:gd name="T4" fmla="*/ 9 w 28"/>
                <a:gd name="T5" fmla="*/ 52 h 52"/>
                <a:gd name="T6" fmla="*/ 28 w 28"/>
                <a:gd name="T7" fmla="*/ 3 h 52"/>
                <a:gd name="T8" fmla="*/ 19 w 28"/>
                <a:gd name="T9" fmla="*/ 0 h 52"/>
              </a:gdLst>
              <a:ahLst/>
              <a:cxnLst>
                <a:cxn ang="0">
                  <a:pos x="T0" y="T1"/>
                </a:cxn>
                <a:cxn ang="0">
                  <a:pos x="T2" y="T3"/>
                </a:cxn>
                <a:cxn ang="0">
                  <a:pos x="T4" y="T5"/>
                </a:cxn>
                <a:cxn ang="0">
                  <a:pos x="T6" y="T7"/>
                </a:cxn>
                <a:cxn ang="0">
                  <a:pos x="T8" y="T9"/>
                </a:cxn>
              </a:cxnLst>
              <a:rect l="0" t="0" r="r" b="b"/>
              <a:pathLst>
                <a:path w="28" h="52">
                  <a:moveTo>
                    <a:pt x="19" y="0"/>
                  </a:moveTo>
                  <a:lnTo>
                    <a:pt x="0" y="50"/>
                  </a:lnTo>
                  <a:lnTo>
                    <a:pt x="9" y="52"/>
                  </a:lnTo>
                  <a:lnTo>
                    <a:pt x="28" y="3"/>
                  </a:lnTo>
                  <a:lnTo>
                    <a:pt x="1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3" name="Freeform 1786">
              <a:extLst>
                <a:ext uri="{FF2B5EF4-FFF2-40B4-BE49-F238E27FC236}">
                  <a16:creationId xmlns:a16="http://schemas.microsoft.com/office/drawing/2014/main" id="{A87ACB04-8875-425B-85A2-39D1B2AE978E}"/>
                </a:ext>
              </a:extLst>
            </p:cNvPr>
            <p:cNvSpPr>
              <a:spLocks/>
            </p:cNvSpPr>
            <p:nvPr/>
          </p:nvSpPr>
          <p:spPr bwMode="auto">
            <a:xfrm>
              <a:off x="4092" y="1412"/>
              <a:ext cx="28" cy="52"/>
            </a:xfrm>
            <a:custGeom>
              <a:avLst/>
              <a:gdLst>
                <a:gd name="T0" fmla="*/ 19 w 28"/>
                <a:gd name="T1" fmla="*/ 0 h 52"/>
                <a:gd name="T2" fmla="*/ 0 w 28"/>
                <a:gd name="T3" fmla="*/ 50 h 52"/>
                <a:gd name="T4" fmla="*/ 9 w 28"/>
                <a:gd name="T5" fmla="*/ 52 h 52"/>
                <a:gd name="T6" fmla="*/ 28 w 28"/>
                <a:gd name="T7" fmla="*/ 3 h 52"/>
                <a:gd name="T8" fmla="*/ 19 w 28"/>
                <a:gd name="T9" fmla="*/ 0 h 52"/>
              </a:gdLst>
              <a:ahLst/>
              <a:cxnLst>
                <a:cxn ang="0">
                  <a:pos x="T0" y="T1"/>
                </a:cxn>
                <a:cxn ang="0">
                  <a:pos x="T2" y="T3"/>
                </a:cxn>
                <a:cxn ang="0">
                  <a:pos x="T4" y="T5"/>
                </a:cxn>
                <a:cxn ang="0">
                  <a:pos x="T6" y="T7"/>
                </a:cxn>
                <a:cxn ang="0">
                  <a:pos x="T8" y="T9"/>
                </a:cxn>
              </a:cxnLst>
              <a:rect l="0" t="0" r="r" b="b"/>
              <a:pathLst>
                <a:path w="28" h="52">
                  <a:moveTo>
                    <a:pt x="19" y="0"/>
                  </a:moveTo>
                  <a:lnTo>
                    <a:pt x="0" y="50"/>
                  </a:lnTo>
                  <a:lnTo>
                    <a:pt x="9" y="52"/>
                  </a:lnTo>
                  <a:lnTo>
                    <a:pt x="28" y="3"/>
                  </a:lnTo>
                  <a:lnTo>
                    <a:pt x="1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4" name="Freeform 1787">
              <a:extLst>
                <a:ext uri="{FF2B5EF4-FFF2-40B4-BE49-F238E27FC236}">
                  <a16:creationId xmlns:a16="http://schemas.microsoft.com/office/drawing/2014/main" id="{007FEB38-5061-4A80-AD7D-23BD772E2EBA}"/>
                </a:ext>
              </a:extLst>
            </p:cNvPr>
            <p:cNvSpPr>
              <a:spLocks/>
            </p:cNvSpPr>
            <p:nvPr/>
          </p:nvSpPr>
          <p:spPr bwMode="auto">
            <a:xfrm>
              <a:off x="4032" y="1391"/>
              <a:ext cx="22" cy="54"/>
            </a:xfrm>
            <a:custGeom>
              <a:avLst/>
              <a:gdLst>
                <a:gd name="T0" fmla="*/ 12 w 22"/>
                <a:gd name="T1" fmla="*/ 0 h 54"/>
                <a:gd name="T2" fmla="*/ 0 w 22"/>
                <a:gd name="T3" fmla="*/ 52 h 54"/>
                <a:gd name="T4" fmla="*/ 7 w 22"/>
                <a:gd name="T5" fmla="*/ 54 h 54"/>
                <a:gd name="T6" fmla="*/ 22 w 22"/>
                <a:gd name="T7" fmla="*/ 2 h 54"/>
                <a:gd name="T8" fmla="*/ 12 w 22"/>
                <a:gd name="T9" fmla="*/ 0 h 54"/>
              </a:gdLst>
              <a:ahLst/>
              <a:cxnLst>
                <a:cxn ang="0">
                  <a:pos x="T0" y="T1"/>
                </a:cxn>
                <a:cxn ang="0">
                  <a:pos x="T2" y="T3"/>
                </a:cxn>
                <a:cxn ang="0">
                  <a:pos x="T4" y="T5"/>
                </a:cxn>
                <a:cxn ang="0">
                  <a:pos x="T6" y="T7"/>
                </a:cxn>
                <a:cxn ang="0">
                  <a:pos x="T8" y="T9"/>
                </a:cxn>
              </a:cxnLst>
              <a:rect l="0" t="0" r="r" b="b"/>
              <a:pathLst>
                <a:path w="22" h="54">
                  <a:moveTo>
                    <a:pt x="12" y="0"/>
                  </a:moveTo>
                  <a:lnTo>
                    <a:pt x="0" y="52"/>
                  </a:lnTo>
                  <a:lnTo>
                    <a:pt x="7" y="54"/>
                  </a:lnTo>
                  <a:lnTo>
                    <a:pt x="22" y="2"/>
                  </a:lnTo>
                  <a:lnTo>
                    <a:pt x="1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5" name="Freeform 1788">
              <a:extLst>
                <a:ext uri="{FF2B5EF4-FFF2-40B4-BE49-F238E27FC236}">
                  <a16:creationId xmlns:a16="http://schemas.microsoft.com/office/drawing/2014/main" id="{762010E1-DADA-4F70-8221-43554FE64670}"/>
                </a:ext>
              </a:extLst>
            </p:cNvPr>
            <p:cNvSpPr>
              <a:spLocks/>
            </p:cNvSpPr>
            <p:nvPr/>
          </p:nvSpPr>
          <p:spPr bwMode="auto">
            <a:xfrm>
              <a:off x="4032" y="1391"/>
              <a:ext cx="22" cy="54"/>
            </a:xfrm>
            <a:custGeom>
              <a:avLst/>
              <a:gdLst>
                <a:gd name="T0" fmla="*/ 12 w 22"/>
                <a:gd name="T1" fmla="*/ 0 h 54"/>
                <a:gd name="T2" fmla="*/ 0 w 22"/>
                <a:gd name="T3" fmla="*/ 52 h 54"/>
                <a:gd name="T4" fmla="*/ 7 w 22"/>
                <a:gd name="T5" fmla="*/ 54 h 54"/>
                <a:gd name="T6" fmla="*/ 22 w 22"/>
                <a:gd name="T7" fmla="*/ 2 h 54"/>
                <a:gd name="T8" fmla="*/ 12 w 22"/>
                <a:gd name="T9" fmla="*/ 0 h 54"/>
              </a:gdLst>
              <a:ahLst/>
              <a:cxnLst>
                <a:cxn ang="0">
                  <a:pos x="T0" y="T1"/>
                </a:cxn>
                <a:cxn ang="0">
                  <a:pos x="T2" y="T3"/>
                </a:cxn>
                <a:cxn ang="0">
                  <a:pos x="T4" y="T5"/>
                </a:cxn>
                <a:cxn ang="0">
                  <a:pos x="T6" y="T7"/>
                </a:cxn>
                <a:cxn ang="0">
                  <a:pos x="T8" y="T9"/>
                </a:cxn>
              </a:cxnLst>
              <a:rect l="0" t="0" r="r" b="b"/>
              <a:pathLst>
                <a:path w="22" h="54">
                  <a:moveTo>
                    <a:pt x="12" y="0"/>
                  </a:moveTo>
                  <a:lnTo>
                    <a:pt x="0" y="52"/>
                  </a:lnTo>
                  <a:lnTo>
                    <a:pt x="7" y="54"/>
                  </a:lnTo>
                  <a:lnTo>
                    <a:pt x="22" y="2"/>
                  </a:lnTo>
                  <a:lnTo>
                    <a:pt x="1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6" name="Freeform 1789">
              <a:extLst>
                <a:ext uri="{FF2B5EF4-FFF2-40B4-BE49-F238E27FC236}">
                  <a16:creationId xmlns:a16="http://schemas.microsoft.com/office/drawing/2014/main" id="{3BB36CF3-A459-4E28-8B0A-4CC56680628F}"/>
                </a:ext>
              </a:extLst>
            </p:cNvPr>
            <p:cNvSpPr>
              <a:spLocks/>
            </p:cNvSpPr>
            <p:nvPr/>
          </p:nvSpPr>
          <p:spPr bwMode="auto">
            <a:xfrm>
              <a:off x="3968" y="1377"/>
              <a:ext cx="19" cy="54"/>
            </a:xfrm>
            <a:custGeom>
              <a:avLst/>
              <a:gdLst>
                <a:gd name="T0" fmla="*/ 10 w 19"/>
                <a:gd name="T1" fmla="*/ 0 h 54"/>
                <a:gd name="T2" fmla="*/ 0 w 19"/>
                <a:gd name="T3" fmla="*/ 52 h 54"/>
                <a:gd name="T4" fmla="*/ 10 w 19"/>
                <a:gd name="T5" fmla="*/ 54 h 54"/>
                <a:gd name="T6" fmla="*/ 19 w 19"/>
                <a:gd name="T7" fmla="*/ 0 h 54"/>
                <a:gd name="T8" fmla="*/ 10 w 19"/>
                <a:gd name="T9" fmla="*/ 0 h 54"/>
              </a:gdLst>
              <a:ahLst/>
              <a:cxnLst>
                <a:cxn ang="0">
                  <a:pos x="T0" y="T1"/>
                </a:cxn>
                <a:cxn ang="0">
                  <a:pos x="T2" y="T3"/>
                </a:cxn>
                <a:cxn ang="0">
                  <a:pos x="T4" y="T5"/>
                </a:cxn>
                <a:cxn ang="0">
                  <a:pos x="T6" y="T7"/>
                </a:cxn>
                <a:cxn ang="0">
                  <a:pos x="T8" y="T9"/>
                </a:cxn>
              </a:cxnLst>
              <a:rect l="0" t="0" r="r" b="b"/>
              <a:pathLst>
                <a:path w="19" h="54">
                  <a:moveTo>
                    <a:pt x="10" y="0"/>
                  </a:moveTo>
                  <a:lnTo>
                    <a:pt x="0" y="52"/>
                  </a:lnTo>
                  <a:lnTo>
                    <a:pt x="10" y="54"/>
                  </a:lnTo>
                  <a:lnTo>
                    <a:pt x="19" y="0"/>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7" name="Freeform 1790">
              <a:extLst>
                <a:ext uri="{FF2B5EF4-FFF2-40B4-BE49-F238E27FC236}">
                  <a16:creationId xmlns:a16="http://schemas.microsoft.com/office/drawing/2014/main" id="{E6DCC8F6-532B-4F85-99D9-8B27B8F52E24}"/>
                </a:ext>
              </a:extLst>
            </p:cNvPr>
            <p:cNvSpPr>
              <a:spLocks/>
            </p:cNvSpPr>
            <p:nvPr/>
          </p:nvSpPr>
          <p:spPr bwMode="auto">
            <a:xfrm>
              <a:off x="3968" y="1377"/>
              <a:ext cx="19" cy="54"/>
            </a:xfrm>
            <a:custGeom>
              <a:avLst/>
              <a:gdLst>
                <a:gd name="T0" fmla="*/ 10 w 19"/>
                <a:gd name="T1" fmla="*/ 0 h 54"/>
                <a:gd name="T2" fmla="*/ 0 w 19"/>
                <a:gd name="T3" fmla="*/ 52 h 54"/>
                <a:gd name="T4" fmla="*/ 10 w 19"/>
                <a:gd name="T5" fmla="*/ 54 h 54"/>
                <a:gd name="T6" fmla="*/ 19 w 19"/>
                <a:gd name="T7" fmla="*/ 0 h 54"/>
                <a:gd name="T8" fmla="*/ 10 w 19"/>
                <a:gd name="T9" fmla="*/ 0 h 54"/>
              </a:gdLst>
              <a:ahLst/>
              <a:cxnLst>
                <a:cxn ang="0">
                  <a:pos x="T0" y="T1"/>
                </a:cxn>
                <a:cxn ang="0">
                  <a:pos x="T2" y="T3"/>
                </a:cxn>
                <a:cxn ang="0">
                  <a:pos x="T4" y="T5"/>
                </a:cxn>
                <a:cxn ang="0">
                  <a:pos x="T6" y="T7"/>
                </a:cxn>
                <a:cxn ang="0">
                  <a:pos x="T8" y="T9"/>
                </a:cxn>
              </a:cxnLst>
              <a:rect l="0" t="0" r="r" b="b"/>
              <a:pathLst>
                <a:path w="19" h="54">
                  <a:moveTo>
                    <a:pt x="10" y="0"/>
                  </a:moveTo>
                  <a:lnTo>
                    <a:pt x="0" y="52"/>
                  </a:lnTo>
                  <a:lnTo>
                    <a:pt x="10" y="54"/>
                  </a:lnTo>
                  <a:lnTo>
                    <a:pt x="19" y="0"/>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8" name="Freeform 1791">
              <a:extLst>
                <a:ext uri="{FF2B5EF4-FFF2-40B4-BE49-F238E27FC236}">
                  <a16:creationId xmlns:a16="http://schemas.microsoft.com/office/drawing/2014/main" id="{28D673F8-3298-49F0-913F-0ADA9E987E00}"/>
                </a:ext>
              </a:extLst>
            </p:cNvPr>
            <p:cNvSpPr>
              <a:spLocks/>
            </p:cNvSpPr>
            <p:nvPr/>
          </p:nvSpPr>
          <p:spPr bwMode="auto">
            <a:xfrm>
              <a:off x="3904" y="1367"/>
              <a:ext cx="14" cy="55"/>
            </a:xfrm>
            <a:custGeom>
              <a:avLst/>
              <a:gdLst>
                <a:gd name="T0" fmla="*/ 5 w 14"/>
                <a:gd name="T1" fmla="*/ 0 h 55"/>
                <a:gd name="T2" fmla="*/ 0 w 14"/>
                <a:gd name="T3" fmla="*/ 55 h 55"/>
                <a:gd name="T4" fmla="*/ 10 w 14"/>
                <a:gd name="T5" fmla="*/ 55 h 55"/>
                <a:gd name="T6" fmla="*/ 14 w 14"/>
                <a:gd name="T7" fmla="*/ 0 h 55"/>
                <a:gd name="T8" fmla="*/ 5 w 14"/>
                <a:gd name="T9" fmla="*/ 0 h 55"/>
              </a:gdLst>
              <a:ahLst/>
              <a:cxnLst>
                <a:cxn ang="0">
                  <a:pos x="T0" y="T1"/>
                </a:cxn>
                <a:cxn ang="0">
                  <a:pos x="T2" y="T3"/>
                </a:cxn>
                <a:cxn ang="0">
                  <a:pos x="T4" y="T5"/>
                </a:cxn>
                <a:cxn ang="0">
                  <a:pos x="T6" y="T7"/>
                </a:cxn>
                <a:cxn ang="0">
                  <a:pos x="T8" y="T9"/>
                </a:cxn>
              </a:cxnLst>
              <a:rect l="0" t="0" r="r" b="b"/>
              <a:pathLst>
                <a:path w="14" h="55">
                  <a:moveTo>
                    <a:pt x="5" y="0"/>
                  </a:moveTo>
                  <a:lnTo>
                    <a:pt x="0" y="55"/>
                  </a:lnTo>
                  <a:lnTo>
                    <a:pt x="10" y="55"/>
                  </a:lnTo>
                  <a:lnTo>
                    <a:pt x="14" y="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9" name="Freeform 1792">
              <a:extLst>
                <a:ext uri="{FF2B5EF4-FFF2-40B4-BE49-F238E27FC236}">
                  <a16:creationId xmlns:a16="http://schemas.microsoft.com/office/drawing/2014/main" id="{953FEDE0-0089-4E42-81A8-4C3F560A80B3}"/>
                </a:ext>
              </a:extLst>
            </p:cNvPr>
            <p:cNvSpPr>
              <a:spLocks/>
            </p:cNvSpPr>
            <p:nvPr/>
          </p:nvSpPr>
          <p:spPr bwMode="auto">
            <a:xfrm>
              <a:off x="3904" y="1367"/>
              <a:ext cx="14" cy="55"/>
            </a:xfrm>
            <a:custGeom>
              <a:avLst/>
              <a:gdLst>
                <a:gd name="T0" fmla="*/ 5 w 14"/>
                <a:gd name="T1" fmla="*/ 0 h 55"/>
                <a:gd name="T2" fmla="*/ 0 w 14"/>
                <a:gd name="T3" fmla="*/ 55 h 55"/>
                <a:gd name="T4" fmla="*/ 10 w 14"/>
                <a:gd name="T5" fmla="*/ 55 h 55"/>
                <a:gd name="T6" fmla="*/ 14 w 14"/>
                <a:gd name="T7" fmla="*/ 0 h 55"/>
                <a:gd name="T8" fmla="*/ 5 w 14"/>
                <a:gd name="T9" fmla="*/ 0 h 55"/>
              </a:gdLst>
              <a:ahLst/>
              <a:cxnLst>
                <a:cxn ang="0">
                  <a:pos x="T0" y="T1"/>
                </a:cxn>
                <a:cxn ang="0">
                  <a:pos x="T2" y="T3"/>
                </a:cxn>
                <a:cxn ang="0">
                  <a:pos x="T4" y="T5"/>
                </a:cxn>
                <a:cxn ang="0">
                  <a:pos x="T6" y="T7"/>
                </a:cxn>
                <a:cxn ang="0">
                  <a:pos x="T8" y="T9"/>
                </a:cxn>
              </a:cxnLst>
              <a:rect l="0" t="0" r="r" b="b"/>
              <a:pathLst>
                <a:path w="14" h="55">
                  <a:moveTo>
                    <a:pt x="5" y="0"/>
                  </a:moveTo>
                  <a:lnTo>
                    <a:pt x="0" y="55"/>
                  </a:lnTo>
                  <a:lnTo>
                    <a:pt x="10" y="55"/>
                  </a:lnTo>
                  <a:lnTo>
                    <a:pt x="14" y="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0" name="Oval 1793">
              <a:extLst>
                <a:ext uri="{FF2B5EF4-FFF2-40B4-BE49-F238E27FC236}">
                  <a16:creationId xmlns:a16="http://schemas.microsoft.com/office/drawing/2014/main" id="{2F1B8E8A-7A67-407C-8298-D94113D00378}"/>
                </a:ext>
              </a:extLst>
            </p:cNvPr>
            <p:cNvSpPr>
              <a:spLocks noChangeArrowheads="1"/>
            </p:cNvSpPr>
            <p:nvPr/>
          </p:nvSpPr>
          <p:spPr bwMode="auto">
            <a:xfrm>
              <a:off x="3830" y="1486"/>
              <a:ext cx="24" cy="26"/>
            </a:xfrm>
            <a:prstGeom prst="ellipse">
              <a:avLst/>
            </a:pr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1" name="Freeform 1794">
              <a:extLst>
                <a:ext uri="{FF2B5EF4-FFF2-40B4-BE49-F238E27FC236}">
                  <a16:creationId xmlns:a16="http://schemas.microsoft.com/office/drawing/2014/main" id="{A185C328-1BDA-4449-9E33-8D397DEE3897}"/>
                </a:ext>
              </a:extLst>
            </p:cNvPr>
            <p:cNvSpPr>
              <a:spLocks/>
            </p:cNvSpPr>
            <p:nvPr/>
          </p:nvSpPr>
          <p:spPr bwMode="auto">
            <a:xfrm>
              <a:off x="3603" y="1526"/>
              <a:ext cx="28" cy="24"/>
            </a:xfrm>
            <a:custGeom>
              <a:avLst/>
              <a:gdLst>
                <a:gd name="T0" fmla="*/ 6 w 12"/>
                <a:gd name="T1" fmla="*/ 0 h 10"/>
                <a:gd name="T2" fmla="*/ 4 w 12"/>
                <a:gd name="T3" fmla="*/ 0 h 10"/>
                <a:gd name="T4" fmla="*/ 1 w 12"/>
                <a:gd name="T5" fmla="*/ 7 h 10"/>
                <a:gd name="T6" fmla="*/ 6 w 12"/>
                <a:gd name="T7" fmla="*/ 10 h 10"/>
                <a:gd name="T8" fmla="*/ 8 w 12"/>
                <a:gd name="T9" fmla="*/ 10 h 10"/>
                <a:gd name="T10" fmla="*/ 11 w 12"/>
                <a:gd name="T11" fmla="*/ 3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5" y="0"/>
                    <a:pt x="4" y="0"/>
                  </a:cubicBezTo>
                  <a:cubicBezTo>
                    <a:pt x="1" y="1"/>
                    <a:pt x="0" y="4"/>
                    <a:pt x="1" y="7"/>
                  </a:cubicBezTo>
                  <a:cubicBezTo>
                    <a:pt x="2" y="9"/>
                    <a:pt x="4" y="10"/>
                    <a:pt x="6" y="10"/>
                  </a:cubicBezTo>
                  <a:cubicBezTo>
                    <a:pt x="7" y="10"/>
                    <a:pt x="7" y="10"/>
                    <a:pt x="8" y="10"/>
                  </a:cubicBezTo>
                  <a:cubicBezTo>
                    <a:pt x="11" y="9"/>
                    <a:pt x="12" y="6"/>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2" name="Freeform 1795">
              <a:extLst>
                <a:ext uri="{FF2B5EF4-FFF2-40B4-BE49-F238E27FC236}">
                  <a16:creationId xmlns:a16="http://schemas.microsoft.com/office/drawing/2014/main" id="{4C9549B4-6DDE-4B9D-9A4A-FFE780CC5FFB}"/>
                </a:ext>
              </a:extLst>
            </p:cNvPr>
            <p:cNvSpPr>
              <a:spLocks/>
            </p:cNvSpPr>
            <p:nvPr/>
          </p:nvSpPr>
          <p:spPr bwMode="auto">
            <a:xfrm>
              <a:off x="3406" y="1640"/>
              <a:ext cx="26" cy="24"/>
            </a:xfrm>
            <a:custGeom>
              <a:avLst/>
              <a:gdLst>
                <a:gd name="T0" fmla="*/ 6 w 11"/>
                <a:gd name="T1" fmla="*/ 0 h 10"/>
                <a:gd name="T2" fmla="*/ 2 w 11"/>
                <a:gd name="T3" fmla="*/ 1 h 10"/>
                <a:gd name="T4" fmla="*/ 2 w 11"/>
                <a:gd name="T5" fmla="*/ 9 h 10"/>
                <a:gd name="T6" fmla="*/ 6 w 11"/>
                <a:gd name="T7" fmla="*/ 10 h 10"/>
                <a:gd name="T8" fmla="*/ 9 w 11"/>
                <a:gd name="T9" fmla="*/ 9 h 10"/>
                <a:gd name="T10" fmla="*/ 10 w 11"/>
                <a:gd name="T11" fmla="*/ 2 h 10"/>
                <a:gd name="T12" fmla="*/ 6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6" y="0"/>
                  </a:moveTo>
                  <a:cubicBezTo>
                    <a:pt x="4" y="0"/>
                    <a:pt x="3" y="0"/>
                    <a:pt x="2" y="1"/>
                  </a:cubicBezTo>
                  <a:cubicBezTo>
                    <a:pt x="0" y="3"/>
                    <a:pt x="0" y="6"/>
                    <a:pt x="2" y="9"/>
                  </a:cubicBezTo>
                  <a:cubicBezTo>
                    <a:pt x="3" y="10"/>
                    <a:pt x="4" y="10"/>
                    <a:pt x="6" y="10"/>
                  </a:cubicBezTo>
                  <a:cubicBezTo>
                    <a:pt x="7" y="10"/>
                    <a:pt x="8" y="10"/>
                    <a:pt x="9" y="9"/>
                  </a:cubicBezTo>
                  <a:cubicBezTo>
                    <a:pt x="11" y="7"/>
                    <a:pt x="11" y="4"/>
                    <a:pt x="10" y="2"/>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3" name="Freeform 1796">
              <a:extLst>
                <a:ext uri="{FF2B5EF4-FFF2-40B4-BE49-F238E27FC236}">
                  <a16:creationId xmlns:a16="http://schemas.microsoft.com/office/drawing/2014/main" id="{CF20553C-AE72-46EE-9309-188A51DE497E}"/>
                </a:ext>
              </a:extLst>
            </p:cNvPr>
            <p:cNvSpPr>
              <a:spLocks/>
            </p:cNvSpPr>
            <p:nvPr/>
          </p:nvSpPr>
          <p:spPr bwMode="auto">
            <a:xfrm>
              <a:off x="3258" y="1816"/>
              <a:ext cx="29" cy="24"/>
            </a:xfrm>
            <a:custGeom>
              <a:avLst/>
              <a:gdLst>
                <a:gd name="T0" fmla="*/ 6 w 12"/>
                <a:gd name="T1" fmla="*/ 0 h 10"/>
                <a:gd name="T2" fmla="*/ 1 w 12"/>
                <a:gd name="T3" fmla="*/ 2 h 10"/>
                <a:gd name="T4" fmla="*/ 3 w 12"/>
                <a:gd name="T5" fmla="*/ 10 h 10"/>
                <a:gd name="T6" fmla="*/ 6 w 12"/>
                <a:gd name="T7" fmla="*/ 10 h 10"/>
                <a:gd name="T8" fmla="*/ 10 w 12"/>
                <a:gd name="T9" fmla="*/ 8 h 10"/>
                <a:gd name="T10" fmla="*/ 8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4" y="0"/>
                    <a:pt x="2" y="1"/>
                    <a:pt x="1" y="2"/>
                  </a:cubicBezTo>
                  <a:cubicBezTo>
                    <a:pt x="0" y="5"/>
                    <a:pt x="0" y="8"/>
                    <a:pt x="3" y="10"/>
                  </a:cubicBezTo>
                  <a:cubicBezTo>
                    <a:pt x="4" y="10"/>
                    <a:pt x="5" y="10"/>
                    <a:pt x="6" y="10"/>
                  </a:cubicBezTo>
                  <a:cubicBezTo>
                    <a:pt x="7" y="10"/>
                    <a:pt x="9" y="9"/>
                    <a:pt x="10" y="8"/>
                  </a:cubicBezTo>
                  <a:cubicBezTo>
                    <a:pt x="12" y="5"/>
                    <a:pt x="11" y="2"/>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4" name="Freeform 1797">
              <a:extLst>
                <a:ext uri="{FF2B5EF4-FFF2-40B4-BE49-F238E27FC236}">
                  <a16:creationId xmlns:a16="http://schemas.microsoft.com/office/drawing/2014/main" id="{CB94856C-07BF-49E1-A140-F53B1692A9C8}"/>
                </a:ext>
              </a:extLst>
            </p:cNvPr>
            <p:cNvSpPr>
              <a:spLocks/>
            </p:cNvSpPr>
            <p:nvPr/>
          </p:nvSpPr>
          <p:spPr bwMode="auto">
            <a:xfrm>
              <a:off x="3180" y="2029"/>
              <a:ext cx="26" cy="27"/>
            </a:xfrm>
            <a:custGeom>
              <a:avLst/>
              <a:gdLst>
                <a:gd name="T0" fmla="*/ 6 w 11"/>
                <a:gd name="T1" fmla="*/ 0 h 11"/>
                <a:gd name="T2" fmla="*/ 0 w 11"/>
                <a:gd name="T3" fmla="*/ 5 h 11"/>
                <a:gd name="T4" fmla="*/ 5 w 11"/>
                <a:gd name="T5" fmla="*/ 11 h 11"/>
                <a:gd name="T6" fmla="*/ 6 w 11"/>
                <a:gd name="T7" fmla="*/ 11 h 11"/>
                <a:gd name="T8" fmla="*/ 11 w 11"/>
                <a:gd name="T9" fmla="*/ 6 h 11"/>
                <a:gd name="T10" fmla="*/ 6 w 11"/>
                <a:gd name="T11" fmla="*/ 0 h 11"/>
                <a:gd name="T12" fmla="*/ 6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6" y="0"/>
                  </a:moveTo>
                  <a:cubicBezTo>
                    <a:pt x="3" y="0"/>
                    <a:pt x="1" y="2"/>
                    <a:pt x="0" y="5"/>
                  </a:cubicBezTo>
                  <a:cubicBezTo>
                    <a:pt x="0" y="7"/>
                    <a:pt x="2" y="10"/>
                    <a:pt x="5" y="11"/>
                  </a:cubicBezTo>
                  <a:cubicBezTo>
                    <a:pt x="5" y="11"/>
                    <a:pt x="5" y="11"/>
                    <a:pt x="6" y="11"/>
                  </a:cubicBezTo>
                  <a:cubicBezTo>
                    <a:pt x="8" y="11"/>
                    <a:pt x="10" y="9"/>
                    <a:pt x="11" y="6"/>
                  </a:cubicBezTo>
                  <a:cubicBezTo>
                    <a:pt x="11" y="4"/>
                    <a:pt x="9" y="1"/>
                    <a:pt x="6" y="0"/>
                  </a:cubicBezTo>
                  <a:cubicBezTo>
                    <a:pt x="6"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5" name="Freeform 1798">
              <a:extLst>
                <a:ext uri="{FF2B5EF4-FFF2-40B4-BE49-F238E27FC236}">
                  <a16:creationId xmlns:a16="http://schemas.microsoft.com/office/drawing/2014/main" id="{2C65FF43-E372-445C-9AFF-E18ED8C4E225}"/>
                </a:ext>
              </a:extLst>
            </p:cNvPr>
            <p:cNvSpPr>
              <a:spLocks/>
            </p:cNvSpPr>
            <p:nvPr/>
          </p:nvSpPr>
          <p:spPr bwMode="auto">
            <a:xfrm>
              <a:off x="3180" y="2260"/>
              <a:ext cx="26" cy="24"/>
            </a:xfrm>
            <a:custGeom>
              <a:avLst/>
              <a:gdLst>
                <a:gd name="T0" fmla="*/ 6 w 11"/>
                <a:gd name="T1" fmla="*/ 0 h 10"/>
                <a:gd name="T2" fmla="*/ 5 w 11"/>
                <a:gd name="T3" fmla="*/ 0 h 10"/>
                <a:gd name="T4" fmla="*/ 0 w 11"/>
                <a:gd name="T5" fmla="*/ 6 h 10"/>
                <a:gd name="T6" fmla="*/ 6 w 11"/>
                <a:gd name="T7" fmla="*/ 10 h 10"/>
                <a:gd name="T8" fmla="*/ 6 w 11"/>
                <a:gd name="T9" fmla="*/ 10 h 10"/>
                <a:gd name="T10" fmla="*/ 11 w 11"/>
                <a:gd name="T11" fmla="*/ 4 h 10"/>
                <a:gd name="T12" fmla="*/ 6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6" y="0"/>
                  </a:moveTo>
                  <a:cubicBezTo>
                    <a:pt x="5" y="0"/>
                    <a:pt x="5" y="0"/>
                    <a:pt x="5" y="0"/>
                  </a:cubicBezTo>
                  <a:cubicBezTo>
                    <a:pt x="2" y="0"/>
                    <a:pt x="0" y="3"/>
                    <a:pt x="0" y="6"/>
                  </a:cubicBezTo>
                  <a:cubicBezTo>
                    <a:pt x="1" y="8"/>
                    <a:pt x="3" y="10"/>
                    <a:pt x="6" y="10"/>
                  </a:cubicBezTo>
                  <a:cubicBezTo>
                    <a:pt x="6" y="10"/>
                    <a:pt x="6" y="10"/>
                    <a:pt x="6" y="10"/>
                  </a:cubicBezTo>
                  <a:cubicBezTo>
                    <a:pt x="9" y="10"/>
                    <a:pt x="11" y="7"/>
                    <a:pt x="11" y="4"/>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6" name="Freeform 1799">
              <a:extLst>
                <a:ext uri="{FF2B5EF4-FFF2-40B4-BE49-F238E27FC236}">
                  <a16:creationId xmlns:a16="http://schemas.microsoft.com/office/drawing/2014/main" id="{2B5F1449-A76D-4DAD-AF34-C4B910DE5496}"/>
                </a:ext>
              </a:extLst>
            </p:cNvPr>
            <p:cNvSpPr>
              <a:spLocks/>
            </p:cNvSpPr>
            <p:nvPr/>
          </p:nvSpPr>
          <p:spPr bwMode="auto">
            <a:xfrm>
              <a:off x="3256" y="2473"/>
              <a:ext cx="28" cy="27"/>
            </a:xfrm>
            <a:custGeom>
              <a:avLst/>
              <a:gdLst>
                <a:gd name="T0" fmla="*/ 6 w 12"/>
                <a:gd name="T1" fmla="*/ 0 h 11"/>
                <a:gd name="T2" fmla="*/ 4 w 12"/>
                <a:gd name="T3" fmla="*/ 1 h 11"/>
                <a:gd name="T4" fmla="*/ 2 w 12"/>
                <a:gd name="T5" fmla="*/ 8 h 11"/>
                <a:gd name="T6" fmla="*/ 6 w 12"/>
                <a:gd name="T7" fmla="*/ 11 h 11"/>
                <a:gd name="T8" fmla="*/ 9 w 12"/>
                <a:gd name="T9" fmla="*/ 10 h 11"/>
                <a:gd name="T10" fmla="*/ 11 w 12"/>
                <a:gd name="T11" fmla="*/ 3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6" y="0"/>
                    <a:pt x="5" y="0"/>
                    <a:pt x="4" y="1"/>
                  </a:cubicBezTo>
                  <a:cubicBezTo>
                    <a:pt x="1" y="2"/>
                    <a:pt x="0" y="5"/>
                    <a:pt x="2" y="8"/>
                  </a:cubicBezTo>
                  <a:cubicBezTo>
                    <a:pt x="3" y="10"/>
                    <a:pt x="5" y="11"/>
                    <a:pt x="6" y="11"/>
                  </a:cubicBezTo>
                  <a:cubicBezTo>
                    <a:pt x="7" y="11"/>
                    <a:pt x="8" y="10"/>
                    <a:pt x="9" y="10"/>
                  </a:cubicBezTo>
                  <a:cubicBezTo>
                    <a:pt x="12" y="8"/>
                    <a:pt x="12" y="5"/>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7" name="Freeform 1800">
              <a:extLst>
                <a:ext uri="{FF2B5EF4-FFF2-40B4-BE49-F238E27FC236}">
                  <a16:creationId xmlns:a16="http://schemas.microsoft.com/office/drawing/2014/main" id="{E5D3B409-83A9-43B3-9C0B-912FBB108E06}"/>
                </a:ext>
              </a:extLst>
            </p:cNvPr>
            <p:cNvSpPr>
              <a:spLocks/>
            </p:cNvSpPr>
            <p:nvPr/>
          </p:nvSpPr>
          <p:spPr bwMode="auto">
            <a:xfrm>
              <a:off x="3403" y="2649"/>
              <a:ext cx="29" cy="24"/>
            </a:xfrm>
            <a:custGeom>
              <a:avLst/>
              <a:gdLst>
                <a:gd name="T0" fmla="*/ 6 w 12"/>
                <a:gd name="T1" fmla="*/ 0 h 10"/>
                <a:gd name="T2" fmla="*/ 2 w 12"/>
                <a:gd name="T3" fmla="*/ 2 h 10"/>
                <a:gd name="T4" fmla="*/ 3 w 12"/>
                <a:gd name="T5" fmla="*/ 9 h 10"/>
                <a:gd name="T6" fmla="*/ 6 w 12"/>
                <a:gd name="T7" fmla="*/ 10 h 10"/>
                <a:gd name="T8" fmla="*/ 10 w 12"/>
                <a:gd name="T9" fmla="*/ 9 h 10"/>
                <a:gd name="T10" fmla="*/ 10 w 12"/>
                <a:gd name="T11" fmla="*/ 1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3" y="1"/>
                    <a:pt x="2" y="2"/>
                  </a:cubicBezTo>
                  <a:cubicBezTo>
                    <a:pt x="0" y="4"/>
                    <a:pt x="1" y="7"/>
                    <a:pt x="3" y="9"/>
                  </a:cubicBezTo>
                  <a:cubicBezTo>
                    <a:pt x="4" y="10"/>
                    <a:pt x="5" y="10"/>
                    <a:pt x="6" y="10"/>
                  </a:cubicBezTo>
                  <a:cubicBezTo>
                    <a:pt x="8" y="10"/>
                    <a:pt x="9" y="10"/>
                    <a:pt x="10" y="9"/>
                  </a:cubicBezTo>
                  <a:cubicBezTo>
                    <a:pt x="12" y="6"/>
                    <a:pt x="12" y="3"/>
                    <a:pt x="10" y="1"/>
                  </a:cubicBezTo>
                  <a:cubicBezTo>
                    <a:pt x="9" y="0"/>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8" name="Freeform 1801">
              <a:extLst>
                <a:ext uri="{FF2B5EF4-FFF2-40B4-BE49-F238E27FC236}">
                  <a16:creationId xmlns:a16="http://schemas.microsoft.com/office/drawing/2014/main" id="{E5610F28-23B5-4FF1-819E-9E55A8DE5238}"/>
                </a:ext>
              </a:extLst>
            </p:cNvPr>
            <p:cNvSpPr>
              <a:spLocks/>
            </p:cNvSpPr>
            <p:nvPr/>
          </p:nvSpPr>
          <p:spPr bwMode="auto">
            <a:xfrm>
              <a:off x="3603" y="2763"/>
              <a:ext cx="28" cy="26"/>
            </a:xfrm>
            <a:custGeom>
              <a:avLst/>
              <a:gdLst>
                <a:gd name="T0" fmla="*/ 6 w 12"/>
                <a:gd name="T1" fmla="*/ 0 h 11"/>
                <a:gd name="T2" fmla="*/ 1 w 12"/>
                <a:gd name="T3" fmla="*/ 4 h 11"/>
                <a:gd name="T4" fmla="*/ 4 w 12"/>
                <a:gd name="T5" fmla="*/ 10 h 11"/>
                <a:gd name="T6" fmla="*/ 6 w 12"/>
                <a:gd name="T7" fmla="*/ 11 h 11"/>
                <a:gd name="T8" fmla="*/ 11 w 12"/>
                <a:gd name="T9" fmla="*/ 7 h 11"/>
                <a:gd name="T10" fmla="*/ 8 w 12"/>
                <a:gd name="T11" fmla="*/ 0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4" y="0"/>
                    <a:pt x="2" y="1"/>
                    <a:pt x="1" y="4"/>
                  </a:cubicBezTo>
                  <a:cubicBezTo>
                    <a:pt x="0" y="6"/>
                    <a:pt x="1" y="9"/>
                    <a:pt x="4" y="10"/>
                  </a:cubicBezTo>
                  <a:cubicBezTo>
                    <a:pt x="5" y="11"/>
                    <a:pt x="5" y="11"/>
                    <a:pt x="6" y="11"/>
                  </a:cubicBezTo>
                  <a:cubicBezTo>
                    <a:pt x="8" y="11"/>
                    <a:pt x="10" y="9"/>
                    <a:pt x="11" y="7"/>
                  </a:cubicBezTo>
                  <a:cubicBezTo>
                    <a:pt x="12" y="4"/>
                    <a:pt x="10" y="1"/>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9" name="Oval 1802">
              <a:extLst>
                <a:ext uri="{FF2B5EF4-FFF2-40B4-BE49-F238E27FC236}">
                  <a16:creationId xmlns:a16="http://schemas.microsoft.com/office/drawing/2014/main" id="{5C0D8AF3-F137-4CC5-9335-ED470FA8C831}"/>
                </a:ext>
              </a:extLst>
            </p:cNvPr>
            <p:cNvSpPr>
              <a:spLocks noChangeArrowheads="1"/>
            </p:cNvSpPr>
            <p:nvPr/>
          </p:nvSpPr>
          <p:spPr bwMode="auto">
            <a:xfrm>
              <a:off x="3828" y="2803"/>
              <a:ext cx="26" cy="24"/>
            </a:xfrm>
            <a:prstGeom prst="ellipse">
              <a:avLst/>
            </a:pr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0" name="Freeform 1803">
              <a:extLst>
                <a:ext uri="{FF2B5EF4-FFF2-40B4-BE49-F238E27FC236}">
                  <a16:creationId xmlns:a16="http://schemas.microsoft.com/office/drawing/2014/main" id="{730FEDB5-FD2A-4719-AA82-E5F75B88D886}"/>
                </a:ext>
              </a:extLst>
            </p:cNvPr>
            <p:cNvSpPr>
              <a:spLocks/>
            </p:cNvSpPr>
            <p:nvPr/>
          </p:nvSpPr>
          <p:spPr bwMode="auto">
            <a:xfrm>
              <a:off x="4054" y="2763"/>
              <a:ext cx="26" cy="26"/>
            </a:xfrm>
            <a:custGeom>
              <a:avLst/>
              <a:gdLst>
                <a:gd name="T0" fmla="*/ 5 w 11"/>
                <a:gd name="T1" fmla="*/ 0 h 11"/>
                <a:gd name="T2" fmla="*/ 4 w 11"/>
                <a:gd name="T3" fmla="*/ 1 h 11"/>
                <a:gd name="T4" fmla="*/ 1 w 11"/>
                <a:gd name="T5" fmla="*/ 7 h 11"/>
                <a:gd name="T6" fmla="*/ 5 w 11"/>
                <a:gd name="T7" fmla="*/ 11 h 11"/>
                <a:gd name="T8" fmla="*/ 7 w 11"/>
                <a:gd name="T9" fmla="*/ 10 h 11"/>
                <a:gd name="T10" fmla="*/ 10 w 11"/>
                <a:gd name="T11" fmla="*/ 4 h 11"/>
                <a:gd name="T12" fmla="*/ 5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5" y="0"/>
                  </a:moveTo>
                  <a:cubicBezTo>
                    <a:pt x="5" y="0"/>
                    <a:pt x="4" y="0"/>
                    <a:pt x="4" y="1"/>
                  </a:cubicBezTo>
                  <a:cubicBezTo>
                    <a:pt x="1" y="2"/>
                    <a:pt x="0" y="5"/>
                    <a:pt x="1" y="7"/>
                  </a:cubicBezTo>
                  <a:cubicBezTo>
                    <a:pt x="1" y="9"/>
                    <a:pt x="3" y="11"/>
                    <a:pt x="5" y="11"/>
                  </a:cubicBezTo>
                  <a:cubicBezTo>
                    <a:pt x="6" y="11"/>
                    <a:pt x="7" y="11"/>
                    <a:pt x="7" y="10"/>
                  </a:cubicBezTo>
                  <a:cubicBezTo>
                    <a:pt x="10" y="9"/>
                    <a:pt x="11" y="6"/>
                    <a:pt x="10" y="4"/>
                  </a:cubicBezTo>
                  <a:cubicBezTo>
                    <a:pt x="10" y="2"/>
                    <a:pt x="8" y="0"/>
                    <a:pt x="5"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1" name="Freeform 1804">
              <a:extLst>
                <a:ext uri="{FF2B5EF4-FFF2-40B4-BE49-F238E27FC236}">
                  <a16:creationId xmlns:a16="http://schemas.microsoft.com/office/drawing/2014/main" id="{0DAA920B-EF6B-4032-AED4-F5F4059C2DC6}"/>
                </a:ext>
              </a:extLst>
            </p:cNvPr>
            <p:cNvSpPr>
              <a:spLocks/>
            </p:cNvSpPr>
            <p:nvPr/>
          </p:nvSpPr>
          <p:spPr bwMode="auto">
            <a:xfrm>
              <a:off x="4251" y="2649"/>
              <a:ext cx="28" cy="26"/>
            </a:xfrm>
            <a:custGeom>
              <a:avLst/>
              <a:gdLst>
                <a:gd name="T0" fmla="*/ 6 w 12"/>
                <a:gd name="T1" fmla="*/ 0 h 11"/>
                <a:gd name="T2" fmla="*/ 3 w 12"/>
                <a:gd name="T3" fmla="*/ 1 h 11"/>
                <a:gd name="T4" fmla="*/ 2 w 12"/>
                <a:gd name="T5" fmla="*/ 9 h 11"/>
                <a:gd name="T6" fmla="*/ 6 w 12"/>
                <a:gd name="T7" fmla="*/ 11 h 11"/>
                <a:gd name="T8" fmla="*/ 9 w 12"/>
                <a:gd name="T9" fmla="*/ 9 h 11"/>
                <a:gd name="T10" fmla="*/ 10 w 12"/>
                <a:gd name="T11" fmla="*/ 2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5" y="0"/>
                    <a:pt x="4" y="1"/>
                    <a:pt x="3" y="1"/>
                  </a:cubicBezTo>
                  <a:cubicBezTo>
                    <a:pt x="0" y="3"/>
                    <a:pt x="0" y="7"/>
                    <a:pt x="2" y="9"/>
                  </a:cubicBezTo>
                  <a:cubicBezTo>
                    <a:pt x="3" y="10"/>
                    <a:pt x="4" y="11"/>
                    <a:pt x="6" y="11"/>
                  </a:cubicBezTo>
                  <a:cubicBezTo>
                    <a:pt x="7" y="11"/>
                    <a:pt x="8" y="10"/>
                    <a:pt x="9" y="9"/>
                  </a:cubicBezTo>
                  <a:cubicBezTo>
                    <a:pt x="12" y="8"/>
                    <a:pt x="12" y="4"/>
                    <a:pt x="10" y="2"/>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2" name="Freeform 1805">
              <a:extLst>
                <a:ext uri="{FF2B5EF4-FFF2-40B4-BE49-F238E27FC236}">
                  <a16:creationId xmlns:a16="http://schemas.microsoft.com/office/drawing/2014/main" id="{8FE532FC-487A-4AF0-B591-4FCC7ADCC71D}"/>
                </a:ext>
              </a:extLst>
            </p:cNvPr>
            <p:cNvSpPr>
              <a:spLocks/>
            </p:cNvSpPr>
            <p:nvPr/>
          </p:nvSpPr>
          <p:spPr bwMode="auto">
            <a:xfrm>
              <a:off x="4398" y="2473"/>
              <a:ext cx="28" cy="27"/>
            </a:xfrm>
            <a:custGeom>
              <a:avLst/>
              <a:gdLst>
                <a:gd name="T0" fmla="*/ 6 w 12"/>
                <a:gd name="T1" fmla="*/ 0 h 11"/>
                <a:gd name="T2" fmla="*/ 1 w 12"/>
                <a:gd name="T3" fmla="*/ 3 h 11"/>
                <a:gd name="T4" fmla="*/ 3 w 12"/>
                <a:gd name="T5" fmla="*/ 10 h 11"/>
                <a:gd name="T6" fmla="*/ 6 w 12"/>
                <a:gd name="T7" fmla="*/ 11 h 11"/>
                <a:gd name="T8" fmla="*/ 10 w 12"/>
                <a:gd name="T9" fmla="*/ 8 h 11"/>
                <a:gd name="T10" fmla="*/ 9 w 12"/>
                <a:gd name="T11" fmla="*/ 1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4" y="0"/>
                    <a:pt x="2" y="1"/>
                    <a:pt x="1" y="3"/>
                  </a:cubicBezTo>
                  <a:cubicBezTo>
                    <a:pt x="0" y="5"/>
                    <a:pt x="1" y="9"/>
                    <a:pt x="3" y="10"/>
                  </a:cubicBezTo>
                  <a:cubicBezTo>
                    <a:pt x="4" y="11"/>
                    <a:pt x="5" y="11"/>
                    <a:pt x="6" y="11"/>
                  </a:cubicBezTo>
                  <a:cubicBezTo>
                    <a:pt x="8" y="11"/>
                    <a:pt x="9" y="10"/>
                    <a:pt x="10" y="8"/>
                  </a:cubicBezTo>
                  <a:cubicBezTo>
                    <a:pt x="12" y="6"/>
                    <a:pt x="11" y="3"/>
                    <a:pt x="9" y="1"/>
                  </a:cubicBezTo>
                  <a:cubicBezTo>
                    <a:pt x="8"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3" name="Freeform 1806">
              <a:extLst>
                <a:ext uri="{FF2B5EF4-FFF2-40B4-BE49-F238E27FC236}">
                  <a16:creationId xmlns:a16="http://schemas.microsoft.com/office/drawing/2014/main" id="{008CCE27-492D-4518-9465-6B784C92F79F}"/>
                </a:ext>
              </a:extLst>
            </p:cNvPr>
            <p:cNvSpPr>
              <a:spLocks/>
            </p:cNvSpPr>
            <p:nvPr/>
          </p:nvSpPr>
          <p:spPr bwMode="auto">
            <a:xfrm>
              <a:off x="4476" y="2260"/>
              <a:ext cx="29" cy="24"/>
            </a:xfrm>
            <a:custGeom>
              <a:avLst/>
              <a:gdLst>
                <a:gd name="T0" fmla="*/ 6 w 12"/>
                <a:gd name="T1" fmla="*/ 0 h 10"/>
                <a:gd name="T2" fmla="*/ 1 w 12"/>
                <a:gd name="T3" fmla="*/ 4 h 10"/>
                <a:gd name="T4" fmla="*/ 5 w 12"/>
                <a:gd name="T5" fmla="*/ 10 h 10"/>
                <a:gd name="T6" fmla="*/ 6 w 12"/>
                <a:gd name="T7" fmla="*/ 10 h 10"/>
                <a:gd name="T8" fmla="*/ 11 w 12"/>
                <a:gd name="T9" fmla="*/ 6 h 10"/>
                <a:gd name="T10" fmla="*/ 7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3" y="0"/>
                    <a:pt x="1" y="2"/>
                    <a:pt x="1" y="4"/>
                  </a:cubicBezTo>
                  <a:cubicBezTo>
                    <a:pt x="0" y="7"/>
                    <a:pt x="2" y="10"/>
                    <a:pt x="5" y="10"/>
                  </a:cubicBezTo>
                  <a:cubicBezTo>
                    <a:pt x="5" y="10"/>
                    <a:pt x="6" y="10"/>
                    <a:pt x="6" y="10"/>
                  </a:cubicBezTo>
                  <a:cubicBezTo>
                    <a:pt x="8" y="10"/>
                    <a:pt x="11" y="9"/>
                    <a:pt x="11" y="6"/>
                  </a:cubicBezTo>
                  <a:cubicBezTo>
                    <a:pt x="12" y="3"/>
                    <a:pt x="10" y="0"/>
                    <a:pt x="7"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4" name="Freeform 1807">
              <a:extLst>
                <a:ext uri="{FF2B5EF4-FFF2-40B4-BE49-F238E27FC236}">
                  <a16:creationId xmlns:a16="http://schemas.microsoft.com/office/drawing/2014/main" id="{BE113B21-ECA9-4CC3-A365-3087E3CC1B2E}"/>
                </a:ext>
              </a:extLst>
            </p:cNvPr>
            <p:cNvSpPr>
              <a:spLocks/>
            </p:cNvSpPr>
            <p:nvPr/>
          </p:nvSpPr>
          <p:spPr bwMode="auto">
            <a:xfrm>
              <a:off x="4476" y="2032"/>
              <a:ext cx="29" cy="24"/>
            </a:xfrm>
            <a:custGeom>
              <a:avLst/>
              <a:gdLst>
                <a:gd name="T0" fmla="*/ 6 w 12"/>
                <a:gd name="T1" fmla="*/ 0 h 10"/>
                <a:gd name="T2" fmla="*/ 5 w 12"/>
                <a:gd name="T3" fmla="*/ 0 h 10"/>
                <a:gd name="T4" fmla="*/ 1 w 12"/>
                <a:gd name="T5" fmla="*/ 6 h 10"/>
                <a:gd name="T6" fmla="*/ 6 w 12"/>
                <a:gd name="T7" fmla="*/ 10 h 10"/>
                <a:gd name="T8" fmla="*/ 7 w 12"/>
                <a:gd name="T9" fmla="*/ 10 h 10"/>
                <a:gd name="T10" fmla="*/ 11 w 12"/>
                <a:gd name="T11" fmla="*/ 4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6" y="0"/>
                    <a:pt x="5" y="0"/>
                    <a:pt x="5" y="0"/>
                  </a:cubicBezTo>
                  <a:cubicBezTo>
                    <a:pt x="2" y="0"/>
                    <a:pt x="0" y="3"/>
                    <a:pt x="1" y="6"/>
                  </a:cubicBezTo>
                  <a:cubicBezTo>
                    <a:pt x="1" y="8"/>
                    <a:pt x="3" y="10"/>
                    <a:pt x="6" y="10"/>
                  </a:cubicBezTo>
                  <a:cubicBezTo>
                    <a:pt x="6" y="10"/>
                    <a:pt x="7" y="10"/>
                    <a:pt x="7" y="10"/>
                  </a:cubicBezTo>
                  <a:cubicBezTo>
                    <a:pt x="10" y="9"/>
                    <a:pt x="12" y="7"/>
                    <a:pt x="11" y="4"/>
                  </a:cubicBezTo>
                  <a:cubicBezTo>
                    <a:pt x="11"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5" name="Freeform 1808">
              <a:extLst>
                <a:ext uri="{FF2B5EF4-FFF2-40B4-BE49-F238E27FC236}">
                  <a16:creationId xmlns:a16="http://schemas.microsoft.com/office/drawing/2014/main" id="{32BBEF74-F716-4839-818D-F2291EE62BB0}"/>
                </a:ext>
              </a:extLst>
            </p:cNvPr>
            <p:cNvSpPr>
              <a:spLocks/>
            </p:cNvSpPr>
            <p:nvPr/>
          </p:nvSpPr>
          <p:spPr bwMode="auto">
            <a:xfrm>
              <a:off x="4398" y="1816"/>
              <a:ext cx="28" cy="24"/>
            </a:xfrm>
            <a:custGeom>
              <a:avLst/>
              <a:gdLst>
                <a:gd name="T0" fmla="*/ 6 w 12"/>
                <a:gd name="T1" fmla="*/ 0 h 10"/>
                <a:gd name="T2" fmla="*/ 3 w 12"/>
                <a:gd name="T3" fmla="*/ 1 h 10"/>
                <a:gd name="T4" fmla="*/ 2 w 12"/>
                <a:gd name="T5" fmla="*/ 8 h 10"/>
                <a:gd name="T6" fmla="*/ 6 w 12"/>
                <a:gd name="T7" fmla="*/ 10 h 10"/>
                <a:gd name="T8" fmla="*/ 9 w 12"/>
                <a:gd name="T9" fmla="*/ 10 h 10"/>
                <a:gd name="T10" fmla="*/ 11 w 12"/>
                <a:gd name="T11" fmla="*/ 3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4" y="0"/>
                    <a:pt x="3" y="1"/>
                  </a:cubicBezTo>
                  <a:cubicBezTo>
                    <a:pt x="1" y="2"/>
                    <a:pt x="0" y="5"/>
                    <a:pt x="2" y="8"/>
                  </a:cubicBezTo>
                  <a:cubicBezTo>
                    <a:pt x="2" y="10"/>
                    <a:pt x="4" y="10"/>
                    <a:pt x="6" y="10"/>
                  </a:cubicBezTo>
                  <a:cubicBezTo>
                    <a:pt x="7" y="10"/>
                    <a:pt x="8" y="10"/>
                    <a:pt x="9" y="10"/>
                  </a:cubicBezTo>
                  <a:cubicBezTo>
                    <a:pt x="11" y="8"/>
                    <a:pt x="12" y="5"/>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6" name="Freeform 1809">
              <a:extLst>
                <a:ext uri="{FF2B5EF4-FFF2-40B4-BE49-F238E27FC236}">
                  <a16:creationId xmlns:a16="http://schemas.microsoft.com/office/drawing/2014/main" id="{880E26B5-D40B-4A5C-BDA8-15A51EE294FA}"/>
                </a:ext>
              </a:extLst>
            </p:cNvPr>
            <p:cNvSpPr>
              <a:spLocks/>
            </p:cNvSpPr>
            <p:nvPr/>
          </p:nvSpPr>
          <p:spPr bwMode="auto">
            <a:xfrm>
              <a:off x="4251" y="1640"/>
              <a:ext cx="28" cy="26"/>
            </a:xfrm>
            <a:custGeom>
              <a:avLst/>
              <a:gdLst>
                <a:gd name="T0" fmla="*/ 6 w 12"/>
                <a:gd name="T1" fmla="*/ 0 h 11"/>
                <a:gd name="T2" fmla="*/ 2 w 12"/>
                <a:gd name="T3" fmla="*/ 2 h 11"/>
                <a:gd name="T4" fmla="*/ 3 w 12"/>
                <a:gd name="T5" fmla="*/ 9 h 11"/>
                <a:gd name="T6" fmla="*/ 6 w 12"/>
                <a:gd name="T7" fmla="*/ 11 h 11"/>
                <a:gd name="T8" fmla="*/ 10 w 12"/>
                <a:gd name="T9" fmla="*/ 9 h 11"/>
                <a:gd name="T10" fmla="*/ 10 w 12"/>
                <a:gd name="T11" fmla="*/ 1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5" y="0"/>
                    <a:pt x="3" y="1"/>
                    <a:pt x="2" y="2"/>
                  </a:cubicBezTo>
                  <a:cubicBezTo>
                    <a:pt x="0" y="4"/>
                    <a:pt x="1" y="8"/>
                    <a:pt x="3" y="9"/>
                  </a:cubicBezTo>
                  <a:cubicBezTo>
                    <a:pt x="4" y="10"/>
                    <a:pt x="5" y="11"/>
                    <a:pt x="6" y="11"/>
                  </a:cubicBezTo>
                  <a:cubicBezTo>
                    <a:pt x="8" y="11"/>
                    <a:pt x="9" y="10"/>
                    <a:pt x="10" y="9"/>
                  </a:cubicBezTo>
                  <a:cubicBezTo>
                    <a:pt x="12" y="7"/>
                    <a:pt x="12" y="3"/>
                    <a:pt x="10" y="1"/>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7" name="Freeform 1810">
              <a:extLst>
                <a:ext uri="{FF2B5EF4-FFF2-40B4-BE49-F238E27FC236}">
                  <a16:creationId xmlns:a16="http://schemas.microsoft.com/office/drawing/2014/main" id="{BACFF060-1650-47F2-8A26-5A316F63A18B}"/>
                </a:ext>
              </a:extLst>
            </p:cNvPr>
            <p:cNvSpPr>
              <a:spLocks/>
            </p:cNvSpPr>
            <p:nvPr/>
          </p:nvSpPr>
          <p:spPr bwMode="auto">
            <a:xfrm>
              <a:off x="4054" y="1526"/>
              <a:ext cx="28" cy="24"/>
            </a:xfrm>
            <a:custGeom>
              <a:avLst/>
              <a:gdLst>
                <a:gd name="T0" fmla="*/ 6 w 12"/>
                <a:gd name="T1" fmla="*/ 0 h 10"/>
                <a:gd name="T2" fmla="*/ 1 w 12"/>
                <a:gd name="T3" fmla="*/ 3 h 10"/>
                <a:gd name="T4" fmla="*/ 4 w 12"/>
                <a:gd name="T5" fmla="*/ 10 h 10"/>
                <a:gd name="T6" fmla="*/ 6 w 12"/>
                <a:gd name="T7" fmla="*/ 10 h 10"/>
                <a:gd name="T8" fmla="*/ 11 w 12"/>
                <a:gd name="T9" fmla="*/ 7 h 10"/>
                <a:gd name="T10" fmla="*/ 8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4" y="0"/>
                    <a:pt x="2" y="1"/>
                    <a:pt x="1" y="3"/>
                  </a:cubicBezTo>
                  <a:cubicBezTo>
                    <a:pt x="0" y="6"/>
                    <a:pt x="1" y="9"/>
                    <a:pt x="4" y="10"/>
                  </a:cubicBezTo>
                  <a:cubicBezTo>
                    <a:pt x="5" y="10"/>
                    <a:pt x="5" y="10"/>
                    <a:pt x="6" y="10"/>
                  </a:cubicBezTo>
                  <a:cubicBezTo>
                    <a:pt x="8" y="10"/>
                    <a:pt x="10" y="9"/>
                    <a:pt x="11" y="7"/>
                  </a:cubicBezTo>
                  <a:cubicBezTo>
                    <a:pt x="12" y="4"/>
                    <a:pt x="10" y="1"/>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8" name="Freeform 1811">
              <a:extLst>
                <a:ext uri="{FF2B5EF4-FFF2-40B4-BE49-F238E27FC236}">
                  <a16:creationId xmlns:a16="http://schemas.microsoft.com/office/drawing/2014/main" id="{1AFB643C-F4F2-4C65-B687-7C4F838F49F6}"/>
                </a:ext>
              </a:extLst>
            </p:cNvPr>
            <p:cNvSpPr>
              <a:spLocks/>
            </p:cNvSpPr>
            <p:nvPr/>
          </p:nvSpPr>
          <p:spPr bwMode="auto">
            <a:xfrm>
              <a:off x="3142" y="2096"/>
              <a:ext cx="26" cy="12"/>
            </a:xfrm>
            <a:custGeom>
              <a:avLst/>
              <a:gdLst>
                <a:gd name="T0" fmla="*/ 0 w 26"/>
                <a:gd name="T1" fmla="*/ 12 h 12"/>
                <a:gd name="T2" fmla="*/ 2 w 26"/>
                <a:gd name="T3" fmla="*/ 9 h 12"/>
                <a:gd name="T4" fmla="*/ 24 w 26"/>
                <a:gd name="T5" fmla="*/ 9 h 12"/>
                <a:gd name="T6" fmla="*/ 24 w 26"/>
                <a:gd name="T7" fmla="*/ 0 h 12"/>
                <a:gd name="T8" fmla="*/ 26 w 26"/>
                <a:gd name="T9" fmla="*/ 0 h 12"/>
                <a:gd name="T10" fmla="*/ 26 w 26"/>
                <a:gd name="T11" fmla="*/ 12 h 12"/>
                <a:gd name="T12" fmla="*/ 0 w 2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6" h="12">
                  <a:moveTo>
                    <a:pt x="0" y="12"/>
                  </a:moveTo>
                  <a:lnTo>
                    <a:pt x="2" y="9"/>
                  </a:lnTo>
                  <a:lnTo>
                    <a:pt x="24" y="9"/>
                  </a:lnTo>
                  <a:lnTo>
                    <a:pt x="24" y="0"/>
                  </a:lnTo>
                  <a:lnTo>
                    <a:pt x="26" y="0"/>
                  </a:lnTo>
                  <a:lnTo>
                    <a:pt x="26" y="12"/>
                  </a:lnTo>
                  <a:lnTo>
                    <a:pt x="0" y="1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9" name="Freeform 1812">
              <a:extLst>
                <a:ext uri="{FF2B5EF4-FFF2-40B4-BE49-F238E27FC236}">
                  <a16:creationId xmlns:a16="http://schemas.microsoft.com/office/drawing/2014/main" id="{2F241168-B58E-43DA-B9BF-961A98FA72E9}"/>
                </a:ext>
              </a:extLst>
            </p:cNvPr>
            <p:cNvSpPr>
              <a:spLocks noEditPoints="1"/>
            </p:cNvSpPr>
            <p:nvPr/>
          </p:nvSpPr>
          <p:spPr bwMode="auto">
            <a:xfrm>
              <a:off x="3152" y="2075"/>
              <a:ext cx="19" cy="19"/>
            </a:xfrm>
            <a:custGeom>
              <a:avLst/>
              <a:gdLst>
                <a:gd name="T0" fmla="*/ 0 w 8"/>
                <a:gd name="T1" fmla="*/ 4 h 8"/>
                <a:gd name="T2" fmla="*/ 1 w 8"/>
                <a:gd name="T3" fmla="*/ 1 h 8"/>
                <a:gd name="T4" fmla="*/ 4 w 8"/>
                <a:gd name="T5" fmla="*/ 0 h 8"/>
                <a:gd name="T6" fmla="*/ 7 w 8"/>
                <a:gd name="T7" fmla="*/ 1 h 8"/>
                <a:gd name="T8" fmla="*/ 8 w 8"/>
                <a:gd name="T9" fmla="*/ 4 h 8"/>
                <a:gd name="T10" fmla="*/ 6 w 8"/>
                <a:gd name="T11" fmla="*/ 7 h 8"/>
                <a:gd name="T12" fmla="*/ 3 w 8"/>
                <a:gd name="T13" fmla="*/ 8 h 8"/>
                <a:gd name="T14" fmla="*/ 1 w 8"/>
                <a:gd name="T15" fmla="*/ 7 h 8"/>
                <a:gd name="T16" fmla="*/ 0 w 8"/>
                <a:gd name="T17" fmla="*/ 4 h 8"/>
                <a:gd name="T18" fmla="*/ 1 w 8"/>
                <a:gd name="T19" fmla="*/ 4 h 8"/>
                <a:gd name="T20" fmla="*/ 1 w 8"/>
                <a:gd name="T21" fmla="*/ 6 h 8"/>
                <a:gd name="T22" fmla="*/ 3 w 8"/>
                <a:gd name="T23" fmla="*/ 7 h 8"/>
                <a:gd name="T24" fmla="*/ 5 w 8"/>
                <a:gd name="T25" fmla="*/ 7 h 8"/>
                <a:gd name="T26" fmla="*/ 6 w 8"/>
                <a:gd name="T27" fmla="*/ 6 h 8"/>
                <a:gd name="T28" fmla="*/ 7 w 8"/>
                <a:gd name="T29" fmla="*/ 4 h 8"/>
                <a:gd name="T30" fmla="*/ 7 w 8"/>
                <a:gd name="T31" fmla="*/ 3 h 8"/>
                <a:gd name="T32" fmla="*/ 6 w 8"/>
                <a:gd name="T33" fmla="*/ 1 h 8"/>
                <a:gd name="T34" fmla="*/ 4 w 8"/>
                <a:gd name="T35" fmla="*/ 1 h 8"/>
                <a:gd name="T36" fmla="*/ 2 w 8"/>
                <a:gd name="T37" fmla="*/ 2 h 8"/>
                <a:gd name="T38" fmla="*/ 1 w 8"/>
                <a:gd name="T3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8">
                  <a:moveTo>
                    <a:pt x="0" y="4"/>
                  </a:moveTo>
                  <a:cubicBezTo>
                    <a:pt x="0" y="2"/>
                    <a:pt x="0" y="1"/>
                    <a:pt x="1" y="1"/>
                  </a:cubicBezTo>
                  <a:cubicBezTo>
                    <a:pt x="2" y="0"/>
                    <a:pt x="3" y="0"/>
                    <a:pt x="4" y="0"/>
                  </a:cubicBezTo>
                  <a:cubicBezTo>
                    <a:pt x="5" y="0"/>
                    <a:pt x="6" y="0"/>
                    <a:pt x="7" y="1"/>
                  </a:cubicBezTo>
                  <a:cubicBezTo>
                    <a:pt x="8" y="2"/>
                    <a:pt x="8" y="3"/>
                    <a:pt x="8" y="4"/>
                  </a:cubicBezTo>
                  <a:cubicBezTo>
                    <a:pt x="8" y="5"/>
                    <a:pt x="7" y="6"/>
                    <a:pt x="6" y="7"/>
                  </a:cubicBezTo>
                  <a:cubicBezTo>
                    <a:pt x="5" y="8"/>
                    <a:pt x="4" y="8"/>
                    <a:pt x="3" y="8"/>
                  </a:cubicBezTo>
                  <a:cubicBezTo>
                    <a:pt x="2" y="8"/>
                    <a:pt x="1" y="7"/>
                    <a:pt x="1" y="7"/>
                  </a:cubicBezTo>
                  <a:cubicBezTo>
                    <a:pt x="0" y="6"/>
                    <a:pt x="0" y="5"/>
                    <a:pt x="0" y="4"/>
                  </a:cubicBezTo>
                  <a:close/>
                  <a:moveTo>
                    <a:pt x="1" y="4"/>
                  </a:moveTo>
                  <a:cubicBezTo>
                    <a:pt x="1" y="4"/>
                    <a:pt x="1" y="5"/>
                    <a:pt x="1" y="6"/>
                  </a:cubicBezTo>
                  <a:cubicBezTo>
                    <a:pt x="2" y="6"/>
                    <a:pt x="3" y="7"/>
                    <a:pt x="3" y="7"/>
                  </a:cubicBezTo>
                  <a:cubicBezTo>
                    <a:pt x="4" y="7"/>
                    <a:pt x="5" y="7"/>
                    <a:pt x="5" y="7"/>
                  </a:cubicBezTo>
                  <a:cubicBezTo>
                    <a:pt x="6" y="6"/>
                    <a:pt x="6" y="6"/>
                    <a:pt x="6" y="6"/>
                  </a:cubicBezTo>
                  <a:cubicBezTo>
                    <a:pt x="7" y="5"/>
                    <a:pt x="7" y="5"/>
                    <a:pt x="7" y="4"/>
                  </a:cubicBezTo>
                  <a:cubicBezTo>
                    <a:pt x="7" y="4"/>
                    <a:pt x="7" y="3"/>
                    <a:pt x="7" y="3"/>
                  </a:cubicBezTo>
                  <a:cubicBezTo>
                    <a:pt x="6" y="2"/>
                    <a:pt x="6" y="2"/>
                    <a:pt x="6" y="1"/>
                  </a:cubicBezTo>
                  <a:cubicBezTo>
                    <a:pt x="5" y="1"/>
                    <a:pt x="5" y="1"/>
                    <a:pt x="4" y="1"/>
                  </a:cubicBezTo>
                  <a:cubicBezTo>
                    <a:pt x="3" y="1"/>
                    <a:pt x="2" y="1"/>
                    <a:pt x="2" y="2"/>
                  </a:cubicBezTo>
                  <a:cubicBezTo>
                    <a:pt x="1" y="2"/>
                    <a:pt x="1" y="3"/>
                    <a:pt x="1"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0" name="Freeform 1813">
              <a:extLst>
                <a:ext uri="{FF2B5EF4-FFF2-40B4-BE49-F238E27FC236}">
                  <a16:creationId xmlns:a16="http://schemas.microsoft.com/office/drawing/2014/main" id="{E613A54C-CB8D-40E9-9B8B-F730FB201BA8}"/>
                </a:ext>
              </a:extLst>
            </p:cNvPr>
            <p:cNvSpPr>
              <a:spLocks/>
            </p:cNvSpPr>
            <p:nvPr/>
          </p:nvSpPr>
          <p:spPr bwMode="auto">
            <a:xfrm>
              <a:off x="3152" y="2060"/>
              <a:ext cx="19" cy="12"/>
            </a:xfrm>
            <a:custGeom>
              <a:avLst/>
              <a:gdLst>
                <a:gd name="T0" fmla="*/ 0 w 8"/>
                <a:gd name="T1" fmla="*/ 4 h 5"/>
                <a:gd name="T2" fmla="*/ 1 w 8"/>
                <a:gd name="T3" fmla="*/ 3 h 5"/>
                <a:gd name="T4" fmla="*/ 2 w 8"/>
                <a:gd name="T5" fmla="*/ 3 h 5"/>
                <a:gd name="T6" fmla="*/ 1 w 8"/>
                <a:gd name="T7" fmla="*/ 2 h 5"/>
                <a:gd name="T8" fmla="*/ 1 w 8"/>
                <a:gd name="T9" fmla="*/ 1 h 5"/>
                <a:gd name="T10" fmla="*/ 1 w 8"/>
                <a:gd name="T11" fmla="*/ 0 h 5"/>
                <a:gd name="T12" fmla="*/ 2 w 8"/>
                <a:gd name="T13" fmla="*/ 1 h 5"/>
                <a:gd name="T14" fmla="*/ 2 w 8"/>
                <a:gd name="T15" fmla="*/ 1 h 5"/>
                <a:gd name="T16" fmla="*/ 2 w 8"/>
                <a:gd name="T17" fmla="*/ 2 h 5"/>
                <a:gd name="T18" fmla="*/ 3 w 8"/>
                <a:gd name="T19" fmla="*/ 3 h 5"/>
                <a:gd name="T20" fmla="*/ 6 w 8"/>
                <a:gd name="T21" fmla="*/ 4 h 5"/>
                <a:gd name="T22" fmla="*/ 8 w 8"/>
                <a:gd name="T23" fmla="*/ 4 h 5"/>
                <a:gd name="T24" fmla="*/ 8 w 8"/>
                <a:gd name="T25" fmla="*/ 5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3"/>
                    <a:pt x="1" y="3"/>
                    <a:pt x="1" y="3"/>
                  </a:cubicBezTo>
                  <a:cubicBezTo>
                    <a:pt x="2" y="3"/>
                    <a:pt x="2" y="3"/>
                    <a:pt x="2" y="3"/>
                  </a:cubicBezTo>
                  <a:cubicBezTo>
                    <a:pt x="1" y="3"/>
                    <a:pt x="1" y="2"/>
                    <a:pt x="1" y="2"/>
                  </a:cubicBezTo>
                  <a:cubicBezTo>
                    <a:pt x="1" y="2"/>
                    <a:pt x="1" y="1"/>
                    <a:pt x="1" y="1"/>
                  </a:cubicBezTo>
                  <a:cubicBezTo>
                    <a:pt x="1" y="0"/>
                    <a:pt x="1" y="0"/>
                    <a:pt x="1" y="0"/>
                  </a:cubicBezTo>
                  <a:cubicBezTo>
                    <a:pt x="2" y="1"/>
                    <a:pt x="2" y="1"/>
                    <a:pt x="2" y="1"/>
                  </a:cubicBezTo>
                  <a:cubicBezTo>
                    <a:pt x="2" y="1"/>
                    <a:pt x="2" y="1"/>
                    <a:pt x="2" y="1"/>
                  </a:cubicBezTo>
                  <a:cubicBezTo>
                    <a:pt x="2" y="2"/>
                    <a:pt x="2" y="2"/>
                    <a:pt x="2" y="2"/>
                  </a:cubicBezTo>
                  <a:cubicBezTo>
                    <a:pt x="2" y="3"/>
                    <a:pt x="2" y="3"/>
                    <a:pt x="3" y="3"/>
                  </a:cubicBezTo>
                  <a:cubicBezTo>
                    <a:pt x="3" y="3"/>
                    <a:pt x="4" y="3"/>
                    <a:pt x="6" y="4"/>
                  </a:cubicBezTo>
                  <a:cubicBezTo>
                    <a:pt x="8" y="4"/>
                    <a:pt x="8" y="4"/>
                    <a:pt x="8" y="4"/>
                  </a:cubicBezTo>
                  <a:cubicBezTo>
                    <a:pt x="8" y="5"/>
                    <a:pt x="8" y="5"/>
                    <a:pt x="8" y="5"/>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1" name="Freeform 1814">
              <a:extLst>
                <a:ext uri="{FF2B5EF4-FFF2-40B4-BE49-F238E27FC236}">
                  <a16:creationId xmlns:a16="http://schemas.microsoft.com/office/drawing/2014/main" id="{46272A4A-0C93-493B-A9BF-BAAA53DB91DB}"/>
                </a:ext>
              </a:extLst>
            </p:cNvPr>
            <p:cNvSpPr>
              <a:spLocks noEditPoints="1"/>
            </p:cNvSpPr>
            <p:nvPr/>
          </p:nvSpPr>
          <p:spPr bwMode="auto">
            <a:xfrm>
              <a:off x="3154" y="2041"/>
              <a:ext cx="19" cy="19"/>
            </a:xfrm>
            <a:custGeom>
              <a:avLst/>
              <a:gdLst>
                <a:gd name="T0" fmla="*/ 6 w 8"/>
                <a:gd name="T1" fmla="*/ 1 h 8"/>
                <a:gd name="T2" fmla="*/ 6 w 8"/>
                <a:gd name="T3" fmla="*/ 1 h 8"/>
                <a:gd name="T4" fmla="*/ 8 w 8"/>
                <a:gd name="T5" fmla="*/ 2 h 8"/>
                <a:gd name="T6" fmla="*/ 8 w 8"/>
                <a:gd name="T7" fmla="*/ 3 h 8"/>
                <a:gd name="T8" fmla="*/ 8 w 8"/>
                <a:gd name="T9" fmla="*/ 5 h 8"/>
                <a:gd name="T10" fmla="*/ 7 w 8"/>
                <a:gd name="T11" fmla="*/ 7 h 8"/>
                <a:gd name="T12" fmla="*/ 4 w 8"/>
                <a:gd name="T13" fmla="*/ 8 h 8"/>
                <a:gd name="T14" fmla="*/ 1 w 8"/>
                <a:gd name="T15" fmla="*/ 7 h 8"/>
                <a:gd name="T16" fmla="*/ 0 w 8"/>
                <a:gd name="T17" fmla="*/ 4 h 8"/>
                <a:gd name="T18" fmla="*/ 2 w 8"/>
                <a:gd name="T19" fmla="*/ 1 h 8"/>
                <a:gd name="T20" fmla="*/ 5 w 8"/>
                <a:gd name="T21" fmla="*/ 0 h 8"/>
                <a:gd name="T22" fmla="*/ 4 w 8"/>
                <a:gd name="T23" fmla="*/ 7 h 8"/>
                <a:gd name="T24" fmla="*/ 6 w 8"/>
                <a:gd name="T25" fmla="*/ 6 h 8"/>
                <a:gd name="T26" fmla="*/ 7 w 8"/>
                <a:gd name="T27" fmla="*/ 5 h 8"/>
                <a:gd name="T28" fmla="*/ 7 w 8"/>
                <a:gd name="T29" fmla="*/ 3 h 8"/>
                <a:gd name="T30" fmla="*/ 7 w 8"/>
                <a:gd name="T31" fmla="*/ 2 h 8"/>
                <a:gd name="T32" fmla="*/ 6 w 8"/>
                <a:gd name="T33" fmla="*/ 1 h 8"/>
                <a:gd name="T34" fmla="*/ 4 w 8"/>
                <a:gd name="T35" fmla="*/ 1 h 8"/>
                <a:gd name="T36" fmla="*/ 3 w 8"/>
                <a:gd name="T37" fmla="*/ 2 h 8"/>
                <a:gd name="T38" fmla="*/ 2 w 8"/>
                <a:gd name="T39" fmla="*/ 2 h 8"/>
                <a:gd name="T40" fmla="*/ 1 w 8"/>
                <a:gd name="T41" fmla="*/ 4 h 8"/>
                <a:gd name="T42" fmla="*/ 2 w 8"/>
                <a:gd name="T43" fmla="*/ 6 h 8"/>
                <a:gd name="T44" fmla="*/ 3 w 8"/>
                <a:gd name="T45" fmla="*/ 7 h 8"/>
                <a:gd name="T46" fmla="*/ 4 w 8"/>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6" y="1"/>
                  </a:moveTo>
                  <a:cubicBezTo>
                    <a:pt x="6" y="1"/>
                    <a:pt x="6" y="1"/>
                    <a:pt x="6" y="1"/>
                  </a:cubicBezTo>
                  <a:cubicBezTo>
                    <a:pt x="7" y="1"/>
                    <a:pt x="7" y="1"/>
                    <a:pt x="8" y="2"/>
                  </a:cubicBezTo>
                  <a:cubicBezTo>
                    <a:pt x="8" y="2"/>
                    <a:pt x="8" y="3"/>
                    <a:pt x="8" y="3"/>
                  </a:cubicBezTo>
                  <a:cubicBezTo>
                    <a:pt x="8" y="4"/>
                    <a:pt x="8" y="4"/>
                    <a:pt x="8" y="5"/>
                  </a:cubicBezTo>
                  <a:cubicBezTo>
                    <a:pt x="8" y="6"/>
                    <a:pt x="8" y="7"/>
                    <a:pt x="7" y="7"/>
                  </a:cubicBezTo>
                  <a:cubicBezTo>
                    <a:pt x="6" y="8"/>
                    <a:pt x="5" y="8"/>
                    <a:pt x="4" y="8"/>
                  </a:cubicBezTo>
                  <a:cubicBezTo>
                    <a:pt x="3" y="8"/>
                    <a:pt x="2" y="7"/>
                    <a:pt x="1" y="7"/>
                  </a:cubicBezTo>
                  <a:cubicBezTo>
                    <a:pt x="0" y="6"/>
                    <a:pt x="0" y="5"/>
                    <a:pt x="0" y="4"/>
                  </a:cubicBezTo>
                  <a:cubicBezTo>
                    <a:pt x="0" y="2"/>
                    <a:pt x="1" y="1"/>
                    <a:pt x="2" y="1"/>
                  </a:cubicBezTo>
                  <a:cubicBezTo>
                    <a:pt x="3" y="0"/>
                    <a:pt x="4" y="0"/>
                    <a:pt x="5" y="0"/>
                  </a:cubicBezTo>
                  <a:cubicBezTo>
                    <a:pt x="4" y="7"/>
                    <a:pt x="4" y="7"/>
                    <a:pt x="4" y="7"/>
                  </a:cubicBezTo>
                  <a:cubicBezTo>
                    <a:pt x="5" y="7"/>
                    <a:pt x="6" y="7"/>
                    <a:pt x="6" y="6"/>
                  </a:cubicBezTo>
                  <a:cubicBezTo>
                    <a:pt x="7" y="6"/>
                    <a:pt x="7" y="5"/>
                    <a:pt x="7" y="5"/>
                  </a:cubicBezTo>
                  <a:cubicBezTo>
                    <a:pt x="7" y="4"/>
                    <a:pt x="7" y="4"/>
                    <a:pt x="7" y="3"/>
                  </a:cubicBezTo>
                  <a:cubicBezTo>
                    <a:pt x="7" y="3"/>
                    <a:pt x="7" y="3"/>
                    <a:pt x="7" y="2"/>
                  </a:cubicBezTo>
                  <a:cubicBezTo>
                    <a:pt x="7" y="2"/>
                    <a:pt x="6" y="2"/>
                    <a:pt x="6" y="1"/>
                  </a:cubicBezTo>
                  <a:close/>
                  <a:moveTo>
                    <a:pt x="4" y="1"/>
                  </a:moveTo>
                  <a:cubicBezTo>
                    <a:pt x="3" y="1"/>
                    <a:pt x="3" y="1"/>
                    <a:pt x="3" y="2"/>
                  </a:cubicBezTo>
                  <a:cubicBezTo>
                    <a:pt x="2" y="2"/>
                    <a:pt x="2" y="2"/>
                    <a:pt x="2" y="2"/>
                  </a:cubicBezTo>
                  <a:cubicBezTo>
                    <a:pt x="1" y="3"/>
                    <a:pt x="1" y="3"/>
                    <a:pt x="1" y="4"/>
                  </a:cubicBezTo>
                  <a:cubicBezTo>
                    <a:pt x="1" y="4"/>
                    <a:pt x="1" y="5"/>
                    <a:pt x="2" y="6"/>
                  </a:cubicBezTo>
                  <a:cubicBezTo>
                    <a:pt x="2" y="6"/>
                    <a:pt x="2" y="7"/>
                    <a:pt x="3" y="7"/>
                  </a:cubicBezTo>
                  <a:lnTo>
                    <a:pt x="4" y="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2" name="Freeform 1815">
              <a:extLst>
                <a:ext uri="{FF2B5EF4-FFF2-40B4-BE49-F238E27FC236}">
                  <a16:creationId xmlns:a16="http://schemas.microsoft.com/office/drawing/2014/main" id="{674B0047-2F23-4735-89C9-7DB6E4AA00FE}"/>
                </a:ext>
              </a:extLst>
            </p:cNvPr>
            <p:cNvSpPr>
              <a:spLocks/>
            </p:cNvSpPr>
            <p:nvPr/>
          </p:nvSpPr>
          <p:spPr bwMode="auto">
            <a:xfrm>
              <a:off x="3156" y="2010"/>
              <a:ext cx="24" cy="29"/>
            </a:xfrm>
            <a:custGeom>
              <a:avLst/>
              <a:gdLst>
                <a:gd name="T0" fmla="*/ 0 w 10"/>
                <a:gd name="T1" fmla="*/ 11 h 12"/>
                <a:gd name="T2" fmla="*/ 0 w 10"/>
                <a:gd name="T3" fmla="*/ 10 h 12"/>
                <a:gd name="T4" fmla="*/ 2 w 10"/>
                <a:gd name="T5" fmla="*/ 10 h 12"/>
                <a:gd name="T6" fmla="*/ 1 w 10"/>
                <a:gd name="T7" fmla="*/ 9 h 12"/>
                <a:gd name="T8" fmla="*/ 1 w 10"/>
                <a:gd name="T9" fmla="*/ 7 h 12"/>
                <a:gd name="T10" fmla="*/ 1 w 10"/>
                <a:gd name="T11" fmla="*/ 6 h 12"/>
                <a:gd name="T12" fmla="*/ 2 w 10"/>
                <a:gd name="T13" fmla="*/ 5 h 12"/>
                <a:gd name="T14" fmla="*/ 3 w 10"/>
                <a:gd name="T15" fmla="*/ 5 h 12"/>
                <a:gd name="T16" fmla="*/ 2 w 10"/>
                <a:gd name="T17" fmla="*/ 4 h 12"/>
                <a:gd name="T18" fmla="*/ 2 w 10"/>
                <a:gd name="T19" fmla="*/ 2 h 12"/>
                <a:gd name="T20" fmla="*/ 2 w 10"/>
                <a:gd name="T21" fmla="*/ 1 h 12"/>
                <a:gd name="T22" fmla="*/ 4 w 10"/>
                <a:gd name="T23" fmla="*/ 0 h 12"/>
                <a:gd name="T24" fmla="*/ 6 w 10"/>
                <a:gd name="T25" fmla="*/ 0 h 12"/>
                <a:gd name="T26" fmla="*/ 10 w 10"/>
                <a:gd name="T27" fmla="*/ 1 h 12"/>
                <a:gd name="T28" fmla="*/ 10 w 10"/>
                <a:gd name="T29" fmla="*/ 2 h 12"/>
                <a:gd name="T30" fmla="*/ 6 w 10"/>
                <a:gd name="T31" fmla="*/ 1 h 12"/>
                <a:gd name="T32" fmla="*/ 4 w 10"/>
                <a:gd name="T33" fmla="*/ 1 h 12"/>
                <a:gd name="T34" fmla="*/ 3 w 10"/>
                <a:gd name="T35" fmla="*/ 1 h 12"/>
                <a:gd name="T36" fmla="*/ 3 w 10"/>
                <a:gd name="T37" fmla="*/ 2 h 12"/>
                <a:gd name="T38" fmla="*/ 3 w 10"/>
                <a:gd name="T39" fmla="*/ 4 h 12"/>
                <a:gd name="T40" fmla="*/ 4 w 10"/>
                <a:gd name="T41" fmla="*/ 5 h 12"/>
                <a:gd name="T42" fmla="*/ 6 w 10"/>
                <a:gd name="T43" fmla="*/ 5 h 12"/>
                <a:gd name="T44" fmla="*/ 9 w 10"/>
                <a:gd name="T45" fmla="*/ 6 h 12"/>
                <a:gd name="T46" fmla="*/ 9 w 10"/>
                <a:gd name="T47" fmla="*/ 7 h 12"/>
                <a:gd name="T48" fmla="*/ 5 w 10"/>
                <a:gd name="T49" fmla="*/ 6 h 12"/>
                <a:gd name="T50" fmla="*/ 3 w 10"/>
                <a:gd name="T51" fmla="*/ 6 h 12"/>
                <a:gd name="T52" fmla="*/ 2 w 10"/>
                <a:gd name="T53" fmla="*/ 6 h 12"/>
                <a:gd name="T54" fmla="*/ 2 w 10"/>
                <a:gd name="T55" fmla="*/ 7 h 12"/>
                <a:gd name="T56" fmla="*/ 2 w 10"/>
                <a:gd name="T57" fmla="*/ 9 h 12"/>
                <a:gd name="T58" fmla="*/ 3 w 10"/>
                <a:gd name="T59" fmla="*/ 10 h 12"/>
                <a:gd name="T60" fmla="*/ 5 w 10"/>
                <a:gd name="T61" fmla="*/ 10 h 12"/>
                <a:gd name="T62" fmla="*/ 8 w 10"/>
                <a:gd name="T63" fmla="*/ 11 h 12"/>
                <a:gd name="T64" fmla="*/ 8 w 10"/>
                <a:gd name="T65" fmla="*/ 12 h 12"/>
                <a:gd name="T66" fmla="*/ 0 w 10"/>
                <a:gd name="T6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 h="12">
                  <a:moveTo>
                    <a:pt x="0" y="11"/>
                  </a:moveTo>
                  <a:cubicBezTo>
                    <a:pt x="0" y="10"/>
                    <a:pt x="0" y="10"/>
                    <a:pt x="0" y="10"/>
                  </a:cubicBezTo>
                  <a:cubicBezTo>
                    <a:pt x="2" y="10"/>
                    <a:pt x="2" y="10"/>
                    <a:pt x="2" y="10"/>
                  </a:cubicBezTo>
                  <a:cubicBezTo>
                    <a:pt x="1" y="10"/>
                    <a:pt x="1" y="9"/>
                    <a:pt x="1" y="9"/>
                  </a:cubicBezTo>
                  <a:cubicBezTo>
                    <a:pt x="1" y="8"/>
                    <a:pt x="1" y="8"/>
                    <a:pt x="1" y="7"/>
                  </a:cubicBezTo>
                  <a:cubicBezTo>
                    <a:pt x="1" y="6"/>
                    <a:pt x="1" y="6"/>
                    <a:pt x="1" y="6"/>
                  </a:cubicBezTo>
                  <a:cubicBezTo>
                    <a:pt x="2" y="5"/>
                    <a:pt x="2" y="5"/>
                    <a:pt x="2" y="5"/>
                  </a:cubicBezTo>
                  <a:cubicBezTo>
                    <a:pt x="2" y="5"/>
                    <a:pt x="2" y="5"/>
                    <a:pt x="3" y="5"/>
                  </a:cubicBezTo>
                  <a:cubicBezTo>
                    <a:pt x="2" y="5"/>
                    <a:pt x="2" y="4"/>
                    <a:pt x="2" y="4"/>
                  </a:cubicBezTo>
                  <a:cubicBezTo>
                    <a:pt x="2" y="3"/>
                    <a:pt x="2" y="2"/>
                    <a:pt x="2" y="2"/>
                  </a:cubicBezTo>
                  <a:cubicBezTo>
                    <a:pt x="2" y="1"/>
                    <a:pt x="2" y="1"/>
                    <a:pt x="2" y="1"/>
                  </a:cubicBezTo>
                  <a:cubicBezTo>
                    <a:pt x="3" y="0"/>
                    <a:pt x="3" y="0"/>
                    <a:pt x="4" y="0"/>
                  </a:cubicBezTo>
                  <a:cubicBezTo>
                    <a:pt x="4" y="0"/>
                    <a:pt x="5" y="0"/>
                    <a:pt x="6" y="0"/>
                  </a:cubicBezTo>
                  <a:cubicBezTo>
                    <a:pt x="10" y="1"/>
                    <a:pt x="10" y="1"/>
                    <a:pt x="10" y="1"/>
                  </a:cubicBezTo>
                  <a:cubicBezTo>
                    <a:pt x="10" y="2"/>
                    <a:pt x="10" y="2"/>
                    <a:pt x="10" y="2"/>
                  </a:cubicBezTo>
                  <a:cubicBezTo>
                    <a:pt x="6" y="1"/>
                    <a:pt x="6" y="1"/>
                    <a:pt x="6" y="1"/>
                  </a:cubicBezTo>
                  <a:cubicBezTo>
                    <a:pt x="5" y="1"/>
                    <a:pt x="4" y="1"/>
                    <a:pt x="4" y="1"/>
                  </a:cubicBezTo>
                  <a:cubicBezTo>
                    <a:pt x="3" y="1"/>
                    <a:pt x="3" y="1"/>
                    <a:pt x="3" y="1"/>
                  </a:cubicBezTo>
                  <a:cubicBezTo>
                    <a:pt x="3" y="2"/>
                    <a:pt x="3" y="2"/>
                    <a:pt x="3" y="2"/>
                  </a:cubicBezTo>
                  <a:cubicBezTo>
                    <a:pt x="2" y="3"/>
                    <a:pt x="3" y="3"/>
                    <a:pt x="3" y="4"/>
                  </a:cubicBezTo>
                  <a:cubicBezTo>
                    <a:pt x="3" y="4"/>
                    <a:pt x="3" y="4"/>
                    <a:pt x="4" y="5"/>
                  </a:cubicBezTo>
                  <a:cubicBezTo>
                    <a:pt x="4" y="5"/>
                    <a:pt x="5" y="5"/>
                    <a:pt x="6" y="5"/>
                  </a:cubicBezTo>
                  <a:cubicBezTo>
                    <a:pt x="9" y="6"/>
                    <a:pt x="9" y="6"/>
                    <a:pt x="9" y="6"/>
                  </a:cubicBezTo>
                  <a:cubicBezTo>
                    <a:pt x="9" y="7"/>
                    <a:pt x="9" y="7"/>
                    <a:pt x="9" y="7"/>
                  </a:cubicBezTo>
                  <a:cubicBezTo>
                    <a:pt x="5" y="6"/>
                    <a:pt x="5" y="6"/>
                    <a:pt x="5" y="6"/>
                  </a:cubicBezTo>
                  <a:cubicBezTo>
                    <a:pt x="4" y="6"/>
                    <a:pt x="3" y="6"/>
                    <a:pt x="3" y="6"/>
                  </a:cubicBezTo>
                  <a:cubicBezTo>
                    <a:pt x="2" y="6"/>
                    <a:pt x="2" y="6"/>
                    <a:pt x="2" y="6"/>
                  </a:cubicBezTo>
                  <a:cubicBezTo>
                    <a:pt x="2" y="7"/>
                    <a:pt x="2" y="7"/>
                    <a:pt x="2" y="7"/>
                  </a:cubicBezTo>
                  <a:cubicBezTo>
                    <a:pt x="2" y="8"/>
                    <a:pt x="2" y="8"/>
                    <a:pt x="2" y="9"/>
                  </a:cubicBezTo>
                  <a:cubicBezTo>
                    <a:pt x="2" y="9"/>
                    <a:pt x="2" y="10"/>
                    <a:pt x="3" y="10"/>
                  </a:cubicBezTo>
                  <a:cubicBezTo>
                    <a:pt x="3" y="10"/>
                    <a:pt x="4" y="10"/>
                    <a:pt x="5" y="10"/>
                  </a:cubicBezTo>
                  <a:cubicBezTo>
                    <a:pt x="8" y="11"/>
                    <a:pt x="8" y="11"/>
                    <a:pt x="8" y="11"/>
                  </a:cubicBezTo>
                  <a:cubicBezTo>
                    <a:pt x="8" y="12"/>
                    <a:pt x="8" y="12"/>
                    <a:pt x="8" y="12"/>
                  </a:cubicBezTo>
                  <a:lnTo>
                    <a:pt x="0" y="1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3" name="Freeform 1816">
              <a:extLst>
                <a:ext uri="{FF2B5EF4-FFF2-40B4-BE49-F238E27FC236}">
                  <a16:creationId xmlns:a16="http://schemas.microsoft.com/office/drawing/2014/main" id="{AB3A85A1-091E-4FD5-9CD5-C27212E94E6F}"/>
                </a:ext>
              </a:extLst>
            </p:cNvPr>
            <p:cNvSpPr>
              <a:spLocks noEditPoints="1"/>
            </p:cNvSpPr>
            <p:nvPr/>
          </p:nvSpPr>
          <p:spPr bwMode="auto">
            <a:xfrm>
              <a:off x="3159" y="1991"/>
              <a:ext cx="23" cy="8"/>
            </a:xfrm>
            <a:custGeom>
              <a:avLst/>
              <a:gdLst>
                <a:gd name="T0" fmla="*/ 0 w 23"/>
                <a:gd name="T1" fmla="*/ 0 h 8"/>
                <a:gd name="T2" fmla="*/ 0 w 23"/>
                <a:gd name="T3" fmla="*/ 0 h 8"/>
                <a:gd name="T4" fmla="*/ 2 w 23"/>
                <a:gd name="T5" fmla="*/ 0 h 8"/>
                <a:gd name="T6" fmla="*/ 2 w 23"/>
                <a:gd name="T7" fmla="*/ 0 h 8"/>
                <a:gd name="T8" fmla="*/ 2 w 23"/>
                <a:gd name="T9" fmla="*/ 3 h 8"/>
                <a:gd name="T10" fmla="*/ 2 w 23"/>
                <a:gd name="T11" fmla="*/ 3 h 8"/>
                <a:gd name="T12" fmla="*/ 0 w 23"/>
                <a:gd name="T13" fmla="*/ 3 h 8"/>
                <a:gd name="T14" fmla="*/ 0 w 23"/>
                <a:gd name="T15" fmla="*/ 3 h 8"/>
                <a:gd name="T16" fmla="*/ 0 w 23"/>
                <a:gd name="T17" fmla="*/ 0 h 8"/>
                <a:gd name="T18" fmla="*/ 7 w 23"/>
                <a:gd name="T19" fmla="*/ 3 h 8"/>
                <a:gd name="T20" fmla="*/ 7 w 23"/>
                <a:gd name="T21" fmla="*/ 0 h 8"/>
                <a:gd name="T22" fmla="*/ 23 w 23"/>
                <a:gd name="T23" fmla="*/ 5 h 8"/>
                <a:gd name="T24" fmla="*/ 23 w 23"/>
                <a:gd name="T25" fmla="*/ 8 h 8"/>
                <a:gd name="T26" fmla="*/ 7 w 23"/>
                <a:gd name="T2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8">
                  <a:moveTo>
                    <a:pt x="0" y="0"/>
                  </a:moveTo>
                  <a:lnTo>
                    <a:pt x="0" y="0"/>
                  </a:lnTo>
                  <a:lnTo>
                    <a:pt x="2" y="0"/>
                  </a:lnTo>
                  <a:lnTo>
                    <a:pt x="2" y="0"/>
                  </a:lnTo>
                  <a:lnTo>
                    <a:pt x="2" y="3"/>
                  </a:lnTo>
                  <a:lnTo>
                    <a:pt x="2" y="3"/>
                  </a:lnTo>
                  <a:lnTo>
                    <a:pt x="0" y="3"/>
                  </a:lnTo>
                  <a:lnTo>
                    <a:pt x="0" y="3"/>
                  </a:lnTo>
                  <a:lnTo>
                    <a:pt x="0" y="0"/>
                  </a:lnTo>
                  <a:close/>
                  <a:moveTo>
                    <a:pt x="7" y="3"/>
                  </a:moveTo>
                  <a:lnTo>
                    <a:pt x="7" y="0"/>
                  </a:lnTo>
                  <a:lnTo>
                    <a:pt x="23" y="5"/>
                  </a:lnTo>
                  <a:lnTo>
                    <a:pt x="23" y="8"/>
                  </a:lnTo>
                  <a:lnTo>
                    <a:pt x="7" y="3"/>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4" name="Freeform 1817">
              <a:extLst>
                <a:ext uri="{FF2B5EF4-FFF2-40B4-BE49-F238E27FC236}">
                  <a16:creationId xmlns:a16="http://schemas.microsoft.com/office/drawing/2014/main" id="{448AA2B9-9E87-435C-A13C-539785EF5A77}"/>
                </a:ext>
              </a:extLst>
            </p:cNvPr>
            <p:cNvSpPr>
              <a:spLocks noEditPoints="1"/>
            </p:cNvSpPr>
            <p:nvPr/>
          </p:nvSpPr>
          <p:spPr bwMode="auto">
            <a:xfrm>
              <a:off x="3166" y="1970"/>
              <a:ext cx="26" cy="24"/>
            </a:xfrm>
            <a:custGeom>
              <a:avLst/>
              <a:gdLst>
                <a:gd name="T0" fmla="*/ 0 w 11"/>
                <a:gd name="T1" fmla="*/ 7 h 10"/>
                <a:gd name="T2" fmla="*/ 1 w 11"/>
                <a:gd name="T3" fmla="*/ 6 h 10"/>
                <a:gd name="T4" fmla="*/ 2 w 11"/>
                <a:gd name="T5" fmla="*/ 7 h 10"/>
                <a:gd name="T6" fmla="*/ 1 w 11"/>
                <a:gd name="T7" fmla="*/ 5 h 10"/>
                <a:gd name="T8" fmla="*/ 1 w 11"/>
                <a:gd name="T9" fmla="*/ 3 h 10"/>
                <a:gd name="T10" fmla="*/ 3 w 11"/>
                <a:gd name="T11" fmla="*/ 1 h 10"/>
                <a:gd name="T12" fmla="*/ 6 w 11"/>
                <a:gd name="T13" fmla="*/ 0 h 10"/>
                <a:gd name="T14" fmla="*/ 8 w 11"/>
                <a:gd name="T15" fmla="*/ 2 h 10"/>
                <a:gd name="T16" fmla="*/ 9 w 11"/>
                <a:gd name="T17" fmla="*/ 5 h 10"/>
                <a:gd name="T18" fmla="*/ 8 w 11"/>
                <a:gd name="T19" fmla="*/ 7 h 10"/>
                <a:gd name="T20" fmla="*/ 7 w 11"/>
                <a:gd name="T21" fmla="*/ 8 h 10"/>
                <a:gd name="T22" fmla="*/ 11 w 11"/>
                <a:gd name="T23" fmla="*/ 9 h 10"/>
                <a:gd name="T24" fmla="*/ 10 w 11"/>
                <a:gd name="T25" fmla="*/ 10 h 10"/>
                <a:gd name="T26" fmla="*/ 0 w 11"/>
                <a:gd name="T27" fmla="*/ 7 h 10"/>
                <a:gd name="T28" fmla="*/ 2 w 11"/>
                <a:gd name="T29" fmla="*/ 4 h 10"/>
                <a:gd name="T30" fmla="*/ 2 w 11"/>
                <a:gd name="T31" fmla="*/ 6 h 10"/>
                <a:gd name="T32" fmla="*/ 4 w 11"/>
                <a:gd name="T33" fmla="*/ 7 h 10"/>
                <a:gd name="T34" fmla="*/ 6 w 11"/>
                <a:gd name="T35" fmla="*/ 7 h 10"/>
                <a:gd name="T36" fmla="*/ 7 w 11"/>
                <a:gd name="T37" fmla="*/ 7 h 10"/>
                <a:gd name="T38" fmla="*/ 8 w 11"/>
                <a:gd name="T39" fmla="*/ 5 h 10"/>
                <a:gd name="T40" fmla="*/ 8 w 11"/>
                <a:gd name="T41" fmla="*/ 4 h 10"/>
                <a:gd name="T42" fmla="*/ 7 w 11"/>
                <a:gd name="T43" fmla="*/ 2 h 10"/>
                <a:gd name="T44" fmla="*/ 6 w 11"/>
                <a:gd name="T45" fmla="*/ 1 h 10"/>
                <a:gd name="T46" fmla="*/ 4 w 11"/>
                <a:gd name="T47" fmla="*/ 1 h 10"/>
                <a:gd name="T48" fmla="*/ 3 w 11"/>
                <a:gd name="T49" fmla="*/ 2 h 10"/>
                <a:gd name="T50" fmla="*/ 2 w 11"/>
                <a:gd name="T5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10">
                  <a:moveTo>
                    <a:pt x="0" y="7"/>
                  </a:moveTo>
                  <a:cubicBezTo>
                    <a:pt x="1" y="6"/>
                    <a:pt x="1" y="6"/>
                    <a:pt x="1" y="6"/>
                  </a:cubicBezTo>
                  <a:cubicBezTo>
                    <a:pt x="2" y="7"/>
                    <a:pt x="2" y="7"/>
                    <a:pt x="2" y="7"/>
                  </a:cubicBezTo>
                  <a:cubicBezTo>
                    <a:pt x="1" y="6"/>
                    <a:pt x="1" y="6"/>
                    <a:pt x="1" y="5"/>
                  </a:cubicBezTo>
                  <a:cubicBezTo>
                    <a:pt x="1" y="5"/>
                    <a:pt x="1" y="4"/>
                    <a:pt x="1" y="3"/>
                  </a:cubicBezTo>
                  <a:cubicBezTo>
                    <a:pt x="1" y="2"/>
                    <a:pt x="2" y="1"/>
                    <a:pt x="3" y="1"/>
                  </a:cubicBezTo>
                  <a:cubicBezTo>
                    <a:pt x="4" y="0"/>
                    <a:pt x="5" y="0"/>
                    <a:pt x="6" y="0"/>
                  </a:cubicBezTo>
                  <a:cubicBezTo>
                    <a:pt x="7" y="1"/>
                    <a:pt x="8" y="1"/>
                    <a:pt x="8" y="2"/>
                  </a:cubicBezTo>
                  <a:cubicBezTo>
                    <a:pt x="9" y="3"/>
                    <a:pt x="9" y="4"/>
                    <a:pt x="9" y="5"/>
                  </a:cubicBezTo>
                  <a:cubicBezTo>
                    <a:pt x="9" y="6"/>
                    <a:pt x="8" y="6"/>
                    <a:pt x="8" y="7"/>
                  </a:cubicBezTo>
                  <a:cubicBezTo>
                    <a:pt x="8" y="7"/>
                    <a:pt x="7" y="8"/>
                    <a:pt x="7" y="8"/>
                  </a:cubicBezTo>
                  <a:cubicBezTo>
                    <a:pt x="11" y="9"/>
                    <a:pt x="11" y="9"/>
                    <a:pt x="11" y="9"/>
                  </a:cubicBezTo>
                  <a:cubicBezTo>
                    <a:pt x="10" y="10"/>
                    <a:pt x="10" y="10"/>
                    <a:pt x="10" y="10"/>
                  </a:cubicBezTo>
                  <a:lnTo>
                    <a:pt x="0" y="7"/>
                  </a:lnTo>
                  <a:close/>
                  <a:moveTo>
                    <a:pt x="2" y="4"/>
                  </a:moveTo>
                  <a:cubicBezTo>
                    <a:pt x="2" y="4"/>
                    <a:pt x="2" y="5"/>
                    <a:pt x="2" y="6"/>
                  </a:cubicBezTo>
                  <a:cubicBezTo>
                    <a:pt x="3" y="7"/>
                    <a:pt x="3" y="7"/>
                    <a:pt x="4" y="7"/>
                  </a:cubicBezTo>
                  <a:cubicBezTo>
                    <a:pt x="5" y="7"/>
                    <a:pt x="5" y="7"/>
                    <a:pt x="6" y="7"/>
                  </a:cubicBezTo>
                  <a:cubicBezTo>
                    <a:pt x="6" y="7"/>
                    <a:pt x="7" y="7"/>
                    <a:pt x="7" y="7"/>
                  </a:cubicBezTo>
                  <a:cubicBezTo>
                    <a:pt x="8" y="6"/>
                    <a:pt x="8" y="6"/>
                    <a:pt x="8" y="5"/>
                  </a:cubicBezTo>
                  <a:cubicBezTo>
                    <a:pt x="8" y="5"/>
                    <a:pt x="8" y="4"/>
                    <a:pt x="8" y="4"/>
                  </a:cubicBezTo>
                  <a:cubicBezTo>
                    <a:pt x="8" y="3"/>
                    <a:pt x="7" y="3"/>
                    <a:pt x="7" y="2"/>
                  </a:cubicBezTo>
                  <a:cubicBezTo>
                    <a:pt x="7" y="2"/>
                    <a:pt x="6" y="2"/>
                    <a:pt x="6" y="1"/>
                  </a:cubicBezTo>
                  <a:cubicBezTo>
                    <a:pt x="5" y="1"/>
                    <a:pt x="5" y="1"/>
                    <a:pt x="4" y="1"/>
                  </a:cubicBezTo>
                  <a:cubicBezTo>
                    <a:pt x="4" y="2"/>
                    <a:pt x="3" y="2"/>
                    <a:pt x="3" y="2"/>
                  </a:cubicBezTo>
                  <a:cubicBezTo>
                    <a:pt x="2" y="3"/>
                    <a:pt x="2" y="3"/>
                    <a:pt x="2"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5" name="Freeform 1818">
              <a:extLst>
                <a:ext uri="{FF2B5EF4-FFF2-40B4-BE49-F238E27FC236}">
                  <a16:creationId xmlns:a16="http://schemas.microsoft.com/office/drawing/2014/main" id="{FDDDF049-AB3C-4CE6-ABFA-1C405333280A}"/>
                </a:ext>
              </a:extLst>
            </p:cNvPr>
            <p:cNvSpPr>
              <a:spLocks/>
            </p:cNvSpPr>
            <p:nvPr/>
          </p:nvSpPr>
          <p:spPr bwMode="auto">
            <a:xfrm>
              <a:off x="3173" y="1956"/>
              <a:ext cx="19" cy="14"/>
            </a:xfrm>
            <a:custGeom>
              <a:avLst/>
              <a:gdLst>
                <a:gd name="T0" fmla="*/ 2 w 8"/>
                <a:gd name="T1" fmla="*/ 0 h 6"/>
                <a:gd name="T2" fmla="*/ 2 w 8"/>
                <a:gd name="T3" fmla="*/ 1 h 6"/>
                <a:gd name="T4" fmla="*/ 1 w 8"/>
                <a:gd name="T5" fmla="*/ 2 h 6"/>
                <a:gd name="T6" fmla="*/ 1 w 8"/>
                <a:gd name="T7" fmla="*/ 3 h 6"/>
                <a:gd name="T8" fmla="*/ 2 w 8"/>
                <a:gd name="T9" fmla="*/ 4 h 6"/>
                <a:gd name="T10" fmla="*/ 2 w 8"/>
                <a:gd name="T11" fmla="*/ 3 h 6"/>
                <a:gd name="T12" fmla="*/ 3 w 8"/>
                <a:gd name="T13" fmla="*/ 3 h 6"/>
                <a:gd name="T14" fmla="*/ 5 w 8"/>
                <a:gd name="T15" fmla="*/ 1 h 6"/>
                <a:gd name="T16" fmla="*/ 6 w 8"/>
                <a:gd name="T17" fmla="*/ 1 h 6"/>
                <a:gd name="T18" fmla="*/ 8 w 8"/>
                <a:gd name="T19" fmla="*/ 2 h 6"/>
                <a:gd name="T20" fmla="*/ 8 w 8"/>
                <a:gd name="T21" fmla="*/ 4 h 6"/>
                <a:gd name="T22" fmla="*/ 7 w 8"/>
                <a:gd name="T23" fmla="*/ 5 h 6"/>
                <a:gd name="T24" fmla="*/ 6 w 8"/>
                <a:gd name="T25" fmla="*/ 6 h 6"/>
                <a:gd name="T26" fmla="*/ 6 w 8"/>
                <a:gd name="T27" fmla="*/ 5 h 6"/>
                <a:gd name="T28" fmla="*/ 7 w 8"/>
                <a:gd name="T29" fmla="*/ 4 h 6"/>
                <a:gd name="T30" fmla="*/ 7 w 8"/>
                <a:gd name="T31" fmla="*/ 3 h 6"/>
                <a:gd name="T32" fmla="*/ 6 w 8"/>
                <a:gd name="T33" fmla="*/ 2 h 6"/>
                <a:gd name="T34" fmla="*/ 5 w 8"/>
                <a:gd name="T35" fmla="*/ 2 h 6"/>
                <a:gd name="T36" fmla="*/ 4 w 8"/>
                <a:gd name="T37" fmla="*/ 3 h 6"/>
                <a:gd name="T38" fmla="*/ 3 w 8"/>
                <a:gd name="T39" fmla="*/ 4 h 6"/>
                <a:gd name="T40" fmla="*/ 1 w 8"/>
                <a:gd name="T41" fmla="*/ 4 h 6"/>
                <a:gd name="T42" fmla="*/ 0 w 8"/>
                <a:gd name="T43" fmla="*/ 3 h 6"/>
                <a:gd name="T44" fmla="*/ 0 w 8"/>
                <a:gd name="T45" fmla="*/ 2 h 6"/>
                <a:gd name="T46" fmla="*/ 2 w 8"/>
                <a:gd name="T4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6">
                  <a:moveTo>
                    <a:pt x="2" y="0"/>
                  </a:moveTo>
                  <a:cubicBezTo>
                    <a:pt x="2" y="1"/>
                    <a:pt x="2" y="1"/>
                    <a:pt x="2" y="1"/>
                  </a:cubicBezTo>
                  <a:cubicBezTo>
                    <a:pt x="1" y="1"/>
                    <a:pt x="1" y="2"/>
                    <a:pt x="1" y="2"/>
                  </a:cubicBezTo>
                  <a:cubicBezTo>
                    <a:pt x="1" y="3"/>
                    <a:pt x="1" y="3"/>
                    <a:pt x="1" y="3"/>
                  </a:cubicBezTo>
                  <a:cubicBezTo>
                    <a:pt x="2" y="4"/>
                    <a:pt x="2" y="4"/>
                    <a:pt x="2" y="4"/>
                  </a:cubicBezTo>
                  <a:cubicBezTo>
                    <a:pt x="2" y="3"/>
                    <a:pt x="2" y="3"/>
                    <a:pt x="2" y="3"/>
                  </a:cubicBezTo>
                  <a:cubicBezTo>
                    <a:pt x="3" y="3"/>
                    <a:pt x="3" y="3"/>
                    <a:pt x="3" y="3"/>
                  </a:cubicBezTo>
                  <a:cubicBezTo>
                    <a:pt x="4" y="2"/>
                    <a:pt x="4" y="2"/>
                    <a:pt x="5" y="1"/>
                  </a:cubicBezTo>
                  <a:cubicBezTo>
                    <a:pt x="5" y="1"/>
                    <a:pt x="6" y="1"/>
                    <a:pt x="6" y="1"/>
                  </a:cubicBezTo>
                  <a:cubicBezTo>
                    <a:pt x="7" y="2"/>
                    <a:pt x="7" y="2"/>
                    <a:pt x="8" y="2"/>
                  </a:cubicBezTo>
                  <a:cubicBezTo>
                    <a:pt x="8" y="3"/>
                    <a:pt x="8" y="4"/>
                    <a:pt x="8" y="4"/>
                  </a:cubicBezTo>
                  <a:cubicBezTo>
                    <a:pt x="8" y="5"/>
                    <a:pt x="7" y="5"/>
                    <a:pt x="7" y="5"/>
                  </a:cubicBezTo>
                  <a:cubicBezTo>
                    <a:pt x="7" y="6"/>
                    <a:pt x="6" y="6"/>
                    <a:pt x="6" y="6"/>
                  </a:cubicBezTo>
                  <a:cubicBezTo>
                    <a:pt x="6" y="5"/>
                    <a:pt x="6" y="5"/>
                    <a:pt x="6" y="5"/>
                  </a:cubicBezTo>
                  <a:cubicBezTo>
                    <a:pt x="6" y="5"/>
                    <a:pt x="7" y="5"/>
                    <a:pt x="7" y="4"/>
                  </a:cubicBezTo>
                  <a:cubicBezTo>
                    <a:pt x="7" y="4"/>
                    <a:pt x="7" y="3"/>
                    <a:pt x="7" y="3"/>
                  </a:cubicBezTo>
                  <a:cubicBezTo>
                    <a:pt x="6" y="2"/>
                    <a:pt x="6" y="2"/>
                    <a:pt x="6" y="2"/>
                  </a:cubicBezTo>
                  <a:cubicBezTo>
                    <a:pt x="5" y="2"/>
                    <a:pt x="5" y="2"/>
                    <a:pt x="5" y="2"/>
                  </a:cubicBezTo>
                  <a:cubicBezTo>
                    <a:pt x="5" y="2"/>
                    <a:pt x="4" y="3"/>
                    <a:pt x="4" y="3"/>
                  </a:cubicBezTo>
                  <a:cubicBezTo>
                    <a:pt x="3" y="4"/>
                    <a:pt x="3" y="4"/>
                    <a:pt x="3" y="4"/>
                  </a:cubicBezTo>
                  <a:cubicBezTo>
                    <a:pt x="2" y="5"/>
                    <a:pt x="2" y="5"/>
                    <a:pt x="1" y="4"/>
                  </a:cubicBezTo>
                  <a:cubicBezTo>
                    <a:pt x="1" y="4"/>
                    <a:pt x="0" y="4"/>
                    <a:pt x="0" y="3"/>
                  </a:cubicBezTo>
                  <a:cubicBezTo>
                    <a:pt x="0" y="3"/>
                    <a:pt x="0" y="2"/>
                    <a:pt x="0" y="2"/>
                  </a:cubicBezTo>
                  <a:cubicBezTo>
                    <a:pt x="0" y="1"/>
                    <a:pt x="1" y="1"/>
                    <a:pt x="2"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6" name="Freeform 1819">
              <a:extLst>
                <a:ext uri="{FF2B5EF4-FFF2-40B4-BE49-F238E27FC236}">
                  <a16:creationId xmlns:a16="http://schemas.microsoft.com/office/drawing/2014/main" id="{2C3058CF-FB23-444A-876A-72DB149B286A}"/>
                </a:ext>
              </a:extLst>
            </p:cNvPr>
            <p:cNvSpPr>
              <a:spLocks/>
            </p:cNvSpPr>
            <p:nvPr/>
          </p:nvSpPr>
          <p:spPr bwMode="auto">
            <a:xfrm>
              <a:off x="3175" y="1937"/>
              <a:ext cx="22" cy="19"/>
            </a:xfrm>
            <a:custGeom>
              <a:avLst/>
              <a:gdLst>
                <a:gd name="T0" fmla="*/ 0 w 9"/>
                <a:gd name="T1" fmla="*/ 6 h 8"/>
                <a:gd name="T2" fmla="*/ 0 w 9"/>
                <a:gd name="T3" fmla="*/ 5 h 8"/>
                <a:gd name="T4" fmla="*/ 4 w 9"/>
                <a:gd name="T5" fmla="*/ 6 h 8"/>
                <a:gd name="T6" fmla="*/ 6 w 9"/>
                <a:gd name="T7" fmla="*/ 7 h 8"/>
                <a:gd name="T8" fmla="*/ 7 w 9"/>
                <a:gd name="T9" fmla="*/ 6 h 8"/>
                <a:gd name="T10" fmla="*/ 8 w 9"/>
                <a:gd name="T11" fmla="*/ 5 h 8"/>
                <a:gd name="T12" fmla="*/ 8 w 9"/>
                <a:gd name="T13" fmla="*/ 4 h 8"/>
                <a:gd name="T14" fmla="*/ 7 w 9"/>
                <a:gd name="T15" fmla="*/ 3 h 8"/>
                <a:gd name="T16" fmla="*/ 5 w 9"/>
                <a:gd name="T17" fmla="*/ 2 h 8"/>
                <a:gd name="T18" fmla="*/ 2 w 9"/>
                <a:gd name="T19" fmla="*/ 1 h 8"/>
                <a:gd name="T20" fmla="*/ 2 w 9"/>
                <a:gd name="T21" fmla="*/ 0 h 8"/>
                <a:gd name="T22" fmla="*/ 6 w 9"/>
                <a:gd name="T23" fmla="*/ 1 h 8"/>
                <a:gd name="T24" fmla="*/ 8 w 9"/>
                <a:gd name="T25" fmla="*/ 2 h 8"/>
                <a:gd name="T26" fmla="*/ 9 w 9"/>
                <a:gd name="T27" fmla="*/ 3 h 8"/>
                <a:gd name="T28" fmla="*/ 9 w 9"/>
                <a:gd name="T29" fmla="*/ 5 h 8"/>
                <a:gd name="T30" fmla="*/ 8 w 9"/>
                <a:gd name="T31" fmla="*/ 7 h 8"/>
                <a:gd name="T32" fmla="*/ 6 w 9"/>
                <a:gd name="T33" fmla="*/ 8 h 8"/>
                <a:gd name="T34" fmla="*/ 4 w 9"/>
                <a:gd name="T35" fmla="*/ 7 h 8"/>
                <a:gd name="T36" fmla="*/ 0 w 9"/>
                <a:gd name="T3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8">
                  <a:moveTo>
                    <a:pt x="0" y="6"/>
                  </a:moveTo>
                  <a:cubicBezTo>
                    <a:pt x="0" y="5"/>
                    <a:pt x="0" y="5"/>
                    <a:pt x="0" y="5"/>
                  </a:cubicBezTo>
                  <a:cubicBezTo>
                    <a:pt x="4" y="6"/>
                    <a:pt x="4" y="6"/>
                    <a:pt x="4" y="6"/>
                  </a:cubicBezTo>
                  <a:cubicBezTo>
                    <a:pt x="5" y="7"/>
                    <a:pt x="5" y="7"/>
                    <a:pt x="6" y="7"/>
                  </a:cubicBezTo>
                  <a:cubicBezTo>
                    <a:pt x="6" y="7"/>
                    <a:pt x="7" y="7"/>
                    <a:pt x="7" y="6"/>
                  </a:cubicBezTo>
                  <a:cubicBezTo>
                    <a:pt x="7" y="6"/>
                    <a:pt x="8" y="6"/>
                    <a:pt x="8" y="5"/>
                  </a:cubicBezTo>
                  <a:cubicBezTo>
                    <a:pt x="8" y="5"/>
                    <a:pt x="8" y="4"/>
                    <a:pt x="8" y="4"/>
                  </a:cubicBezTo>
                  <a:cubicBezTo>
                    <a:pt x="8" y="3"/>
                    <a:pt x="7" y="3"/>
                    <a:pt x="7" y="3"/>
                  </a:cubicBezTo>
                  <a:cubicBezTo>
                    <a:pt x="7" y="2"/>
                    <a:pt x="6" y="2"/>
                    <a:pt x="5" y="2"/>
                  </a:cubicBezTo>
                  <a:cubicBezTo>
                    <a:pt x="2" y="1"/>
                    <a:pt x="2" y="1"/>
                    <a:pt x="2" y="1"/>
                  </a:cubicBezTo>
                  <a:cubicBezTo>
                    <a:pt x="2" y="0"/>
                    <a:pt x="2" y="0"/>
                    <a:pt x="2" y="0"/>
                  </a:cubicBezTo>
                  <a:cubicBezTo>
                    <a:pt x="6" y="1"/>
                    <a:pt x="6" y="1"/>
                    <a:pt x="6" y="1"/>
                  </a:cubicBezTo>
                  <a:cubicBezTo>
                    <a:pt x="7" y="1"/>
                    <a:pt x="7" y="2"/>
                    <a:pt x="8" y="2"/>
                  </a:cubicBezTo>
                  <a:cubicBezTo>
                    <a:pt x="8" y="2"/>
                    <a:pt x="9" y="3"/>
                    <a:pt x="9" y="3"/>
                  </a:cubicBezTo>
                  <a:cubicBezTo>
                    <a:pt x="9" y="4"/>
                    <a:pt x="9" y="5"/>
                    <a:pt x="9" y="5"/>
                  </a:cubicBezTo>
                  <a:cubicBezTo>
                    <a:pt x="8" y="6"/>
                    <a:pt x="8" y="7"/>
                    <a:pt x="8" y="7"/>
                  </a:cubicBezTo>
                  <a:cubicBezTo>
                    <a:pt x="7" y="7"/>
                    <a:pt x="7" y="8"/>
                    <a:pt x="6" y="8"/>
                  </a:cubicBezTo>
                  <a:cubicBezTo>
                    <a:pt x="6" y="8"/>
                    <a:pt x="5" y="8"/>
                    <a:pt x="4" y="7"/>
                  </a:cubicBezTo>
                  <a:lnTo>
                    <a:pt x="0" y="6"/>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7" name="Freeform 1820">
              <a:extLst>
                <a:ext uri="{FF2B5EF4-FFF2-40B4-BE49-F238E27FC236}">
                  <a16:creationId xmlns:a16="http://schemas.microsoft.com/office/drawing/2014/main" id="{AA30CEB8-4C57-44CE-A8B0-B140261E216B}"/>
                </a:ext>
              </a:extLst>
            </p:cNvPr>
            <p:cNvSpPr>
              <a:spLocks/>
            </p:cNvSpPr>
            <p:nvPr/>
          </p:nvSpPr>
          <p:spPr bwMode="auto">
            <a:xfrm>
              <a:off x="3182" y="1906"/>
              <a:ext cx="27" cy="31"/>
            </a:xfrm>
            <a:custGeom>
              <a:avLst/>
              <a:gdLst>
                <a:gd name="T0" fmla="*/ 0 w 11"/>
                <a:gd name="T1" fmla="*/ 11 h 13"/>
                <a:gd name="T2" fmla="*/ 0 w 11"/>
                <a:gd name="T3" fmla="*/ 10 h 13"/>
                <a:gd name="T4" fmla="*/ 1 w 11"/>
                <a:gd name="T5" fmla="*/ 10 h 13"/>
                <a:gd name="T6" fmla="*/ 1 w 11"/>
                <a:gd name="T7" fmla="*/ 9 h 13"/>
                <a:gd name="T8" fmla="*/ 1 w 11"/>
                <a:gd name="T9" fmla="*/ 7 h 13"/>
                <a:gd name="T10" fmla="*/ 1 w 11"/>
                <a:gd name="T11" fmla="*/ 6 h 13"/>
                <a:gd name="T12" fmla="*/ 2 w 11"/>
                <a:gd name="T13" fmla="*/ 6 h 13"/>
                <a:gd name="T14" fmla="*/ 3 w 11"/>
                <a:gd name="T15" fmla="*/ 5 h 13"/>
                <a:gd name="T16" fmla="*/ 2 w 11"/>
                <a:gd name="T17" fmla="*/ 4 h 13"/>
                <a:gd name="T18" fmla="*/ 2 w 11"/>
                <a:gd name="T19" fmla="*/ 2 h 13"/>
                <a:gd name="T20" fmla="*/ 3 w 11"/>
                <a:gd name="T21" fmla="*/ 1 h 13"/>
                <a:gd name="T22" fmla="*/ 5 w 11"/>
                <a:gd name="T23" fmla="*/ 0 h 13"/>
                <a:gd name="T24" fmla="*/ 7 w 11"/>
                <a:gd name="T25" fmla="*/ 1 h 13"/>
                <a:gd name="T26" fmla="*/ 11 w 11"/>
                <a:gd name="T27" fmla="*/ 2 h 13"/>
                <a:gd name="T28" fmla="*/ 10 w 11"/>
                <a:gd name="T29" fmla="*/ 3 h 13"/>
                <a:gd name="T30" fmla="*/ 6 w 11"/>
                <a:gd name="T31" fmla="*/ 2 h 13"/>
                <a:gd name="T32" fmla="*/ 5 w 11"/>
                <a:gd name="T33" fmla="*/ 1 h 13"/>
                <a:gd name="T34" fmla="*/ 4 w 11"/>
                <a:gd name="T35" fmla="*/ 2 h 13"/>
                <a:gd name="T36" fmla="*/ 3 w 11"/>
                <a:gd name="T37" fmla="*/ 3 h 13"/>
                <a:gd name="T38" fmla="*/ 3 w 11"/>
                <a:gd name="T39" fmla="*/ 4 h 13"/>
                <a:gd name="T40" fmla="*/ 4 w 11"/>
                <a:gd name="T41" fmla="*/ 5 h 13"/>
                <a:gd name="T42" fmla="*/ 6 w 11"/>
                <a:gd name="T43" fmla="*/ 6 h 13"/>
                <a:gd name="T44" fmla="*/ 9 w 11"/>
                <a:gd name="T45" fmla="*/ 7 h 13"/>
                <a:gd name="T46" fmla="*/ 9 w 11"/>
                <a:gd name="T47" fmla="*/ 8 h 13"/>
                <a:gd name="T48" fmla="*/ 5 w 11"/>
                <a:gd name="T49" fmla="*/ 7 h 13"/>
                <a:gd name="T50" fmla="*/ 3 w 11"/>
                <a:gd name="T51" fmla="*/ 6 h 13"/>
                <a:gd name="T52" fmla="*/ 2 w 11"/>
                <a:gd name="T53" fmla="*/ 7 h 13"/>
                <a:gd name="T54" fmla="*/ 2 w 11"/>
                <a:gd name="T55" fmla="*/ 8 h 13"/>
                <a:gd name="T56" fmla="*/ 2 w 11"/>
                <a:gd name="T57" fmla="*/ 9 h 13"/>
                <a:gd name="T58" fmla="*/ 2 w 11"/>
                <a:gd name="T59" fmla="*/ 10 h 13"/>
                <a:gd name="T60" fmla="*/ 4 w 11"/>
                <a:gd name="T61" fmla="*/ 11 h 13"/>
                <a:gd name="T62" fmla="*/ 7 w 11"/>
                <a:gd name="T63" fmla="*/ 12 h 13"/>
                <a:gd name="T64" fmla="*/ 7 w 11"/>
                <a:gd name="T65" fmla="*/ 13 h 13"/>
                <a:gd name="T66" fmla="*/ 0 w 11"/>
                <a:gd name="T6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 h="13">
                  <a:moveTo>
                    <a:pt x="0" y="11"/>
                  </a:moveTo>
                  <a:cubicBezTo>
                    <a:pt x="0" y="10"/>
                    <a:pt x="0" y="10"/>
                    <a:pt x="0" y="10"/>
                  </a:cubicBezTo>
                  <a:cubicBezTo>
                    <a:pt x="1" y="10"/>
                    <a:pt x="1" y="10"/>
                    <a:pt x="1" y="10"/>
                  </a:cubicBezTo>
                  <a:cubicBezTo>
                    <a:pt x="1" y="10"/>
                    <a:pt x="1" y="9"/>
                    <a:pt x="1" y="9"/>
                  </a:cubicBezTo>
                  <a:cubicBezTo>
                    <a:pt x="1" y="8"/>
                    <a:pt x="1" y="8"/>
                    <a:pt x="1" y="7"/>
                  </a:cubicBezTo>
                  <a:cubicBezTo>
                    <a:pt x="1" y="6"/>
                    <a:pt x="1" y="6"/>
                    <a:pt x="1" y="6"/>
                  </a:cubicBezTo>
                  <a:cubicBezTo>
                    <a:pt x="2" y="6"/>
                    <a:pt x="2" y="6"/>
                    <a:pt x="2" y="6"/>
                  </a:cubicBezTo>
                  <a:cubicBezTo>
                    <a:pt x="2" y="5"/>
                    <a:pt x="3" y="5"/>
                    <a:pt x="3" y="5"/>
                  </a:cubicBezTo>
                  <a:cubicBezTo>
                    <a:pt x="3" y="5"/>
                    <a:pt x="3" y="4"/>
                    <a:pt x="2" y="4"/>
                  </a:cubicBezTo>
                  <a:cubicBezTo>
                    <a:pt x="2" y="3"/>
                    <a:pt x="2" y="3"/>
                    <a:pt x="2" y="2"/>
                  </a:cubicBezTo>
                  <a:cubicBezTo>
                    <a:pt x="3" y="2"/>
                    <a:pt x="3" y="1"/>
                    <a:pt x="3" y="1"/>
                  </a:cubicBezTo>
                  <a:cubicBezTo>
                    <a:pt x="4" y="1"/>
                    <a:pt x="4" y="0"/>
                    <a:pt x="5" y="0"/>
                  </a:cubicBezTo>
                  <a:cubicBezTo>
                    <a:pt x="5" y="0"/>
                    <a:pt x="6" y="1"/>
                    <a:pt x="7" y="1"/>
                  </a:cubicBezTo>
                  <a:cubicBezTo>
                    <a:pt x="11" y="2"/>
                    <a:pt x="11" y="2"/>
                    <a:pt x="11" y="2"/>
                  </a:cubicBezTo>
                  <a:cubicBezTo>
                    <a:pt x="10" y="3"/>
                    <a:pt x="10" y="3"/>
                    <a:pt x="10" y="3"/>
                  </a:cubicBezTo>
                  <a:cubicBezTo>
                    <a:pt x="6" y="2"/>
                    <a:pt x="6" y="2"/>
                    <a:pt x="6" y="2"/>
                  </a:cubicBezTo>
                  <a:cubicBezTo>
                    <a:pt x="6" y="2"/>
                    <a:pt x="5" y="1"/>
                    <a:pt x="5" y="1"/>
                  </a:cubicBezTo>
                  <a:cubicBezTo>
                    <a:pt x="4" y="2"/>
                    <a:pt x="4" y="2"/>
                    <a:pt x="4" y="2"/>
                  </a:cubicBezTo>
                  <a:cubicBezTo>
                    <a:pt x="4" y="2"/>
                    <a:pt x="3" y="2"/>
                    <a:pt x="3" y="3"/>
                  </a:cubicBezTo>
                  <a:cubicBezTo>
                    <a:pt x="3" y="3"/>
                    <a:pt x="3" y="4"/>
                    <a:pt x="3" y="4"/>
                  </a:cubicBezTo>
                  <a:cubicBezTo>
                    <a:pt x="3" y="4"/>
                    <a:pt x="4" y="5"/>
                    <a:pt x="4" y="5"/>
                  </a:cubicBezTo>
                  <a:cubicBezTo>
                    <a:pt x="4" y="5"/>
                    <a:pt x="5" y="6"/>
                    <a:pt x="6" y="6"/>
                  </a:cubicBezTo>
                  <a:cubicBezTo>
                    <a:pt x="9" y="7"/>
                    <a:pt x="9" y="7"/>
                    <a:pt x="9" y="7"/>
                  </a:cubicBezTo>
                  <a:cubicBezTo>
                    <a:pt x="9" y="8"/>
                    <a:pt x="9" y="8"/>
                    <a:pt x="9" y="8"/>
                  </a:cubicBezTo>
                  <a:cubicBezTo>
                    <a:pt x="5" y="7"/>
                    <a:pt x="5" y="7"/>
                    <a:pt x="5" y="7"/>
                  </a:cubicBezTo>
                  <a:cubicBezTo>
                    <a:pt x="4" y="7"/>
                    <a:pt x="4" y="6"/>
                    <a:pt x="3" y="6"/>
                  </a:cubicBezTo>
                  <a:cubicBezTo>
                    <a:pt x="2" y="7"/>
                    <a:pt x="2" y="7"/>
                    <a:pt x="2" y="7"/>
                  </a:cubicBezTo>
                  <a:cubicBezTo>
                    <a:pt x="2" y="7"/>
                    <a:pt x="2" y="7"/>
                    <a:pt x="2" y="8"/>
                  </a:cubicBezTo>
                  <a:cubicBezTo>
                    <a:pt x="1" y="8"/>
                    <a:pt x="1" y="8"/>
                    <a:pt x="2" y="9"/>
                  </a:cubicBezTo>
                  <a:cubicBezTo>
                    <a:pt x="2" y="9"/>
                    <a:pt x="2" y="10"/>
                    <a:pt x="2" y="10"/>
                  </a:cubicBezTo>
                  <a:cubicBezTo>
                    <a:pt x="3" y="10"/>
                    <a:pt x="3" y="11"/>
                    <a:pt x="4" y="11"/>
                  </a:cubicBezTo>
                  <a:cubicBezTo>
                    <a:pt x="7" y="12"/>
                    <a:pt x="7" y="12"/>
                    <a:pt x="7" y="12"/>
                  </a:cubicBezTo>
                  <a:cubicBezTo>
                    <a:pt x="7" y="13"/>
                    <a:pt x="7" y="13"/>
                    <a:pt x="7" y="13"/>
                  </a:cubicBezTo>
                  <a:lnTo>
                    <a:pt x="0" y="1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8" name="Freeform 1821">
              <a:extLst>
                <a:ext uri="{FF2B5EF4-FFF2-40B4-BE49-F238E27FC236}">
                  <a16:creationId xmlns:a16="http://schemas.microsoft.com/office/drawing/2014/main" id="{534EF1FA-96C1-4A26-BF00-2711556945C6}"/>
                </a:ext>
              </a:extLst>
            </p:cNvPr>
            <p:cNvSpPr>
              <a:spLocks noEditPoints="1"/>
            </p:cNvSpPr>
            <p:nvPr/>
          </p:nvSpPr>
          <p:spPr bwMode="auto">
            <a:xfrm>
              <a:off x="3197" y="1873"/>
              <a:ext cx="23" cy="24"/>
            </a:xfrm>
            <a:custGeom>
              <a:avLst/>
              <a:gdLst>
                <a:gd name="T0" fmla="*/ 0 w 10"/>
                <a:gd name="T1" fmla="*/ 0 h 10"/>
                <a:gd name="T2" fmla="*/ 10 w 10"/>
                <a:gd name="T3" fmla="*/ 4 h 10"/>
                <a:gd name="T4" fmla="*/ 9 w 10"/>
                <a:gd name="T5" fmla="*/ 4 h 10"/>
                <a:gd name="T6" fmla="*/ 8 w 10"/>
                <a:gd name="T7" fmla="*/ 4 h 10"/>
                <a:gd name="T8" fmla="*/ 9 w 10"/>
                <a:gd name="T9" fmla="*/ 6 h 10"/>
                <a:gd name="T10" fmla="*/ 8 w 10"/>
                <a:gd name="T11" fmla="*/ 7 h 10"/>
                <a:gd name="T12" fmla="*/ 6 w 10"/>
                <a:gd name="T13" fmla="*/ 10 h 10"/>
                <a:gd name="T14" fmla="*/ 3 w 10"/>
                <a:gd name="T15" fmla="*/ 10 h 10"/>
                <a:gd name="T16" fmla="*/ 1 w 10"/>
                <a:gd name="T17" fmla="*/ 7 h 10"/>
                <a:gd name="T18" fmla="*/ 1 w 10"/>
                <a:gd name="T19" fmla="*/ 4 h 10"/>
                <a:gd name="T20" fmla="*/ 2 w 10"/>
                <a:gd name="T21" fmla="*/ 3 h 10"/>
                <a:gd name="T22" fmla="*/ 4 w 10"/>
                <a:gd name="T23" fmla="*/ 2 h 10"/>
                <a:gd name="T24" fmla="*/ 0 w 10"/>
                <a:gd name="T25" fmla="*/ 0 h 10"/>
                <a:gd name="T26" fmla="*/ 2 w 10"/>
                <a:gd name="T27" fmla="*/ 5 h 10"/>
                <a:gd name="T28" fmla="*/ 2 w 10"/>
                <a:gd name="T29" fmla="*/ 6 h 10"/>
                <a:gd name="T30" fmla="*/ 2 w 10"/>
                <a:gd name="T31" fmla="*/ 8 h 10"/>
                <a:gd name="T32" fmla="*/ 4 w 10"/>
                <a:gd name="T33" fmla="*/ 9 h 10"/>
                <a:gd name="T34" fmla="*/ 5 w 10"/>
                <a:gd name="T35" fmla="*/ 9 h 10"/>
                <a:gd name="T36" fmla="*/ 7 w 10"/>
                <a:gd name="T37" fmla="*/ 8 h 10"/>
                <a:gd name="T38" fmla="*/ 8 w 10"/>
                <a:gd name="T39" fmla="*/ 7 h 10"/>
                <a:gd name="T40" fmla="*/ 8 w 10"/>
                <a:gd name="T41" fmla="*/ 5 h 10"/>
                <a:gd name="T42" fmla="*/ 7 w 10"/>
                <a:gd name="T43" fmla="*/ 4 h 10"/>
                <a:gd name="T44" fmla="*/ 6 w 10"/>
                <a:gd name="T45" fmla="*/ 3 h 10"/>
                <a:gd name="T46" fmla="*/ 4 w 10"/>
                <a:gd name="T47" fmla="*/ 3 h 10"/>
                <a:gd name="T48" fmla="*/ 2 w 10"/>
                <a:gd name="T4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0">
                  <a:moveTo>
                    <a:pt x="0" y="0"/>
                  </a:moveTo>
                  <a:cubicBezTo>
                    <a:pt x="10" y="4"/>
                    <a:pt x="10" y="4"/>
                    <a:pt x="10" y="4"/>
                  </a:cubicBezTo>
                  <a:cubicBezTo>
                    <a:pt x="9" y="4"/>
                    <a:pt x="9" y="4"/>
                    <a:pt x="9" y="4"/>
                  </a:cubicBezTo>
                  <a:cubicBezTo>
                    <a:pt x="8" y="4"/>
                    <a:pt x="8" y="4"/>
                    <a:pt x="8" y="4"/>
                  </a:cubicBezTo>
                  <a:cubicBezTo>
                    <a:pt x="9" y="5"/>
                    <a:pt x="9" y="5"/>
                    <a:pt x="9" y="6"/>
                  </a:cubicBezTo>
                  <a:cubicBezTo>
                    <a:pt x="9" y="6"/>
                    <a:pt x="9" y="7"/>
                    <a:pt x="8" y="7"/>
                  </a:cubicBezTo>
                  <a:cubicBezTo>
                    <a:pt x="8" y="8"/>
                    <a:pt x="7" y="9"/>
                    <a:pt x="6" y="10"/>
                  </a:cubicBezTo>
                  <a:cubicBezTo>
                    <a:pt x="5" y="10"/>
                    <a:pt x="4" y="10"/>
                    <a:pt x="3" y="10"/>
                  </a:cubicBezTo>
                  <a:cubicBezTo>
                    <a:pt x="2" y="9"/>
                    <a:pt x="1" y="8"/>
                    <a:pt x="1" y="7"/>
                  </a:cubicBezTo>
                  <a:cubicBezTo>
                    <a:pt x="1" y="6"/>
                    <a:pt x="1" y="5"/>
                    <a:pt x="1" y="4"/>
                  </a:cubicBezTo>
                  <a:cubicBezTo>
                    <a:pt x="1" y="4"/>
                    <a:pt x="2" y="3"/>
                    <a:pt x="2" y="3"/>
                  </a:cubicBezTo>
                  <a:cubicBezTo>
                    <a:pt x="2" y="3"/>
                    <a:pt x="3" y="2"/>
                    <a:pt x="4" y="2"/>
                  </a:cubicBezTo>
                  <a:cubicBezTo>
                    <a:pt x="0" y="0"/>
                    <a:pt x="0" y="0"/>
                    <a:pt x="0" y="0"/>
                  </a:cubicBezTo>
                  <a:close/>
                  <a:moveTo>
                    <a:pt x="2" y="5"/>
                  </a:moveTo>
                  <a:cubicBezTo>
                    <a:pt x="2" y="5"/>
                    <a:pt x="2" y="6"/>
                    <a:pt x="2" y="6"/>
                  </a:cubicBezTo>
                  <a:cubicBezTo>
                    <a:pt x="2" y="7"/>
                    <a:pt x="2" y="7"/>
                    <a:pt x="2" y="8"/>
                  </a:cubicBezTo>
                  <a:cubicBezTo>
                    <a:pt x="3" y="8"/>
                    <a:pt x="3" y="8"/>
                    <a:pt x="4" y="9"/>
                  </a:cubicBezTo>
                  <a:cubicBezTo>
                    <a:pt x="4" y="9"/>
                    <a:pt x="5" y="9"/>
                    <a:pt x="5" y="9"/>
                  </a:cubicBezTo>
                  <a:cubicBezTo>
                    <a:pt x="6" y="9"/>
                    <a:pt x="6" y="9"/>
                    <a:pt x="7" y="8"/>
                  </a:cubicBezTo>
                  <a:cubicBezTo>
                    <a:pt x="7" y="8"/>
                    <a:pt x="7" y="7"/>
                    <a:pt x="8" y="7"/>
                  </a:cubicBezTo>
                  <a:cubicBezTo>
                    <a:pt x="8" y="6"/>
                    <a:pt x="8" y="6"/>
                    <a:pt x="8" y="5"/>
                  </a:cubicBezTo>
                  <a:cubicBezTo>
                    <a:pt x="8" y="5"/>
                    <a:pt x="8" y="4"/>
                    <a:pt x="7" y="4"/>
                  </a:cubicBezTo>
                  <a:cubicBezTo>
                    <a:pt x="7" y="4"/>
                    <a:pt x="6" y="3"/>
                    <a:pt x="6" y="3"/>
                  </a:cubicBezTo>
                  <a:cubicBezTo>
                    <a:pt x="5" y="3"/>
                    <a:pt x="4" y="3"/>
                    <a:pt x="4" y="3"/>
                  </a:cubicBezTo>
                  <a:cubicBezTo>
                    <a:pt x="3" y="3"/>
                    <a:pt x="2" y="4"/>
                    <a:pt x="2" y="5"/>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9" name="Freeform 1822">
              <a:extLst>
                <a:ext uri="{FF2B5EF4-FFF2-40B4-BE49-F238E27FC236}">
                  <a16:creationId xmlns:a16="http://schemas.microsoft.com/office/drawing/2014/main" id="{96662B85-A4FA-4C96-B75F-AB64AC12424E}"/>
                </a:ext>
              </a:extLst>
            </p:cNvPr>
            <p:cNvSpPr>
              <a:spLocks noEditPoints="1"/>
            </p:cNvSpPr>
            <p:nvPr/>
          </p:nvSpPr>
          <p:spPr bwMode="auto">
            <a:xfrm>
              <a:off x="3206" y="1856"/>
              <a:ext cx="22" cy="19"/>
            </a:xfrm>
            <a:custGeom>
              <a:avLst/>
              <a:gdLst>
                <a:gd name="T0" fmla="*/ 1 w 9"/>
                <a:gd name="T1" fmla="*/ 2 h 8"/>
                <a:gd name="T2" fmla="*/ 3 w 9"/>
                <a:gd name="T3" fmla="*/ 0 h 8"/>
                <a:gd name="T4" fmla="*/ 6 w 9"/>
                <a:gd name="T5" fmla="*/ 0 h 8"/>
                <a:gd name="T6" fmla="*/ 8 w 9"/>
                <a:gd name="T7" fmla="*/ 2 h 8"/>
                <a:gd name="T8" fmla="*/ 8 w 9"/>
                <a:gd name="T9" fmla="*/ 5 h 8"/>
                <a:gd name="T10" fmla="*/ 6 w 9"/>
                <a:gd name="T11" fmla="*/ 7 h 8"/>
                <a:gd name="T12" fmla="*/ 3 w 9"/>
                <a:gd name="T13" fmla="*/ 7 h 8"/>
                <a:gd name="T14" fmla="*/ 1 w 9"/>
                <a:gd name="T15" fmla="*/ 5 h 8"/>
                <a:gd name="T16" fmla="*/ 1 w 9"/>
                <a:gd name="T17" fmla="*/ 2 h 8"/>
                <a:gd name="T18" fmla="*/ 2 w 9"/>
                <a:gd name="T19" fmla="*/ 2 h 8"/>
                <a:gd name="T20" fmla="*/ 2 w 9"/>
                <a:gd name="T21" fmla="*/ 5 h 8"/>
                <a:gd name="T22" fmla="*/ 3 w 9"/>
                <a:gd name="T23" fmla="*/ 6 h 8"/>
                <a:gd name="T24" fmla="*/ 5 w 9"/>
                <a:gd name="T25" fmla="*/ 7 h 8"/>
                <a:gd name="T26" fmla="*/ 7 w 9"/>
                <a:gd name="T27" fmla="*/ 6 h 8"/>
                <a:gd name="T28" fmla="*/ 7 w 9"/>
                <a:gd name="T29" fmla="*/ 5 h 8"/>
                <a:gd name="T30" fmla="*/ 8 w 9"/>
                <a:gd name="T31" fmla="*/ 3 h 8"/>
                <a:gd name="T32" fmla="*/ 7 w 9"/>
                <a:gd name="T33" fmla="*/ 2 h 8"/>
                <a:gd name="T34" fmla="*/ 6 w 9"/>
                <a:gd name="T35" fmla="*/ 1 h 8"/>
                <a:gd name="T36" fmla="*/ 4 w 9"/>
                <a:gd name="T37" fmla="*/ 1 h 8"/>
                <a:gd name="T38" fmla="*/ 2 w 9"/>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8">
                  <a:moveTo>
                    <a:pt x="1" y="2"/>
                  </a:moveTo>
                  <a:cubicBezTo>
                    <a:pt x="1" y="1"/>
                    <a:pt x="2" y="0"/>
                    <a:pt x="3" y="0"/>
                  </a:cubicBezTo>
                  <a:cubicBezTo>
                    <a:pt x="4" y="0"/>
                    <a:pt x="5" y="0"/>
                    <a:pt x="6" y="0"/>
                  </a:cubicBezTo>
                  <a:cubicBezTo>
                    <a:pt x="7" y="0"/>
                    <a:pt x="8" y="1"/>
                    <a:pt x="8" y="2"/>
                  </a:cubicBezTo>
                  <a:cubicBezTo>
                    <a:pt x="9" y="3"/>
                    <a:pt x="9" y="4"/>
                    <a:pt x="8" y="5"/>
                  </a:cubicBezTo>
                  <a:cubicBezTo>
                    <a:pt x="8" y="6"/>
                    <a:pt x="7" y="7"/>
                    <a:pt x="6" y="7"/>
                  </a:cubicBezTo>
                  <a:cubicBezTo>
                    <a:pt x="5" y="8"/>
                    <a:pt x="4" y="8"/>
                    <a:pt x="3" y="7"/>
                  </a:cubicBezTo>
                  <a:cubicBezTo>
                    <a:pt x="2" y="7"/>
                    <a:pt x="1" y="6"/>
                    <a:pt x="1" y="5"/>
                  </a:cubicBezTo>
                  <a:cubicBezTo>
                    <a:pt x="0" y="4"/>
                    <a:pt x="0" y="3"/>
                    <a:pt x="1" y="2"/>
                  </a:cubicBezTo>
                  <a:close/>
                  <a:moveTo>
                    <a:pt x="2" y="2"/>
                  </a:moveTo>
                  <a:cubicBezTo>
                    <a:pt x="2" y="3"/>
                    <a:pt x="2" y="4"/>
                    <a:pt x="2" y="5"/>
                  </a:cubicBezTo>
                  <a:cubicBezTo>
                    <a:pt x="2" y="6"/>
                    <a:pt x="3" y="6"/>
                    <a:pt x="3" y="6"/>
                  </a:cubicBezTo>
                  <a:cubicBezTo>
                    <a:pt x="4" y="7"/>
                    <a:pt x="4" y="7"/>
                    <a:pt x="5" y="7"/>
                  </a:cubicBezTo>
                  <a:cubicBezTo>
                    <a:pt x="6" y="7"/>
                    <a:pt x="6" y="6"/>
                    <a:pt x="7" y="6"/>
                  </a:cubicBezTo>
                  <a:cubicBezTo>
                    <a:pt x="7" y="6"/>
                    <a:pt x="7" y="5"/>
                    <a:pt x="7" y="5"/>
                  </a:cubicBezTo>
                  <a:cubicBezTo>
                    <a:pt x="8" y="4"/>
                    <a:pt x="8" y="4"/>
                    <a:pt x="8" y="3"/>
                  </a:cubicBezTo>
                  <a:cubicBezTo>
                    <a:pt x="8" y="3"/>
                    <a:pt x="7" y="2"/>
                    <a:pt x="7" y="2"/>
                  </a:cubicBezTo>
                  <a:cubicBezTo>
                    <a:pt x="7" y="2"/>
                    <a:pt x="6" y="1"/>
                    <a:pt x="6" y="1"/>
                  </a:cubicBezTo>
                  <a:cubicBezTo>
                    <a:pt x="5" y="1"/>
                    <a:pt x="4" y="1"/>
                    <a:pt x="4" y="1"/>
                  </a:cubicBezTo>
                  <a:cubicBezTo>
                    <a:pt x="3" y="1"/>
                    <a:pt x="2" y="2"/>
                    <a:pt x="2"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0" name="Freeform 1823">
              <a:extLst>
                <a:ext uri="{FF2B5EF4-FFF2-40B4-BE49-F238E27FC236}">
                  <a16:creationId xmlns:a16="http://schemas.microsoft.com/office/drawing/2014/main" id="{EEFD63D7-80DF-4C80-A6B5-01700AFDB5D9}"/>
                </a:ext>
              </a:extLst>
            </p:cNvPr>
            <p:cNvSpPr>
              <a:spLocks/>
            </p:cNvSpPr>
            <p:nvPr/>
          </p:nvSpPr>
          <p:spPr bwMode="auto">
            <a:xfrm>
              <a:off x="3209" y="1844"/>
              <a:ext cx="23" cy="12"/>
            </a:xfrm>
            <a:custGeom>
              <a:avLst/>
              <a:gdLst>
                <a:gd name="T0" fmla="*/ 0 w 23"/>
                <a:gd name="T1" fmla="*/ 3 h 12"/>
                <a:gd name="T2" fmla="*/ 0 w 23"/>
                <a:gd name="T3" fmla="*/ 0 h 12"/>
                <a:gd name="T4" fmla="*/ 23 w 23"/>
                <a:gd name="T5" fmla="*/ 10 h 12"/>
                <a:gd name="T6" fmla="*/ 21 w 23"/>
                <a:gd name="T7" fmla="*/ 12 h 12"/>
                <a:gd name="T8" fmla="*/ 0 w 23"/>
                <a:gd name="T9" fmla="*/ 3 h 12"/>
              </a:gdLst>
              <a:ahLst/>
              <a:cxnLst>
                <a:cxn ang="0">
                  <a:pos x="T0" y="T1"/>
                </a:cxn>
                <a:cxn ang="0">
                  <a:pos x="T2" y="T3"/>
                </a:cxn>
                <a:cxn ang="0">
                  <a:pos x="T4" y="T5"/>
                </a:cxn>
                <a:cxn ang="0">
                  <a:pos x="T6" y="T7"/>
                </a:cxn>
                <a:cxn ang="0">
                  <a:pos x="T8" y="T9"/>
                </a:cxn>
              </a:cxnLst>
              <a:rect l="0" t="0" r="r" b="b"/>
              <a:pathLst>
                <a:path w="23" h="12">
                  <a:moveTo>
                    <a:pt x="0" y="3"/>
                  </a:moveTo>
                  <a:lnTo>
                    <a:pt x="0" y="0"/>
                  </a:lnTo>
                  <a:lnTo>
                    <a:pt x="23" y="10"/>
                  </a:lnTo>
                  <a:lnTo>
                    <a:pt x="21" y="12"/>
                  </a:lnTo>
                  <a:lnTo>
                    <a:pt x="0" y="3"/>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1" name="Freeform 1824">
              <a:extLst>
                <a:ext uri="{FF2B5EF4-FFF2-40B4-BE49-F238E27FC236}">
                  <a16:creationId xmlns:a16="http://schemas.microsoft.com/office/drawing/2014/main" id="{70992650-D313-4FE3-9772-7D7500721F55}"/>
                </a:ext>
              </a:extLst>
            </p:cNvPr>
            <p:cNvSpPr>
              <a:spLocks noEditPoints="1"/>
            </p:cNvSpPr>
            <p:nvPr/>
          </p:nvSpPr>
          <p:spPr bwMode="auto">
            <a:xfrm>
              <a:off x="3220" y="1828"/>
              <a:ext cx="19" cy="21"/>
            </a:xfrm>
            <a:custGeom>
              <a:avLst/>
              <a:gdLst>
                <a:gd name="T0" fmla="*/ 0 w 8"/>
                <a:gd name="T1" fmla="*/ 3 h 9"/>
                <a:gd name="T2" fmla="*/ 3 w 8"/>
                <a:gd name="T3" fmla="*/ 1 h 9"/>
                <a:gd name="T4" fmla="*/ 6 w 8"/>
                <a:gd name="T5" fmla="*/ 1 h 9"/>
                <a:gd name="T6" fmla="*/ 8 w 8"/>
                <a:gd name="T7" fmla="*/ 3 h 9"/>
                <a:gd name="T8" fmla="*/ 8 w 8"/>
                <a:gd name="T9" fmla="*/ 6 h 9"/>
                <a:gd name="T10" fmla="*/ 5 w 8"/>
                <a:gd name="T11" fmla="*/ 8 h 9"/>
                <a:gd name="T12" fmla="*/ 2 w 8"/>
                <a:gd name="T13" fmla="*/ 8 h 9"/>
                <a:gd name="T14" fmla="*/ 0 w 8"/>
                <a:gd name="T15" fmla="*/ 6 h 9"/>
                <a:gd name="T16" fmla="*/ 0 w 8"/>
                <a:gd name="T17" fmla="*/ 3 h 9"/>
                <a:gd name="T18" fmla="*/ 1 w 8"/>
                <a:gd name="T19" fmla="*/ 3 h 9"/>
                <a:gd name="T20" fmla="*/ 1 w 8"/>
                <a:gd name="T21" fmla="*/ 5 h 9"/>
                <a:gd name="T22" fmla="*/ 3 w 8"/>
                <a:gd name="T23" fmla="*/ 7 h 9"/>
                <a:gd name="T24" fmla="*/ 4 w 8"/>
                <a:gd name="T25" fmla="*/ 8 h 9"/>
                <a:gd name="T26" fmla="*/ 6 w 8"/>
                <a:gd name="T27" fmla="*/ 7 h 9"/>
                <a:gd name="T28" fmla="*/ 7 w 8"/>
                <a:gd name="T29" fmla="*/ 6 h 9"/>
                <a:gd name="T30" fmla="*/ 7 w 8"/>
                <a:gd name="T31" fmla="*/ 4 h 9"/>
                <a:gd name="T32" fmla="*/ 6 w 8"/>
                <a:gd name="T33" fmla="*/ 3 h 9"/>
                <a:gd name="T34" fmla="*/ 5 w 8"/>
                <a:gd name="T35" fmla="*/ 2 h 9"/>
                <a:gd name="T36" fmla="*/ 3 w 8"/>
                <a:gd name="T37" fmla="*/ 2 h 9"/>
                <a:gd name="T38" fmla="*/ 1 w 8"/>
                <a:gd name="T3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0" y="3"/>
                  </a:moveTo>
                  <a:cubicBezTo>
                    <a:pt x="1" y="2"/>
                    <a:pt x="2" y="1"/>
                    <a:pt x="3" y="1"/>
                  </a:cubicBezTo>
                  <a:cubicBezTo>
                    <a:pt x="4" y="0"/>
                    <a:pt x="5" y="0"/>
                    <a:pt x="6" y="1"/>
                  </a:cubicBezTo>
                  <a:cubicBezTo>
                    <a:pt x="7" y="1"/>
                    <a:pt x="7" y="2"/>
                    <a:pt x="8" y="3"/>
                  </a:cubicBezTo>
                  <a:cubicBezTo>
                    <a:pt x="8" y="4"/>
                    <a:pt x="8" y="5"/>
                    <a:pt x="8" y="6"/>
                  </a:cubicBezTo>
                  <a:cubicBezTo>
                    <a:pt x="7" y="7"/>
                    <a:pt x="6" y="8"/>
                    <a:pt x="5" y="8"/>
                  </a:cubicBezTo>
                  <a:cubicBezTo>
                    <a:pt x="4" y="9"/>
                    <a:pt x="3" y="9"/>
                    <a:pt x="2" y="8"/>
                  </a:cubicBezTo>
                  <a:cubicBezTo>
                    <a:pt x="1" y="8"/>
                    <a:pt x="1" y="7"/>
                    <a:pt x="0" y="6"/>
                  </a:cubicBezTo>
                  <a:cubicBezTo>
                    <a:pt x="0" y="5"/>
                    <a:pt x="0" y="4"/>
                    <a:pt x="0" y="3"/>
                  </a:cubicBezTo>
                  <a:close/>
                  <a:moveTo>
                    <a:pt x="1" y="3"/>
                  </a:moveTo>
                  <a:cubicBezTo>
                    <a:pt x="1" y="4"/>
                    <a:pt x="1" y="5"/>
                    <a:pt x="1" y="5"/>
                  </a:cubicBezTo>
                  <a:cubicBezTo>
                    <a:pt x="1" y="6"/>
                    <a:pt x="2" y="7"/>
                    <a:pt x="3" y="7"/>
                  </a:cubicBezTo>
                  <a:cubicBezTo>
                    <a:pt x="3" y="7"/>
                    <a:pt x="4" y="8"/>
                    <a:pt x="4" y="8"/>
                  </a:cubicBezTo>
                  <a:cubicBezTo>
                    <a:pt x="5" y="8"/>
                    <a:pt x="5" y="7"/>
                    <a:pt x="6" y="7"/>
                  </a:cubicBezTo>
                  <a:cubicBezTo>
                    <a:pt x="6" y="7"/>
                    <a:pt x="6" y="6"/>
                    <a:pt x="7" y="6"/>
                  </a:cubicBezTo>
                  <a:cubicBezTo>
                    <a:pt x="7" y="5"/>
                    <a:pt x="7" y="5"/>
                    <a:pt x="7" y="4"/>
                  </a:cubicBezTo>
                  <a:cubicBezTo>
                    <a:pt x="7" y="4"/>
                    <a:pt x="7" y="3"/>
                    <a:pt x="6" y="3"/>
                  </a:cubicBezTo>
                  <a:cubicBezTo>
                    <a:pt x="6" y="2"/>
                    <a:pt x="6" y="2"/>
                    <a:pt x="5" y="2"/>
                  </a:cubicBezTo>
                  <a:cubicBezTo>
                    <a:pt x="5" y="2"/>
                    <a:pt x="4" y="1"/>
                    <a:pt x="3" y="2"/>
                  </a:cubicBezTo>
                  <a:cubicBezTo>
                    <a:pt x="2" y="2"/>
                    <a:pt x="2" y="2"/>
                    <a:pt x="1" y="3"/>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2" name="Freeform 1825">
              <a:extLst>
                <a:ext uri="{FF2B5EF4-FFF2-40B4-BE49-F238E27FC236}">
                  <a16:creationId xmlns:a16="http://schemas.microsoft.com/office/drawing/2014/main" id="{59D98090-2283-41FA-9CC2-C05D158229DB}"/>
                </a:ext>
              </a:extLst>
            </p:cNvPr>
            <p:cNvSpPr>
              <a:spLocks/>
            </p:cNvSpPr>
            <p:nvPr/>
          </p:nvSpPr>
          <p:spPr bwMode="auto">
            <a:xfrm>
              <a:off x="3228" y="1813"/>
              <a:ext cx="16" cy="17"/>
            </a:xfrm>
            <a:custGeom>
              <a:avLst/>
              <a:gdLst>
                <a:gd name="T0" fmla="*/ 0 w 7"/>
                <a:gd name="T1" fmla="*/ 4 h 7"/>
                <a:gd name="T2" fmla="*/ 0 w 7"/>
                <a:gd name="T3" fmla="*/ 3 h 7"/>
                <a:gd name="T4" fmla="*/ 1 w 7"/>
                <a:gd name="T5" fmla="*/ 3 h 7"/>
                <a:gd name="T6" fmla="*/ 1 w 7"/>
                <a:gd name="T7" fmla="*/ 2 h 7"/>
                <a:gd name="T8" fmla="*/ 1 w 7"/>
                <a:gd name="T9" fmla="*/ 1 h 7"/>
                <a:gd name="T10" fmla="*/ 2 w 7"/>
                <a:gd name="T11" fmla="*/ 0 h 7"/>
                <a:gd name="T12" fmla="*/ 2 w 7"/>
                <a:gd name="T13" fmla="*/ 1 h 7"/>
                <a:gd name="T14" fmla="*/ 2 w 7"/>
                <a:gd name="T15" fmla="*/ 2 h 7"/>
                <a:gd name="T16" fmla="*/ 2 w 7"/>
                <a:gd name="T17" fmla="*/ 3 h 7"/>
                <a:gd name="T18" fmla="*/ 3 w 7"/>
                <a:gd name="T19" fmla="*/ 4 h 7"/>
                <a:gd name="T20" fmla="*/ 5 w 7"/>
                <a:gd name="T21" fmla="*/ 5 h 7"/>
                <a:gd name="T22" fmla="*/ 7 w 7"/>
                <a:gd name="T23" fmla="*/ 7 h 7"/>
                <a:gd name="T24" fmla="*/ 7 w 7"/>
                <a:gd name="T25" fmla="*/ 7 h 7"/>
                <a:gd name="T26" fmla="*/ 0 w 7"/>
                <a:gd name="T2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0" y="4"/>
                  </a:moveTo>
                  <a:cubicBezTo>
                    <a:pt x="0" y="3"/>
                    <a:pt x="0" y="3"/>
                    <a:pt x="0" y="3"/>
                  </a:cubicBezTo>
                  <a:cubicBezTo>
                    <a:pt x="1" y="3"/>
                    <a:pt x="1" y="3"/>
                    <a:pt x="1" y="3"/>
                  </a:cubicBezTo>
                  <a:cubicBezTo>
                    <a:pt x="1" y="3"/>
                    <a:pt x="1" y="3"/>
                    <a:pt x="1" y="2"/>
                  </a:cubicBezTo>
                  <a:cubicBezTo>
                    <a:pt x="1" y="2"/>
                    <a:pt x="1" y="1"/>
                    <a:pt x="1" y="1"/>
                  </a:cubicBezTo>
                  <a:cubicBezTo>
                    <a:pt x="2" y="0"/>
                    <a:pt x="2" y="0"/>
                    <a:pt x="2" y="0"/>
                  </a:cubicBezTo>
                  <a:cubicBezTo>
                    <a:pt x="2" y="1"/>
                    <a:pt x="2" y="1"/>
                    <a:pt x="2" y="1"/>
                  </a:cubicBezTo>
                  <a:cubicBezTo>
                    <a:pt x="2" y="2"/>
                    <a:pt x="2" y="2"/>
                    <a:pt x="2" y="2"/>
                  </a:cubicBezTo>
                  <a:cubicBezTo>
                    <a:pt x="2" y="2"/>
                    <a:pt x="2" y="2"/>
                    <a:pt x="2" y="3"/>
                  </a:cubicBezTo>
                  <a:cubicBezTo>
                    <a:pt x="2" y="3"/>
                    <a:pt x="2" y="4"/>
                    <a:pt x="3" y="4"/>
                  </a:cubicBezTo>
                  <a:cubicBezTo>
                    <a:pt x="3" y="4"/>
                    <a:pt x="4" y="5"/>
                    <a:pt x="5" y="5"/>
                  </a:cubicBezTo>
                  <a:cubicBezTo>
                    <a:pt x="7" y="7"/>
                    <a:pt x="7" y="7"/>
                    <a:pt x="7" y="7"/>
                  </a:cubicBezTo>
                  <a:cubicBezTo>
                    <a:pt x="7" y="7"/>
                    <a:pt x="7" y="7"/>
                    <a:pt x="7" y="7"/>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3" name="Freeform 1826">
              <a:extLst>
                <a:ext uri="{FF2B5EF4-FFF2-40B4-BE49-F238E27FC236}">
                  <a16:creationId xmlns:a16="http://schemas.microsoft.com/office/drawing/2014/main" id="{F1F768B7-5FA2-4F0E-B5DD-DE0243A2100E}"/>
                </a:ext>
              </a:extLst>
            </p:cNvPr>
            <p:cNvSpPr>
              <a:spLocks/>
            </p:cNvSpPr>
            <p:nvPr/>
          </p:nvSpPr>
          <p:spPr bwMode="auto">
            <a:xfrm>
              <a:off x="3239" y="1797"/>
              <a:ext cx="17" cy="16"/>
            </a:xfrm>
            <a:custGeom>
              <a:avLst/>
              <a:gdLst>
                <a:gd name="T0" fmla="*/ 2 w 7"/>
                <a:gd name="T1" fmla="*/ 0 h 7"/>
                <a:gd name="T2" fmla="*/ 2 w 7"/>
                <a:gd name="T3" fmla="*/ 1 h 7"/>
                <a:gd name="T4" fmla="*/ 1 w 7"/>
                <a:gd name="T5" fmla="*/ 2 h 7"/>
                <a:gd name="T6" fmla="*/ 1 w 7"/>
                <a:gd name="T7" fmla="*/ 3 h 7"/>
                <a:gd name="T8" fmla="*/ 1 w 7"/>
                <a:gd name="T9" fmla="*/ 3 h 7"/>
                <a:gd name="T10" fmla="*/ 2 w 7"/>
                <a:gd name="T11" fmla="*/ 4 h 7"/>
                <a:gd name="T12" fmla="*/ 3 w 7"/>
                <a:gd name="T13" fmla="*/ 3 h 7"/>
                <a:gd name="T14" fmla="*/ 5 w 7"/>
                <a:gd name="T15" fmla="*/ 2 h 7"/>
                <a:gd name="T16" fmla="*/ 6 w 7"/>
                <a:gd name="T17" fmla="*/ 2 h 7"/>
                <a:gd name="T18" fmla="*/ 7 w 7"/>
                <a:gd name="T19" fmla="*/ 4 h 7"/>
                <a:gd name="T20" fmla="*/ 7 w 7"/>
                <a:gd name="T21" fmla="*/ 6 h 7"/>
                <a:gd name="T22" fmla="*/ 6 w 7"/>
                <a:gd name="T23" fmla="*/ 7 h 7"/>
                <a:gd name="T24" fmla="*/ 5 w 7"/>
                <a:gd name="T25" fmla="*/ 7 h 7"/>
                <a:gd name="T26" fmla="*/ 4 w 7"/>
                <a:gd name="T27" fmla="*/ 6 h 7"/>
                <a:gd name="T28" fmla="*/ 6 w 7"/>
                <a:gd name="T29" fmla="*/ 5 h 7"/>
                <a:gd name="T30" fmla="*/ 6 w 7"/>
                <a:gd name="T31" fmla="*/ 4 h 7"/>
                <a:gd name="T32" fmla="*/ 6 w 7"/>
                <a:gd name="T33" fmla="*/ 3 h 7"/>
                <a:gd name="T34" fmla="*/ 5 w 7"/>
                <a:gd name="T35" fmla="*/ 3 h 7"/>
                <a:gd name="T36" fmla="*/ 3 w 7"/>
                <a:gd name="T37" fmla="*/ 4 h 7"/>
                <a:gd name="T38" fmla="*/ 2 w 7"/>
                <a:gd name="T39" fmla="*/ 5 h 7"/>
                <a:gd name="T40" fmla="*/ 1 w 7"/>
                <a:gd name="T41" fmla="*/ 4 h 7"/>
                <a:gd name="T42" fmla="*/ 0 w 7"/>
                <a:gd name="T43" fmla="*/ 3 h 7"/>
                <a:gd name="T44" fmla="*/ 0 w 7"/>
                <a:gd name="T45" fmla="*/ 1 h 7"/>
                <a:gd name="T46" fmla="*/ 2 w 7"/>
                <a:gd name="T4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7">
                  <a:moveTo>
                    <a:pt x="2" y="0"/>
                  </a:moveTo>
                  <a:cubicBezTo>
                    <a:pt x="2" y="1"/>
                    <a:pt x="2" y="1"/>
                    <a:pt x="2" y="1"/>
                  </a:cubicBezTo>
                  <a:cubicBezTo>
                    <a:pt x="1" y="1"/>
                    <a:pt x="1" y="1"/>
                    <a:pt x="1" y="2"/>
                  </a:cubicBezTo>
                  <a:cubicBezTo>
                    <a:pt x="1" y="3"/>
                    <a:pt x="1" y="3"/>
                    <a:pt x="1" y="3"/>
                  </a:cubicBezTo>
                  <a:cubicBezTo>
                    <a:pt x="1" y="3"/>
                    <a:pt x="1" y="3"/>
                    <a:pt x="1" y="3"/>
                  </a:cubicBezTo>
                  <a:cubicBezTo>
                    <a:pt x="2" y="4"/>
                    <a:pt x="2" y="4"/>
                    <a:pt x="2" y="4"/>
                  </a:cubicBezTo>
                  <a:cubicBezTo>
                    <a:pt x="2" y="4"/>
                    <a:pt x="3" y="3"/>
                    <a:pt x="3" y="3"/>
                  </a:cubicBezTo>
                  <a:cubicBezTo>
                    <a:pt x="4" y="2"/>
                    <a:pt x="4" y="2"/>
                    <a:pt x="5" y="2"/>
                  </a:cubicBezTo>
                  <a:cubicBezTo>
                    <a:pt x="5" y="2"/>
                    <a:pt x="6" y="2"/>
                    <a:pt x="6" y="2"/>
                  </a:cubicBezTo>
                  <a:cubicBezTo>
                    <a:pt x="7" y="3"/>
                    <a:pt x="7" y="3"/>
                    <a:pt x="7" y="4"/>
                  </a:cubicBezTo>
                  <a:cubicBezTo>
                    <a:pt x="7" y="4"/>
                    <a:pt x="7" y="5"/>
                    <a:pt x="7" y="6"/>
                  </a:cubicBezTo>
                  <a:cubicBezTo>
                    <a:pt x="7" y="6"/>
                    <a:pt x="6" y="6"/>
                    <a:pt x="6" y="7"/>
                  </a:cubicBezTo>
                  <a:cubicBezTo>
                    <a:pt x="6" y="7"/>
                    <a:pt x="5" y="7"/>
                    <a:pt x="5" y="7"/>
                  </a:cubicBezTo>
                  <a:cubicBezTo>
                    <a:pt x="4" y="6"/>
                    <a:pt x="4" y="6"/>
                    <a:pt x="4" y="6"/>
                  </a:cubicBezTo>
                  <a:cubicBezTo>
                    <a:pt x="5" y="6"/>
                    <a:pt x="6" y="6"/>
                    <a:pt x="6" y="5"/>
                  </a:cubicBezTo>
                  <a:cubicBezTo>
                    <a:pt x="6" y="5"/>
                    <a:pt x="6" y="4"/>
                    <a:pt x="6" y="4"/>
                  </a:cubicBezTo>
                  <a:cubicBezTo>
                    <a:pt x="6" y="4"/>
                    <a:pt x="6" y="3"/>
                    <a:pt x="6" y="3"/>
                  </a:cubicBezTo>
                  <a:cubicBezTo>
                    <a:pt x="5" y="3"/>
                    <a:pt x="5" y="3"/>
                    <a:pt x="5" y="3"/>
                  </a:cubicBezTo>
                  <a:cubicBezTo>
                    <a:pt x="5" y="3"/>
                    <a:pt x="4" y="3"/>
                    <a:pt x="3" y="4"/>
                  </a:cubicBezTo>
                  <a:cubicBezTo>
                    <a:pt x="3" y="4"/>
                    <a:pt x="2" y="4"/>
                    <a:pt x="2" y="5"/>
                  </a:cubicBezTo>
                  <a:cubicBezTo>
                    <a:pt x="1" y="5"/>
                    <a:pt x="1" y="4"/>
                    <a:pt x="1" y="4"/>
                  </a:cubicBezTo>
                  <a:cubicBezTo>
                    <a:pt x="0" y="4"/>
                    <a:pt x="0" y="4"/>
                    <a:pt x="0" y="3"/>
                  </a:cubicBezTo>
                  <a:cubicBezTo>
                    <a:pt x="0" y="2"/>
                    <a:pt x="0" y="2"/>
                    <a:pt x="0" y="1"/>
                  </a:cubicBezTo>
                  <a:cubicBezTo>
                    <a:pt x="0" y="1"/>
                    <a:pt x="1" y="0"/>
                    <a:pt x="2"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4" name="Freeform 1827">
              <a:extLst>
                <a:ext uri="{FF2B5EF4-FFF2-40B4-BE49-F238E27FC236}">
                  <a16:creationId xmlns:a16="http://schemas.microsoft.com/office/drawing/2014/main" id="{95FDB09C-00A4-4598-A7BF-342EAF67D8D4}"/>
                </a:ext>
              </a:extLst>
            </p:cNvPr>
            <p:cNvSpPr>
              <a:spLocks noEditPoints="1"/>
            </p:cNvSpPr>
            <p:nvPr/>
          </p:nvSpPr>
          <p:spPr bwMode="auto">
            <a:xfrm>
              <a:off x="3237" y="1787"/>
              <a:ext cx="24" cy="15"/>
            </a:xfrm>
            <a:custGeom>
              <a:avLst/>
              <a:gdLst>
                <a:gd name="T0" fmla="*/ 2 w 24"/>
                <a:gd name="T1" fmla="*/ 0 h 15"/>
                <a:gd name="T2" fmla="*/ 2 w 24"/>
                <a:gd name="T3" fmla="*/ 0 h 15"/>
                <a:gd name="T4" fmla="*/ 5 w 24"/>
                <a:gd name="T5" fmla="*/ 0 h 15"/>
                <a:gd name="T6" fmla="*/ 5 w 24"/>
                <a:gd name="T7" fmla="*/ 0 h 15"/>
                <a:gd name="T8" fmla="*/ 5 w 24"/>
                <a:gd name="T9" fmla="*/ 3 h 15"/>
                <a:gd name="T10" fmla="*/ 2 w 24"/>
                <a:gd name="T11" fmla="*/ 3 h 15"/>
                <a:gd name="T12" fmla="*/ 2 w 24"/>
                <a:gd name="T13" fmla="*/ 3 h 15"/>
                <a:gd name="T14" fmla="*/ 0 w 24"/>
                <a:gd name="T15" fmla="*/ 3 h 15"/>
                <a:gd name="T16" fmla="*/ 2 w 24"/>
                <a:gd name="T17" fmla="*/ 0 h 15"/>
                <a:gd name="T18" fmla="*/ 7 w 24"/>
                <a:gd name="T19" fmla="*/ 5 h 15"/>
                <a:gd name="T20" fmla="*/ 9 w 24"/>
                <a:gd name="T21" fmla="*/ 3 h 15"/>
                <a:gd name="T22" fmla="*/ 24 w 24"/>
                <a:gd name="T23" fmla="*/ 12 h 15"/>
                <a:gd name="T24" fmla="*/ 24 w 24"/>
                <a:gd name="T25" fmla="*/ 15 h 15"/>
                <a:gd name="T26" fmla="*/ 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2" y="0"/>
                  </a:moveTo>
                  <a:lnTo>
                    <a:pt x="2" y="0"/>
                  </a:lnTo>
                  <a:lnTo>
                    <a:pt x="5" y="0"/>
                  </a:lnTo>
                  <a:lnTo>
                    <a:pt x="5" y="0"/>
                  </a:lnTo>
                  <a:lnTo>
                    <a:pt x="5" y="3"/>
                  </a:lnTo>
                  <a:lnTo>
                    <a:pt x="2" y="3"/>
                  </a:lnTo>
                  <a:lnTo>
                    <a:pt x="2" y="3"/>
                  </a:lnTo>
                  <a:lnTo>
                    <a:pt x="0" y="3"/>
                  </a:lnTo>
                  <a:lnTo>
                    <a:pt x="2" y="0"/>
                  </a:lnTo>
                  <a:close/>
                  <a:moveTo>
                    <a:pt x="7" y="5"/>
                  </a:moveTo>
                  <a:lnTo>
                    <a:pt x="9" y="3"/>
                  </a:lnTo>
                  <a:lnTo>
                    <a:pt x="24" y="12"/>
                  </a:lnTo>
                  <a:lnTo>
                    <a:pt x="24" y="15"/>
                  </a:lnTo>
                  <a:lnTo>
                    <a:pt x="7" y="5"/>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5" name="Freeform 1828">
              <a:extLst>
                <a:ext uri="{FF2B5EF4-FFF2-40B4-BE49-F238E27FC236}">
                  <a16:creationId xmlns:a16="http://schemas.microsoft.com/office/drawing/2014/main" id="{125AA687-34DB-44D0-B7C1-618068110AA3}"/>
                </a:ext>
              </a:extLst>
            </p:cNvPr>
            <p:cNvSpPr>
              <a:spLocks/>
            </p:cNvSpPr>
            <p:nvPr/>
          </p:nvSpPr>
          <p:spPr bwMode="auto">
            <a:xfrm>
              <a:off x="3244" y="1780"/>
              <a:ext cx="21" cy="14"/>
            </a:xfrm>
            <a:custGeom>
              <a:avLst/>
              <a:gdLst>
                <a:gd name="T0" fmla="*/ 0 w 21"/>
                <a:gd name="T1" fmla="*/ 0 h 14"/>
                <a:gd name="T2" fmla="*/ 0 w 21"/>
                <a:gd name="T3" fmla="*/ 0 h 14"/>
                <a:gd name="T4" fmla="*/ 7 w 21"/>
                <a:gd name="T5" fmla="*/ 3 h 14"/>
                <a:gd name="T6" fmla="*/ 7 w 21"/>
                <a:gd name="T7" fmla="*/ 0 h 14"/>
                <a:gd name="T8" fmla="*/ 10 w 21"/>
                <a:gd name="T9" fmla="*/ 0 h 14"/>
                <a:gd name="T10" fmla="*/ 7 w 21"/>
                <a:gd name="T11" fmla="*/ 3 h 14"/>
                <a:gd name="T12" fmla="*/ 21 w 21"/>
                <a:gd name="T13" fmla="*/ 12 h 14"/>
                <a:gd name="T14" fmla="*/ 21 w 21"/>
                <a:gd name="T15" fmla="*/ 14 h 14"/>
                <a:gd name="T16" fmla="*/ 7 w 21"/>
                <a:gd name="T17" fmla="*/ 5 h 14"/>
                <a:gd name="T18" fmla="*/ 5 w 21"/>
                <a:gd name="T19" fmla="*/ 7 h 14"/>
                <a:gd name="T20" fmla="*/ 2 w 21"/>
                <a:gd name="T21" fmla="*/ 7 h 14"/>
                <a:gd name="T22" fmla="*/ 5 w 21"/>
                <a:gd name="T23" fmla="*/ 5 h 14"/>
                <a:gd name="T24" fmla="*/ 0 w 21"/>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4">
                  <a:moveTo>
                    <a:pt x="0" y="0"/>
                  </a:moveTo>
                  <a:lnTo>
                    <a:pt x="0" y="0"/>
                  </a:lnTo>
                  <a:lnTo>
                    <a:pt x="7" y="3"/>
                  </a:lnTo>
                  <a:lnTo>
                    <a:pt x="7" y="0"/>
                  </a:lnTo>
                  <a:lnTo>
                    <a:pt x="10" y="0"/>
                  </a:lnTo>
                  <a:lnTo>
                    <a:pt x="7" y="3"/>
                  </a:lnTo>
                  <a:lnTo>
                    <a:pt x="21" y="12"/>
                  </a:lnTo>
                  <a:lnTo>
                    <a:pt x="21" y="14"/>
                  </a:lnTo>
                  <a:lnTo>
                    <a:pt x="7" y="5"/>
                  </a:lnTo>
                  <a:lnTo>
                    <a:pt x="5" y="7"/>
                  </a:lnTo>
                  <a:lnTo>
                    <a:pt x="2" y="7"/>
                  </a:lnTo>
                  <a:lnTo>
                    <a:pt x="5"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6" name="Freeform 1829">
              <a:extLst>
                <a:ext uri="{FF2B5EF4-FFF2-40B4-BE49-F238E27FC236}">
                  <a16:creationId xmlns:a16="http://schemas.microsoft.com/office/drawing/2014/main" id="{43984693-9BED-4D38-8A2F-C55BD1D91872}"/>
                </a:ext>
              </a:extLst>
            </p:cNvPr>
            <p:cNvSpPr>
              <a:spLocks noEditPoints="1"/>
            </p:cNvSpPr>
            <p:nvPr/>
          </p:nvSpPr>
          <p:spPr bwMode="auto">
            <a:xfrm>
              <a:off x="3261" y="1752"/>
              <a:ext cx="23" cy="23"/>
            </a:xfrm>
            <a:custGeom>
              <a:avLst/>
              <a:gdLst>
                <a:gd name="T0" fmla="*/ 4 w 10"/>
                <a:gd name="T1" fmla="*/ 0 h 10"/>
                <a:gd name="T2" fmla="*/ 10 w 10"/>
                <a:gd name="T3" fmla="*/ 5 h 10"/>
                <a:gd name="T4" fmla="*/ 9 w 10"/>
                <a:gd name="T5" fmla="*/ 6 h 10"/>
                <a:gd name="T6" fmla="*/ 8 w 10"/>
                <a:gd name="T7" fmla="*/ 5 h 10"/>
                <a:gd name="T8" fmla="*/ 9 w 10"/>
                <a:gd name="T9" fmla="*/ 7 h 10"/>
                <a:gd name="T10" fmla="*/ 8 w 10"/>
                <a:gd name="T11" fmla="*/ 8 h 10"/>
                <a:gd name="T12" fmla="*/ 5 w 10"/>
                <a:gd name="T13" fmla="*/ 10 h 10"/>
                <a:gd name="T14" fmla="*/ 2 w 10"/>
                <a:gd name="T15" fmla="*/ 9 h 10"/>
                <a:gd name="T16" fmla="*/ 1 w 10"/>
                <a:gd name="T17" fmla="*/ 7 h 10"/>
                <a:gd name="T18" fmla="*/ 1 w 10"/>
                <a:gd name="T19" fmla="*/ 4 h 10"/>
                <a:gd name="T20" fmla="*/ 2 w 10"/>
                <a:gd name="T21" fmla="*/ 3 h 10"/>
                <a:gd name="T22" fmla="*/ 4 w 10"/>
                <a:gd name="T23" fmla="*/ 2 h 10"/>
                <a:gd name="T24" fmla="*/ 3 w 10"/>
                <a:gd name="T25" fmla="*/ 1 h 10"/>
                <a:gd name="T26" fmla="*/ 4 w 10"/>
                <a:gd name="T27" fmla="*/ 0 h 10"/>
                <a:gd name="T28" fmla="*/ 2 w 10"/>
                <a:gd name="T29" fmla="*/ 4 h 10"/>
                <a:gd name="T30" fmla="*/ 2 w 10"/>
                <a:gd name="T31" fmla="*/ 6 h 10"/>
                <a:gd name="T32" fmla="*/ 2 w 10"/>
                <a:gd name="T33" fmla="*/ 7 h 10"/>
                <a:gd name="T34" fmla="*/ 3 w 10"/>
                <a:gd name="T35" fmla="*/ 8 h 10"/>
                <a:gd name="T36" fmla="*/ 4 w 10"/>
                <a:gd name="T37" fmla="*/ 9 h 10"/>
                <a:gd name="T38" fmla="*/ 6 w 10"/>
                <a:gd name="T39" fmla="*/ 9 h 10"/>
                <a:gd name="T40" fmla="*/ 7 w 10"/>
                <a:gd name="T41" fmla="*/ 8 h 10"/>
                <a:gd name="T42" fmla="*/ 8 w 10"/>
                <a:gd name="T43" fmla="*/ 6 h 10"/>
                <a:gd name="T44" fmla="*/ 7 w 10"/>
                <a:gd name="T45" fmla="*/ 5 h 10"/>
                <a:gd name="T46" fmla="*/ 6 w 10"/>
                <a:gd name="T47" fmla="*/ 3 h 10"/>
                <a:gd name="T48" fmla="*/ 4 w 10"/>
                <a:gd name="T49" fmla="*/ 3 h 10"/>
                <a:gd name="T50" fmla="*/ 2 w 10"/>
                <a:gd name="T5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4" y="0"/>
                  </a:moveTo>
                  <a:cubicBezTo>
                    <a:pt x="10" y="5"/>
                    <a:pt x="10" y="5"/>
                    <a:pt x="10" y="5"/>
                  </a:cubicBezTo>
                  <a:cubicBezTo>
                    <a:pt x="9" y="6"/>
                    <a:pt x="9" y="6"/>
                    <a:pt x="9" y="6"/>
                  </a:cubicBezTo>
                  <a:cubicBezTo>
                    <a:pt x="8" y="5"/>
                    <a:pt x="8" y="5"/>
                    <a:pt x="8" y="5"/>
                  </a:cubicBezTo>
                  <a:cubicBezTo>
                    <a:pt x="9" y="5"/>
                    <a:pt x="9" y="6"/>
                    <a:pt x="9" y="7"/>
                  </a:cubicBezTo>
                  <a:cubicBezTo>
                    <a:pt x="8" y="7"/>
                    <a:pt x="8" y="8"/>
                    <a:pt x="8" y="8"/>
                  </a:cubicBezTo>
                  <a:cubicBezTo>
                    <a:pt x="7" y="9"/>
                    <a:pt x="6" y="10"/>
                    <a:pt x="5" y="10"/>
                  </a:cubicBezTo>
                  <a:cubicBezTo>
                    <a:pt x="4" y="10"/>
                    <a:pt x="3" y="10"/>
                    <a:pt x="2" y="9"/>
                  </a:cubicBezTo>
                  <a:cubicBezTo>
                    <a:pt x="1" y="9"/>
                    <a:pt x="1" y="8"/>
                    <a:pt x="1" y="7"/>
                  </a:cubicBezTo>
                  <a:cubicBezTo>
                    <a:pt x="0" y="6"/>
                    <a:pt x="1" y="5"/>
                    <a:pt x="1" y="4"/>
                  </a:cubicBezTo>
                  <a:cubicBezTo>
                    <a:pt x="2" y="3"/>
                    <a:pt x="2" y="3"/>
                    <a:pt x="2" y="3"/>
                  </a:cubicBezTo>
                  <a:cubicBezTo>
                    <a:pt x="3" y="2"/>
                    <a:pt x="4" y="2"/>
                    <a:pt x="4" y="2"/>
                  </a:cubicBezTo>
                  <a:cubicBezTo>
                    <a:pt x="3" y="1"/>
                    <a:pt x="3" y="1"/>
                    <a:pt x="3" y="1"/>
                  </a:cubicBezTo>
                  <a:lnTo>
                    <a:pt x="4" y="0"/>
                  </a:lnTo>
                  <a:close/>
                  <a:moveTo>
                    <a:pt x="2" y="4"/>
                  </a:moveTo>
                  <a:cubicBezTo>
                    <a:pt x="2" y="5"/>
                    <a:pt x="2" y="5"/>
                    <a:pt x="2" y="6"/>
                  </a:cubicBezTo>
                  <a:cubicBezTo>
                    <a:pt x="1" y="6"/>
                    <a:pt x="2" y="7"/>
                    <a:pt x="2" y="7"/>
                  </a:cubicBezTo>
                  <a:cubicBezTo>
                    <a:pt x="2" y="8"/>
                    <a:pt x="2" y="8"/>
                    <a:pt x="3" y="8"/>
                  </a:cubicBezTo>
                  <a:cubicBezTo>
                    <a:pt x="3" y="9"/>
                    <a:pt x="4" y="9"/>
                    <a:pt x="4" y="9"/>
                  </a:cubicBezTo>
                  <a:cubicBezTo>
                    <a:pt x="5" y="9"/>
                    <a:pt x="6" y="9"/>
                    <a:pt x="6" y="9"/>
                  </a:cubicBezTo>
                  <a:cubicBezTo>
                    <a:pt x="7" y="8"/>
                    <a:pt x="7" y="8"/>
                    <a:pt x="7" y="8"/>
                  </a:cubicBezTo>
                  <a:cubicBezTo>
                    <a:pt x="7" y="7"/>
                    <a:pt x="8" y="7"/>
                    <a:pt x="8" y="6"/>
                  </a:cubicBezTo>
                  <a:cubicBezTo>
                    <a:pt x="8" y="6"/>
                    <a:pt x="8" y="5"/>
                    <a:pt x="7" y="5"/>
                  </a:cubicBezTo>
                  <a:cubicBezTo>
                    <a:pt x="7" y="4"/>
                    <a:pt x="7" y="4"/>
                    <a:pt x="6" y="3"/>
                  </a:cubicBezTo>
                  <a:cubicBezTo>
                    <a:pt x="6" y="3"/>
                    <a:pt x="5" y="3"/>
                    <a:pt x="4" y="3"/>
                  </a:cubicBezTo>
                  <a:cubicBezTo>
                    <a:pt x="3" y="3"/>
                    <a:pt x="3" y="3"/>
                    <a:pt x="2"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7" name="Freeform 1830">
              <a:extLst>
                <a:ext uri="{FF2B5EF4-FFF2-40B4-BE49-F238E27FC236}">
                  <a16:creationId xmlns:a16="http://schemas.microsoft.com/office/drawing/2014/main" id="{3B89368D-8D96-4CDE-9917-28B49D587602}"/>
                </a:ext>
              </a:extLst>
            </p:cNvPr>
            <p:cNvSpPr>
              <a:spLocks/>
            </p:cNvSpPr>
            <p:nvPr/>
          </p:nvSpPr>
          <p:spPr bwMode="auto">
            <a:xfrm>
              <a:off x="3273" y="1728"/>
              <a:ext cx="30" cy="31"/>
            </a:xfrm>
            <a:custGeom>
              <a:avLst/>
              <a:gdLst>
                <a:gd name="T0" fmla="*/ 0 w 13"/>
                <a:gd name="T1" fmla="*/ 8 h 13"/>
                <a:gd name="T2" fmla="*/ 1 w 13"/>
                <a:gd name="T3" fmla="*/ 8 h 13"/>
                <a:gd name="T4" fmla="*/ 2 w 13"/>
                <a:gd name="T5" fmla="*/ 8 h 13"/>
                <a:gd name="T6" fmla="*/ 1 w 13"/>
                <a:gd name="T7" fmla="*/ 7 h 13"/>
                <a:gd name="T8" fmla="*/ 2 w 13"/>
                <a:gd name="T9" fmla="*/ 5 h 13"/>
                <a:gd name="T10" fmla="*/ 3 w 13"/>
                <a:gd name="T11" fmla="*/ 5 h 13"/>
                <a:gd name="T12" fmla="*/ 4 w 13"/>
                <a:gd name="T13" fmla="*/ 4 h 13"/>
                <a:gd name="T14" fmla="*/ 5 w 13"/>
                <a:gd name="T15" fmla="*/ 5 h 13"/>
                <a:gd name="T16" fmla="*/ 4 w 13"/>
                <a:gd name="T17" fmla="*/ 3 h 13"/>
                <a:gd name="T18" fmla="*/ 5 w 13"/>
                <a:gd name="T19" fmla="*/ 1 h 13"/>
                <a:gd name="T20" fmla="*/ 6 w 13"/>
                <a:gd name="T21" fmla="*/ 0 h 13"/>
                <a:gd name="T22" fmla="*/ 8 w 13"/>
                <a:gd name="T23" fmla="*/ 0 h 13"/>
                <a:gd name="T24" fmla="*/ 9 w 13"/>
                <a:gd name="T25" fmla="*/ 1 h 13"/>
                <a:gd name="T26" fmla="*/ 13 w 13"/>
                <a:gd name="T27" fmla="*/ 4 h 13"/>
                <a:gd name="T28" fmla="*/ 12 w 13"/>
                <a:gd name="T29" fmla="*/ 4 h 13"/>
                <a:gd name="T30" fmla="*/ 9 w 13"/>
                <a:gd name="T31" fmla="*/ 2 h 13"/>
                <a:gd name="T32" fmla="*/ 7 w 13"/>
                <a:gd name="T33" fmla="*/ 1 h 13"/>
                <a:gd name="T34" fmla="*/ 6 w 13"/>
                <a:gd name="T35" fmla="*/ 1 h 13"/>
                <a:gd name="T36" fmla="*/ 6 w 13"/>
                <a:gd name="T37" fmla="*/ 2 h 13"/>
                <a:gd name="T38" fmla="*/ 5 w 13"/>
                <a:gd name="T39" fmla="*/ 3 h 13"/>
                <a:gd name="T40" fmla="*/ 6 w 13"/>
                <a:gd name="T41" fmla="*/ 5 h 13"/>
                <a:gd name="T42" fmla="*/ 7 w 13"/>
                <a:gd name="T43" fmla="*/ 6 h 13"/>
                <a:gd name="T44" fmla="*/ 10 w 13"/>
                <a:gd name="T45" fmla="*/ 8 h 13"/>
                <a:gd name="T46" fmla="*/ 9 w 13"/>
                <a:gd name="T47" fmla="*/ 9 h 13"/>
                <a:gd name="T48" fmla="*/ 6 w 13"/>
                <a:gd name="T49" fmla="*/ 6 h 13"/>
                <a:gd name="T50" fmla="*/ 4 w 13"/>
                <a:gd name="T51" fmla="*/ 5 h 13"/>
                <a:gd name="T52" fmla="*/ 3 w 13"/>
                <a:gd name="T53" fmla="*/ 5 h 13"/>
                <a:gd name="T54" fmla="*/ 3 w 13"/>
                <a:gd name="T55" fmla="*/ 6 h 13"/>
                <a:gd name="T56" fmla="*/ 2 w 13"/>
                <a:gd name="T57" fmla="*/ 7 h 13"/>
                <a:gd name="T58" fmla="*/ 3 w 13"/>
                <a:gd name="T59" fmla="*/ 9 h 13"/>
                <a:gd name="T60" fmla="*/ 4 w 13"/>
                <a:gd name="T61" fmla="*/ 10 h 13"/>
                <a:gd name="T62" fmla="*/ 7 w 13"/>
                <a:gd name="T63" fmla="*/ 12 h 13"/>
                <a:gd name="T64" fmla="*/ 6 w 13"/>
                <a:gd name="T65" fmla="*/ 13 h 13"/>
                <a:gd name="T66" fmla="*/ 0 w 13"/>
                <a:gd name="T6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 h="13">
                  <a:moveTo>
                    <a:pt x="0" y="8"/>
                  </a:moveTo>
                  <a:cubicBezTo>
                    <a:pt x="1" y="8"/>
                    <a:pt x="1" y="8"/>
                    <a:pt x="1" y="8"/>
                  </a:cubicBezTo>
                  <a:cubicBezTo>
                    <a:pt x="2" y="8"/>
                    <a:pt x="2" y="8"/>
                    <a:pt x="2" y="8"/>
                  </a:cubicBezTo>
                  <a:cubicBezTo>
                    <a:pt x="1" y="8"/>
                    <a:pt x="1" y="7"/>
                    <a:pt x="1" y="7"/>
                  </a:cubicBezTo>
                  <a:cubicBezTo>
                    <a:pt x="1" y="6"/>
                    <a:pt x="2" y="6"/>
                    <a:pt x="2" y="5"/>
                  </a:cubicBezTo>
                  <a:cubicBezTo>
                    <a:pt x="3" y="5"/>
                    <a:pt x="3" y="5"/>
                    <a:pt x="3" y="5"/>
                  </a:cubicBezTo>
                  <a:cubicBezTo>
                    <a:pt x="4" y="4"/>
                    <a:pt x="4" y="4"/>
                    <a:pt x="4" y="4"/>
                  </a:cubicBezTo>
                  <a:cubicBezTo>
                    <a:pt x="4" y="4"/>
                    <a:pt x="4" y="4"/>
                    <a:pt x="5" y="5"/>
                  </a:cubicBezTo>
                  <a:cubicBezTo>
                    <a:pt x="5" y="4"/>
                    <a:pt x="4" y="3"/>
                    <a:pt x="4" y="3"/>
                  </a:cubicBezTo>
                  <a:cubicBezTo>
                    <a:pt x="4" y="2"/>
                    <a:pt x="5" y="2"/>
                    <a:pt x="5" y="1"/>
                  </a:cubicBezTo>
                  <a:cubicBezTo>
                    <a:pt x="5" y="1"/>
                    <a:pt x="6" y="0"/>
                    <a:pt x="6" y="0"/>
                  </a:cubicBezTo>
                  <a:cubicBezTo>
                    <a:pt x="7" y="0"/>
                    <a:pt x="7" y="0"/>
                    <a:pt x="8" y="0"/>
                  </a:cubicBezTo>
                  <a:cubicBezTo>
                    <a:pt x="8" y="0"/>
                    <a:pt x="9" y="1"/>
                    <a:pt x="9" y="1"/>
                  </a:cubicBezTo>
                  <a:cubicBezTo>
                    <a:pt x="13" y="4"/>
                    <a:pt x="13" y="4"/>
                    <a:pt x="13" y="4"/>
                  </a:cubicBezTo>
                  <a:cubicBezTo>
                    <a:pt x="12" y="4"/>
                    <a:pt x="12" y="4"/>
                    <a:pt x="12" y="4"/>
                  </a:cubicBezTo>
                  <a:cubicBezTo>
                    <a:pt x="9" y="2"/>
                    <a:pt x="9" y="2"/>
                    <a:pt x="9" y="2"/>
                  </a:cubicBezTo>
                  <a:cubicBezTo>
                    <a:pt x="8" y="2"/>
                    <a:pt x="8" y="1"/>
                    <a:pt x="7" y="1"/>
                  </a:cubicBezTo>
                  <a:cubicBezTo>
                    <a:pt x="6" y="1"/>
                    <a:pt x="6" y="1"/>
                    <a:pt x="6" y="1"/>
                  </a:cubicBezTo>
                  <a:cubicBezTo>
                    <a:pt x="6" y="2"/>
                    <a:pt x="6" y="2"/>
                    <a:pt x="6" y="2"/>
                  </a:cubicBezTo>
                  <a:cubicBezTo>
                    <a:pt x="5" y="2"/>
                    <a:pt x="5" y="3"/>
                    <a:pt x="5" y="3"/>
                  </a:cubicBezTo>
                  <a:cubicBezTo>
                    <a:pt x="5" y="4"/>
                    <a:pt x="5" y="4"/>
                    <a:pt x="6" y="5"/>
                  </a:cubicBezTo>
                  <a:cubicBezTo>
                    <a:pt x="6" y="5"/>
                    <a:pt x="6" y="6"/>
                    <a:pt x="7" y="6"/>
                  </a:cubicBezTo>
                  <a:cubicBezTo>
                    <a:pt x="10" y="8"/>
                    <a:pt x="10" y="8"/>
                    <a:pt x="10" y="8"/>
                  </a:cubicBezTo>
                  <a:cubicBezTo>
                    <a:pt x="9" y="9"/>
                    <a:pt x="9" y="9"/>
                    <a:pt x="9" y="9"/>
                  </a:cubicBezTo>
                  <a:cubicBezTo>
                    <a:pt x="6" y="6"/>
                    <a:pt x="6" y="6"/>
                    <a:pt x="6" y="6"/>
                  </a:cubicBezTo>
                  <a:cubicBezTo>
                    <a:pt x="5" y="6"/>
                    <a:pt x="5" y="6"/>
                    <a:pt x="4" y="5"/>
                  </a:cubicBezTo>
                  <a:cubicBezTo>
                    <a:pt x="3" y="5"/>
                    <a:pt x="3" y="5"/>
                    <a:pt x="3" y="5"/>
                  </a:cubicBezTo>
                  <a:cubicBezTo>
                    <a:pt x="3" y="6"/>
                    <a:pt x="3" y="6"/>
                    <a:pt x="3" y="6"/>
                  </a:cubicBezTo>
                  <a:cubicBezTo>
                    <a:pt x="2" y="6"/>
                    <a:pt x="2" y="7"/>
                    <a:pt x="2" y="7"/>
                  </a:cubicBezTo>
                  <a:cubicBezTo>
                    <a:pt x="2" y="8"/>
                    <a:pt x="2" y="8"/>
                    <a:pt x="3" y="9"/>
                  </a:cubicBezTo>
                  <a:cubicBezTo>
                    <a:pt x="3" y="9"/>
                    <a:pt x="3" y="10"/>
                    <a:pt x="4" y="10"/>
                  </a:cubicBezTo>
                  <a:cubicBezTo>
                    <a:pt x="7" y="12"/>
                    <a:pt x="7" y="12"/>
                    <a:pt x="7" y="12"/>
                  </a:cubicBezTo>
                  <a:cubicBezTo>
                    <a:pt x="6" y="13"/>
                    <a:pt x="6" y="13"/>
                    <a:pt x="6" y="13"/>
                  </a:cubicBezTo>
                  <a:lnTo>
                    <a:pt x="0"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8" name="Freeform 1831">
              <a:extLst>
                <a:ext uri="{FF2B5EF4-FFF2-40B4-BE49-F238E27FC236}">
                  <a16:creationId xmlns:a16="http://schemas.microsoft.com/office/drawing/2014/main" id="{AA6115F0-5D60-40DA-85C8-BCCDAD863392}"/>
                </a:ext>
              </a:extLst>
            </p:cNvPr>
            <p:cNvSpPr>
              <a:spLocks noEditPoints="1"/>
            </p:cNvSpPr>
            <p:nvPr/>
          </p:nvSpPr>
          <p:spPr bwMode="auto">
            <a:xfrm>
              <a:off x="3294" y="1711"/>
              <a:ext cx="19" cy="19"/>
            </a:xfrm>
            <a:custGeom>
              <a:avLst/>
              <a:gdLst>
                <a:gd name="T0" fmla="*/ 7 w 8"/>
                <a:gd name="T1" fmla="*/ 2 h 8"/>
                <a:gd name="T2" fmla="*/ 8 w 8"/>
                <a:gd name="T3" fmla="*/ 2 h 8"/>
                <a:gd name="T4" fmla="*/ 8 w 8"/>
                <a:gd name="T5" fmla="*/ 4 h 8"/>
                <a:gd name="T6" fmla="*/ 8 w 8"/>
                <a:gd name="T7" fmla="*/ 5 h 8"/>
                <a:gd name="T8" fmla="*/ 8 w 8"/>
                <a:gd name="T9" fmla="*/ 6 h 8"/>
                <a:gd name="T10" fmla="*/ 5 w 8"/>
                <a:gd name="T11" fmla="*/ 8 h 8"/>
                <a:gd name="T12" fmla="*/ 2 w 8"/>
                <a:gd name="T13" fmla="*/ 7 h 8"/>
                <a:gd name="T14" fmla="*/ 0 w 8"/>
                <a:gd name="T15" fmla="*/ 5 h 8"/>
                <a:gd name="T16" fmla="*/ 1 w 8"/>
                <a:gd name="T17" fmla="*/ 1 h 8"/>
                <a:gd name="T18" fmla="*/ 4 w 8"/>
                <a:gd name="T19" fmla="*/ 0 h 8"/>
                <a:gd name="T20" fmla="*/ 7 w 8"/>
                <a:gd name="T21" fmla="*/ 1 h 8"/>
                <a:gd name="T22" fmla="*/ 3 w 8"/>
                <a:gd name="T23" fmla="*/ 6 h 8"/>
                <a:gd name="T24" fmla="*/ 5 w 8"/>
                <a:gd name="T25" fmla="*/ 7 h 8"/>
                <a:gd name="T26" fmla="*/ 7 w 8"/>
                <a:gd name="T27" fmla="*/ 6 h 8"/>
                <a:gd name="T28" fmla="*/ 7 w 8"/>
                <a:gd name="T29" fmla="*/ 5 h 8"/>
                <a:gd name="T30" fmla="*/ 7 w 8"/>
                <a:gd name="T31" fmla="*/ 4 h 8"/>
                <a:gd name="T32" fmla="*/ 7 w 8"/>
                <a:gd name="T33" fmla="*/ 2 h 8"/>
                <a:gd name="T34" fmla="*/ 5 w 8"/>
                <a:gd name="T35" fmla="*/ 1 h 8"/>
                <a:gd name="T36" fmla="*/ 4 w 8"/>
                <a:gd name="T37" fmla="*/ 1 h 8"/>
                <a:gd name="T38" fmla="*/ 3 w 8"/>
                <a:gd name="T39" fmla="*/ 1 h 8"/>
                <a:gd name="T40" fmla="*/ 2 w 8"/>
                <a:gd name="T41" fmla="*/ 2 h 8"/>
                <a:gd name="T42" fmla="*/ 1 w 8"/>
                <a:gd name="T43" fmla="*/ 4 h 8"/>
                <a:gd name="T44" fmla="*/ 2 w 8"/>
                <a:gd name="T45" fmla="*/ 6 h 8"/>
                <a:gd name="T46" fmla="*/ 5 w 8"/>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7" y="2"/>
                  </a:moveTo>
                  <a:cubicBezTo>
                    <a:pt x="8" y="2"/>
                    <a:pt x="8" y="2"/>
                    <a:pt x="8" y="2"/>
                  </a:cubicBezTo>
                  <a:cubicBezTo>
                    <a:pt x="8" y="3"/>
                    <a:pt x="8" y="3"/>
                    <a:pt x="8" y="4"/>
                  </a:cubicBezTo>
                  <a:cubicBezTo>
                    <a:pt x="8" y="4"/>
                    <a:pt x="8" y="5"/>
                    <a:pt x="8" y="5"/>
                  </a:cubicBezTo>
                  <a:cubicBezTo>
                    <a:pt x="8" y="5"/>
                    <a:pt x="8" y="6"/>
                    <a:pt x="8" y="6"/>
                  </a:cubicBezTo>
                  <a:cubicBezTo>
                    <a:pt x="7" y="7"/>
                    <a:pt x="6" y="8"/>
                    <a:pt x="5" y="8"/>
                  </a:cubicBezTo>
                  <a:cubicBezTo>
                    <a:pt x="4" y="8"/>
                    <a:pt x="3" y="8"/>
                    <a:pt x="2" y="7"/>
                  </a:cubicBezTo>
                  <a:cubicBezTo>
                    <a:pt x="1" y="6"/>
                    <a:pt x="1" y="6"/>
                    <a:pt x="0" y="5"/>
                  </a:cubicBezTo>
                  <a:cubicBezTo>
                    <a:pt x="0" y="4"/>
                    <a:pt x="0" y="2"/>
                    <a:pt x="1" y="1"/>
                  </a:cubicBezTo>
                  <a:cubicBezTo>
                    <a:pt x="2" y="0"/>
                    <a:pt x="3" y="0"/>
                    <a:pt x="4" y="0"/>
                  </a:cubicBezTo>
                  <a:cubicBezTo>
                    <a:pt x="5" y="0"/>
                    <a:pt x="6" y="0"/>
                    <a:pt x="7" y="1"/>
                  </a:cubicBezTo>
                  <a:cubicBezTo>
                    <a:pt x="3" y="6"/>
                    <a:pt x="3" y="6"/>
                    <a:pt x="3" y="6"/>
                  </a:cubicBezTo>
                  <a:cubicBezTo>
                    <a:pt x="3" y="7"/>
                    <a:pt x="4" y="7"/>
                    <a:pt x="5" y="7"/>
                  </a:cubicBezTo>
                  <a:cubicBezTo>
                    <a:pt x="6" y="7"/>
                    <a:pt x="6" y="7"/>
                    <a:pt x="7" y="6"/>
                  </a:cubicBezTo>
                  <a:cubicBezTo>
                    <a:pt x="7" y="6"/>
                    <a:pt x="7" y="5"/>
                    <a:pt x="7" y="5"/>
                  </a:cubicBezTo>
                  <a:cubicBezTo>
                    <a:pt x="7" y="4"/>
                    <a:pt x="7" y="4"/>
                    <a:pt x="7" y="4"/>
                  </a:cubicBezTo>
                  <a:cubicBezTo>
                    <a:pt x="7" y="3"/>
                    <a:pt x="7" y="3"/>
                    <a:pt x="7" y="2"/>
                  </a:cubicBezTo>
                  <a:close/>
                  <a:moveTo>
                    <a:pt x="5" y="1"/>
                  </a:moveTo>
                  <a:cubicBezTo>
                    <a:pt x="5" y="1"/>
                    <a:pt x="5" y="1"/>
                    <a:pt x="4" y="1"/>
                  </a:cubicBezTo>
                  <a:cubicBezTo>
                    <a:pt x="4" y="1"/>
                    <a:pt x="3" y="1"/>
                    <a:pt x="3" y="1"/>
                  </a:cubicBezTo>
                  <a:cubicBezTo>
                    <a:pt x="3" y="1"/>
                    <a:pt x="2" y="2"/>
                    <a:pt x="2" y="2"/>
                  </a:cubicBezTo>
                  <a:cubicBezTo>
                    <a:pt x="1" y="3"/>
                    <a:pt x="1" y="3"/>
                    <a:pt x="1" y="4"/>
                  </a:cubicBezTo>
                  <a:cubicBezTo>
                    <a:pt x="1" y="4"/>
                    <a:pt x="2" y="5"/>
                    <a:pt x="2" y="6"/>
                  </a:cubicBezTo>
                  <a:lnTo>
                    <a:pt x="5" y="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9" name="Freeform 1832">
              <a:extLst>
                <a:ext uri="{FF2B5EF4-FFF2-40B4-BE49-F238E27FC236}">
                  <a16:creationId xmlns:a16="http://schemas.microsoft.com/office/drawing/2014/main" id="{99B803E5-0090-4805-ADD5-40F328878CFA}"/>
                </a:ext>
              </a:extLst>
            </p:cNvPr>
            <p:cNvSpPr>
              <a:spLocks/>
            </p:cNvSpPr>
            <p:nvPr/>
          </p:nvSpPr>
          <p:spPr bwMode="auto">
            <a:xfrm>
              <a:off x="3301" y="1697"/>
              <a:ext cx="21" cy="17"/>
            </a:xfrm>
            <a:custGeom>
              <a:avLst/>
              <a:gdLst>
                <a:gd name="T0" fmla="*/ 0 w 21"/>
                <a:gd name="T1" fmla="*/ 0 h 17"/>
                <a:gd name="T2" fmla="*/ 2 w 21"/>
                <a:gd name="T3" fmla="*/ 0 h 17"/>
                <a:gd name="T4" fmla="*/ 7 w 21"/>
                <a:gd name="T5" fmla="*/ 2 h 17"/>
                <a:gd name="T6" fmla="*/ 10 w 21"/>
                <a:gd name="T7" fmla="*/ 0 h 17"/>
                <a:gd name="T8" fmla="*/ 12 w 21"/>
                <a:gd name="T9" fmla="*/ 2 h 17"/>
                <a:gd name="T10" fmla="*/ 10 w 21"/>
                <a:gd name="T11" fmla="*/ 5 h 17"/>
                <a:gd name="T12" fmla="*/ 21 w 21"/>
                <a:gd name="T13" fmla="*/ 14 h 17"/>
                <a:gd name="T14" fmla="*/ 19 w 21"/>
                <a:gd name="T15" fmla="*/ 17 h 17"/>
                <a:gd name="T16" fmla="*/ 7 w 21"/>
                <a:gd name="T17" fmla="*/ 7 h 17"/>
                <a:gd name="T18" fmla="*/ 5 w 21"/>
                <a:gd name="T19" fmla="*/ 10 h 17"/>
                <a:gd name="T20" fmla="*/ 5 w 21"/>
                <a:gd name="T21" fmla="*/ 7 h 17"/>
                <a:gd name="T22" fmla="*/ 7 w 21"/>
                <a:gd name="T23" fmla="*/ 5 h 17"/>
                <a:gd name="T24" fmla="*/ 0 w 21"/>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7">
                  <a:moveTo>
                    <a:pt x="0" y="0"/>
                  </a:moveTo>
                  <a:lnTo>
                    <a:pt x="2" y="0"/>
                  </a:lnTo>
                  <a:lnTo>
                    <a:pt x="7" y="2"/>
                  </a:lnTo>
                  <a:lnTo>
                    <a:pt x="10" y="0"/>
                  </a:lnTo>
                  <a:lnTo>
                    <a:pt x="12" y="2"/>
                  </a:lnTo>
                  <a:lnTo>
                    <a:pt x="10" y="5"/>
                  </a:lnTo>
                  <a:lnTo>
                    <a:pt x="21" y="14"/>
                  </a:lnTo>
                  <a:lnTo>
                    <a:pt x="19" y="17"/>
                  </a:lnTo>
                  <a:lnTo>
                    <a:pt x="7" y="7"/>
                  </a:lnTo>
                  <a:lnTo>
                    <a:pt x="5" y="10"/>
                  </a:lnTo>
                  <a:lnTo>
                    <a:pt x="5" y="7"/>
                  </a:lnTo>
                  <a:lnTo>
                    <a:pt x="7"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0" name="Freeform 1833">
              <a:extLst>
                <a:ext uri="{FF2B5EF4-FFF2-40B4-BE49-F238E27FC236}">
                  <a16:creationId xmlns:a16="http://schemas.microsoft.com/office/drawing/2014/main" id="{5BA47387-8E90-42B7-9844-9BDF1DDB9CE8}"/>
                </a:ext>
              </a:extLst>
            </p:cNvPr>
            <p:cNvSpPr>
              <a:spLocks/>
            </p:cNvSpPr>
            <p:nvPr/>
          </p:nvSpPr>
          <p:spPr bwMode="auto">
            <a:xfrm>
              <a:off x="3325" y="1702"/>
              <a:ext cx="5" cy="7"/>
            </a:xfrm>
            <a:custGeom>
              <a:avLst/>
              <a:gdLst>
                <a:gd name="T0" fmla="*/ 0 w 5"/>
                <a:gd name="T1" fmla="*/ 0 h 7"/>
                <a:gd name="T2" fmla="*/ 2 w 5"/>
                <a:gd name="T3" fmla="*/ 0 h 7"/>
                <a:gd name="T4" fmla="*/ 5 w 5"/>
                <a:gd name="T5" fmla="*/ 5 h 7"/>
                <a:gd name="T6" fmla="*/ 5 w 5"/>
                <a:gd name="T7" fmla="*/ 7 h 7"/>
                <a:gd name="T8" fmla="*/ 0 w 5"/>
                <a:gd name="T9" fmla="*/ 0 h 7"/>
              </a:gdLst>
              <a:ahLst/>
              <a:cxnLst>
                <a:cxn ang="0">
                  <a:pos x="T0" y="T1"/>
                </a:cxn>
                <a:cxn ang="0">
                  <a:pos x="T2" y="T3"/>
                </a:cxn>
                <a:cxn ang="0">
                  <a:pos x="T4" y="T5"/>
                </a:cxn>
                <a:cxn ang="0">
                  <a:pos x="T6" y="T7"/>
                </a:cxn>
                <a:cxn ang="0">
                  <a:pos x="T8" y="T9"/>
                </a:cxn>
              </a:cxnLst>
              <a:rect l="0" t="0" r="r" b="b"/>
              <a:pathLst>
                <a:path w="5" h="7">
                  <a:moveTo>
                    <a:pt x="0" y="0"/>
                  </a:moveTo>
                  <a:lnTo>
                    <a:pt x="2" y="0"/>
                  </a:lnTo>
                  <a:lnTo>
                    <a:pt x="5" y="5"/>
                  </a:lnTo>
                  <a:lnTo>
                    <a:pt x="5" y="7"/>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1" name="Freeform 1834">
              <a:extLst>
                <a:ext uri="{FF2B5EF4-FFF2-40B4-BE49-F238E27FC236}">
                  <a16:creationId xmlns:a16="http://schemas.microsoft.com/office/drawing/2014/main" id="{32751A3C-2D93-4546-BE6B-A34AA51B68D2}"/>
                </a:ext>
              </a:extLst>
            </p:cNvPr>
            <p:cNvSpPr>
              <a:spLocks/>
            </p:cNvSpPr>
            <p:nvPr/>
          </p:nvSpPr>
          <p:spPr bwMode="auto">
            <a:xfrm>
              <a:off x="3330" y="1669"/>
              <a:ext cx="19" cy="21"/>
            </a:xfrm>
            <a:custGeom>
              <a:avLst/>
              <a:gdLst>
                <a:gd name="T0" fmla="*/ 5 w 8"/>
                <a:gd name="T1" fmla="*/ 1 h 9"/>
                <a:gd name="T2" fmla="*/ 5 w 8"/>
                <a:gd name="T3" fmla="*/ 1 h 9"/>
                <a:gd name="T4" fmla="*/ 2 w 8"/>
                <a:gd name="T5" fmla="*/ 3 h 9"/>
                <a:gd name="T6" fmla="*/ 1 w 8"/>
                <a:gd name="T7" fmla="*/ 5 h 9"/>
                <a:gd name="T8" fmla="*/ 2 w 8"/>
                <a:gd name="T9" fmla="*/ 7 h 9"/>
                <a:gd name="T10" fmla="*/ 3 w 8"/>
                <a:gd name="T11" fmla="*/ 8 h 9"/>
                <a:gd name="T12" fmla="*/ 5 w 8"/>
                <a:gd name="T13" fmla="*/ 8 h 9"/>
                <a:gd name="T14" fmla="*/ 6 w 8"/>
                <a:gd name="T15" fmla="*/ 7 h 9"/>
                <a:gd name="T16" fmla="*/ 7 w 8"/>
                <a:gd name="T17" fmla="*/ 4 h 9"/>
                <a:gd name="T18" fmla="*/ 8 w 8"/>
                <a:gd name="T19" fmla="*/ 4 h 9"/>
                <a:gd name="T20" fmla="*/ 8 w 8"/>
                <a:gd name="T21" fmla="*/ 6 h 9"/>
                <a:gd name="T22" fmla="*/ 7 w 8"/>
                <a:gd name="T23" fmla="*/ 7 h 9"/>
                <a:gd name="T24" fmla="*/ 4 w 8"/>
                <a:gd name="T25" fmla="*/ 9 h 9"/>
                <a:gd name="T26" fmla="*/ 1 w 8"/>
                <a:gd name="T27" fmla="*/ 8 h 9"/>
                <a:gd name="T28" fmla="*/ 0 w 8"/>
                <a:gd name="T29" fmla="*/ 6 h 9"/>
                <a:gd name="T30" fmla="*/ 0 w 8"/>
                <a:gd name="T31" fmla="*/ 4 h 9"/>
                <a:gd name="T32" fmla="*/ 1 w 8"/>
                <a:gd name="T33" fmla="*/ 2 h 9"/>
                <a:gd name="T34" fmla="*/ 2 w 8"/>
                <a:gd name="T35" fmla="*/ 1 h 9"/>
                <a:gd name="T36" fmla="*/ 3 w 8"/>
                <a:gd name="T37" fmla="*/ 1 h 9"/>
                <a:gd name="T38" fmla="*/ 5 w 8"/>
                <a:gd name="T3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5" y="1"/>
                  </a:moveTo>
                  <a:cubicBezTo>
                    <a:pt x="5" y="1"/>
                    <a:pt x="5" y="1"/>
                    <a:pt x="5" y="1"/>
                  </a:cubicBezTo>
                  <a:cubicBezTo>
                    <a:pt x="3" y="1"/>
                    <a:pt x="2" y="2"/>
                    <a:pt x="2" y="3"/>
                  </a:cubicBezTo>
                  <a:cubicBezTo>
                    <a:pt x="1" y="3"/>
                    <a:pt x="1" y="4"/>
                    <a:pt x="1" y="5"/>
                  </a:cubicBezTo>
                  <a:cubicBezTo>
                    <a:pt x="1" y="6"/>
                    <a:pt x="1" y="6"/>
                    <a:pt x="2" y="7"/>
                  </a:cubicBezTo>
                  <a:cubicBezTo>
                    <a:pt x="2" y="7"/>
                    <a:pt x="3" y="8"/>
                    <a:pt x="3" y="8"/>
                  </a:cubicBezTo>
                  <a:cubicBezTo>
                    <a:pt x="4" y="8"/>
                    <a:pt x="4" y="8"/>
                    <a:pt x="5" y="8"/>
                  </a:cubicBezTo>
                  <a:cubicBezTo>
                    <a:pt x="5" y="8"/>
                    <a:pt x="6" y="7"/>
                    <a:pt x="6" y="7"/>
                  </a:cubicBezTo>
                  <a:cubicBezTo>
                    <a:pt x="7" y="6"/>
                    <a:pt x="7" y="5"/>
                    <a:pt x="7" y="4"/>
                  </a:cubicBezTo>
                  <a:cubicBezTo>
                    <a:pt x="8" y="4"/>
                    <a:pt x="8" y="4"/>
                    <a:pt x="8" y="4"/>
                  </a:cubicBezTo>
                  <a:cubicBezTo>
                    <a:pt x="8" y="4"/>
                    <a:pt x="8" y="5"/>
                    <a:pt x="8" y="6"/>
                  </a:cubicBezTo>
                  <a:cubicBezTo>
                    <a:pt x="8" y="6"/>
                    <a:pt x="7" y="7"/>
                    <a:pt x="7" y="7"/>
                  </a:cubicBezTo>
                  <a:cubicBezTo>
                    <a:pt x="6" y="8"/>
                    <a:pt x="5" y="9"/>
                    <a:pt x="4" y="9"/>
                  </a:cubicBezTo>
                  <a:cubicBezTo>
                    <a:pt x="3" y="9"/>
                    <a:pt x="2" y="9"/>
                    <a:pt x="1" y="8"/>
                  </a:cubicBezTo>
                  <a:cubicBezTo>
                    <a:pt x="1" y="7"/>
                    <a:pt x="0" y="7"/>
                    <a:pt x="0" y="6"/>
                  </a:cubicBezTo>
                  <a:cubicBezTo>
                    <a:pt x="0" y="5"/>
                    <a:pt x="0" y="5"/>
                    <a:pt x="0" y="4"/>
                  </a:cubicBezTo>
                  <a:cubicBezTo>
                    <a:pt x="0" y="3"/>
                    <a:pt x="0" y="3"/>
                    <a:pt x="1" y="2"/>
                  </a:cubicBezTo>
                  <a:cubicBezTo>
                    <a:pt x="1" y="2"/>
                    <a:pt x="2" y="1"/>
                    <a:pt x="2" y="1"/>
                  </a:cubicBezTo>
                  <a:cubicBezTo>
                    <a:pt x="3" y="1"/>
                    <a:pt x="3" y="1"/>
                    <a:pt x="3" y="1"/>
                  </a:cubicBezTo>
                  <a:cubicBezTo>
                    <a:pt x="4" y="0"/>
                    <a:pt x="4" y="0"/>
                    <a:pt x="5"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2" name="Freeform 1835">
              <a:extLst>
                <a:ext uri="{FF2B5EF4-FFF2-40B4-BE49-F238E27FC236}">
                  <a16:creationId xmlns:a16="http://schemas.microsoft.com/office/drawing/2014/main" id="{CD0970B1-F51C-4E1D-A31F-FE62F0E657D5}"/>
                </a:ext>
              </a:extLst>
            </p:cNvPr>
            <p:cNvSpPr>
              <a:spLocks noEditPoints="1"/>
            </p:cNvSpPr>
            <p:nvPr/>
          </p:nvSpPr>
          <p:spPr bwMode="auto">
            <a:xfrm>
              <a:off x="3344" y="1654"/>
              <a:ext cx="19" cy="19"/>
            </a:xfrm>
            <a:custGeom>
              <a:avLst/>
              <a:gdLst>
                <a:gd name="T0" fmla="*/ 1 w 8"/>
                <a:gd name="T1" fmla="*/ 1 h 8"/>
                <a:gd name="T2" fmla="*/ 4 w 8"/>
                <a:gd name="T3" fmla="*/ 0 h 8"/>
                <a:gd name="T4" fmla="*/ 7 w 8"/>
                <a:gd name="T5" fmla="*/ 1 h 8"/>
                <a:gd name="T6" fmla="*/ 8 w 8"/>
                <a:gd name="T7" fmla="*/ 4 h 8"/>
                <a:gd name="T8" fmla="*/ 7 w 8"/>
                <a:gd name="T9" fmla="*/ 7 h 8"/>
                <a:gd name="T10" fmla="*/ 4 w 8"/>
                <a:gd name="T11" fmla="*/ 8 h 8"/>
                <a:gd name="T12" fmla="*/ 1 w 8"/>
                <a:gd name="T13" fmla="*/ 7 h 8"/>
                <a:gd name="T14" fmla="*/ 0 w 8"/>
                <a:gd name="T15" fmla="*/ 4 h 8"/>
                <a:gd name="T16" fmla="*/ 1 w 8"/>
                <a:gd name="T17" fmla="*/ 1 h 8"/>
                <a:gd name="T18" fmla="*/ 2 w 8"/>
                <a:gd name="T19" fmla="*/ 2 h 8"/>
                <a:gd name="T20" fmla="*/ 1 w 8"/>
                <a:gd name="T21" fmla="*/ 4 h 8"/>
                <a:gd name="T22" fmla="*/ 2 w 8"/>
                <a:gd name="T23" fmla="*/ 6 h 8"/>
                <a:gd name="T24" fmla="*/ 4 w 8"/>
                <a:gd name="T25" fmla="*/ 7 h 8"/>
                <a:gd name="T26" fmla="*/ 5 w 8"/>
                <a:gd name="T27" fmla="*/ 7 h 8"/>
                <a:gd name="T28" fmla="*/ 6 w 8"/>
                <a:gd name="T29" fmla="*/ 6 h 8"/>
                <a:gd name="T30" fmla="*/ 7 w 8"/>
                <a:gd name="T31" fmla="*/ 5 h 8"/>
                <a:gd name="T32" fmla="*/ 7 w 8"/>
                <a:gd name="T33" fmla="*/ 3 h 8"/>
                <a:gd name="T34" fmla="*/ 6 w 8"/>
                <a:gd name="T35" fmla="*/ 2 h 8"/>
                <a:gd name="T36" fmla="*/ 4 w 8"/>
                <a:gd name="T37" fmla="*/ 1 h 8"/>
                <a:gd name="T38" fmla="*/ 2 w 8"/>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8">
                  <a:moveTo>
                    <a:pt x="1" y="1"/>
                  </a:moveTo>
                  <a:cubicBezTo>
                    <a:pt x="2" y="0"/>
                    <a:pt x="3" y="0"/>
                    <a:pt x="4" y="0"/>
                  </a:cubicBezTo>
                  <a:cubicBezTo>
                    <a:pt x="5" y="0"/>
                    <a:pt x="6" y="0"/>
                    <a:pt x="7" y="1"/>
                  </a:cubicBezTo>
                  <a:cubicBezTo>
                    <a:pt x="8" y="2"/>
                    <a:pt x="8" y="3"/>
                    <a:pt x="8" y="4"/>
                  </a:cubicBezTo>
                  <a:cubicBezTo>
                    <a:pt x="8" y="5"/>
                    <a:pt x="8" y="6"/>
                    <a:pt x="7" y="7"/>
                  </a:cubicBezTo>
                  <a:cubicBezTo>
                    <a:pt x="6" y="8"/>
                    <a:pt x="5" y="8"/>
                    <a:pt x="4" y="8"/>
                  </a:cubicBezTo>
                  <a:cubicBezTo>
                    <a:pt x="3" y="8"/>
                    <a:pt x="2" y="8"/>
                    <a:pt x="1" y="7"/>
                  </a:cubicBezTo>
                  <a:cubicBezTo>
                    <a:pt x="1" y="6"/>
                    <a:pt x="0" y="5"/>
                    <a:pt x="0" y="4"/>
                  </a:cubicBezTo>
                  <a:cubicBezTo>
                    <a:pt x="0" y="3"/>
                    <a:pt x="1" y="2"/>
                    <a:pt x="1" y="1"/>
                  </a:cubicBezTo>
                  <a:close/>
                  <a:moveTo>
                    <a:pt x="2" y="2"/>
                  </a:moveTo>
                  <a:cubicBezTo>
                    <a:pt x="1" y="2"/>
                    <a:pt x="1" y="3"/>
                    <a:pt x="1" y="4"/>
                  </a:cubicBezTo>
                  <a:cubicBezTo>
                    <a:pt x="1" y="5"/>
                    <a:pt x="2" y="6"/>
                    <a:pt x="2" y="6"/>
                  </a:cubicBezTo>
                  <a:cubicBezTo>
                    <a:pt x="3" y="7"/>
                    <a:pt x="3" y="7"/>
                    <a:pt x="4" y="7"/>
                  </a:cubicBezTo>
                  <a:cubicBezTo>
                    <a:pt x="4" y="7"/>
                    <a:pt x="5" y="7"/>
                    <a:pt x="5" y="7"/>
                  </a:cubicBezTo>
                  <a:cubicBezTo>
                    <a:pt x="6" y="7"/>
                    <a:pt x="6" y="7"/>
                    <a:pt x="6" y="6"/>
                  </a:cubicBezTo>
                  <a:cubicBezTo>
                    <a:pt x="7" y="6"/>
                    <a:pt x="7" y="5"/>
                    <a:pt x="7" y="5"/>
                  </a:cubicBezTo>
                  <a:cubicBezTo>
                    <a:pt x="7" y="4"/>
                    <a:pt x="7" y="4"/>
                    <a:pt x="7" y="3"/>
                  </a:cubicBezTo>
                  <a:cubicBezTo>
                    <a:pt x="7" y="3"/>
                    <a:pt x="7" y="2"/>
                    <a:pt x="6" y="2"/>
                  </a:cubicBezTo>
                  <a:cubicBezTo>
                    <a:pt x="6" y="1"/>
                    <a:pt x="5" y="1"/>
                    <a:pt x="4" y="1"/>
                  </a:cubicBezTo>
                  <a:cubicBezTo>
                    <a:pt x="3" y="1"/>
                    <a:pt x="3" y="1"/>
                    <a:pt x="2"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3" name="Freeform 1836">
              <a:extLst>
                <a:ext uri="{FF2B5EF4-FFF2-40B4-BE49-F238E27FC236}">
                  <a16:creationId xmlns:a16="http://schemas.microsoft.com/office/drawing/2014/main" id="{AAA89439-3192-4C1D-87C9-EA4C7237C6F9}"/>
                </a:ext>
              </a:extLst>
            </p:cNvPr>
            <p:cNvSpPr>
              <a:spLocks/>
            </p:cNvSpPr>
            <p:nvPr/>
          </p:nvSpPr>
          <p:spPr bwMode="auto">
            <a:xfrm>
              <a:off x="3358" y="1638"/>
              <a:ext cx="24" cy="23"/>
            </a:xfrm>
            <a:custGeom>
              <a:avLst/>
              <a:gdLst>
                <a:gd name="T0" fmla="*/ 0 w 10"/>
                <a:gd name="T1" fmla="*/ 4 h 10"/>
                <a:gd name="T2" fmla="*/ 0 w 10"/>
                <a:gd name="T3" fmla="*/ 3 h 10"/>
                <a:gd name="T4" fmla="*/ 1 w 10"/>
                <a:gd name="T5" fmla="*/ 4 h 10"/>
                <a:gd name="T6" fmla="*/ 2 w 10"/>
                <a:gd name="T7" fmla="*/ 3 h 10"/>
                <a:gd name="T8" fmla="*/ 2 w 10"/>
                <a:gd name="T9" fmla="*/ 1 h 10"/>
                <a:gd name="T10" fmla="*/ 4 w 10"/>
                <a:gd name="T11" fmla="*/ 1 h 10"/>
                <a:gd name="T12" fmla="*/ 5 w 10"/>
                <a:gd name="T13" fmla="*/ 1 h 10"/>
                <a:gd name="T14" fmla="*/ 7 w 10"/>
                <a:gd name="T15" fmla="*/ 2 h 10"/>
                <a:gd name="T16" fmla="*/ 10 w 10"/>
                <a:gd name="T17" fmla="*/ 5 h 10"/>
                <a:gd name="T18" fmla="*/ 9 w 10"/>
                <a:gd name="T19" fmla="*/ 6 h 10"/>
                <a:gd name="T20" fmla="*/ 7 w 10"/>
                <a:gd name="T21" fmla="*/ 3 h 10"/>
                <a:gd name="T22" fmla="*/ 5 w 10"/>
                <a:gd name="T23" fmla="*/ 2 h 10"/>
                <a:gd name="T24" fmla="*/ 4 w 10"/>
                <a:gd name="T25" fmla="*/ 1 h 10"/>
                <a:gd name="T26" fmla="*/ 3 w 10"/>
                <a:gd name="T27" fmla="*/ 2 h 10"/>
                <a:gd name="T28" fmla="*/ 2 w 10"/>
                <a:gd name="T29" fmla="*/ 4 h 10"/>
                <a:gd name="T30" fmla="*/ 2 w 10"/>
                <a:gd name="T31" fmla="*/ 5 h 10"/>
                <a:gd name="T32" fmla="*/ 4 w 10"/>
                <a:gd name="T33" fmla="*/ 7 h 10"/>
                <a:gd name="T34" fmla="*/ 6 w 10"/>
                <a:gd name="T35" fmla="*/ 9 h 10"/>
                <a:gd name="T36" fmla="*/ 5 w 10"/>
                <a:gd name="T37" fmla="*/ 10 h 10"/>
                <a:gd name="T38" fmla="*/ 0 w 10"/>
                <a:gd name="T39"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0">
                  <a:moveTo>
                    <a:pt x="0" y="4"/>
                  </a:moveTo>
                  <a:cubicBezTo>
                    <a:pt x="0" y="3"/>
                    <a:pt x="0" y="3"/>
                    <a:pt x="0" y="3"/>
                  </a:cubicBezTo>
                  <a:cubicBezTo>
                    <a:pt x="1" y="4"/>
                    <a:pt x="1" y="4"/>
                    <a:pt x="1" y="4"/>
                  </a:cubicBezTo>
                  <a:cubicBezTo>
                    <a:pt x="1" y="4"/>
                    <a:pt x="1" y="3"/>
                    <a:pt x="2" y="3"/>
                  </a:cubicBezTo>
                  <a:cubicBezTo>
                    <a:pt x="2" y="2"/>
                    <a:pt x="2" y="2"/>
                    <a:pt x="2" y="1"/>
                  </a:cubicBezTo>
                  <a:cubicBezTo>
                    <a:pt x="3" y="1"/>
                    <a:pt x="3" y="1"/>
                    <a:pt x="4" y="1"/>
                  </a:cubicBezTo>
                  <a:cubicBezTo>
                    <a:pt x="4" y="0"/>
                    <a:pt x="5" y="1"/>
                    <a:pt x="5" y="1"/>
                  </a:cubicBezTo>
                  <a:cubicBezTo>
                    <a:pt x="6" y="1"/>
                    <a:pt x="6" y="1"/>
                    <a:pt x="7" y="2"/>
                  </a:cubicBezTo>
                  <a:cubicBezTo>
                    <a:pt x="10" y="5"/>
                    <a:pt x="10" y="5"/>
                    <a:pt x="10" y="5"/>
                  </a:cubicBezTo>
                  <a:cubicBezTo>
                    <a:pt x="9" y="6"/>
                    <a:pt x="9" y="6"/>
                    <a:pt x="9" y="6"/>
                  </a:cubicBezTo>
                  <a:cubicBezTo>
                    <a:pt x="7" y="3"/>
                    <a:pt x="7" y="3"/>
                    <a:pt x="7" y="3"/>
                  </a:cubicBezTo>
                  <a:cubicBezTo>
                    <a:pt x="6" y="2"/>
                    <a:pt x="6" y="2"/>
                    <a:pt x="5" y="2"/>
                  </a:cubicBezTo>
                  <a:cubicBezTo>
                    <a:pt x="5" y="2"/>
                    <a:pt x="4" y="1"/>
                    <a:pt x="4" y="1"/>
                  </a:cubicBezTo>
                  <a:cubicBezTo>
                    <a:pt x="4" y="2"/>
                    <a:pt x="3" y="2"/>
                    <a:pt x="3" y="2"/>
                  </a:cubicBezTo>
                  <a:cubicBezTo>
                    <a:pt x="2" y="3"/>
                    <a:pt x="2" y="3"/>
                    <a:pt x="2" y="4"/>
                  </a:cubicBezTo>
                  <a:cubicBezTo>
                    <a:pt x="2" y="4"/>
                    <a:pt x="2" y="5"/>
                    <a:pt x="2" y="5"/>
                  </a:cubicBezTo>
                  <a:cubicBezTo>
                    <a:pt x="3" y="6"/>
                    <a:pt x="3" y="6"/>
                    <a:pt x="4" y="7"/>
                  </a:cubicBezTo>
                  <a:cubicBezTo>
                    <a:pt x="6" y="9"/>
                    <a:pt x="6" y="9"/>
                    <a:pt x="6" y="9"/>
                  </a:cubicBezTo>
                  <a:cubicBezTo>
                    <a:pt x="5" y="10"/>
                    <a:pt x="5" y="10"/>
                    <a:pt x="5" y="10"/>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4" name="Freeform 1837">
              <a:extLst>
                <a:ext uri="{FF2B5EF4-FFF2-40B4-BE49-F238E27FC236}">
                  <a16:creationId xmlns:a16="http://schemas.microsoft.com/office/drawing/2014/main" id="{6DEB5033-CB34-4C67-BA47-8F68ED6606FD}"/>
                </a:ext>
              </a:extLst>
            </p:cNvPr>
            <p:cNvSpPr>
              <a:spLocks/>
            </p:cNvSpPr>
            <p:nvPr/>
          </p:nvSpPr>
          <p:spPr bwMode="auto">
            <a:xfrm>
              <a:off x="3375" y="1628"/>
              <a:ext cx="14" cy="19"/>
            </a:xfrm>
            <a:custGeom>
              <a:avLst/>
              <a:gdLst>
                <a:gd name="T0" fmla="*/ 3 w 6"/>
                <a:gd name="T1" fmla="*/ 0 h 8"/>
                <a:gd name="T2" fmla="*/ 3 w 6"/>
                <a:gd name="T3" fmla="*/ 1 h 8"/>
                <a:gd name="T4" fmla="*/ 1 w 6"/>
                <a:gd name="T5" fmla="*/ 1 h 8"/>
                <a:gd name="T6" fmla="*/ 1 w 6"/>
                <a:gd name="T7" fmla="*/ 2 h 8"/>
                <a:gd name="T8" fmla="*/ 1 w 6"/>
                <a:gd name="T9" fmla="*/ 3 h 8"/>
                <a:gd name="T10" fmla="*/ 1 w 6"/>
                <a:gd name="T11" fmla="*/ 3 h 8"/>
                <a:gd name="T12" fmla="*/ 3 w 6"/>
                <a:gd name="T13" fmla="*/ 3 h 8"/>
                <a:gd name="T14" fmla="*/ 5 w 6"/>
                <a:gd name="T15" fmla="*/ 3 h 8"/>
                <a:gd name="T16" fmla="*/ 6 w 6"/>
                <a:gd name="T17" fmla="*/ 4 h 8"/>
                <a:gd name="T18" fmla="*/ 6 w 6"/>
                <a:gd name="T19" fmla="*/ 5 h 8"/>
                <a:gd name="T20" fmla="*/ 6 w 6"/>
                <a:gd name="T21" fmla="*/ 7 h 8"/>
                <a:gd name="T22" fmla="*/ 5 w 6"/>
                <a:gd name="T23" fmla="*/ 7 h 8"/>
                <a:gd name="T24" fmla="*/ 3 w 6"/>
                <a:gd name="T25" fmla="*/ 7 h 8"/>
                <a:gd name="T26" fmla="*/ 3 w 6"/>
                <a:gd name="T27" fmla="*/ 7 h 8"/>
                <a:gd name="T28" fmla="*/ 5 w 6"/>
                <a:gd name="T29" fmla="*/ 6 h 8"/>
                <a:gd name="T30" fmla="*/ 5 w 6"/>
                <a:gd name="T31" fmla="*/ 5 h 8"/>
                <a:gd name="T32" fmla="*/ 5 w 6"/>
                <a:gd name="T33" fmla="*/ 4 h 8"/>
                <a:gd name="T34" fmla="*/ 4 w 6"/>
                <a:gd name="T35" fmla="*/ 4 h 8"/>
                <a:gd name="T36" fmla="*/ 3 w 6"/>
                <a:gd name="T37" fmla="*/ 4 h 8"/>
                <a:gd name="T38" fmla="*/ 1 w 6"/>
                <a:gd name="T39" fmla="*/ 4 h 8"/>
                <a:gd name="T40" fmla="*/ 0 w 6"/>
                <a:gd name="T41" fmla="*/ 4 h 8"/>
                <a:gd name="T42" fmla="*/ 0 w 6"/>
                <a:gd name="T43" fmla="*/ 2 h 8"/>
                <a:gd name="T44" fmla="*/ 0 w 6"/>
                <a:gd name="T45" fmla="*/ 1 h 8"/>
                <a:gd name="T46" fmla="*/ 3 w 6"/>
                <a:gd name="T4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8">
                  <a:moveTo>
                    <a:pt x="3" y="0"/>
                  </a:moveTo>
                  <a:cubicBezTo>
                    <a:pt x="3" y="1"/>
                    <a:pt x="3" y="1"/>
                    <a:pt x="3" y="1"/>
                  </a:cubicBezTo>
                  <a:cubicBezTo>
                    <a:pt x="2" y="1"/>
                    <a:pt x="1" y="1"/>
                    <a:pt x="1" y="1"/>
                  </a:cubicBezTo>
                  <a:cubicBezTo>
                    <a:pt x="1" y="2"/>
                    <a:pt x="1" y="2"/>
                    <a:pt x="1" y="2"/>
                  </a:cubicBezTo>
                  <a:cubicBezTo>
                    <a:pt x="1" y="3"/>
                    <a:pt x="1" y="3"/>
                    <a:pt x="1" y="3"/>
                  </a:cubicBezTo>
                  <a:cubicBezTo>
                    <a:pt x="1" y="3"/>
                    <a:pt x="1" y="3"/>
                    <a:pt x="1" y="3"/>
                  </a:cubicBezTo>
                  <a:cubicBezTo>
                    <a:pt x="2" y="3"/>
                    <a:pt x="2" y="3"/>
                    <a:pt x="3" y="3"/>
                  </a:cubicBezTo>
                  <a:cubicBezTo>
                    <a:pt x="4" y="3"/>
                    <a:pt x="4" y="3"/>
                    <a:pt x="5" y="3"/>
                  </a:cubicBezTo>
                  <a:cubicBezTo>
                    <a:pt x="5" y="3"/>
                    <a:pt x="6" y="3"/>
                    <a:pt x="6" y="4"/>
                  </a:cubicBezTo>
                  <a:cubicBezTo>
                    <a:pt x="6" y="4"/>
                    <a:pt x="6" y="5"/>
                    <a:pt x="6" y="5"/>
                  </a:cubicBezTo>
                  <a:cubicBezTo>
                    <a:pt x="6" y="6"/>
                    <a:pt x="6" y="6"/>
                    <a:pt x="6" y="7"/>
                  </a:cubicBezTo>
                  <a:cubicBezTo>
                    <a:pt x="5" y="7"/>
                    <a:pt x="5" y="7"/>
                    <a:pt x="5" y="7"/>
                  </a:cubicBezTo>
                  <a:cubicBezTo>
                    <a:pt x="4" y="8"/>
                    <a:pt x="4" y="8"/>
                    <a:pt x="3" y="7"/>
                  </a:cubicBezTo>
                  <a:cubicBezTo>
                    <a:pt x="3" y="7"/>
                    <a:pt x="3" y="7"/>
                    <a:pt x="3" y="7"/>
                  </a:cubicBezTo>
                  <a:cubicBezTo>
                    <a:pt x="4" y="7"/>
                    <a:pt x="5" y="6"/>
                    <a:pt x="5" y="6"/>
                  </a:cubicBezTo>
                  <a:cubicBezTo>
                    <a:pt x="5" y="6"/>
                    <a:pt x="5" y="5"/>
                    <a:pt x="5" y="5"/>
                  </a:cubicBezTo>
                  <a:cubicBezTo>
                    <a:pt x="6" y="5"/>
                    <a:pt x="5" y="4"/>
                    <a:pt x="5" y="4"/>
                  </a:cubicBezTo>
                  <a:cubicBezTo>
                    <a:pt x="4" y="4"/>
                    <a:pt x="4" y="4"/>
                    <a:pt x="4" y="4"/>
                  </a:cubicBezTo>
                  <a:cubicBezTo>
                    <a:pt x="4" y="4"/>
                    <a:pt x="4" y="4"/>
                    <a:pt x="3" y="4"/>
                  </a:cubicBezTo>
                  <a:cubicBezTo>
                    <a:pt x="2" y="4"/>
                    <a:pt x="2" y="4"/>
                    <a:pt x="1" y="4"/>
                  </a:cubicBezTo>
                  <a:cubicBezTo>
                    <a:pt x="1" y="4"/>
                    <a:pt x="0" y="4"/>
                    <a:pt x="0" y="4"/>
                  </a:cubicBezTo>
                  <a:cubicBezTo>
                    <a:pt x="0" y="3"/>
                    <a:pt x="0" y="3"/>
                    <a:pt x="0" y="2"/>
                  </a:cubicBezTo>
                  <a:cubicBezTo>
                    <a:pt x="0" y="2"/>
                    <a:pt x="0" y="1"/>
                    <a:pt x="0" y="1"/>
                  </a:cubicBezTo>
                  <a:cubicBezTo>
                    <a:pt x="1" y="0"/>
                    <a:pt x="2" y="0"/>
                    <a:pt x="3"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5" name="Freeform 1838">
              <a:extLst>
                <a:ext uri="{FF2B5EF4-FFF2-40B4-BE49-F238E27FC236}">
                  <a16:creationId xmlns:a16="http://schemas.microsoft.com/office/drawing/2014/main" id="{1DB201C6-1F46-40F3-8947-ED640D664FA7}"/>
                </a:ext>
              </a:extLst>
            </p:cNvPr>
            <p:cNvSpPr>
              <a:spLocks noEditPoints="1"/>
            </p:cNvSpPr>
            <p:nvPr/>
          </p:nvSpPr>
          <p:spPr bwMode="auto">
            <a:xfrm>
              <a:off x="3387" y="1614"/>
              <a:ext cx="19" cy="21"/>
            </a:xfrm>
            <a:custGeom>
              <a:avLst/>
              <a:gdLst>
                <a:gd name="T0" fmla="*/ 7 w 8"/>
                <a:gd name="T1" fmla="*/ 4 h 9"/>
                <a:gd name="T2" fmla="*/ 8 w 8"/>
                <a:gd name="T3" fmla="*/ 4 h 9"/>
                <a:gd name="T4" fmla="*/ 8 w 8"/>
                <a:gd name="T5" fmla="*/ 5 h 9"/>
                <a:gd name="T6" fmla="*/ 7 w 8"/>
                <a:gd name="T7" fmla="*/ 7 h 9"/>
                <a:gd name="T8" fmla="*/ 6 w 8"/>
                <a:gd name="T9" fmla="*/ 8 h 9"/>
                <a:gd name="T10" fmla="*/ 3 w 8"/>
                <a:gd name="T11" fmla="*/ 9 h 9"/>
                <a:gd name="T12" fmla="*/ 1 w 8"/>
                <a:gd name="T13" fmla="*/ 7 h 9"/>
                <a:gd name="T14" fmla="*/ 0 w 8"/>
                <a:gd name="T15" fmla="*/ 5 h 9"/>
                <a:gd name="T16" fmla="*/ 1 w 8"/>
                <a:gd name="T17" fmla="*/ 2 h 9"/>
                <a:gd name="T18" fmla="*/ 4 w 8"/>
                <a:gd name="T19" fmla="*/ 1 h 9"/>
                <a:gd name="T20" fmla="*/ 7 w 8"/>
                <a:gd name="T21" fmla="*/ 2 h 9"/>
                <a:gd name="T22" fmla="*/ 1 w 8"/>
                <a:gd name="T23" fmla="*/ 7 h 9"/>
                <a:gd name="T24" fmla="*/ 4 w 8"/>
                <a:gd name="T25" fmla="*/ 8 h 9"/>
                <a:gd name="T26" fmla="*/ 6 w 8"/>
                <a:gd name="T27" fmla="*/ 7 h 9"/>
                <a:gd name="T28" fmla="*/ 6 w 8"/>
                <a:gd name="T29" fmla="*/ 6 h 9"/>
                <a:gd name="T30" fmla="*/ 7 w 8"/>
                <a:gd name="T31" fmla="*/ 5 h 9"/>
                <a:gd name="T32" fmla="*/ 7 w 8"/>
                <a:gd name="T33" fmla="*/ 4 h 9"/>
                <a:gd name="T34" fmla="*/ 5 w 8"/>
                <a:gd name="T35" fmla="*/ 2 h 9"/>
                <a:gd name="T36" fmla="*/ 4 w 8"/>
                <a:gd name="T37" fmla="*/ 2 h 9"/>
                <a:gd name="T38" fmla="*/ 3 w 8"/>
                <a:gd name="T39" fmla="*/ 2 h 9"/>
                <a:gd name="T40" fmla="*/ 2 w 8"/>
                <a:gd name="T41" fmla="*/ 2 h 9"/>
                <a:gd name="T42" fmla="*/ 1 w 8"/>
                <a:gd name="T43" fmla="*/ 4 h 9"/>
                <a:gd name="T44" fmla="*/ 1 w 8"/>
                <a:gd name="T45" fmla="*/ 6 h 9"/>
                <a:gd name="T46" fmla="*/ 5 w 8"/>
                <a:gd name="T4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9">
                  <a:moveTo>
                    <a:pt x="7" y="4"/>
                  </a:moveTo>
                  <a:cubicBezTo>
                    <a:pt x="8" y="4"/>
                    <a:pt x="8" y="4"/>
                    <a:pt x="8" y="4"/>
                  </a:cubicBezTo>
                  <a:cubicBezTo>
                    <a:pt x="8" y="4"/>
                    <a:pt x="8" y="5"/>
                    <a:pt x="8" y="5"/>
                  </a:cubicBezTo>
                  <a:cubicBezTo>
                    <a:pt x="8" y="6"/>
                    <a:pt x="8" y="6"/>
                    <a:pt x="7" y="7"/>
                  </a:cubicBezTo>
                  <a:cubicBezTo>
                    <a:pt x="7" y="7"/>
                    <a:pt x="7" y="7"/>
                    <a:pt x="6" y="8"/>
                  </a:cubicBezTo>
                  <a:cubicBezTo>
                    <a:pt x="5" y="9"/>
                    <a:pt x="4" y="9"/>
                    <a:pt x="3" y="9"/>
                  </a:cubicBezTo>
                  <a:cubicBezTo>
                    <a:pt x="2" y="9"/>
                    <a:pt x="1" y="8"/>
                    <a:pt x="1" y="7"/>
                  </a:cubicBezTo>
                  <a:cubicBezTo>
                    <a:pt x="0" y="7"/>
                    <a:pt x="0" y="6"/>
                    <a:pt x="0" y="5"/>
                  </a:cubicBezTo>
                  <a:cubicBezTo>
                    <a:pt x="0" y="4"/>
                    <a:pt x="0" y="2"/>
                    <a:pt x="1" y="2"/>
                  </a:cubicBezTo>
                  <a:cubicBezTo>
                    <a:pt x="2" y="1"/>
                    <a:pt x="3" y="0"/>
                    <a:pt x="4" y="1"/>
                  </a:cubicBezTo>
                  <a:cubicBezTo>
                    <a:pt x="5" y="1"/>
                    <a:pt x="6" y="1"/>
                    <a:pt x="7" y="2"/>
                  </a:cubicBezTo>
                  <a:cubicBezTo>
                    <a:pt x="1" y="7"/>
                    <a:pt x="1" y="7"/>
                    <a:pt x="1" y="7"/>
                  </a:cubicBezTo>
                  <a:cubicBezTo>
                    <a:pt x="2" y="7"/>
                    <a:pt x="3" y="8"/>
                    <a:pt x="4" y="8"/>
                  </a:cubicBezTo>
                  <a:cubicBezTo>
                    <a:pt x="4" y="8"/>
                    <a:pt x="5" y="8"/>
                    <a:pt x="6" y="7"/>
                  </a:cubicBezTo>
                  <a:cubicBezTo>
                    <a:pt x="6" y="6"/>
                    <a:pt x="6" y="6"/>
                    <a:pt x="6" y="6"/>
                  </a:cubicBezTo>
                  <a:cubicBezTo>
                    <a:pt x="7" y="5"/>
                    <a:pt x="7" y="5"/>
                    <a:pt x="7" y="5"/>
                  </a:cubicBezTo>
                  <a:cubicBezTo>
                    <a:pt x="7" y="5"/>
                    <a:pt x="7" y="4"/>
                    <a:pt x="7" y="4"/>
                  </a:cubicBezTo>
                  <a:close/>
                  <a:moveTo>
                    <a:pt x="5" y="2"/>
                  </a:moveTo>
                  <a:cubicBezTo>
                    <a:pt x="5" y="2"/>
                    <a:pt x="4" y="2"/>
                    <a:pt x="4" y="2"/>
                  </a:cubicBezTo>
                  <a:cubicBezTo>
                    <a:pt x="4" y="2"/>
                    <a:pt x="3" y="2"/>
                    <a:pt x="3" y="2"/>
                  </a:cubicBezTo>
                  <a:cubicBezTo>
                    <a:pt x="2" y="2"/>
                    <a:pt x="2" y="2"/>
                    <a:pt x="2" y="2"/>
                  </a:cubicBezTo>
                  <a:cubicBezTo>
                    <a:pt x="1" y="3"/>
                    <a:pt x="1" y="3"/>
                    <a:pt x="1" y="4"/>
                  </a:cubicBezTo>
                  <a:cubicBezTo>
                    <a:pt x="1" y="5"/>
                    <a:pt x="1" y="5"/>
                    <a:pt x="1" y="6"/>
                  </a:cubicBezTo>
                  <a:lnTo>
                    <a:pt x="5"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6" name="Freeform 1839">
              <a:extLst>
                <a:ext uri="{FF2B5EF4-FFF2-40B4-BE49-F238E27FC236}">
                  <a16:creationId xmlns:a16="http://schemas.microsoft.com/office/drawing/2014/main" id="{F2217163-6A80-4C1D-99AE-544F5183774F}"/>
                </a:ext>
              </a:extLst>
            </p:cNvPr>
            <p:cNvSpPr>
              <a:spLocks/>
            </p:cNvSpPr>
            <p:nvPr/>
          </p:nvSpPr>
          <p:spPr bwMode="auto">
            <a:xfrm>
              <a:off x="3403" y="1600"/>
              <a:ext cx="19" cy="21"/>
            </a:xfrm>
            <a:custGeom>
              <a:avLst/>
              <a:gdLst>
                <a:gd name="T0" fmla="*/ 5 w 8"/>
                <a:gd name="T1" fmla="*/ 0 h 9"/>
                <a:gd name="T2" fmla="*/ 5 w 8"/>
                <a:gd name="T3" fmla="*/ 1 h 9"/>
                <a:gd name="T4" fmla="*/ 2 w 8"/>
                <a:gd name="T5" fmla="*/ 2 h 9"/>
                <a:gd name="T6" fmla="*/ 1 w 8"/>
                <a:gd name="T7" fmla="*/ 4 h 9"/>
                <a:gd name="T8" fmla="*/ 2 w 8"/>
                <a:gd name="T9" fmla="*/ 6 h 9"/>
                <a:gd name="T10" fmla="*/ 3 w 8"/>
                <a:gd name="T11" fmla="*/ 7 h 9"/>
                <a:gd name="T12" fmla="*/ 5 w 8"/>
                <a:gd name="T13" fmla="*/ 8 h 9"/>
                <a:gd name="T14" fmla="*/ 6 w 8"/>
                <a:gd name="T15" fmla="*/ 7 h 9"/>
                <a:gd name="T16" fmla="*/ 7 w 8"/>
                <a:gd name="T17" fmla="*/ 4 h 9"/>
                <a:gd name="T18" fmla="*/ 8 w 8"/>
                <a:gd name="T19" fmla="*/ 4 h 9"/>
                <a:gd name="T20" fmla="*/ 8 w 8"/>
                <a:gd name="T21" fmla="*/ 6 h 9"/>
                <a:gd name="T22" fmla="*/ 7 w 8"/>
                <a:gd name="T23" fmla="*/ 8 h 9"/>
                <a:gd name="T24" fmla="*/ 4 w 8"/>
                <a:gd name="T25" fmla="*/ 9 h 9"/>
                <a:gd name="T26" fmla="*/ 1 w 8"/>
                <a:gd name="T27" fmla="*/ 7 h 9"/>
                <a:gd name="T28" fmla="*/ 0 w 8"/>
                <a:gd name="T29" fmla="*/ 5 h 9"/>
                <a:gd name="T30" fmla="*/ 0 w 8"/>
                <a:gd name="T31" fmla="*/ 3 h 9"/>
                <a:gd name="T32" fmla="*/ 2 w 8"/>
                <a:gd name="T33" fmla="*/ 1 h 9"/>
                <a:gd name="T34" fmla="*/ 3 w 8"/>
                <a:gd name="T35" fmla="*/ 0 h 9"/>
                <a:gd name="T36" fmla="*/ 4 w 8"/>
                <a:gd name="T37" fmla="*/ 0 h 9"/>
                <a:gd name="T38" fmla="*/ 5 w 8"/>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5" y="0"/>
                  </a:moveTo>
                  <a:cubicBezTo>
                    <a:pt x="5" y="1"/>
                    <a:pt x="5" y="1"/>
                    <a:pt x="5" y="1"/>
                  </a:cubicBezTo>
                  <a:cubicBezTo>
                    <a:pt x="4" y="1"/>
                    <a:pt x="3" y="1"/>
                    <a:pt x="2" y="2"/>
                  </a:cubicBezTo>
                  <a:cubicBezTo>
                    <a:pt x="1" y="3"/>
                    <a:pt x="1" y="3"/>
                    <a:pt x="1" y="4"/>
                  </a:cubicBezTo>
                  <a:cubicBezTo>
                    <a:pt x="1" y="5"/>
                    <a:pt x="1" y="6"/>
                    <a:pt x="2" y="6"/>
                  </a:cubicBezTo>
                  <a:cubicBezTo>
                    <a:pt x="2" y="7"/>
                    <a:pt x="2" y="7"/>
                    <a:pt x="3" y="7"/>
                  </a:cubicBezTo>
                  <a:cubicBezTo>
                    <a:pt x="3" y="8"/>
                    <a:pt x="4" y="8"/>
                    <a:pt x="5" y="8"/>
                  </a:cubicBezTo>
                  <a:cubicBezTo>
                    <a:pt x="5" y="7"/>
                    <a:pt x="6" y="7"/>
                    <a:pt x="6" y="7"/>
                  </a:cubicBezTo>
                  <a:cubicBezTo>
                    <a:pt x="7" y="6"/>
                    <a:pt x="7" y="5"/>
                    <a:pt x="7" y="4"/>
                  </a:cubicBezTo>
                  <a:cubicBezTo>
                    <a:pt x="8" y="4"/>
                    <a:pt x="8" y="4"/>
                    <a:pt x="8" y="4"/>
                  </a:cubicBezTo>
                  <a:cubicBezTo>
                    <a:pt x="8" y="5"/>
                    <a:pt x="8" y="5"/>
                    <a:pt x="8" y="6"/>
                  </a:cubicBezTo>
                  <a:cubicBezTo>
                    <a:pt x="8" y="6"/>
                    <a:pt x="7" y="7"/>
                    <a:pt x="7" y="8"/>
                  </a:cubicBezTo>
                  <a:cubicBezTo>
                    <a:pt x="6" y="8"/>
                    <a:pt x="5" y="9"/>
                    <a:pt x="4" y="9"/>
                  </a:cubicBezTo>
                  <a:cubicBezTo>
                    <a:pt x="2" y="8"/>
                    <a:pt x="2" y="8"/>
                    <a:pt x="1" y="7"/>
                  </a:cubicBezTo>
                  <a:cubicBezTo>
                    <a:pt x="0" y="7"/>
                    <a:pt x="0" y="6"/>
                    <a:pt x="0" y="5"/>
                  </a:cubicBezTo>
                  <a:cubicBezTo>
                    <a:pt x="0" y="4"/>
                    <a:pt x="0" y="4"/>
                    <a:pt x="0" y="3"/>
                  </a:cubicBezTo>
                  <a:cubicBezTo>
                    <a:pt x="1" y="2"/>
                    <a:pt x="1" y="2"/>
                    <a:pt x="2" y="1"/>
                  </a:cubicBezTo>
                  <a:cubicBezTo>
                    <a:pt x="2" y="1"/>
                    <a:pt x="2" y="1"/>
                    <a:pt x="3" y="0"/>
                  </a:cubicBezTo>
                  <a:cubicBezTo>
                    <a:pt x="3" y="0"/>
                    <a:pt x="4" y="0"/>
                    <a:pt x="4" y="0"/>
                  </a:cubicBezTo>
                  <a:cubicBezTo>
                    <a:pt x="5" y="0"/>
                    <a:pt x="5" y="0"/>
                    <a:pt x="5"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7" name="Freeform 1840">
              <a:extLst>
                <a:ext uri="{FF2B5EF4-FFF2-40B4-BE49-F238E27FC236}">
                  <a16:creationId xmlns:a16="http://schemas.microsoft.com/office/drawing/2014/main" id="{33B52745-8CDB-4F52-99D4-E84651BCF5E5}"/>
                </a:ext>
              </a:extLst>
            </p:cNvPr>
            <p:cNvSpPr>
              <a:spLocks/>
            </p:cNvSpPr>
            <p:nvPr/>
          </p:nvSpPr>
          <p:spPr bwMode="auto">
            <a:xfrm>
              <a:off x="3415" y="1588"/>
              <a:ext cx="17" cy="21"/>
            </a:xfrm>
            <a:custGeom>
              <a:avLst/>
              <a:gdLst>
                <a:gd name="T0" fmla="*/ 0 w 17"/>
                <a:gd name="T1" fmla="*/ 0 h 21"/>
                <a:gd name="T2" fmla="*/ 2 w 17"/>
                <a:gd name="T3" fmla="*/ 0 h 21"/>
                <a:gd name="T4" fmla="*/ 5 w 17"/>
                <a:gd name="T5" fmla="*/ 5 h 21"/>
                <a:gd name="T6" fmla="*/ 10 w 17"/>
                <a:gd name="T7" fmla="*/ 2 h 21"/>
                <a:gd name="T8" fmla="*/ 10 w 17"/>
                <a:gd name="T9" fmla="*/ 5 h 21"/>
                <a:gd name="T10" fmla="*/ 7 w 17"/>
                <a:gd name="T11" fmla="*/ 7 h 21"/>
                <a:gd name="T12" fmla="*/ 17 w 17"/>
                <a:gd name="T13" fmla="*/ 19 h 21"/>
                <a:gd name="T14" fmla="*/ 14 w 17"/>
                <a:gd name="T15" fmla="*/ 21 h 21"/>
                <a:gd name="T16" fmla="*/ 5 w 17"/>
                <a:gd name="T17" fmla="*/ 7 h 21"/>
                <a:gd name="T18" fmla="*/ 2 w 17"/>
                <a:gd name="T19" fmla="*/ 9 h 21"/>
                <a:gd name="T20" fmla="*/ 2 w 17"/>
                <a:gd name="T21" fmla="*/ 7 h 21"/>
                <a:gd name="T22" fmla="*/ 5 w 17"/>
                <a:gd name="T23" fmla="*/ 5 h 21"/>
                <a:gd name="T24" fmla="*/ 0 w 17"/>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0" y="0"/>
                  </a:moveTo>
                  <a:lnTo>
                    <a:pt x="2" y="0"/>
                  </a:lnTo>
                  <a:lnTo>
                    <a:pt x="5" y="5"/>
                  </a:lnTo>
                  <a:lnTo>
                    <a:pt x="10" y="2"/>
                  </a:lnTo>
                  <a:lnTo>
                    <a:pt x="10" y="5"/>
                  </a:lnTo>
                  <a:lnTo>
                    <a:pt x="7" y="7"/>
                  </a:lnTo>
                  <a:lnTo>
                    <a:pt x="17" y="19"/>
                  </a:lnTo>
                  <a:lnTo>
                    <a:pt x="14" y="21"/>
                  </a:lnTo>
                  <a:lnTo>
                    <a:pt x="5" y="7"/>
                  </a:lnTo>
                  <a:lnTo>
                    <a:pt x="2" y="9"/>
                  </a:lnTo>
                  <a:lnTo>
                    <a:pt x="2" y="7"/>
                  </a:lnTo>
                  <a:lnTo>
                    <a:pt x="5"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8" name="Freeform 1841">
              <a:extLst>
                <a:ext uri="{FF2B5EF4-FFF2-40B4-BE49-F238E27FC236}">
                  <a16:creationId xmlns:a16="http://schemas.microsoft.com/office/drawing/2014/main" id="{8ABC0B98-DFF2-4FBF-9839-B5DBD514BB02}"/>
                </a:ext>
              </a:extLst>
            </p:cNvPr>
            <p:cNvSpPr>
              <a:spLocks noEditPoints="1"/>
            </p:cNvSpPr>
            <p:nvPr/>
          </p:nvSpPr>
          <p:spPr bwMode="auto">
            <a:xfrm>
              <a:off x="3429" y="1581"/>
              <a:ext cx="19" cy="19"/>
            </a:xfrm>
            <a:custGeom>
              <a:avLst/>
              <a:gdLst>
                <a:gd name="T0" fmla="*/ 7 w 8"/>
                <a:gd name="T1" fmla="*/ 3 h 8"/>
                <a:gd name="T2" fmla="*/ 8 w 8"/>
                <a:gd name="T3" fmla="*/ 3 h 8"/>
                <a:gd name="T4" fmla="*/ 8 w 8"/>
                <a:gd name="T5" fmla="*/ 5 h 8"/>
                <a:gd name="T6" fmla="*/ 8 w 8"/>
                <a:gd name="T7" fmla="*/ 6 h 8"/>
                <a:gd name="T8" fmla="*/ 7 w 8"/>
                <a:gd name="T9" fmla="*/ 7 h 8"/>
                <a:gd name="T10" fmla="*/ 3 w 8"/>
                <a:gd name="T11" fmla="*/ 8 h 8"/>
                <a:gd name="T12" fmla="*/ 1 w 8"/>
                <a:gd name="T13" fmla="*/ 6 h 8"/>
                <a:gd name="T14" fmla="*/ 0 w 8"/>
                <a:gd name="T15" fmla="*/ 4 h 8"/>
                <a:gd name="T16" fmla="*/ 2 w 8"/>
                <a:gd name="T17" fmla="*/ 1 h 8"/>
                <a:gd name="T18" fmla="*/ 5 w 8"/>
                <a:gd name="T19" fmla="*/ 0 h 8"/>
                <a:gd name="T20" fmla="*/ 7 w 8"/>
                <a:gd name="T21" fmla="*/ 2 h 8"/>
                <a:gd name="T22" fmla="*/ 2 w 8"/>
                <a:gd name="T23" fmla="*/ 6 h 8"/>
                <a:gd name="T24" fmla="*/ 4 w 8"/>
                <a:gd name="T25" fmla="*/ 7 h 8"/>
                <a:gd name="T26" fmla="*/ 6 w 8"/>
                <a:gd name="T27" fmla="*/ 6 h 8"/>
                <a:gd name="T28" fmla="*/ 7 w 8"/>
                <a:gd name="T29" fmla="*/ 6 h 8"/>
                <a:gd name="T30" fmla="*/ 7 w 8"/>
                <a:gd name="T31" fmla="*/ 5 h 8"/>
                <a:gd name="T32" fmla="*/ 7 w 8"/>
                <a:gd name="T33" fmla="*/ 3 h 8"/>
                <a:gd name="T34" fmla="*/ 6 w 8"/>
                <a:gd name="T35" fmla="*/ 2 h 8"/>
                <a:gd name="T36" fmla="*/ 5 w 8"/>
                <a:gd name="T37" fmla="*/ 1 h 8"/>
                <a:gd name="T38" fmla="*/ 4 w 8"/>
                <a:gd name="T39" fmla="*/ 1 h 8"/>
                <a:gd name="T40" fmla="*/ 2 w 8"/>
                <a:gd name="T41" fmla="*/ 1 h 8"/>
                <a:gd name="T42" fmla="*/ 1 w 8"/>
                <a:gd name="T43" fmla="*/ 3 h 8"/>
                <a:gd name="T44" fmla="*/ 1 w 8"/>
                <a:gd name="T45" fmla="*/ 5 h 8"/>
                <a:gd name="T46" fmla="*/ 6 w 8"/>
                <a:gd name="T4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7" y="3"/>
                  </a:moveTo>
                  <a:cubicBezTo>
                    <a:pt x="8" y="3"/>
                    <a:pt x="8" y="3"/>
                    <a:pt x="8" y="3"/>
                  </a:cubicBezTo>
                  <a:cubicBezTo>
                    <a:pt x="8" y="4"/>
                    <a:pt x="8" y="4"/>
                    <a:pt x="8" y="5"/>
                  </a:cubicBezTo>
                  <a:cubicBezTo>
                    <a:pt x="8" y="5"/>
                    <a:pt x="8" y="6"/>
                    <a:pt x="8" y="6"/>
                  </a:cubicBezTo>
                  <a:cubicBezTo>
                    <a:pt x="7" y="6"/>
                    <a:pt x="7" y="7"/>
                    <a:pt x="7" y="7"/>
                  </a:cubicBezTo>
                  <a:cubicBezTo>
                    <a:pt x="6" y="8"/>
                    <a:pt x="5" y="8"/>
                    <a:pt x="3" y="8"/>
                  </a:cubicBezTo>
                  <a:cubicBezTo>
                    <a:pt x="2" y="8"/>
                    <a:pt x="2" y="7"/>
                    <a:pt x="1" y="6"/>
                  </a:cubicBezTo>
                  <a:cubicBezTo>
                    <a:pt x="0" y="5"/>
                    <a:pt x="0" y="5"/>
                    <a:pt x="0" y="4"/>
                  </a:cubicBezTo>
                  <a:cubicBezTo>
                    <a:pt x="0" y="2"/>
                    <a:pt x="1" y="1"/>
                    <a:pt x="2" y="1"/>
                  </a:cubicBezTo>
                  <a:cubicBezTo>
                    <a:pt x="3" y="0"/>
                    <a:pt x="4" y="0"/>
                    <a:pt x="5" y="0"/>
                  </a:cubicBezTo>
                  <a:cubicBezTo>
                    <a:pt x="6" y="0"/>
                    <a:pt x="7" y="1"/>
                    <a:pt x="7" y="2"/>
                  </a:cubicBezTo>
                  <a:cubicBezTo>
                    <a:pt x="2" y="6"/>
                    <a:pt x="2" y="6"/>
                    <a:pt x="2" y="6"/>
                  </a:cubicBezTo>
                  <a:cubicBezTo>
                    <a:pt x="2" y="6"/>
                    <a:pt x="3" y="7"/>
                    <a:pt x="4" y="7"/>
                  </a:cubicBezTo>
                  <a:cubicBezTo>
                    <a:pt x="5" y="7"/>
                    <a:pt x="5" y="7"/>
                    <a:pt x="6" y="6"/>
                  </a:cubicBezTo>
                  <a:cubicBezTo>
                    <a:pt x="7" y="6"/>
                    <a:pt x="7" y="6"/>
                    <a:pt x="7" y="6"/>
                  </a:cubicBezTo>
                  <a:cubicBezTo>
                    <a:pt x="7" y="5"/>
                    <a:pt x="7" y="5"/>
                    <a:pt x="7" y="5"/>
                  </a:cubicBezTo>
                  <a:cubicBezTo>
                    <a:pt x="7" y="4"/>
                    <a:pt x="7" y="4"/>
                    <a:pt x="7" y="3"/>
                  </a:cubicBezTo>
                  <a:close/>
                  <a:moveTo>
                    <a:pt x="6" y="2"/>
                  </a:moveTo>
                  <a:cubicBezTo>
                    <a:pt x="6" y="1"/>
                    <a:pt x="5" y="1"/>
                    <a:pt x="5" y="1"/>
                  </a:cubicBezTo>
                  <a:cubicBezTo>
                    <a:pt x="4" y="1"/>
                    <a:pt x="4" y="1"/>
                    <a:pt x="4" y="1"/>
                  </a:cubicBezTo>
                  <a:cubicBezTo>
                    <a:pt x="3" y="1"/>
                    <a:pt x="3" y="1"/>
                    <a:pt x="2" y="1"/>
                  </a:cubicBezTo>
                  <a:cubicBezTo>
                    <a:pt x="2" y="2"/>
                    <a:pt x="1" y="2"/>
                    <a:pt x="1" y="3"/>
                  </a:cubicBezTo>
                  <a:cubicBezTo>
                    <a:pt x="1" y="4"/>
                    <a:pt x="1" y="4"/>
                    <a:pt x="1" y="5"/>
                  </a:cubicBezTo>
                  <a:lnTo>
                    <a:pt x="6"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9" name="Freeform 1842">
              <a:extLst>
                <a:ext uri="{FF2B5EF4-FFF2-40B4-BE49-F238E27FC236}">
                  <a16:creationId xmlns:a16="http://schemas.microsoft.com/office/drawing/2014/main" id="{C9317E76-4928-48D7-8F9F-55764E0C4C30}"/>
                </a:ext>
              </a:extLst>
            </p:cNvPr>
            <p:cNvSpPr>
              <a:spLocks/>
            </p:cNvSpPr>
            <p:nvPr/>
          </p:nvSpPr>
          <p:spPr bwMode="auto">
            <a:xfrm>
              <a:off x="3444" y="1567"/>
              <a:ext cx="16" cy="21"/>
            </a:xfrm>
            <a:custGeom>
              <a:avLst/>
              <a:gdLst>
                <a:gd name="T0" fmla="*/ 0 w 16"/>
                <a:gd name="T1" fmla="*/ 2 h 21"/>
                <a:gd name="T2" fmla="*/ 2 w 16"/>
                <a:gd name="T3" fmla="*/ 0 h 21"/>
                <a:gd name="T4" fmla="*/ 4 w 16"/>
                <a:gd name="T5" fmla="*/ 4 h 21"/>
                <a:gd name="T6" fmla="*/ 9 w 16"/>
                <a:gd name="T7" fmla="*/ 2 h 21"/>
                <a:gd name="T8" fmla="*/ 9 w 16"/>
                <a:gd name="T9" fmla="*/ 4 h 21"/>
                <a:gd name="T10" fmla="*/ 7 w 16"/>
                <a:gd name="T11" fmla="*/ 7 h 21"/>
                <a:gd name="T12" fmla="*/ 16 w 16"/>
                <a:gd name="T13" fmla="*/ 21 h 21"/>
                <a:gd name="T14" fmla="*/ 14 w 16"/>
                <a:gd name="T15" fmla="*/ 21 h 21"/>
                <a:gd name="T16" fmla="*/ 4 w 16"/>
                <a:gd name="T17" fmla="*/ 9 h 21"/>
                <a:gd name="T18" fmla="*/ 2 w 16"/>
                <a:gd name="T19" fmla="*/ 9 h 21"/>
                <a:gd name="T20" fmla="*/ 0 w 16"/>
                <a:gd name="T21" fmla="*/ 9 h 21"/>
                <a:gd name="T22" fmla="*/ 2 w 16"/>
                <a:gd name="T23" fmla="*/ 7 h 21"/>
                <a:gd name="T24" fmla="*/ 0 w 16"/>
                <a:gd name="T2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0" y="2"/>
                  </a:moveTo>
                  <a:lnTo>
                    <a:pt x="2" y="0"/>
                  </a:lnTo>
                  <a:lnTo>
                    <a:pt x="4" y="4"/>
                  </a:lnTo>
                  <a:lnTo>
                    <a:pt x="9" y="2"/>
                  </a:lnTo>
                  <a:lnTo>
                    <a:pt x="9" y="4"/>
                  </a:lnTo>
                  <a:lnTo>
                    <a:pt x="7" y="7"/>
                  </a:lnTo>
                  <a:lnTo>
                    <a:pt x="16" y="21"/>
                  </a:lnTo>
                  <a:lnTo>
                    <a:pt x="14" y="21"/>
                  </a:lnTo>
                  <a:lnTo>
                    <a:pt x="4" y="9"/>
                  </a:lnTo>
                  <a:lnTo>
                    <a:pt x="2" y="9"/>
                  </a:lnTo>
                  <a:lnTo>
                    <a:pt x="0" y="9"/>
                  </a:lnTo>
                  <a:lnTo>
                    <a:pt x="2" y="7"/>
                  </a:ln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0" name="Freeform 1843">
              <a:extLst>
                <a:ext uri="{FF2B5EF4-FFF2-40B4-BE49-F238E27FC236}">
                  <a16:creationId xmlns:a16="http://schemas.microsoft.com/office/drawing/2014/main" id="{06BB9D8B-0ACD-495D-9C72-B3ED66ED245E}"/>
                </a:ext>
              </a:extLst>
            </p:cNvPr>
            <p:cNvSpPr>
              <a:spLocks/>
            </p:cNvSpPr>
            <p:nvPr/>
          </p:nvSpPr>
          <p:spPr bwMode="auto">
            <a:xfrm>
              <a:off x="3455" y="1559"/>
              <a:ext cx="22" cy="22"/>
            </a:xfrm>
            <a:custGeom>
              <a:avLst/>
              <a:gdLst>
                <a:gd name="T0" fmla="*/ 0 w 9"/>
                <a:gd name="T1" fmla="*/ 4 h 9"/>
                <a:gd name="T2" fmla="*/ 1 w 9"/>
                <a:gd name="T3" fmla="*/ 3 h 9"/>
                <a:gd name="T4" fmla="*/ 3 w 9"/>
                <a:gd name="T5" fmla="*/ 6 h 9"/>
                <a:gd name="T6" fmla="*/ 4 w 9"/>
                <a:gd name="T7" fmla="*/ 7 h 9"/>
                <a:gd name="T8" fmla="*/ 5 w 9"/>
                <a:gd name="T9" fmla="*/ 8 h 9"/>
                <a:gd name="T10" fmla="*/ 6 w 9"/>
                <a:gd name="T11" fmla="*/ 7 h 9"/>
                <a:gd name="T12" fmla="*/ 7 w 9"/>
                <a:gd name="T13" fmla="*/ 6 h 9"/>
                <a:gd name="T14" fmla="*/ 7 w 9"/>
                <a:gd name="T15" fmla="*/ 5 h 9"/>
                <a:gd name="T16" fmla="*/ 6 w 9"/>
                <a:gd name="T17" fmla="*/ 3 h 9"/>
                <a:gd name="T18" fmla="*/ 4 w 9"/>
                <a:gd name="T19" fmla="*/ 0 h 9"/>
                <a:gd name="T20" fmla="*/ 5 w 9"/>
                <a:gd name="T21" fmla="*/ 0 h 9"/>
                <a:gd name="T22" fmla="*/ 7 w 9"/>
                <a:gd name="T23" fmla="*/ 3 h 9"/>
                <a:gd name="T24" fmla="*/ 8 w 9"/>
                <a:gd name="T25" fmla="*/ 5 h 9"/>
                <a:gd name="T26" fmla="*/ 8 w 9"/>
                <a:gd name="T27" fmla="*/ 7 h 9"/>
                <a:gd name="T28" fmla="*/ 7 w 9"/>
                <a:gd name="T29" fmla="*/ 8 h 9"/>
                <a:gd name="T30" fmla="*/ 5 w 9"/>
                <a:gd name="T31" fmla="*/ 9 h 9"/>
                <a:gd name="T32" fmla="*/ 3 w 9"/>
                <a:gd name="T33" fmla="*/ 8 h 9"/>
                <a:gd name="T34" fmla="*/ 2 w 9"/>
                <a:gd name="T35" fmla="*/ 7 h 9"/>
                <a:gd name="T36" fmla="*/ 0 w 9"/>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9">
                  <a:moveTo>
                    <a:pt x="0" y="4"/>
                  </a:moveTo>
                  <a:cubicBezTo>
                    <a:pt x="1" y="3"/>
                    <a:pt x="1" y="3"/>
                    <a:pt x="1" y="3"/>
                  </a:cubicBezTo>
                  <a:cubicBezTo>
                    <a:pt x="3" y="6"/>
                    <a:pt x="3" y="6"/>
                    <a:pt x="3" y="6"/>
                  </a:cubicBezTo>
                  <a:cubicBezTo>
                    <a:pt x="3" y="7"/>
                    <a:pt x="3" y="7"/>
                    <a:pt x="4" y="7"/>
                  </a:cubicBezTo>
                  <a:cubicBezTo>
                    <a:pt x="4" y="8"/>
                    <a:pt x="4" y="8"/>
                    <a:pt x="5" y="8"/>
                  </a:cubicBezTo>
                  <a:cubicBezTo>
                    <a:pt x="5" y="8"/>
                    <a:pt x="6" y="8"/>
                    <a:pt x="6" y="7"/>
                  </a:cubicBezTo>
                  <a:cubicBezTo>
                    <a:pt x="7" y="7"/>
                    <a:pt x="7" y="7"/>
                    <a:pt x="7" y="6"/>
                  </a:cubicBezTo>
                  <a:cubicBezTo>
                    <a:pt x="7" y="6"/>
                    <a:pt x="7" y="5"/>
                    <a:pt x="7" y="5"/>
                  </a:cubicBezTo>
                  <a:cubicBezTo>
                    <a:pt x="7" y="5"/>
                    <a:pt x="7" y="4"/>
                    <a:pt x="6" y="3"/>
                  </a:cubicBezTo>
                  <a:cubicBezTo>
                    <a:pt x="4" y="0"/>
                    <a:pt x="4" y="0"/>
                    <a:pt x="4" y="0"/>
                  </a:cubicBezTo>
                  <a:cubicBezTo>
                    <a:pt x="5" y="0"/>
                    <a:pt x="5" y="0"/>
                    <a:pt x="5" y="0"/>
                  </a:cubicBezTo>
                  <a:cubicBezTo>
                    <a:pt x="7" y="3"/>
                    <a:pt x="7" y="3"/>
                    <a:pt x="7" y="3"/>
                  </a:cubicBezTo>
                  <a:cubicBezTo>
                    <a:pt x="8" y="4"/>
                    <a:pt x="8" y="5"/>
                    <a:pt x="8" y="5"/>
                  </a:cubicBezTo>
                  <a:cubicBezTo>
                    <a:pt x="9" y="6"/>
                    <a:pt x="8" y="6"/>
                    <a:pt x="8" y="7"/>
                  </a:cubicBezTo>
                  <a:cubicBezTo>
                    <a:pt x="8" y="7"/>
                    <a:pt x="7" y="8"/>
                    <a:pt x="7" y="8"/>
                  </a:cubicBezTo>
                  <a:cubicBezTo>
                    <a:pt x="6" y="9"/>
                    <a:pt x="6" y="9"/>
                    <a:pt x="5" y="9"/>
                  </a:cubicBezTo>
                  <a:cubicBezTo>
                    <a:pt x="4" y="9"/>
                    <a:pt x="4" y="9"/>
                    <a:pt x="3" y="8"/>
                  </a:cubicBezTo>
                  <a:cubicBezTo>
                    <a:pt x="3" y="8"/>
                    <a:pt x="2" y="8"/>
                    <a:pt x="2" y="7"/>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1" name="Freeform 1844">
              <a:extLst>
                <a:ext uri="{FF2B5EF4-FFF2-40B4-BE49-F238E27FC236}">
                  <a16:creationId xmlns:a16="http://schemas.microsoft.com/office/drawing/2014/main" id="{F5556189-4565-418A-A0BA-4304200D5F5C}"/>
                </a:ext>
              </a:extLst>
            </p:cNvPr>
            <p:cNvSpPr>
              <a:spLocks/>
            </p:cNvSpPr>
            <p:nvPr/>
          </p:nvSpPr>
          <p:spPr bwMode="auto">
            <a:xfrm>
              <a:off x="3472" y="1552"/>
              <a:ext cx="12" cy="19"/>
            </a:xfrm>
            <a:custGeom>
              <a:avLst/>
              <a:gdLst>
                <a:gd name="T0" fmla="*/ 0 w 5"/>
                <a:gd name="T1" fmla="*/ 2 h 8"/>
                <a:gd name="T2" fmla="*/ 1 w 5"/>
                <a:gd name="T3" fmla="*/ 1 h 8"/>
                <a:gd name="T4" fmla="*/ 1 w 5"/>
                <a:gd name="T5" fmla="*/ 2 h 8"/>
                <a:gd name="T6" fmla="*/ 2 w 5"/>
                <a:gd name="T7" fmla="*/ 1 h 8"/>
                <a:gd name="T8" fmla="*/ 2 w 5"/>
                <a:gd name="T9" fmla="*/ 0 h 8"/>
                <a:gd name="T10" fmla="*/ 3 w 5"/>
                <a:gd name="T11" fmla="*/ 0 h 8"/>
                <a:gd name="T12" fmla="*/ 3 w 5"/>
                <a:gd name="T13" fmla="*/ 1 h 8"/>
                <a:gd name="T14" fmla="*/ 3 w 5"/>
                <a:gd name="T15" fmla="*/ 1 h 8"/>
                <a:gd name="T16" fmla="*/ 2 w 5"/>
                <a:gd name="T17" fmla="*/ 2 h 8"/>
                <a:gd name="T18" fmla="*/ 2 w 5"/>
                <a:gd name="T19" fmla="*/ 3 h 8"/>
                <a:gd name="T20" fmla="*/ 3 w 5"/>
                <a:gd name="T21" fmla="*/ 6 h 8"/>
                <a:gd name="T22" fmla="*/ 5 w 5"/>
                <a:gd name="T23" fmla="*/ 8 h 8"/>
                <a:gd name="T24" fmla="*/ 4 w 5"/>
                <a:gd name="T25" fmla="*/ 8 h 8"/>
                <a:gd name="T26" fmla="*/ 0 w 5"/>
                <a:gd name="T2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8">
                  <a:moveTo>
                    <a:pt x="0" y="2"/>
                  </a:moveTo>
                  <a:cubicBezTo>
                    <a:pt x="1" y="1"/>
                    <a:pt x="1" y="1"/>
                    <a:pt x="1" y="1"/>
                  </a:cubicBezTo>
                  <a:cubicBezTo>
                    <a:pt x="1" y="2"/>
                    <a:pt x="1" y="2"/>
                    <a:pt x="1" y="2"/>
                  </a:cubicBezTo>
                  <a:cubicBezTo>
                    <a:pt x="1" y="2"/>
                    <a:pt x="2" y="1"/>
                    <a:pt x="2" y="1"/>
                  </a:cubicBezTo>
                  <a:cubicBezTo>
                    <a:pt x="2" y="0"/>
                    <a:pt x="2" y="0"/>
                    <a:pt x="2" y="0"/>
                  </a:cubicBezTo>
                  <a:cubicBezTo>
                    <a:pt x="3" y="0"/>
                    <a:pt x="3" y="0"/>
                    <a:pt x="3" y="0"/>
                  </a:cubicBezTo>
                  <a:cubicBezTo>
                    <a:pt x="3" y="1"/>
                    <a:pt x="3" y="1"/>
                    <a:pt x="3" y="1"/>
                  </a:cubicBezTo>
                  <a:cubicBezTo>
                    <a:pt x="3" y="1"/>
                    <a:pt x="3" y="1"/>
                    <a:pt x="3" y="1"/>
                  </a:cubicBezTo>
                  <a:cubicBezTo>
                    <a:pt x="2" y="1"/>
                    <a:pt x="2" y="1"/>
                    <a:pt x="2" y="2"/>
                  </a:cubicBezTo>
                  <a:cubicBezTo>
                    <a:pt x="2" y="2"/>
                    <a:pt x="2" y="3"/>
                    <a:pt x="2" y="3"/>
                  </a:cubicBezTo>
                  <a:cubicBezTo>
                    <a:pt x="2" y="4"/>
                    <a:pt x="3" y="4"/>
                    <a:pt x="3" y="6"/>
                  </a:cubicBezTo>
                  <a:cubicBezTo>
                    <a:pt x="5" y="8"/>
                    <a:pt x="5" y="8"/>
                    <a:pt x="5" y="8"/>
                  </a:cubicBezTo>
                  <a:cubicBezTo>
                    <a:pt x="4" y="8"/>
                    <a:pt x="4" y="8"/>
                    <a:pt x="4" y="8"/>
                  </a:cubicBez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2" name="Freeform 1845">
              <a:extLst>
                <a:ext uri="{FF2B5EF4-FFF2-40B4-BE49-F238E27FC236}">
                  <a16:creationId xmlns:a16="http://schemas.microsoft.com/office/drawing/2014/main" id="{9C1FC52E-B674-451B-9C14-EC2E489D38CE}"/>
                </a:ext>
              </a:extLst>
            </p:cNvPr>
            <p:cNvSpPr>
              <a:spLocks noEditPoints="1"/>
            </p:cNvSpPr>
            <p:nvPr/>
          </p:nvSpPr>
          <p:spPr bwMode="auto">
            <a:xfrm>
              <a:off x="3491" y="1536"/>
              <a:ext cx="24" cy="23"/>
            </a:xfrm>
            <a:custGeom>
              <a:avLst/>
              <a:gdLst>
                <a:gd name="T0" fmla="*/ 6 w 10"/>
                <a:gd name="T1" fmla="*/ 0 h 10"/>
                <a:gd name="T2" fmla="*/ 10 w 10"/>
                <a:gd name="T3" fmla="*/ 7 h 10"/>
                <a:gd name="T4" fmla="*/ 9 w 10"/>
                <a:gd name="T5" fmla="*/ 7 h 10"/>
                <a:gd name="T6" fmla="*/ 8 w 10"/>
                <a:gd name="T7" fmla="*/ 6 h 10"/>
                <a:gd name="T8" fmla="*/ 8 w 10"/>
                <a:gd name="T9" fmla="*/ 8 h 10"/>
                <a:gd name="T10" fmla="*/ 7 w 10"/>
                <a:gd name="T11" fmla="*/ 9 h 10"/>
                <a:gd name="T12" fmla="*/ 4 w 10"/>
                <a:gd name="T13" fmla="*/ 10 h 10"/>
                <a:gd name="T14" fmla="*/ 1 w 10"/>
                <a:gd name="T15" fmla="*/ 8 h 10"/>
                <a:gd name="T16" fmla="*/ 1 w 10"/>
                <a:gd name="T17" fmla="*/ 5 h 10"/>
                <a:gd name="T18" fmla="*/ 3 w 10"/>
                <a:gd name="T19" fmla="*/ 2 h 10"/>
                <a:gd name="T20" fmla="*/ 4 w 10"/>
                <a:gd name="T21" fmla="*/ 2 h 10"/>
                <a:gd name="T22" fmla="*/ 6 w 10"/>
                <a:gd name="T23" fmla="*/ 2 h 10"/>
                <a:gd name="T24" fmla="*/ 5 w 10"/>
                <a:gd name="T25" fmla="*/ 1 h 10"/>
                <a:gd name="T26" fmla="*/ 6 w 10"/>
                <a:gd name="T27" fmla="*/ 0 h 10"/>
                <a:gd name="T28" fmla="*/ 3 w 10"/>
                <a:gd name="T29" fmla="*/ 3 h 10"/>
                <a:gd name="T30" fmla="*/ 2 w 10"/>
                <a:gd name="T31" fmla="*/ 4 h 10"/>
                <a:gd name="T32" fmla="*/ 2 w 10"/>
                <a:gd name="T33" fmla="*/ 6 h 10"/>
                <a:gd name="T34" fmla="*/ 2 w 10"/>
                <a:gd name="T35" fmla="*/ 7 h 10"/>
                <a:gd name="T36" fmla="*/ 3 w 10"/>
                <a:gd name="T37" fmla="*/ 8 h 10"/>
                <a:gd name="T38" fmla="*/ 5 w 10"/>
                <a:gd name="T39" fmla="*/ 9 h 10"/>
                <a:gd name="T40" fmla="*/ 6 w 10"/>
                <a:gd name="T41" fmla="*/ 8 h 10"/>
                <a:gd name="T42" fmla="*/ 7 w 10"/>
                <a:gd name="T43" fmla="*/ 7 h 10"/>
                <a:gd name="T44" fmla="*/ 8 w 10"/>
                <a:gd name="T45" fmla="*/ 6 h 10"/>
                <a:gd name="T46" fmla="*/ 7 w 10"/>
                <a:gd name="T47" fmla="*/ 4 h 10"/>
                <a:gd name="T48" fmla="*/ 5 w 10"/>
                <a:gd name="T49" fmla="*/ 3 h 10"/>
                <a:gd name="T50" fmla="*/ 3 w 10"/>
                <a:gd name="T5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6" y="0"/>
                  </a:moveTo>
                  <a:cubicBezTo>
                    <a:pt x="10" y="7"/>
                    <a:pt x="10" y="7"/>
                    <a:pt x="10" y="7"/>
                  </a:cubicBezTo>
                  <a:cubicBezTo>
                    <a:pt x="9" y="7"/>
                    <a:pt x="9" y="7"/>
                    <a:pt x="9" y="7"/>
                  </a:cubicBezTo>
                  <a:cubicBezTo>
                    <a:pt x="8" y="6"/>
                    <a:pt x="8" y="6"/>
                    <a:pt x="8" y="6"/>
                  </a:cubicBezTo>
                  <a:cubicBezTo>
                    <a:pt x="8" y="7"/>
                    <a:pt x="8" y="8"/>
                    <a:pt x="8" y="8"/>
                  </a:cubicBezTo>
                  <a:cubicBezTo>
                    <a:pt x="8" y="8"/>
                    <a:pt x="7" y="9"/>
                    <a:pt x="7" y="9"/>
                  </a:cubicBezTo>
                  <a:cubicBezTo>
                    <a:pt x="6" y="10"/>
                    <a:pt x="5" y="10"/>
                    <a:pt x="4" y="10"/>
                  </a:cubicBezTo>
                  <a:cubicBezTo>
                    <a:pt x="2" y="9"/>
                    <a:pt x="2" y="9"/>
                    <a:pt x="1" y="8"/>
                  </a:cubicBezTo>
                  <a:cubicBezTo>
                    <a:pt x="1" y="7"/>
                    <a:pt x="0" y="6"/>
                    <a:pt x="1" y="5"/>
                  </a:cubicBezTo>
                  <a:cubicBezTo>
                    <a:pt x="1" y="4"/>
                    <a:pt x="2" y="3"/>
                    <a:pt x="3" y="2"/>
                  </a:cubicBezTo>
                  <a:cubicBezTo>
                    <a:pt x="3" y="2"/>
                    <a:pt x="4" y="2"/>
                    <a:pt x="4" y="2"/>
                  </a:cubicBezTo>
                  <a:cubicBezTo>
                    <a:pt x="5" y="2"/>
                    <a:pt x="5" y="2"/>
                    <a:pt x="6" y="2"/>
                  </a:cubicBezTo>
                  <a:cubicBezTo>
                    <a:pt x="5" y="1"/>
                    <a:pt x="5" y="1"/>
                    <a:pt x="5" y="1"/>
                  </a:cubicBezTo>
                  <a:lnTo>
                    <a:pt x="6" y="0"/>
                  </a:lnTo>
                  <a:close/>
                  <a:moveTo>
                    <a:pt x="3" y="3"/>
                  </a:moveTo>
                  <a:cubicBezTo>
                    <a:pt x="3" y="3"/>
                    <a:pt x="2" y="4"/>
                    <a:pt x="2" y="4"/>
                  </a:cubicBezTo>
                  <a:cubicBezTo>
                    <a:pt x="2" y="5"/>
                    <a:pt x="2" y="5"/>
                    <a:pt x="2" y="6"/>
                  </a:cubicBezTo>
                  <a:cubicBezTo>
                    <a:pt x="2" y="6"/>
                    <a:pt x="2" y="7"/>
                    <a:pt x="2" y="7"/>
                  </a:cubicBezTo>
                  <a:cubicBezTo>
                    <a:pt x="2" y="8"/>
                    <a:pt x="3" y="8"/>
                    <a:pt x="3" y="8"/>
                  </a:cubicBezTo>
                  <a:cubicBezTo>
                    <a:pt x="4" y="9"/>
                    <a:pt x="4" y="9"/>
                    <a:pt x="5" y="9"/>
                  </a:cubicBezTo>
                  <a:cubicBezTo>
                    <a:pt x="5" y="9"/>
                    <a:pt x="6" y="9"/>
                    <a:pt x="6" y="8"/>
                  </a:cubicBezTo>
                  <a:cubicBezTo>
                    <a:pt x="7" y="8"/>
                    <a:pt x="7" y="8"/>
                    <a:pt x="7" y="7"/>
                  </a:cubicBezTo>
                  <a:cubicBezTo>
                    <a:pt x="8" y="7"/>
                    <a:pt x="8" y="6"/>
                    <a:pt x="8" y="6"/>
                  </a:cubicBezTo>
                  <a:cubicBezTo>
                    <a:pt x="8" y="5"/>
                    <a:pt x="8" y="5"/>
                    <a:pt x="7" y="4"/>
                  </a:cubicBezTo>
                  <a:cubicBezTo>
                    <a:pt x="7" y="3"/>
                    <a:pt x="6" y="3"/>
                    <a:pt x="5" y="3"/>
                  </a:cubicBezTo>
                  <a:cubicBezTo>
                    <a:pt x="5" y="2"/>
                    <a:pt x="4" y="3"/>
                    <a:pt x="3" y="3"/>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3" name="Freeform 1846">
              <a:extLst>
                <a:ext uri="{FF2B5EF4-FFF2-40B4-BE49-F238E27FC236}">
                  <a16:creationId xmlns:a16="http://schemas.microsoft.com/office/drawing/2014/main" id="{1E0F6F6B-A5CA-4AC9-93A8-8B5127EB2335}"/>
                </a:ext>
              </a:extLst>
            </p:cNvPr>
            <p:cNvSpPr>
              <a:spLocks noEditPoints="1"/>
            </p:cNvSpPr>
            <p:nvPr/>
          </p:nvSpPr>
          <p:spPr bwMode="auto">
            <a:xfrm>
              <a:off x="3512" y="1519"/>
              <a:ext cx="24" cy="29"/>
            </a:xfrm>
            <a:custGeom>
              <a:avLst/>
              <a:gdLst>
                <a:gd name="T0" fmla="*/ 5 w 10"/>
                <a:gd name="T1" fmla="*/ 0 h 12"/>
                <a:gd name="T2" fmla="*/ 10 w 10"/>
                <a:gd name="T3" fmla="*/ 9 h 12"/>
                <a:gd name="T4" fmla="*/ 9 w 10"/>
                <a:gd name="T5" fmla="*/ 10 h 12"/>
                <a:gd name="T6" fmla="*/ 8 w 10"/>
                <a:gd name="T7" fmla="*/ 9 h 12"/>
                <a:gd name="T8" fmla="*/ 7 w 10"/>
                <a:gd name="T9" fmla="*/ 10 h 12"/>
                <a:gd name="T10" fmla="*/ 6 w 10"/>
                <a:gd name="T11" fmla="*/ 11 h 12"/>
                <a:gd name="T12" fmla="*/ 3 w 10"/>
                <a:gd name="T13" fmla="*/ 12 h 12"/>
                <a:gd name="T14" fmla="*/ 1 w 10"/>
                <a:gd name="T15" fmla="*/ 10 h 12"/>
                <a:gd name="T16" fmla="*/ 0 w 10"/>
                <a:gd name="T17" fmla="*/ 7 h 12"/>
                <a:gd name="T18" fmla="*/ 2 w 10"/>
                <a:gd name="T19" fmla="*/ 4 h 12"/>
                <a:gd name="T20" fmla="*/ 4 w 10"/>
                <a:gd name="T21" fmla="*/ 4 h 12"/>
                <a:gd name="T22" fmla="*/ 6 w 10"/>
                <a:gd name="T23" fmla="*/ 4 h 12"/>
                <a:gd name="T24" fmla="*/ 4 w 10"/>
                <a:gd name="T25" fmla="*/ 0 h 12"/>
                <a:gd name="T26" fmla="*/ 5 w 10"/>
                <a:gd name="T27" fmla="*/ 0 h 12"/>
                <a:gd name="T28" fmla="*/ 3 w 10"/>
                <a:gd name="T29" fmla="*/ 5 h 12"/>
                <a:gd name="T30" fmla="*/ 2 w 10"/>
                <a:gd name="T31" fmla="*/ 6 h 12"/>
                <a:gd name="T32" fmla="*/ 1 w 10"/>
                <a:gd name="T33" fmla="*/ 8 h 12"/>
                <a:gd name="T34" fmla="*/ 2 w 10"/>
                <a:gd name="T35" fmla="*/ 9 h 12"/>
                <a:gd name="T36" fmla="*/ 3 w 10"/>
                <a:gd name="T37" fmla="*/ 10 h 12"/>
                <a:gd name="T38" fmla="*/ 4 w 10"/>
                <a:gd name="T39" fmla="*/ 11 h 12"/>
                <a:gd name="T40" fmla="*/ 6 w 10"/>
                <a:gd name="T41" fmla="*/ 11 h 12"/>
                <a:gd name="T42" fmla="*/ 7 w 10"/>
                <a:gd name="T43" fmla="*/ 9 h 12"/>
                <a:gd name="T44" fmla="*/ 7 w 10"/>
                <a:gd name="T45" fmla="*/ 8 h 12"/>
                <a:gd name="T46" fmla="*/ 7 w 10"/>
                <a:gd name="T47" fmla="*/ 6 h 12"/>
                <a:gd name="T48" fmla="*/ 5 w 10"/>
                <a:gd name="T49" fmla="*/ 5 h 12"/>
                <a:gd name="T50" fmla="*/ 3 w 10"/>
                <a:gd name="T5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2">
                  <a:moveTo>
                    <a:pt x="5" y="0"/>
                  </a:moveTo>
                  <a:cubicBezTo>
                    <a:pt x="10" y="9"/>
                    <a:pt x="10" y="9"/>
                    <a:pt x="10" y="9"/>
                  </a:cubicBezTo>
                  <a:cubicBezTo>
                    <a:pt x="9" y="10"/>
                    <a:pt x="9" y="10"/>
                    <a:pt x="9" y="10"/>
                  </a:cubicBezTo>
                  <a:cubicBezTo>
                    <a:pt x="8" y="9"/>
                    <a:pt x="8" y="9"/>
                    <a:pt x="8" y="9"/>
                  </a:cubicBezTo>
                  <a:cubicBezTo>
                    <a:pt x="8" y="9"/>
                    <a:pt x="8" y="10"/>
                    <a:pt x="7" y="10"/>
                  </a:cubicBezTo>
                  <a:cubicBezTo>
                    <a:pt x="7" y="11"/>
                    <a:pt x="7" y="11"/>
                    <a:pt x="6" y="11"/>
                  </a:cubicBezTo>
                  <a:cubicBezTo>
                    <a:pt x="5" y="12"/>
                    <a:pt x="4" y="12"/>
                    <a:pt x="3" y="12"/>
                  </a:cubicBezTo>
                  <a:cubicBezTo>
                    <a:pt x="2" y="11"/>
                    <a:pt x="1" y="11"/>
                    <a:pt x="1" y="10"/>
                  </a:cubicBezTo>
                  <a:cubicBezTo>
                    <a:pt x="0" y="9"/>
                    <a:pt x="0" y="8"/>
                    <a:pt x="0" y="7"/>
                  </a:cubicBezTo>
                  <a:cubicBezTo>
                    <a:pt x="1" y="6"/>
                    <a:pt x="1" y="5"/>
                    <a:pt x="2" y="4"/>
                  </a:cubicBezTo>
                  <a:cubicBezTo>
                    <a:pt x="3" y="4"/>
                    <a:pt x="4" y="4"/>
                    <a:pt x="4" y="4"/>
                  </a:cubicBezTo>
                  <a:cubicBezTo>
                    <a:pt x="5" y="4"/>
                    <a:pt x="5" y="4"/>
                    <a:pt x="6" y="4"/>
                  </a:cubicBezTo>
                  <a:cubicBezTo>
                    <a:pt x="4" y="0"/>
                    <a:pt x="4" y="0"/>
                    <a:pt x="4" y="0"/>
                  </a:cubicBezTo>
                  <a:lnTo>
                    <a:pt x="5" y="0"/>
                  </a:lnTo>
                  <a:close/>
                  <a:moveTo>
                    <a:pt x="3" y="5"/>
                  </a:moveTo>
                  <a:cubicBezTo>
                    <a:pt x="2" y="5"/>
                    <a:pt x="2" y="6"/>
                    <a:pt x="2" y="6"/>
                  </a:cubicBezTo>
                  <a:cubicBezTo>
                    <a:pt x="1" y="7"/>
                    <a:pt x="1" y="7"/>
                    <a:pt x="1" y="8"/>
                  </a:cubicBezTo>
                  <a:cubicBezTo>
                    <a:pt x="1" y="8"/>
                    <a:pt x="1" y="9"/>
                    <a:pt x="2" y="9"/>
                  </a:cubicBezTo>
                  <a:cubicBezTo>
                    <a:pt x="2" y="10"/>
                    <a:pt x="2" y="10"/>
                    <a:pt x="3" y="10"/>
                  </a:cubicBezTo>
                  <a:cubicBezTo>
                    <a:pt x="3" y="11"/>
                    <a:pt x="4" y="11"/>
                    <a:pt x="4" y="11"/>
                  </a:cubicBezTo>
                  <a:cubicBezTo>
                    <a:pt x="5" y="11"/>
                    <a:pt x="5" y="11"/>
                    <a:pt x="6" y="11"/>
                  </a:cubicBezTo>
                  <a:cubicBezTo>
                    <a:pt x="6" y="10"/>
                    <a:pt x="7" y="10"/>
                    <a:pt x="7" y="9"/>
                  </a:cubicBezTo>
                  <a:cubicBezTo>
                    <a:pt x="7" y="9"/>
                    <a:pt x="7" y="8"/>
                    <a:pt x="7" y="8"/>
                  </a:cubicBezTo>
                  <a:cubicBezTo>
                    <a:pt x="7" y="7"/>
                    <a:pt x="7" y="7"/>
                    <a:pt x="7" y="6"/>
                  </a:cubicBezTo>
                  <a:cubicBezTo>
                    <a:pt x="7" y="6"/>
                    <a:pt x="6" y="5"/>
                    <a:pt x="5" y="5"/>
                  </a:cubicBezTo>
                  <a:cubicBezTo>
                    <a:pt x="4" y="5"/>
                    <a:pt x="4" y="5"/>
                    <a:pt x="3" y="5"/>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4" name="Freeform 1847">
              <a:extLst>
                <a:ext uri="{FF2B5EF4-FFF2-40B4-BE49-F238E27FC236}">
                  <a16:creationId xmlns:a16="http://schemas.microsoft.com/office/drawing/2014/main" id="{1F2EF257-3B2E-464C-82C0-856671DFBF73}"/>
                </a:ext>
              </a:extLst>
            </p:cNvPr>
            <p:cNvSpPr>
              <a:spLocks noEditPoints="1"/>
            </p:cNvSpPr>
            <p:nvPr/>
          </p:nvSpPr>
          <p:spPr bwMode="auto">
            <a:xfrm>
              <a:off x="3529" y="1517"/>
              <a:ext cx="12" cy="21"/>
            </a:xfrm>
            <a:custGeom>
              <a:avLst/>
              <a:gdLst>
                <a:gd name="T0" fmla="*/ 0 w 12"/>
                <a:gd name="T1" fmla="*/ 0 h 21"/>
                <a:gd name="T2" fmla="*/ 2 w 12"/>
                <a:gd name="T3" fmla="*/ 0 h 21"/>
                <a:gd name="T4" fmla="*/ 2 w 12"/>
                <a:gd name="T5" fmla="*/ 0 h 21"/>
                <a:gd name="T6" fmla="*/ 2 w 12"/>
                <a:gd name="T7" fmla="*/ 2 h 21"/>
                <a:gd name="T8" fmla="*/ 2 w 12"/>
                <a:gd name="T9" fmla="*/ 2 h 21"/>
                <a:gd name="T10" fmla="*/ 0 w 12"/>
                <a:gd name="T11" fmla="*/ 2 h 21"/>
                <a:gd name="T12" fmla="*/ 0 w 12"/>
                <a:gd name="T13" fmla="*/ 2 h 21"/>
                <a:gd name="T14" fmla="*/ 0 w 12"/>
                <a:gd name="T15" fmla="*/ 0 h 21"/>
                <a:gd name="T16" fmla="*/ 0 w 12"/>
                <a:gd name="T17" fmla="*/ 0 h 21"/>
                <a:gd name="T18" fmla="*/ 2 w 12"/>
                <a:gd name="T19" fmla="*/ 7 h 21"/>
                <a:gd name="T20" fmla="*/ 5 w 12"/>
                <a:gd name="T21" fmla="*/ 4 h 21"/>
                <a:gd name="T22" fmla="*/ 12 w 12"/>
                <a:gd name="T23" fmla="*/ 21 h 21"/>
                <a:gd name="T24" fmla="*/ 9 w 12"/>
                <a:gd name="T25" fmla="*/ 21 h 21"/>
                <a:gd name="T26" fmla="*/ 2 w 12"/>
                <a:gd name="T27"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1">
                  <a:moveTo>
                    <a:pt x="0" y="0"/>
                  </a:moveTo>
                  <a:lnTo>
                    <a:pt x="2" y="0"/>
                  </a:lnTo>
                  <a:lnTo>
                    <a:pt x="2" y="0"/>
                  </a:lnTo>
                  <a:lnTo>
                    <a:pt x="2" y="2"/>
                  </a:lnTo>
                  <a:lnTo>
                    <a:pt x="2" y="2"/>
                  </a:lnTo>
                  <a:lnTo>
                    <a:pt x="0" y="2"/>
                  </a:lnTo>
                  <a:lnTo>
                    <a:pt x="0" y="2"/>
                  </a:lnTo>
                  <a:lnTo>
                    <a:pt x="0" y="0"/>
                  </a:lnTo>
                  <a:lnTo>
                    <a:pt x="0" y="0"/>
                  </a:lnTo>
                  <a:close/>
                  <a:moveTo>
                    <a:pt x="2" y="7"/>
                  </a:moveTo>
                  <a:lnTo>
                    <a:pt x="5" y="4"/>
                  </a:lnTo>
                  <a:lnTo>
                    <a:pt x="12" y="21"/>
                  </a:lnTo>
                  <a:lnTo>
                    <a:pt x="9" y="21"/>
                  </a:lnTo>
                  <a:lnTo>
                    <a:pt x="2" y="7"/>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5" name="Freeform 1848">
              <a:extLst>
                <a:ext uri="{FF2B5EF4-FFF2-40B4-BE49-F238E27FC236}">
                  <a16:creationId xmlns:a16="http://schemas.microsoft.com/office/drawing/2014/main" id="{9C463964-1C44-47B6-A79D-7B5E586FBB91}"/>
                </a:ext>
              </a:extLst>
            </p:cNvPr>
            <p:cNvSpPr>
              <a:spLocks noEditPoints="1"/>
            </p:cNvSpPr>
            <p:nvPr/>
          </p:nvSpPr>
          <p:spPr bwMode="auto">
            <a:xfrm>
              <a:off x="3538" y="1514"/>
              <a:ext cx="22" cy="29"/>
            </a:xfrm>
            <a:custGeom>
              <a:avLst/>
              <a:gdLst>
                <a:gd name="T0" fmla="*/ 0 w 9"/>
                <a:gd name="T1" fmla="*/ 2 h 12"/>
                <a:gd name="T2" fmla="*/ 1 w 9"/>
                <a:gd name="T3" fmla="*/ 2 h 12"/>
                <a:gd name="T4" fmla="*/ 1 w 9"/>
                <a:gd name="T5" fmla="*/ 3 h 12"/>
                <a:gd name="T6" fmla="*/ 2 w 9"/>
                <a:gd name="T7" fmla="*/ 1 h 12"/>
                <a:gd name="T8" fmla="*/ 3 w 9"/>
                <a:gd name="T9" fmla="*/ 0 h 12"/>
                <a:gd name="T10" fmla="*/ 6 w 9"/>
                <a:gd name="T11" fmla="*/ 0 h 12"/>
                <a:gd name="T12" fmla="*/ 9 w 9"/>
                <a:gd name="T13" fmla="*/ 2 h 12"/>
                <a:gd name="T14" fmla="*/ 9 w 9"/>
                <a:gd name="T15" fmla="*/ 5 h 12"/>
                <a:gd name="T16" fmla="*/ 7 w 9"/>
                <a:gd name="T17" fmla="*/ 7 h 12"/>
                <a:gd name="T18" fmla="*/ 5 w 9"/>
                <a:gd name="T19" fmla="*/ 8 h 12"/>
                <a:gd name="T20" fmla="*/ 3 w 9"/>
                <a:gd name="T21" fmla="*/ 7 h 12"/>
                <a:gd name="T22" fmla="*/ 5 w 9"/>
                <a:gd name="T23" fmla="*/ 11 h 12"/>
                <a:gd name="T24" fmla="*/ 4 w 9"/>
                <a:gd name="T25" fmla="*/ 12 h 12"/>
                <a:gd name="T26" fmla="*/ 0 w 9"/>
                <a:gd name="T27" fmla="*/ 2 h 12"/>
                <a:gd name="T28" fmla="*/ 4 w 9"/>
                <a:gd name="T29" fmla="*/ 1 h 12"/>
                <a:gd name="T30" fmla="*/ 2 w 9"/>
                <a:gd name="T31" fmla="*/ 3 h 12"/>
                <a:gd name="T32" fmla="*/ 2 w 9"/>
                <a:gd name="T33" fmla="*/ 5 h 12"/>
                <a:gd name="T34" fmla="*/ 3 w 9"/>
                <a:gd name="T35" fmla="*/ 6 h 12"/>
                <a:gd name="T36" fmla="*/ 5 w 9"/>
                <a:gd name="T37" fmla="*/ 7 h 12"/>
                <a:gd name="T38" fmla="*/ 6 w 9"/>
                <a:gd name="T39" fmla="*/ 7 h 12"/>
                <a:gd name="T40" fmla="*/ 8 w 9"/>
                <a:gd name="T41" fmla="*/ 6 h 12"/>
                <a:gd name="T42" fmla="*/ 8 w 9"/>
                <a:gd name="T43" fmla="*/ 4 h 12"/>
                <a:gd name="T44" fmla="*/ 8 w 9"/>
                <a:gd name="T45" fmla="*/ 3 h 12"/>
                <a:gd name="T46" fmla="*/ 7 w 9"/>
                <a:gd name="T47" fmla="*/ 1 h 12"/>
                <a:gd name="T48" fmla="*/ 5 w 9"/>
                <a:gd name="T49" fmla="*/ 1 h 12"/>
                <a:gd name="T50" fmla="*/ 4 w 9"/>
                <a:gd name="T5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12">
                  <a:moveTo>
                    <a:pt x="0" y="2"/>
                  </a:moveTo>
                  <a:cubicBezTo>
                    <a:pt x="1" y="2"/>
                    <a:pt x="1" y="2"/>
                    <a:pt x="1" y="2"/>
                  </a:cubicBezTo>
                  <a:cubicBezTo>
                    <a:pt x="1" y="3"/>
                    <a:pt x="1" y="3"/>
                    <a:pt x="1" y="3"/>
                  </a:cubicBezTo>
                  <a:cubicBezTo>
                    <a:pt x="1" y="2"/>
                    <a:pt x="2" y="2"/>
                    <a:pt x="2" y="1"/>
                  </a:cubicBezTo>
                  <a:cubicBezTo>
                    <a:pt x="2" y="1"/>
                    <a:pt x="3" y="0"/>
                    <a:pt x="3" y="0"/>
                  </a:cubicBezTo>
                  <a:cubicBezTo>
                    <a:pt x="4" y="0"/>
                    <a:pt x="5" y="0"/>
                    <a:pt x="6" y="0"/>
                  </a:cubicBezTo>
                  <a:cubicBezTo>
                    <a:pt x="7" y="0"/>
                    <a:pt x="8" y="1"/>
                    <a:pt x="9" y="2"/>
                  </a:cubicBezTo>
                  <a:cubicBezTo>
                    <a:pt x="9" y="3"/>
                    <a:pt x="9" y="4"/>
                    <a:pt x="9" y="5"/>
                  </a:cubicBezTo>
                  <a:cubicBezTo>
                    <a:pt x="9" y="6"/>
                    <a:pt x="8" y="7"/>
                    <a:pt x="7" y="7"/>
                  </a:cubicBezTo>
                  <a:cubicBezTo>
                    <a:pt x="6" y="8"/>
                    <a:pt x="6" y="8"/>
                    <a:pt x="5" y="8"/>
                  </a:cubicBezTo>
                  <a:cubicBezTo>
                    <a:pt x="5" y="8"/>
                    <a:pt x="4" y="8"/>
                    <a:pt x="3" y="7"/>
                  </a:cubicBezTo>
                  <a:cubicBezTo>
                    <a:pt x="5" y="11"/>
                    <a:pt x="5" y="11"/>
                    <a:pt x="5" y="11"/>
                  </a:cubicBezTo>
                  <a:cubicBezTo>
                    <a:pt x="4" y="12"/>
                    <a:pt x="4" y="12"/>
                    <a:pt x="4" y="12"/>
                  </a:cubicBezTo>
                  <a:lnTo>
                    <a:pt x="0" y="2"/>
                  </a:lnTo>
                  <a:close/>
                  <a:moveTo>
                    <a:pt x="4" y="1"/>
                  </a:moveTo>
                  <a:cubicBezTo>
                    <a:pt x="3" y="1"/>
                    <a:pt x="2" y="2"/>
                    <a:pt x="2" y="3"/>
                  </a:cubicBezTo>
                  <a:cubicBezTo>
                    <a:pt x="2" y="4"/>
                    <a:pt x="2" y="4"/>
                    <a:pt x="2" y="5"/>
                  </a:cubicBezTo>
                  <a:cubicBezTo>
                    <a:pt x="3" y="6"/>
                    <a:pt x="3" y="6"/>
                    <a:pt x="3" y="6"/>
                  </a:cubicBezTo>
                  <a:cubicBezTo>
                    <a:pt x="4" y="7"/>
                    <a:pt x="4" y="7"/>
                    <a:pt x="5" y="7"/>
                  </a:cubicBezTo>
                  <a:cubicBezTo>
                    <a:pt x="5" y="7"/>
                    <a:pt x="6" y="7"/>
                    <a:pt x="6" y="7"/>
                  </a:cubicBezTo>
                  <a:cubicBezTo>
                    <a:pt x="7" y="6"/>
                    <a:pt x="7" y="6"/>
                    <a:pt x="8" y="6"/>
                  </a:cubicBezTo>
                  <a:cubicBezTo>
                    <a:pt x="8" y="5"/>
                    <a:pt x="8" y="5"/>
                    <a:pt x="8" y="4"/>
                  </a:cubicBezTo>
                  <a:cubicBezTo>
                    <a:pt x="8" y="4"/>
                    <a:pt x="8" y="3"/>
                    <a:pt x="8" y="3"/>
                  </a:cubicBezTo>
                  <a:cubicBezTo>
                    <a:pt x="8" y="2"/>
                    <a:pt x="7" y="2"/>
                    <a:pt x="7" y="1"/>
                  </a:cubicBezTo>
                  <a:cubicBezTo>
                    <a:pt x="6" y="1"/>
                    <a:pt x="6" y="1"/>
                    <a:pt x="5" y="1"/>
                  </a:cubicBezTo>
                  <a:cubicBezTo>
                    <a:pt x="5" y="1"/>
                    <a:pt x="4" y="1"/>
                    <a:pt x="4"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6" name="Freeform 1849">
              <a:extLst>
                <a:ext uri="{FF2B5EF4-FFF2-40B4-BE49-F238E27FC236}">
                  <a16:creationId xmlns:a16="http://schemas.microsoft.com/office/drawing/2014/main" id="{76E792C8-B62A-46B9-9DA5-38AF24C56C7D}"/>
                </a:ext>
              </a:extLst>
            </p:cNvPr>
            <p:cNvSpPr>
              <a:spLocks noEditPoints="1"/>
            </p:cNvSpPr>
            <p:nvPr/>
          </p:nvSpPr>
          <p:spPr bwMode="auto">
            <a:xfrm>
              <a:off x="3555" y="1502"/>
              <a:ext cx="14" cy="24"/>
            </a:xfrm>
            <a:custGeom>
              <a:avLst/>
              <a:gdLst>
                <a:gd name="T0" fmla="*/ 2 w 14"/>
                <a:gd name="T1" fmla="*/ 0 h 24"/>
                <a:gd name="T2" fmla="*/ 2 w 14"/>
                <a:gd name="T3" fmla="*/ 0 h 24"/>
                <a:gd name="T4" fmla="*/ 5 w 14"/>
                <a:gd name="T5" fmla="*/ 0 h 24"/>
                <a:gd name="T6" fmla="*/ 5 w 14"/>
                <a:gd name="T7" fmla="*/ 3 h 24"/>
                <a:gd name="T8" fmla="*/ 5 w 14"/>
                <a:gd name="T9" fmla="*/ 3 h 24"/>
                <a:gd name="T10" fmla="*/ 2 w 14"/>
                <a:gd name="T11" fmla="*/ 3 h 24"/>
                <a:gd name="T12" fmla="*/ 0 w 14"/>
                <a:gd name="T13" fmla="*/ 3 h 24"/>
                <a:gd name="T14" fmla="*/ 0 w 14"/>
                <a:gd name="T15" fmla="*/ 0 h 24"/>
                <a:gd name="T16" fmla="*/ 2 w 14"/>
                <a:gd name="T17" fmla="*/ 0 h 24"/>
                <a:gd name="T18" fmla="*/ 5 w 14"/>
                <a:gd name="T19" fmla="*/ 8 h 24"/>
                <a:gd name="T20" fmla="*/ 7 w 14"/>
                <a:gd name="T21" fmla="*/ 8 h 24"/>
                <a:gd name="T22" fmla="*/ 14 w 14"/>
                <a:gd name="T23" fmla="*/ 24 h 24"/>
                <a:gd name="T24" fmla="*/ 12 w 14"/>
                <a:gd name="T25" fmla="*/ 24 h 24"/>
                <a:gd name="T26" fmla="*/ 5 w 14"/>
                <a:gd name="T2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4">
                  <a:moveTo>
                    <a:pt x="2" y="0"/>
                  </a:moveTo>
                  <a:lnTo>
                    <a:pt x="2" y="0"/>
                  </a:lnTo>
                  <a:lnTo>
                    <a:pt x="5" y="0"/>
                  </a:lnTo>
                  <a:lnTo>
                    <a:pt x="5" y="3"/>
                  </a:lnTo>
                  <a:lnTo>
                    <a:pt x="5" y="3"/>
                  </a:lnTo>
                  <a:lnTo>
                    <a:pt x="2" y="3"/>
                  </a:lnTo>
                  <a:lnTo>
                    <a:pt x="0" y="3"/>
                  </a:lnTo>
                  <a:lnTo>
                    <a:pt x="0" y="0"/>
                  </a:lnTo>
                  <a:lnTo>
                    <a:pt x="2" y="0"/>
                  </a:lnTo>
                  <a:close/>
                  <a:moveTo>
                    <a:pt x="5" y="8"/>
                  </a:moveTo>
                  <a:lnTo>
                    <a:pt x="7" y="8"/>
                  </a:lnTo>
                  <a:lnTo>
                    <a:pt x="14" y="24"/>
                  </a:lnTo>
                  <a:lnTo>
                    <a:pt x="12" y="24"/>
                  </a:lnTo>
                  <a:lnTo>
                    <a:pt x="5"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7" name="Freeform 1850">
              <a:extLst>
                <a:ext uri="{FF2B5EF4-FFF2-40B4-BE49-F238E27FC236}">
                  <a16:creationId xmlns:a16="http://schemas.microsoft.com/office/drawing/2014/main" id="{5C3CFD81-F587-4A28-B3BE-3A9634A9D4EB}"/>
                </a:ext>
              </a:extLst>
            </p:cNvPr>
            <p:cNvSpPr>
              <a:spLocks/>
            </p:cNvSpPr>
            <p:nvPr/>
          </p:nvSpPr>
          <p:spPr bwMode="auto">
            <a:xfrm>
              <a:off x="3567" y="1505"/>
              <a:ext cx="14" cy="19"/>
            </a:xfrm>
            <a:custGeom>
              <a:avLst/>
              <a:gdLst>
                <a:gd name="T0" fmla="*/ 3 w 6"/>
                <a:gd name="T1" fmla="*/ 0 h 8"/>
                <a:gd name="T2" fmla="*/ 3 w 6"/>
                <a:gd name="T3" fmla="*/ 1 h 8"/>
                <a:gd name="T4" fmla="*/ 1 w 6"/>
                <a:gd name="T5" fmla="*/ 1 h 8"/>
                <a:gd name="T6" fmla="*/ 1 w 6"/>
                <a:gd name="T7" fmla="*/ 1 h 8"/>
                <a:gd name="T8" fmla="*/ 1 w 6"/>
                <a:gd name="T9" fmla="*/ 2 h 8"/>
                <a:gd name="T10" fmla="*/ 1 w 6"/>
                <a:gd name="T11" fmla="*/ 3 h 8"/>
                <a:gd name="T12" fmla="*/ 3 w 6"/>
                <a:gd name="T13" fmla="*/ 3 h 8"/>
                <a:gd name="T14" fmla="*/ 4 w 6"/>
                <a:gd name="T15" fmla="*/ 3 h 8"/>
                <a:gd name="T16" fmla="*/ 5 w 6"/>
                <a:gd name="T17" fmla="*/ 4 h 8"/>
                <a:gd name="T18" fmla="*/ 5 w 6"/>
                <a:gd name="T19" fmla="*/ 6 h 8"/>
                <a:gd name="T20" fmla="*/ 4 w 6"/>
                <a:gd name="T21" fmla="*/ 7 h 8"/>
                <a:gd name="T22" fmla="*/ 3 w 6"/>
                <a:gd name="T23" fmla="*/ 8 h 8"/>
                <a:gd name="T24" fmla="*/ 2 w 6"/>
                <a:gd name="T25" fmla="*/ 7 h 8"/>
                <a:gd name="T26" fmla="*/ 2 w 6"/>
                <a:gd name="T27" fmla="*/ 6 h 8"/>
                <a:gd name="T28" fmla="*/ 4 w 6"/>
                <a:gd name="T29" fmla="*/ 6 h 8"/>
                <a:gd name="T30" fmla="*/ 4 w 6"/>
                <a:gd name="T31" fmla="*/ 6 h 8"/>
                <a:gd name="T32" fmla="*/ 4 w 6"/>
                <a:gd name="T33" fmla="*/ 5 h 8"/>
                <a:gd name="T34" fmla="*/ 4 w 6"/>
                <a:gd name="T35" fmla="*/ 4 h 8"/>
                <a:gd name="T36" fmla="*/ 2 w 6"/>
                <a:gd name="T37" fmla="*/ 4 h 8"/>
                <a:gd name="T38" fmla="*/ 1 w 6"/>
                <a:gd name="T39" fmla="*/ 3 h 8"/>
                <a:gd name="T40" fmla="*/ 0 w 6"/>
                <a:gd name="T41" fmla="*/ 3 h 8"/>
                <a:gd name="T42" fmla="*/ 0 w 6"/>
                <a:gd name="T43" fmla="*/ 1 h 8"/>
                <a:gd name="T44" fmla="*/ 1 w 6"/>
                <a:gd name="T45" fmla="*/ 0 h 8"/>
                <a:gd name="T46" fmla="*/ 3 w 6"/>
                <a:gd name="T4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8">
                  <a:moveTo>
                    <a:pt x="3" y="0"/>
                  </a:moveTo>
                  <a:cubicBezTo>
                    <a:pt x="3" y="1"/>
                    <a:pt x="3" y="1"/>
                    <a:pt x="3" y="1"/>
                  </a:cubicBezTo>
                  <a:cubicBezTo>
                    <a:pt x="2" y="1"/>
                    <a:pt x="2" y="1"/>
                    <a:pt x="1" y="1"/>
                  </a:cubicBezTo>
                  <a:cubicBezTo>
                    <a:pt x="1" y="1"/>
                    <a:pt x="1" y="1"/>
                    <a:pt x="1" y="1"/>
                  </a:cubicBezTo>
                  <a:cubicBezTo>
                    <a:pt x="1" y="2"/>
                    <a:pt x="1" y="2"/>
                    <a:pt x="1" y="2"/>
                  </a:cubicBezTo>
                  <a:cubicBezTo>
                    <a:pt x="1" y="3"/>
                    <a:pt x="1" y="3"/>
                    <a:pt x="1" y="3"/>
                  </a:cubicBezTo>
                  <a:cubicBezTo>
                    <a:pt x="1" y="3"/>
                    <a:pt x="2" y="3"/>
                    <a:pt x="3" y="3"/>
                  </a:cubicBezTo>
                  <a:cubicBezTo>
                    <a:pt x="3" y="3"/>
                    <a:pt x="4" y="3"/>
                    <a:pt x="4" y="3"/>
                  </a:cubicBezTo>
                  <a:cubicBezTo>
                    <a:pt x="5" y="4"/>
                    <a:pt x="5" y="4"/>
                    <a:pt x="5" y="4"/>
                  </a:cubicBezTo>
                  <a:cubicBezTo>
                    <a:pt x="6" y="5"/>
                    <a:pt x="6" y="5"/>
                    <a:pt x="5" y="6"/>
                  </a:cubicBezTo>
                  <a:cubicBezTo>
                    <a:pt x="5" y="7"/>
                    <a:pt x="5" y="7"/>
                    <a:pt x="4" y="7"/>
                  </a:cubicBezTo>
                  <a:cubicBezTo>
                    <a:pt x="4" y="7"/>
                    <a:pt x="3" y="8"/>
                    <a:pt x="3" y="8"/>
                  </a:cubicBezTo>
                  <a:cubicBezTo>
                    <a:pt x="2" y="8"/>
                    <a:pt x="2" y="7"/>
                    <a:pt x="2" y="7"/>
                  </a:cubicBezTo>
                  <a:cubicBezTo>
                    <a:pt x="2" y="6"/>
                    <a:pt x="2" y="6"/>
                    <a:pt x="2" y="6"/>
                  </a:cubicBezTo>
                  <a:cubicBezTo>
                    <a:pt x="3" y="7"/>
                    <a:pt x="3" y="7"/>
                    <a:pt x="4" y="6"/>
                  </a:cubicBezTo>
                  <a:cubicBezTo>
                    <a:pt x="4" y="6"/>
                    <a:pt x="4" y="6"/>
                    <a:pt x="4" y="6"/>
                  </a:cubicBezTo>
                  <a:cubicBezTo>
                    <a:pt x="4" y="5"/>
                    <a:pt x="4" y="5"/>
                    <a:pt x="4" y="5"/>
                  </a:cubicBezTo>
                  <a:cubicBezTo>
                    <a:pt x="4" y="4"/>
                    <a:pt x="4" y="4"/>
                    <a:pt x="4" y="4"/>
                  </a:cubicBezTo>
                  <a:cubicBezTo>
                    <a:pt x="4" y="4"/>
                    <a:pt x="3" y="4"/>
                    <a:pt x="2" y="4"/>
                  </a:cubicBezTo>
                  <a:cubicBezTo>
                    <a:pt x="2" y="4"/>
                    <a:pt x="1" y="4"/>
                    <a:pt x="1" y="3"/>
                  </a:cubicBezTo>
                  <a:cubicBezTo>
                    <a:pt x="0" y="3"/>
                    <a:pt x="0" y="3"/>
                    <a:pt x="0" y="3"/>
                  </a:cubicBezTo>
                  <a:cubicBezTo>
                    <a:pt x="0" y="2"/>
                    <a:pt x="0" y="1"/>
                    <a:pt x="0" y="1"/>
                  </a:cubicBezTo>
                  <a:cubicBezTo>
                    <a:pt x="0" y="0"/>
                    <a:pt x="0" y="0"/>
                    <a:pt x="1" y="0"/>
                  </a:cubicBezTo>
                  <a:cubicBezTo>
                    <a:pt x="2" y="0"/>
                    <a:pt x="2" y="0"/>
                    <a:pt x="3"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8" name="Freeform 1851">
              <a:extLst>
                <a:ext uri="{FF2B5EF4-FFF2-40B4-BE49-F238E27FC236}">
                  <a16:creationId xmlns:a16="http://schemas.microsoft.com/office/drawing/2014/main" id="{6136033F-67E3-460C-9BCC-EDA82B21C341}"/>
                </a:ext>
              </a:extLst>
            </p:cNvPr>
            <p:cNvSpPr>
              <a:spLocks noEditPoints="1"/>
            </p:cNvSpPr>
            <p:nvPr/>
          </p:nvSpPr>
          <p:spPr bwMode="auto">
            <a:xfrm>
              <a:off x="3574" y="1493"/>
              <a:ext cx="12" cy="26"/>
            </a:xfrm>
            <a:custGeom>
              <a:avLst/>
              <a:gdLst>
                <a:gd name="T0" fmla="*/ 2 w 12"/>
                <a:gd name="T1" fmla="*/ 0 h 26"/>
                <a:gd name="T2" fmla="*/ 2 w 12"/>
                <a:gd name="T3" fmla="*/ 0 h 26"/>
                <a:gd name="T4" fmla="*/ 5 w 12"/>
                <a:gd name="T5" fmla="*/ 2 h 26"/>
                <a:gd name="T6" fmla="*/ 5 w 12"/>
                <a:gd name="T7" fmla="*/ 5 h 26"/>
                <a:gd name="T8" fmla="*/ 2 w 12"/>
                <a:gd name="T9" fmla="*/ 5 h 26"/>
                <a:gd name="T10" fmla="*/ 2 w 12"/>
                <a:gd name="T11" fmla="*/ 5 h 26"/>
                <a:gd name="T12" fmla="*/ 0 w 12"/>
                <a:gd name="T13" fmla="*/ 5 h 26"/>
                <a:gd name="T14" fmla="*/ 0 w 12"/>
                <a:gd name="T15" fmla="*/ 2 h 26"/>
                <a:gd name="T16" fmla="*/ 2 w 12"/>
                <a:gd name="T17" fmla="*/ 0 h 26"/>
                <a:gd name="T18" fmla="*/ 5 w 12"/>
                <a:gd name="T19" fmla="*/ 9 h 26"/>
                <a:gd name="T20" fmla="*/ 7 w 12"/>
                <a:gd name="T21" fmla="*/ 7 h 26"/>
                <a:gd name="T22" fmla="*/ 12 w 12"/>
                <a:gd name="T23" fmla="*/ 24 h 26"/>
                <a:gd name="T24" fmla="*/ 12 w 12"/>
                <a:gd name="T25" fmla="*/ 26 h 26"/>
                <a:gd name="T26" fmla="*/ 5 w 12"/>
                <a:gd name="T2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6">
                  <a:moveTo>
                    <a:pt x="2" y="0"/>
                  </a:moveTo>
                  <a:lnTo>
                    <a:pt x="2" y="0"/>
                  </a:lnTo>
                  <a:lnTo>
                    <a:pt x="5" y="2"/>
                  </a:lnTo>
                  <a:lnTo>
                    <a:pt x="5" y="5"/>
                  </a:lnTo>
                  <a:lnTo>
                    <a:pt x="2" y="5"/>
                  </a:lnTo>
                  <a:lnTo>
                    <a:pt x="2" y="5"/>
                  </a:lnTo>
                  <a:lnTo>
                    <a:pt x="0" y="5"/>
                  </a:lnTo>
                  <a:lnTo>
                    <a:pt x="0" y="2"/>
                  </a:lnTo>
                  <a:lnTo>
                    <a:pt x="2" y="0"/>
                  </a:lnTo>
                  <a:close/>
                  <a:moveTo>
                    <a:pt x="5" y="9"/>
                  </a:moveTo>
                  <a:lnTo>
                    <a:pt x="7" y="7"/>
                  </a:lnTo>
                  <a:lnTo>
                    <a:pt x="12" y="24"/>
                  </a:lnTo>
                  <a:lnTo>
                    <a:pt x="12" y="26"/>
                  </a:lnTo>
                  <a:lnTo>
                    <a:pt x="5" y="9"/>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9" name="Freeform 1852">
              <a:extLst>
                <a:ext uri="{FF2B5EF4-FFF2-40B4-BE49-F238E27FC236}">
                  <a16:creationId xmlns:a16="http://schemas.microsoft.com/office/drawing/2014/main" id="{9CE7E69C-8EAE-4FEF-ABE4-5145FFC258C8}"/>
                </a:ext>
              </a:extLst>
            </p:cNvPr>
            <p:cNvSpPr>
              <a:spLocks/>
            </p:cNvSpPr>
            <p:nvPr/>
          </p:nvSpPr>
          <p:spPr bwMode="auto">
            <a:xfrm>
              <a:off x="3586" y="1493"/>
              <a:ext cx="21" cy="21"/>
            </a:xfrm>
            <a:custGeom>
              <a:avLst/>
              <a:gdLst>
                <a:gd name="T0" fmla="*/ 7 w 9"/>
                <a:gd name="T1" fmla="*/ 1 h 9"/>
                <a:gd name="T2" fmla="*/ 6 w 9"/>
                <a:gd name="T3" fmla="*/ 2 h 9"/>
                <a:gd name="T4" fmla="*/ 3 w 9"/>
                <a:gd name="T5" fmla="*/ 2 h 9"/>
                <a:gd name="T6" fmla="*/ 2 w 9"/>
                <a:gd name="T7" fmla="*/ 3 h 9"/>
                <a:gd name="T8" fmla="*/ 2 w 9"/>
                <a:gd name="T9" fmla="*/ 6 h 9"/>
                <a:gd name="T10" fmla="*/ 2 w 9"/>
                <a:gd name="T11" fmla="*/ 7 h 9"/>
                <a:gd name="T12" fmla="*/ 4 w 9"/>
                <a:gd name="T13" fmla="*/ 8 h 9"/>
                <a:gd name="T14" fmla="*/ 6 w 9"/>
                <a:gd name="T15" fmla="*/ 7 h 9"/>
                <a:gd name="T16" fmla="*/ 8 w 9"/>
                <a:gd name="T17" fmla="*/ 5 h 9"/>
                <a:gd name="T18" fmla="*/ 9 w 9"/>
                <a:gd name="T19" fmla="*/ 5 h 9"/>
                <a:gd name="T20" fmla="*/ 8 w 9"/>
                <a:gd name="T21" fmla="*/ 7 h 9"/>
                <a:gd name="T22" fmla="*/ 6 w 9"/>
                <a:gd name="T23" fmla="*/ 8 h 9"/>
                <a:gd name="T24" fmla="*/ 3 w 9"/>
                <a:gd name="T25" fmla="*/ 8 h 9"/>
                <a:gd name="T26" fmla="*/ 1 w 9"/>
                <a:gd name="T27" fmla="*/ 6 h 9"/>
                <a:gd name="T28" fmla="*/ 0 w 9"/>
                <a:gd name="T29" fmla="*/ 4 h 9"/>
                <a:gd name="T30" fmla="*/ 1 w 9"/>
                <a:gd name="T31" fmla="*/ 2 h 9"/>
                <a:gd name="T32" fmla="*/ 3 w 9"/>
                <a:gd name="T33" fmla="*/ 1 h 9"/>
                <a:gd name="T34" fmla="*/ 5 w 9"/>
                <a:gd name="T35" fmla="*/ 0 h 9"/>
                <a:gd name="T36" fmla="*/ 6 w 9"/>
                <a:gd name="T37" fmla="*/ 1 h 9"/>
                <a:gd name="T38" fmla="*/ 7 w 9"/>
                <a:gd name="T3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9">
                  <a:moveTo>
                    <a:pt x="7" y="1"/>
                  </a:moveTo>
                  <a:cubicBezTo>
                    <a:pt x="6" y="2"/>
                    <a:pt x="6" y="2"/>
                    <a:pt x="6" y="2"/>
                  </a:cubicBezTo>
                  <a:cubicBezTo>
                    <a:pt x="6" y="1"/>
                    <a:pt x="5" y="1"/>
                    <a:pt x="3" y="2"/>
                  </a:cubicBezTo>
                  <a:cubicBezTo>
                    <a:pt x="3" y="2"/>
                    <a:pt x="2" y="2"/>
                    <a:pt x="2" y="3"/>
                  </a:cubicBezTo>
                  <a:cubicBezTo>
                    <a:pt x="1" y="4"/>
                    <a:pt x="1" y="5"/>
                    <a:pt x="2" y="6"/>
                  </a:cubicBezTo>
                  <a:cubicBezTo>
                    <a:pt x="2" y="6"/>
                    <a:pt x="2" y="7"/>
                    <a:pt x="2" y="7"/>
                  </a:cubicBezTo>
                  <a:cubicBezTo>
                    <a:pt x="3" y="7"/>
                    <a:pt x="3" y="8"/>
                    <a:pt x="4" y="8"/>
                  </a:cubicBezTo>
                  <a:cubicBezTo>
                    <a:pt x="5" y="8"/>
                    <a:pt x="5" y="8"/>
                    <a:pt x="6" y="7"/>
                  </a:cubicBezTo>
                  <a:cubicBezTo>
                    <a:pt x="7" y="7"/>
                    <a:pt x="7" y="6"/>
                    <a:pt x="8" y="5"/>
                  </a:cubicBezTo>
                  <a:cubicBezTo>
                    <a:pt x="9" y="5"/>
                    <a:pt x="9" y="5"/>
                    <a:pt x="9" y="5"/>
                  </a:cubicBezTo>
                  <a:cubicBezTo>
                    <a:pt x="9" y="6"/>
                    <a:pt x="8" y="7"/>
                    <a:pt x="8" y="7"/>
                  </a:cubicBezTo>
                  <a:cubicBezTo>
                    <a:pt x="7" y="8"/>
                    <a:pt x="7" y="8"/>
                    <a:pt x="6" y="8"/>
                  </a:cubicBezTo>
                  <a:cubicBezTo>
                    <a:pt x="5" y="9"/>
                    <a:pt x="4" y="9"/>
                    <a:pt x="3" y="8"/>
                  </a:cubicBezTo>
                  <a:cubicBezTo>
                    <a:pt x="2" y="8"/>
                    <a:pt x="1" y="7"/>
                    <a:pt x="1" y="6"/>
                  </a:cubicBezTo>
                  <a:cubicBezTo>
                    <a:pt x="0" y="5"/>
                    <a:pt x="0" y="5"/>
                    <a:pt x="0" y="4"/>
                  </a:cubicBezTo>
                  <a:cubicBezTo>
                    <a:pt x="1" y="3"/>
                    <a:pt x="1" y="3"/>
                    <a:pt x="1" y="2"/>
                  </a:cubicBezTo>
                  <a:cubicBezTo>
                    <a:pt x="2" y="1"/>
                    <a:pt x="2" y="1"/>
                    <a:pt x="3" y="1"/>
                  </a:cubicBezTo>
                  <a:cubicBezTo>
                    <a:pt x="4" y="1"/>
                    <a:pt x="4" y="0"/>
                    <a:pt x="5" y="0"/>
                  </a:cubicBezTo>
                  <a:cubicBezTo>
                    <a:pt x="5" y="0"/>
                    <a:pt x="6" y="0"/>
                    <a:pt x="6" y="1"/>
                  </a:cubicBezTo>
                  <a:cubicBezTo>
                    <a:pt x="6" y="1"/>
                    <a:pt x="7" y="1"/>
                    <a:pt x="7"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10" name="Freeform 1853">
              <a:extLst>
                <a:ext uri="{FF2B5EF4-FFF2-40B4-BE49-F238E27FC236}">
                  <a16:creationId xmlns:a16="http://schemas.microsoft.com/office/drawing/2014/main" id="{A139EC65-DEDD-4B95-AFA8-8745EC6962B1}"/>
                </a:ext>
              </a:extLst>
            </p:cNvPr>
            <p:cNvSpPr>
              <a:spLocks noEditPoints="1"/>
            </p:cNvSpPr>
            <p:nvPr/>
          </p:nvSpPr>
          <p:spPr bwMode="auto">
            <a:xfrm>
              <a:off x="3603" y="1483"/>
              <a:ext cx="11" cy="24"/>
            </a:xfrm>
            <a:custGeom>
              <a:avLst/>
              <a:gdLst>
                <a:gd name="T0" fmla="*/ 2 w 11"/>
                <a:gd name="T1" fmla="*/ 0 h 24"/>
                <a:gd name="T2" fmla="*/ 2 w 11"/>
                <a:gd name="T3" fmla="*/ 0 h 24"/>
                <a:gd name="T4" fmla="*/ 4 w 11"/>
                <a:gd name="T5" fmla="*/ 0 h 24"/>
                <a:gd name="T6" fmla="*/ 4 w 11"/>
                <a:gd name="T7" fmla="*/ 3 h 24"/>
                <a:gd name="T8" fmla="*/ 2 w 11"/>
                <a:gd name="T9" fmla="*/ 3 h 24"/>
                <a:gd name="T10" fmla="*/ 0 w 11"/>
                <a:gd name="T11" fmla="*/ 3 h 24"/>
                <a:gd name="T12" fmla="*/ 0 w 11"/>
                <a:gd name="T13" fmla="*/ 3 h 24"/>
                <a:gd name="T14" fmla="*/ 0 w 11"/>
                <a:gd name="T15" fmla="*/ 0 h 24"/>
                <a:gd name="T16" fmla="*/ 2 w 11"/>
                <a:gd name="T17" fmla="*/ 0 h 24"/>
                <a:gd name="T18" fmla="*/ 2 w 11"/>
                <a:gd name="T19" fmla="*/ 8 h 24"/>
                <a:gd name="T20" fmla="*/ 4 w 11"/>
                <a:gd name="T21" fmla="*/ 8 h 24"/>
                <a:gd name="T22" fmla="*/ 11 w 11"/>
                <a:gd name="T23" fmla="*/ 24 h 24"/>
                <a:gd name="T24" fmla="*/ 9 w 11"/>
                <a:gd name="T25" fmla="*/ 24 h 24"/>
                <a:gd name="T26" fmla="*/ 2 w 11"/>
                <a:gd name="T2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24">
                  <a:moveTo>
                    <a:pt x="2" y="0"/>
                  </a:moveTo>
                  <a:lnTo>
                    <a:pt x="2" y="0"/>
                  </a:lnTo>
                  <a:lnTo>
                    <a:pt x="4" y="0"/>
                  </a:lnTo>
                  <a:lnTo>
                    <a:pt x="4" y="3"/>
                  </a:lnTo>
                  <a:lnTo>
                    <a:pt x="2" y="3"/>
                  </a:lnTo>
                  <a:lnTo>
                    <a:pt x="0" y="3"/>
                  </a:lnTo>
                  <a:lnTo>
                    <a:pt x="0" y="3"/>
                  </a:lnTo>
                  <a:lnTo>
                    <a:pt x="0" y="0"/>
                  </a:lnTo>
                  <a:lnTo>
                    <a:pt x="2" y="0"/>
                  </a:lnTo>
                  <a:close/>
                  <a:moveTo>
                    <a:pt x="2" y="8"/>
                  </a:moveTo>
                  <a:lnTo>
                    <a:pt x="4" y="8"/>
                  </a:lnTo>
                  <a:lnTo>
                    <a:pt x="11" y="24"/>
                  </a:lnTo>
                  <a:lnTo>
                    <a:pt x="9" y="24"/>
                  </a:lnTo>
                  <a:lnTo>
                    <a:pt x="2"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11" name="Freeform 1854">
              <a:extLst>
                <a:ext uri="{FF2B5EF4-FFF2-40B4-BE49-F238E27FC236}">
                  <a16:creationId xmlns:a16="http://schemas.microsoft.com/office/drawing/2014/main" id="{8E14EBD2-E0CE-4B32-88CE-7BBD2723E890}"/>
                </a:ext>
              </a:extLst>
            </p:cNvPr>
            <p:cNvSpPr>
              <a:spLocks/>
            </p:cNvSpPr>
            <p:nvPr/>
          </p:nvSpPr>
          <p:spPr bwMode="auto">
            <a:xfrm>
              <a:off x="3612" y="1483"/>
              <a:ext cx="21" cy="22"/>
            </a:xfrm>
            <a:custGeom>
              <a:avLst/>
              <a:gdLst>
                <a:gd name="T0" fmla="*/ 0 w 9"/>
                <a:gd name="T1" fmla="*/ 2 h 9"/>
                <a:gd name="T2" fmla="*/ 1 w 9"/>
                <a:gd name="T3" fmla="*/ 2 h 9"/>
                <a:gd name="T4" fmla="*/ 2 w 9"/>
                <a:gd name="T5" fmla="*/ 3 h 9"/>
                <a:gd name="T6" fmla="*/ 2 w 9"/>
                <a:gd name="T7" fmla="*/ 1 h 9"/>
                <a:gd name="T8" fmla="*/ 4 w 9"/>
                <a:gd name="T9" fmla="*/ 0 h 9"/>
                <a:gd name="T10" fmla="*/ 5 w 9"/>
                <a:gd name="T11" fmla="*/ 0 h 9"/>
                <a:gd name="T12" fmla="*/ 7 w 9"/>
                <a:gd name="T13" fmla="*/ 1 h 9"/>
                <a:gd name="T14" fmla="*/ 8 w 9"/>
                <a:gd name="T15" fmla="*/ 3 h 9"/>
                <a:gd name="T16" fmla="*/ 9 w 9"/>
                <a:gd name="T17" fmla="*/ 7 h 9"/>
                <a:gd name="T18" fmla="*/ 8 w 9"/>
                <a:gd name="T19" fmla="*/ 7 h 9"/>
                <a:gd name="T20" fmla="*/ 7 w 9"/>
                <a:gd name="T21" fmla="*/ 4 h 9"/>
                <a:gd name="T22" fmla="*/ 6 w 9"/>
                <a:gd name="T23" fmla="*/ 2 h 9"/>
                <a:gd name="T24" fmla="*/ 5 w 9"/>
                <a:gd name="T25" fmla="*/ 1 h 9"/>
                <a:gd name="T26" fmla="*/ 4 w 9"/>
                <a:gd name="T27" fmla="*/ 1 h 9"/>
                <a:gd name="T28" fmla="*/ 2 w 9"/>
                <a:gd name="T29" fmla="*/ 2 h 9"/>
                <a:gd name="T30" fmla="*/ 2 w 9"/>
                <a:gd name="T31" fmla="*/ 4 h 9"/>
                <a:gd name="T32" fmla="*/ 3 w 9"/>
                <a:gd name="T33" fmla="*/ 6 h 9"/>
                <a:gd name="T34" fmla="*/ 4 w 9"/>
                <a:gd name="T35" fmla="*/ 9 h 9"/>
                <a:gd name="T36" fmla="*/ 3 w 9"/>
                <a:gd name="T37" fmla="*/ 9 h 9"/>
                <a:gd name="T38" fmla="*/ 0 w 9"/>
                <a:gd name="T3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9">
                  <a:moveTo>
                    <a:pt x="0" y="2"/>
                  </a:moveTo>
                  <a:cubicBezTo>
                    <a:pt x="1" y="2"/>
                    <a:pt x="1" y="2"/>
                    <a:pt x="1" y="2"/>
                  </a:cubicBezTo>
                  <a:cubicBezTo>
                    <a:pt x="2" y="3"/>
                    <a:pt x="2" y="3"/>
                    <a:pt x="2" y="3"/>
                  </a:cubicBezTo>
                  <a:cubicBezTo>
                    <a:pt x="2" y="2"/>
                    <a:pt x="2" y="2"/>
                    <a:pt x="2" y="1"/>
                  </a:cubicBezTo>
                  <a:cubicBezTo>
                    <a:pt x="3" y="1"/>
                    <a:pt x="3" y="1"/>
                    <a:pt x="4" y="0"/>
                  </a:cubicBezTo>
                  <a:cubicBezTo>
                    <a:pt x="4" y="0"/>
                    <a:pt x="5" y="0"/>
                    <a:pt x="5" y="0"/>
                  </a:cubicBezTo>
                  <a:cubicBezTo>
                    <a:pt x="6" y="1"/>
                    <a:pt x="6" y="1"/>
                    <a:pt x="7" y="1"/>
                  </a:cubicBezTo>
                  <a:cubicBezTo>
                    <a:pt x="7" y="2"/>
                    <a:pt x="7" y="2"/>
                    <a:pt x="8" y="3"/>
                  </a:cubicBezTo>
                  <a:cubicBezTo>
                    <a:pt x="9" y="7"/>
                    <a:pt x="9" y="7"/>
                    <a:pt x="9" y="7"/>
                  </a:cubicBezTo>
                  <a:cubicBezTo>
                    <a:pt x="8" y="7"/>
                    <a:pt x="8" y="7"/>
                    <a:pt x="8" y="7"/>
                  </a:cubicBezTo>
                  <a:cubicBezTo>
                    <a:pt x="7" y="4"/>
                    <a:pt x="7" y="4"/>
                    <a:pt x="7" y="4"/>
                  </a:cubicBezTo>
                  <a:cubicBezTo>
                    <a:pt x="7" y="3"/>
                    <a:pt x="6" y="2"/>
                    <a:pt x="6" y="2"/>
                  </a:cubicBezTo>
                  <a:cubicBezTo>
                    <a:pt x="6" y="2"/>
                    <a:pt x="6" y="2"/>
                    <a:pt x="5" y="1"/>
                  </a:cubicBezTo>
                  <a:cubicBezTo>
                    <a:pt x="5" y="1"/>
                    <a:pt x="4" y="1"/>
                    <a:pt x="4" y="1"/>
                  </a:cubicBezTo>
                  <a:cubicBezTo>
                    <a:pt x="3" y="2"/>
                    <a:pt x="3" y="2"/>
                    <a:pt x="2" y="2"/>
                  </a:cubicBezTo>
                  <a:cubicBezTo>
                    <a:pt x="2" y="3"/>
                    <a:pt x="2" y="4"/>
                    <a:pt x="2" y="4"/>
                  </a:cubicBezTo>
                  <a:cubicBezTo>
                    <a:pt x="2" y="5"/>
                    <a:pt x="2" y="5"/>
                    <a:pt x="3" y="6"/>
                  </a:cubicBezTo>
                  <a:cubicBezTo>
                    <a:pt x="4" y="9"/>
                    <a:pt x="4" y="9"/>
                    <a:pt x="4" y="9"/>
                  </a:cubicBezTo>
                  <a:cubicBezTo>
                    <a:pt x="3" y="9"/>
                    <a:pt x="3" y="9"/>
                    <a:pt x="3" y="9"/>
                  </a:cubicBez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12" name="Freeform 1855">
              <a:extLst>
                <a:ext uri="{FF2B5EF4-FFF2-40B4-BE49-F238E27FC236}">
                  <a16:creationId xmlns:a16="http://schemas.microsoft.com/office/drawing/2014/main" id="{7C76A081-80A2-436C-82C6-9C02D8995CC2}"/>
                </a:ext>
              </a:extLst>
            </p:cNvPr>
            <p:cNvSpPr>
              <a:spLocks noEditPoints="1"/>
            </p:cNvSpPr>
            <p:nvPr/>
          </p:nvSpPr>
          <p:spPr bwMode="auto">
            <a:xfrm>
              <a:off x="3633" y="1476"/>
              <a:ext cx="22" cy="26"/>
            </a:xfrm>
            <a:custGeom>
              <a:avLst/>
              <a:gdLst>
                <a:gd name="T0" fmla="*/ 6 w 9"/>
                <a:gd name="T1" fmla="*/ 0 h 11"/>
                <a:gd name="T2" fmla="*/ 7 w 9"/>
                <a:gd name="T3" fmla="*/ 0 h 11"/>
                <a:gd name="T4" fmla="*/ 9 w 9"/>
                <a:gd name="T5" fmla="*/ 6 h 11"/>
                <a:gd name="T6" fmla="*/ 9 w 9"/>
                <a:gd name="T7" fmla="*/ 8 h 11"/>
                <a:gd name="T8" fmla="*/ 8 w 9"/>
                <a:gd name="T9" fmla="*/ 10 h 11"/>
                <a:gd name="T10" fmla="*/ 6 w 9"/>
                <a:gd name="T11" fmla="*/ 11 h 11"/>
                <a:gd name="T12" fmla="*/ 5 w 9"/>
                <a:gd name="T13" fmla="*/ 11 h 11"/>
                <a:gd name="T14" fmla="*/ 3 w 9"/>
                <a:gd name="T15" fmla="*/ 11 h 11"/>
                <a:gd name="T16" fmla="*/ 2 w 9"/>
                <a:gd name="T17" fmla="*/ 10 h 11"/>
                <a:gd name="T18" fmla="*/ 3 w 9"/>
                <a:gd name="T19" fmla="*/ 10 h 11"/>
                <a:gd name="T20" fmla="*/ 4 w 9"/>
                <a:gd name="T21" fmla="*/ 10 h 11"/>
                <a:gd name="T22" fmla="*/ 6 w 9"/>
                <a:gd name="T23" fmla="*/ 10 h 11"/>
                <a:gd name="T24" fmla="*/ 7 w 9"/>
                <a:gd name="T25" fmla="*/ 9 h 11"/>
                <a:gd name="T26" fmla="*/ 8 w 9"/>
                <a:gd name="T27" fmla="*/ 8 h 11"/>
                <a:gd name="T28" fmla="*/ 8 w 9"/>
                <a:gd name="T29" fmla="*/ 6 h 11"/>
                <a:gd name="T30" fmla="*/ 8 w 9"/>
                <a:gd name="T31" fmla="*/ 6 h 11"/>
                <a:gd name="T32" fmla="*/ 7 w 9"/>
                <a:gd name="T33" fmla="*/ 7 h 11"/>
                <a:gd name="T34" fmla="*/ 5 w 9"/>
                <a:gd name="T35" fmla="*/ 8 h 11"/>
                <a:gd name="T36" fmla="*/ 3 w 9"/>
                <a:gd name="T37" fmla="*/ 8 h 11"/>
                <a:gd name="T38" fmla="*/ 1 w 9"/>
                <a:gd name="T39" fmla="*/ 7 h 11"/>
                <a:gd name="T40" fmla="*/ 0 w 9"/>
                <a:gd name="T41" fmla="*/ 6 h 11"/>
                <a:gd name="T42" fmla="*/ 0 w 9"/>
                <a:gd name="T43" fmla="*/ 4 h 11"/>
                <a:gd name="T44" fmla="*/ 1 w 9"/>
                <a:gd name="T45" fmla="*/ 2 h 11"/>
                <a:gd name="T46" fmla="*/ 3 w 9"/>
                <a:gd name="T47" fmla="*/ 1 h 11"/>
                <a:gd name="T48" fmla="*/ 5 w 9"/>
                <a:gd name="T49" fmla="*/ 1 h 11"/>
                <a:gd name="T50" fmla="*/ 6 w 9"/>
                <a:gd name="T51" fmla="*/ 1 h 11"/>
                <a:gd name="T52" fmla="*/ 6 w 9"/>
                <a:gd name="T53" fmla="*/ 0 h 11"/>
                <a:gd name="T54" fmla="*/ 3 w 9"/>
                <a:gd name="T55" fmla="*/ 2 h 11"/>
                <a:gd name="T56" fmla="*/ 2 w 9"/>
                <a:gd name="T57" fmla="*/ 3 h 11"/>
                <a:gd name="T58" fmla="*/ 1 w 9"/>
                <a:gd name="T59" fmla="*/ 4 h 11"/>
                <a:gd name="T60" fmla="*/ 1 w 9"/>
                <a:gd name="T61" fmla="*/ 6 h 11"/>
                <a:gd name="T62" fmla="*/ 3 w 9"/>
                <a:gd name="T63" fmla="*/ 7 h 11"/>
                <a:gd name="T64" fmla="*/ 5 w 9"/>
                <a:gd name="T65" fmla="*/ 7 h 11"/>
                <a:gd name="T66" fmla="*/ 7 w 9"/>
                <a:gd name="T67" fmla="*/ 6 h 11"/>
                <a:gd name="T68" fmla="*/ 7 w 9"/>
                <a:gd name="T69" fmla="*/ 4 h 11"/>
                <a:gd name="T70" fmla="*/ 6 w 9"/>
                <a:gd name="T71" fmla="*/ 2 h 11"/>
                <a:gd name="T72" fmla="*/ 5 w 9"/>
                <a:gd name="T73" fmla="*/ 2 h 11"/>
                <a:gd name="T74" fmla="*/ 3 w 9"/>
                <a:gd name="T7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 h="11">
                  <a:moveTo>
                    <a:pt x="6" y="0"/>
                  </a:moveTo>
                  <a:cubicBezTo>
                    <a:pt x="7" y="0"/>
                    <a:pt x="7" y="0"/>
                    <a:pt x="7" y="0"/>
                  </a:cubicBezTo>
                  <a:cubicBezTo>
                    <a:pt x="9" y="6"/>
                    <a:pt x="9" y="6"/>
                    <a:pt x="9" y="6"/>
                  </a:cubicBezTo>
                  <a:cubicBezTo>
                    <a:pt x="9" y="7"/>
                    <a:pt x="9" y="7"/>
                    <a:pt x="9" y="8"/>
                  </a:cubicBezTo>
                  <a:cubicBezTo>
                    <a:pt x="9" y="9"/>
                    <a:pt x="9" y="9"/>
                    <a:pt x="8" y="10"/>
                  </a:cubicBezTo>
                  <a:cubicBezTo>
                    <a:pt x="8" y="10"/>
                    <a:pt x="7" y="11"/>
                    <a:pt x="6" y="11"/>
                  </a:cubicBezTo>
                  <a:cubicBezTo>
                    <a:pt x="6" y="11"/>
                    <a:pt x="5" y="11"/>
                    <a:pt x="5" y="11"/>
                  </a:cubicBezTo>
                  <a:cubicBezTo>
                    <a:pt x="4" y="11"/>
                    <a:pt x="3" y="11"/>
                    <a:pt x="3" y="11"/>
                  </a:cubicBezTo>
                  <a:cubicBezTo>
                    <a:pt x="3" y="11"/>
                    <a:pt x="2" y="11"/>
                    <a:pt x="2" y="10"/>
                  </a:cubicBezTo>
                  <a:cubicBezTo>
                    <a:pt x="3" y="10"/>
                    <a:pt x="3" y="10"/>
                    <a:pt x="3" y="10"/>
                  </a:cubicBezTo>
                  <a:cubicBezTo>
                    <a:pt x="3" y="10"/>
                    <a:pt x="4" y="10"/>
                    <a:pt x="4" y="10"/>
                  </a:cubicBezTo>
                  <a:cubicBezTo>
                    <a:pt x="5" y="11"/>
                    <a:pt x="5" y="10"/>
                    <a:pt x="6" y="10"/>
                  </a:cubicBezTo>
                  <a:cubicBezTo>
                    <a:pt x="7" y="10"/>
                    <a:pt x="7" y="10"/>
                    <a:pt x="7" y="9"/>
                  </a:cubicBezTo>
                  <a:cubicBezTo>
                    <a:pt x="8" y="9"/>
                    <a:pt x="8" y="9"/>
                    <a:pt x="8" y="8"/>
                  </a:cubicBezTo>
                  <a:cubicBezTo>
                    <a:pt x="8" y="8"/>
                    <a:pt x="8" y="7"/>
                    <a:pt x="8" y="6"/>
                  </a:cubicBezTo>
                  <a:cubicBezTo>
                    <a:pt x="8" y="6"/>
                    <a:pt x="8" y="6"/>
                    <a:pt x="8" y="6"/>
                  </a:cubicBezTo>
                  <a:cubicBezTo>
                    <a:pt x="8" y="7"/>
                    <a:pt x="7" y="7"/>
                    <a:pt x="7" y="7"/>
                  </a:cubicBezTo>
                  <a:cubicBezTo>
                    <a:pt x="6" y="8"/>
                    <a:pt x="6" y="8"/>
                    <a:pt x="5" y="8"/>
                  </a:cubicBezTo>
                  <a:cubicBezTo>
                    <a:pt x="5" y="9"/>
                    <a:pt x="4" y="9"/>
                    <a:pt x="3" y="8"/>
                  </a:cubicBezTo>
                  <a:cubicBezTo>
                    <a:pt x="3" y="8"/>
                    <a:pt x="2" y="8"/>
                    <a:pt x="1" y="7"/>
                  </a:cubicBezTo>
                  <a:cubicBezTo>
                    <a:pt x="1" y="7"/>
                    <a:pt x="1" y="6"/>
                    <a:pt x="0" y="6"/>
                  </a:cubicBezTo>
                  <a:cubicBezTo>
                    <a:pt x="0" y="5"/>
                    <a:pt x="0" y="4"/>
                    <a:pt x="0" y="4"/>
                  </a:cubicBezTo>
                  <a:cubicBezTo>
                    <a:pt x="0" y="3"/>
                    <a:pt x="1" y="2"/>
                    <a:pt x="1" y="2"/>
                  </a:cubicBezTo>
                  <a:cubicBezTo>
                    <a:pt x="2" y="1"/>
                    <a:pt x="2" y="1"/>
                    <a:pt x="3" y="1"/>
                  </a:cubicBezTo>
                  <a:cubicBezTo>
                    <a:pt x="4" y="1"/>
                    <a:pt x="4" y="1"/>
                    <a:pt x="5" y="1"/>
                  </a:cubicBezTo>
                  <a:cubicBezTo>
                    <a:pt x="5" y="1"/>
                    <a:pt x="6" y="1"/>
                    <a:pt x="6" y="1"/>
                  </a:cubicBezTo>
                  <a:lnTo>
                    <a:pt x="6" y="0"/>
                  </a:lnTo>
                  <a:close/>
                  <a:moveTo>
                    <a:pt x="3" y="2"/>
                  </a:moveTo>
                  <a:cubicBezTo>
                    <a:pt x="3" y="2"/>
                    <a:pt x="2" y="2"/>
                    <a:pt x="2" y="3"/>
                  </a:cubicBezTo>
                  <a:cubicBezTo>
                    <a:pt x="2" y="3"/>
                    <a:pt x="1" y="3"/>
                    <a:pt x="1" y="4"/>
                  </a:cubicBezTo>
                  <a:cubicBezTo>
                    <a:pt x="1" y="4"/>
                    <a:pt x="1" y="5"/>
                    <a:pt x="1" y="6"/>
                  </a:cubicBezTo>
                  <a:cubicBezTo>
                    <a:pt x="2" y="6"/>
                    <a:pt x="2" y="7"/>
                    <a:pt x="3" y="7"/>
                  </a:cubicBezTo>
                  <a:cubicBezTo>
                    <a:pt x="3" y="8"/>
                    <a:pt x="4" y="8"/>
                    <a:pt x="5" y="7"/>
                  </a:cubicBezTo>
                  <a:cubicBezTo>
                    <a:pt x="6" y="7"/>
                    <a:pt x="7" y="7"/>
                    <a:pt x="7" y="6"/>
                  </a:cubicBezTo>
                  <a:cubicBezTo>
                    <a:pt x="7" y="5"/>
                    <a:pt x="7" y="5"/>
                    <a:pt x="7" y="4"/>
                  </a:cubicBezTo>
                  <a:cubicBezTo>
                    <a:pt x="7" y="3"/>
                    <a:pt x="7" y="3"/>
                    <a:pt x="6" y="2"/>
                  </a:cubicBezTo>
                  <a:cubicBezTo>
                    <a:pt x="6" y="2"/>
                    <a:pt x="5" y="2"/>
                    <a:pt x="5" y="2"/>
                  </a:cubicBezTo>
                  <a:cubicBezTo>
                    <a:pt x="4" y="1"/>
                    <a:pt x="4" y="2"/>
                    <a:pt x="3"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13" name="Freeform 1856">
              <a:extLst>
                <a:ext uri="{FF2B5EF4-FFF2-40B4-BE49-F238E27FC236}">
                  <a16:creationId xmlns:a16="http://schemas.microsoft.com/office/drawing/2014/main" id="{0EF9CFCA-CACC-4FFE-93DE-546E90E2C2FA}"/>
                </a:ext>
              </a:extLst>
            </p:cNvPr>
            <p:cNvSpPr>
              <a:spLocks noEditPoints="1"/>
            </p:cNvSpPr>
            <p:nvPr/>
          </p:nvSpPr>
          <p:spPr bwMode="auto">
            <a:xfrm>
              <a:off x="3664" y="1469"/>
              <a:ext cx="19" cy="19"/>
            </a:xfrm>
            <a:custGeom>
              <a:avLst/>
              <a:gdLst>
                <a:gd name="T0" fmla="*/ 8 w 8"/>
                <a:gd name="T1" fmla="*/ 4 h 8"/>
                <a:gd name="T2" fmla="*/ 8 w 8"/>
                <a:gd name="T3" fmla="*/ 5 h 8"/>
                <a:gd name="T4" fmla="*/ 8 w 8"/>
                <a:gd name="T5" fmla="*/ 6 h 8"/>
                <a:gd name="T6" fmla="*/ 7 w 8"/>
                <a:gd name="T7" fmla="*/ 7 h 8"/>
                <a:gd name="T8" fmla="*/ 5 w 8"/>
                <a:gd name="T9" fmla="*/ 8 h 8"/>
                <a:gd name="T10" fmla="*/ 2 w 8"/>
                <a:gd name="T11" fmla="*/ 7 h 8"/>
                <a:gd name="T12" fmla="*/ 1 w 8"/>
                <a:gd name="T13" fmla="*/ 5 h 8"/>
                <a:gd name="T14" fmla="*/ 1 w 8"/>
                <a:gd name="T15" fmla="*/ 2 h 8"/>
                <a:gd name="T16" fmla="*/ 3 w 8"/>
                <a:gd name="T17" fmla="*/ 0 h 8"/>
                <a:gd name="T18" fmla="*/ 7 w 8"/>
                <a:gd name="T19" fmla="*/ 1 h 8"/>
                <a:gd name="T20" fmla="*/ 8 w 8"/>
                <a:gd name="T21" fmla="*/ 3 h 8"/>
                <a:gd name="T22" fmla="*/ 2 w 8"/>
                <a:gd name="T23" fmla="*/ 5 h 8"/>
                <a:gd name="T24" fmla="*/ 3 w 8"/>
                <a:gd name="T25" fmla="*/ 7 h 8"/>
                <a:gd name="T26" fmla="*/ 5 w 8"/>
                <a:gd name="T27" fmla="*/ 7 h 8"/>
                <a:gd name="T28" fmla="*/ 6 w 8"/>
                <a:gd name="T29" fmla="*/ 6 h 8"/>
                <a:gd name="T30" fmla="*/ 7 w 8"/>
                <a:gd name="T31" fmla="*/ 6 h 8"/>
                <a:gd name="T32" fmla="*/ 8 w 8"/>
                <a:gd name="T33" fmla="*/ 4 h 8"/>
                <a:gd name="T34" fmla="*/ 7 w 8"/>
                <a:gd name="T35" fmla="*/ 2 h 8"/>
                <a:gd name="T36" fmla="*/ 6 w 8"/>
                <a:gd name="T37" fmla="*/ 1 h 8"/>
                <a:gd name="T38" fmla="*/ 5 w 8"/>
                <a:gd name="T39" fmla="*/ 1 h 8"/>
                <a:gd name="T40" fmla="*/ 4 w 8"/>
                <a:gd name="T41" fmla="*/ 1 h 8"/>
                <a:gd name="T42" fmla="*/ 2 w 8"/>
                <a:gd name="T43" fmla="*/ 2 h 8"/>
                <a:gd name="T44" fmla="*/ 2 w 8"/>
                <a:gd name="T45" fmla="*/ 4 h 8"/>
                <a:gd name="T46" fmla="*/ 7 w 8"/>
                <a:gd name="T4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8" y="4"/>
                  </a:moveTo>
                  <a:cubicBezTo>
                    <a:pt x="8" y="5"/>
                    <a:pt x="8" y="5"/>
                    <a:pt x="8" y="5"/>
                  </a:cubicBezTo>
                  <a:cubicBezTo>
                    <a:pt x="8" y="5"/>
                    <a:pt x="8" y="6"/>
                    <a:pt x="8" y="6"/>
                  </a:cubicBezTo>
                  <a:cubicBezTo>
                    <a:pt x="8" y="7"/>
                    <a:pt x="7" y="7"/>
                    <a:pt x="7" y="7"/>
                  </a:cubicBezTo>
                  <a:cubicBezTo>
                    <a:pt x="6" y="7"/>
                    <a:pt x="6" y="8"/>
                    <a:pt x="5" y="8"/>
                  </a:cubicBezTo>
                  <a:cubicBezTo>
                    <a:pt x="4" y="8"/>
                    <a:pt x="3" y="8"/>
                    <a:pt x="2" y="7"/>
                  </a:cubicBezTo>
                  <a:cubicBezTo>
                    <a:pt x="1" y="7"/>
                    <a:pt x="1" y="6"/>
                    <a:pt x="1" y="5"/>
                  </a:cubicBezTo>
                  <a:cubicBezTo>
                    <a:pt x="0" y="4"/>
                    <a:pt x="0" y="3"/>
                    <a:pt x="1" y="2"/>
                  </a:cubicBezTo>
                  <a:cubicBezTo>
                    <a:pt x="1" y="1"/>
                    <a:pt x="2" y="0"/>
                    <a:pt x="3" y="0"/>
                  </a:cubicBezTo>
                  <a:cubicBezTo>
                    <a:pt x="5" y="0"/>
                    <a:pt x="6" y="0"/>
                    <a:pt x="7" y="1"/>
                  </a:cubicBezTo>
                  <a:cubicBezTo>
                    <a:pt x="8" y="1"/>
                    <a:pt x="8" y="2"/>
                    <a:pt x="8" y="3"/>
                  </a:cubicBezTo>
                  <a:cubicBezTo>
                    <a:pt x="2" y="5"/>
                    <a:pt x="2" y="5"/>
                    <a:pt x="2" y="5"/>
                  </a:cubicBezTo>
                  <a:cubicBezTo>
                    <a:pt x="2" y="6"/>
                    <a:pt x="2" y="6"/>
                    <a:pt x="3" y="7"/>
                  </a:cubicBezTo>
                  <a:cubicBezTo>
                    <a:pt x="4" y="7"/>
                    <a:pt x="4" y="7"/>
                    <a:pt x="5" y="7"/>
                  </a:cubicBezTo>
                  <a:cubicBezTo>
                    <a:pt x="6" y="7"/>
                    <a:pt x="6" y="7"/>
                    <a:pt x="6" y="6"/>
                  </a:cubicBezTo>
                  <a:cubicBezTo>
                    <a:pt x="7" y="6"/>
                    <a:pt x="7" y="6"/>
                    <a:pt x="7" y="6"/>
                  </a:cubicBezTo>
                  <a:cubicBezTo>
                    <a:pt x="7" y="5"/>
                    <a:pt x="7" y="5"/>
                    <a:pt x="8" y="4"/>
                  </a:cubicBezTo>
                  <a:close/>
                  <a:moveTo>
                    <a:pt x="7" y="2"/>
                  </a:moveTo>
                  <a:cubicBezTo>
                    <a:pt x="7" y="2"/>
                    <a:pt x="6" y="2"/>
                    <a:pt x="6" y="1"/>
                  </a:cubicBezTo>
                  <a:cubicBezTo>
                    <a:pt x="6" y="1"/>
                    <a:pt x="5" y="1"/>
                    <a:pt x="5" y="1"/>
                  </a:cubicBezTo>
                  <a:cubicBezTo>
                    <a:pt x="5" y="1"/>
                    <a:pt x="4" y="1"/>
                    <a:pt x="4" y="1"/>
                  </a:cubicBezTo>
                  <a:cubicBezTo>
                    <a:pt x="3" y="1"/>
                    <a:pt x="2" y="2"/>
                    <a:pt x="2" y="2"/>
                  </a:cubicBezTo>
                  <a:cubicBezTo>
                    <a:pt x="2" y="3"/>
                    <a:pt x="2" y="3"/>
                    <a:pt x="2" y="4"/>
                  </a:cubicBezTo>
                  <a:lnTo>
                    <a:pt x="7"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grpSp>
      <p:grpSp>
        <p:nvGrpSpPr>
          <p:cNvPr id="13" name="Group 1857" descr="e7d195523061f1c0d3ba7f298e59d031c9c3f97027ed136f882110EF8F17BAD1F2C348D17C7856EF46CB4678CC9E44EE1ABA681E3133328A7B4D22AAF822B2429426B2355AA8CC4431B8568D2CF3B73A971C260BF49B7F9C34FEEFC5971AB83A0BAFDF5A26FFF8641745B4756CCB2BA8BFACFC7F61F65251749BB40C828A6307B2956F2F5DAFD58B">
            <a:extLst>
              <a:ext uri="{FF2B5EF4-FFF2-40B4-BE49-F238E27FC236}">
                <a16:creationId xmlns:a16="http://schemas.microsoft.com/office/drawing/2014/main" id="{CCEFB3A6-82C8-4193-A4FC-22B348E01275}"/>
              </a:ext>
            </a:extLst>
          </p:cNvPr>
          <p:cNvGrpSpPr>
            <a:grpSpLocks/>
          </p:cNvGrpSpPr>
          <p:nvPr/>
        </p:nvGrpSpPr>
        <p:grpSpPr bwMode="auto">
          <a:xfrm>
            <a:off x="3997472" y="2379234"/>
            <a:ext cx="4197055" cy="4662410"/>
            <a:chOff x="3023" y="1339"/>
            <a:chExt cx="1638" cy="1638"/>
          </a:xfrm>
          <a:solidFill>
            <a:schemeClr val="tx1">
              <a:lumMod val="85000"/>
              <a:lumOff val="15000"/>
            </a:schemeClr>
          </a:solidFill>
          <a:scene3d>
            <a:camera prst="orthographicFront">
              <a:rot lat="17099982" lon="0" rev="0"/>
            </a:camera>
            <a:lightRig rig="flat" dir="t"/>
          </a:scene3d>
        </p:grpSpPr>
        <p:sp>
          <p:nvSpPr>
            <p:cNvPr id="14" name="Rectangle 1657">
              <a:extLst>
                <a:ext uri="{FF2B5EF4-FFF2-40B4-BE49-F238E27FC236}">
                  <a16:creationId xmlns:a16="http://schemas.microsoft.com/office/drawing/2014/main" id="{DD392EDF-6316-4D95-BE7A-395A373D39CF}"/>
                </a:ext>
              </a:extLst>
            </p:cNvPr>
            <p:cNvSpPr>
              <a:spLocks noChangeArrowheads="1"/>
            </p:cNvSpPr>
            <p:nvPr/>
          </p:nvSpPr>
          <p:spPr bwMode="auto">
            <a:xfrm>
              <a:off x="3835" y="1339"/>
              <a:ext cx="19" cy="83"/>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 name="Freeform 1658">
              <a:extLst>
                <a:ext uri="{FF2B5EF4-FFF2-40B4-BE49-F238E27FC236}">
                  <a16:creationId xmlns:a16="http://schemas.microsoft.com/office/drawing/2014/main" id="{066B4BD2-3959-41B0-810E-4A237EF94DFD}"/>
                </a:ext>
              </a:extLst>
            </p:cNvPr>
            <p:cNvSpPr>
              <a:spLocks/>
            </p:cNvSpPr>
            <p:nvPr/>
          </p:nvSpPr>
          <p:spPr bwMode="auto">
            <a:xfrm>
              <a:off x="3258" y="1569"/>
              <a:ext cx="72" cy="74"/>
            </a:xfrm>
            <a:custGeom>
              <a:avLst/>
              <a:gdLst>
                <a:gd name="T0" fmla="*/ 72 w 72"/>
                <a:gd name="T1" fmla="*/ 59 h 74"/>
                <a:gd name="T2" fmla="*/ 60 w 72"/>
                <a:gd name="T3" fmla="*/ 74 h 74"/>
                <a:gd name="T4" fmla="*/ 0 w 72"/>
                <a:gd name="T5" fmla="*/ 14 h 74"/>
                <a:gd name="T6" fmla="*/ 15 w 72"/>
                <a:gd name="T7" fmla="*/ 0 h 74"/>
                <a:gd name="T8" fmla="*/ 72 w 72"/>
                <a:gd name="T9" fmla="*/ 59 h 74"/>
              </a:gdLst>
              <a:ahLst/>
              <a:cxnLst>
                <a:cxn ang="0">
                  <a:pos x="T0" y="T1"/>
                </a:cxn>
                <a:cxn ang="0">
                  <a:pos x="T2" y="T3"/>
                </a:cxn>
                <a:cxn ang="0">
                  <a:pos x="T4" y="T5"/>
                </a:cxn>
                <a:cxn ang="0">
                  <a:pos x="T6" y="T7"/>
                </a:cxn>
                <a:cxn ang="0">
                  <a:pos x="T8" y="T9"/>
                </a:cxn>
              </a:cxnLst>
              <a:rect l="0" t="0" r="r" b="b"/>
              <a:pathLst>
                <a:path w="72" h="74">
                  <a:moveTo>
                    <a:pt x="72" y="59"/>
                  </a:moveTo>
                  <a:lnTo>
                    <a:pt x="60" y="74"/>
                  </a:lnTo>
                  <a:lnTo>
                    <a:pt x="0" y="14"/>
                  </a:lnTo>
                  <a:lnTo>
                    <a:pt x="15" y="0"/>
                  </a:lnTo>
                  <a:lnTo>
                    <a:pt x="72" y="59"/>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 name="Rectangle 1659">
              <a:extLst>
                <a:ext uri="{FF2B5EF4-FFF2-40B4-BE49-F238E27FC236}">
                  <a16:creationId xmlns:a16="http://schemas.microsoft.com/office/drawing/2014/main" id="{8DCF29DD-7A10-4EBA-82C3-D0FF906F40DF}"/>
                </a:ext>
              </a:extLst>
            </p:cNvPr>
            <p:cNvSpPr>
              <a:spLocks noChangeArrowheads="1"/>
            </p:cNvSpPr>
            <p:nvPr/>
          </p:nvSpPr>
          <p:spPr bwMode="auto">
            <a:xfrm>
              <a:off x="3023" y="2143"/>
              <a:ext cx="83" cy="19"/>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 name="Freeform 1660">
              <a:extLst>
                <a:ext uri="{FF2B5EF4-FFF2-40B4-BE49-F238E27FC236}">
                  <a16:creationId xmlns:a16="http://schemas.microsoft.com/office/drawing/2014/main" id="{81C20412-A1B8-44A8-A7DE-B4993C498D19}"/>
                </a:ext>
              </a:extLst>
            </p:cNvPr>
            <p:cNvSpPr>
              <a:spLocks/>
            </p:cNvSpPr>
            <p:nvPr/>
          </p:nvSpPr>
          <p:spPr bwMode="auto">
            <a:xfrm>
              <a:off x="3254" y="2668"/>
              <a:ext cx="73" cy="74"/>
            </a:xfrm>
            <a:custGeom>
              <a:avLst/>
              <a:gdLst>
                <a:gd name="T0" fmla="*/ 59 w 73"/>
                <a:gd name="T1" fmla="*/ 0 h 74"/>
                <a:gd name="T2" fmla="*/ 73 w 73"/>
                <a:gd name="T3" fmla="*/ 14 h 74"/>
                <a:gd name="T4" fmla="*/ 14 w 73"/>
                <a:gd name="T5" fmla="*/ 74 h 74"/>
                <a:gd name="T6" fmla="*/ 0 w 73"/>
                <a:gd name="T7" fmla="*/ 59 h 74"/>
                <a:gd name="T8" fmla="*/ 59 w 73"/>
                <a:gd name="T9" fmla="*/ 0 h 74"/>
              </a:gdLst>
              <a:ahLst/>
              <a:cxnLst>
                <a:cxn ang="0">
                  <a:pos x="T0" y="T1"/>
                </a:cxn>
                <a:cxn ang="0">
                  <a:pos x="T2" y="T3"/>
                </a:cxn>
                <a:cxn ang="0">
                  <a:pos x="T4" y="T5"/>
                </a:cxn>
                <a:cxn ang="0">
                  <a:pos x="T6" y="T7"/>
                </a:cxn>
                <a:cxn ang="0">
                  <a:pos x="T8" y="T9"/>
                </a:cxn>
              </a:cxnLst>
              <a:rect l="0" t="0" r="r" b="b"/>
              <a:pathLst>
                <a:path w="73" h="74">
                  <a:moveTo>
                    <a:pt x="59" y="0"/>
                  </a:moveTo>
                  <a:lnTo>
                    <a:pt x="73" y="14"/>
                  </a:lnTo>
                  <a:lnTo>
                    <a:pt x="14" y="74"/>
                  </a:lnTo>
                  <a:lnTo>
                    <a:pt x="0" y="59"/>
                  </a:lnTo>
                  <a:lnTo>
                    <a:pt x="5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 name="Rectangle 1661">
              <a:extLst>
                <a:ext uri="{FF2B5EF4-FFF2-40B4-BE49-F238E27FC236}">
                  <a16:creationId xmlns:a16="http://schemas.microsoft.com/office/drawing/2014/main" id="{565F5723-2363-403F-9B21-34DC603720A4}"/>
                </a:ext>
              </a:extLst>
            </p:cNvPr>
            <p:cNvSpPr>
              <a:spLocks noChangeArrowheads="1"/>
            </p:cNvSpPr>
            <p:nvPr/>
          </p:nvSpPr>
          <p:spPr bwMode="auto">
            <a:xfrm>
              <a:off x="3828" y="2894"/>
              <a:ext cx="19" cy="83"/>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 name="Freeform 1662">
              <a:extLst>
                <a:ext uri="{FF2B5EF4-FFF2-40B4-BE49-F238E27FC236}">
                  <a16:creationId xmlns:a16="http://schemas.microsoft.com/office/drawing/2014/main" id="{1DE8F74A-1451-425E-AC6C-83CBAF78ED78}"/>
                </a:ext>
              </a:extLst>
            </p:cNvPr>
            <p:cNvSpPr>
              <a:spLocks/>
            </p:cNvSpPr>
            <p:nvPr/>
          </p:nvSpPr>
          <p:spPr bwMode="auto">
            <a:xfrm>
              <a:off x="4353" y="2673"/>
              <a:ext cx="73" cy="73"/>
            </a:xfrm>
            <a:custGeom>
              <a:avLst/>
              <a:gdLst>
                <a:gd name="T0" fmla="*/ 0 w 73"/>
                <a:gd name="T1" fmla="*/ 14 h 73"/>
                <a:gd name="T2" fmla="*/ 14 w 73"/>
                <a:gd name="T3" fmla="*/ 0 h 73"/>
                <a:gd name="T4" fmla="*/ 73 w 73"/>
                <a:gd name="T5" fmla="*/ 59 h 73"/>
                <a:gd name="T6" fmla="*/ 59 w 73"/>
                <a:gd name="T7" fmla="*/ 73 h 73"/>
                <a:gd name="T8" fmla="*/ 0 w 73"/>
                <a:gd name="T9" fmla="*/ 14 h 73"/>
              </a:gdLst>
              <a:ahLst/>
              <a:cxnLst>
                <a:cxn ang="0">
                  <a:pos x="T0" y="T1"/>
                </a:cxn>
                <a:cxn ang="0">
                  <a:pos x="T2" y="T3"/>
                </a:cxn>
                <a:cxn ang="0">
                  <a:pos x="T4" y="T5"/>
                </a:cxn>
                <a:cxn ang="0">
                  <a:pos x="T6" y="T7"/>
                </a:cxn>
                <a:cxn ang="0">
                  <a:pos x="T8" y="T9"/>
                </a:cxn>
              </a:cxnLst>
              <a:rect l="0" t="0" r="r" b="b"/>
              <a:pathLst>
                <a:path w="73" h="73">
                  <a:moveTo>
                    <a:pt x="0" y="14"/>
                  </a:moveTo>
                  <a:lnTo>
                    <a:pt x="14" y="0"/>
                  </a:lnTo>
                  <a:lnTo>
                    <a:pt x="73" y="59"/>
                  </a:lnTo>
                  <a:lnTo>
                    <a:pt x="59" y="73"/>
                  </a:lnTo>
                  <a:lnTo>
                    <a:pt x="0" y="1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 name="Rectangle 1663">
              <a:extLst>
                <a:ext uri="{FF2B5EF4-FFF2-40B4-BE49-F238E27FC236}">
                  <a16:creationId xmlns:a16="http://schemas.microsoft.com/office/drawing/2014/main" id="{C01327C6-0980-47F0-85F4-6DBED19AA508}"/>
                </a:ext>
              </a:extLst>
            </p:cNvPr>
            <p:cNvSpPr>
              <a:spLocks noChangeArrowheads="1"/>
            </p:cNvSpPr>
            <p:nvPr/>
          </p:nvSpPr>
          <p:spPr bwMode="auto">
            <a:xfrm>
              <a:off x="4578" y="2151"/>
              <a:ext cx="83" cy="19"/>
            </a:xfrm>
            <a:prstGeom prst="rect">
              <a:avLst/>
            </a:prstGeom>
            <a:grpFill/>
            <a:ln>
              <a:noFill/>
            </a:ln>
            <a:sp3d prstMaterial="matte"/>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 name="Freeform 1664">
              <a:extLst>
                <a:ext uri="{FF2B5EF4-FFF2-40B4-BE49-F238E27FC236}">
                  <a16:creationId xmlns:a16="http://schemas.microsoft.com/office/drawing/2014/main" id="{EB57B826-CBFC-4B9C-9E87-FC8FF9DFC47A}"/>
                </a:ext>
              </a:extLst>
            </p:cNvPr>
            <p:cNvSpPr>
              <a:spLocks/>
            </p:cNvSpPr>
            <p:nvPr/>
          </p:nvSpPr>
          <p:spPr bwMode="auto">
            <a:xfrm>
              <a:off x="4357" y="1574"/>
              <a:ext cx="72" cy="71"/>
            </a:xfrm>
            <a:custGeom>
              <a:avLst/>
              <a:gdLst>
                <a:gd name="T0" fmla="*/ 15 w 72"/>
                <a:gd name="T1" fmla="*/ 71 h 71"/>
                <a:gd name="T2" fmla="*/ 0 w 72"/>
                <a:gd name="T3" fmla="*/ 59 h 71"/>
                <a:gd name="T4" fmla="*/ 60 w 72"/>
                <a:gd name="T5" fmla="*/ 0 h 71"/>
                <a:gd name="T6" fmla="*/ 72 w 72"/>
                <a:gd name="T7" fmla="*/ 14 h 71"/>
                <a:gd name="T8" fmla="*/ 15 w 72"/>
                <a:gd name="T9" fmla="*/ 71 h 71"/>
              </a:gdLst>
              <a:ahLst/>
              <a:cxnLst>
                <a:cxn ang="0">
                  <a:pos x="T0" y="T1"/>
                </a:cxn>
                <a:cxn ang="0">
                  <a:pos x="T2" y="T3"/>
                </a:cxn>
                <a:cxn ang="0">
                  <a:pos x="T4" y="T5"/>
                </a:cxn>
                <a:cxn ang="0">
                  <a:pos x="T6" y="T7"/>
                </a:cxn>
                <a:cxn ang="0">
                  <a:pos x="T8" y="T9"/>
                </a:cxn>
              </a:cxnLst>
              <a:rect l="0" t="0" r="r" b="b"/>
              <a:pathLst>
                <a:path w="72" h="71">
                  <a:moveTo>
                    <a:pt x="15" y="71"/>
                  </a:moveTo>
                  <a:lnTo>
                    <a:pt x="0" y="59"/>
                  </a:lnTo>
                  <a:lnTo>
                    <a:pt x="60" y="0"/>
                  </a:lnTo>
                  <a:lnTo>
                    <a:pt x="72" y="14"/>
                  </a:lnTo>
                  <a:lnTo>
                    <a:pt x="15" y="7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2" name="Freeform 1665">
              <a:extLst>
                <a:ext uri="{FF2B5EF4-FFF2-40B4-BE49-F238E27FC236}">
                  <a16:creationId xmlns:a16="http://schemas.microsoft.com/office/drawing/2014/main" id="{7B6B996D-11E9-489A-92E9-59DDBE651AC8}"/>
                </a:ext>
              </a:extLst>
            </p:cNvPr>
            <p:cNvSpPr>
              <a:spLocks/>
            </p:cNvSpPr>
            <p:nvPr/>
          </p:nvSpPr>
          <p:spPr bwMode="auto">
            <a:xfrm>
              <a:off x="3771" y="1367"/>
              <a:ext cx="12" cy="55"/>
            </a:xfrm>
            <a:custGeom>
              <a:avLst/>
              <a:gdLst>
                <a:gd name="T0" fmla="*/ 7 w 12"/>
                <a:gd name="T1" fmla="*/ 0 h 55"/>
                <a:gd name="T2" fmla="*/ 0 w 12"/>
                <a:gd name="T3" fmla="*/ 0 h 55"/>
                <a:gd name="T4" fmla="*/ 5 w 12"/>
                <a:gd name="T5" fmla="*/ 55 h 55"/>
                <a:gd name="T6" fmla="*/ 12 w 12"/>
                <a:gd name="T7" fmla="*/ 52 h 55"/>
                <a:gd name="T8" fmla="*/ 7 w 12"/>
                <a:gd name="T9" fmla="*/ 0 h 55"/>
              </a:gdLst>
              <a:ahLst/>
              <a:cxnLst>
                <a:cxn ang="0">
                  <a:pos x="T0" y="T1"/>
                </a:cxn>
                <a:cxn ang="0">
                  <a:pos x="T2" y="T3"/>
                </a:cxn>
                <a:cxn ang="0">
                  <a:pos x="T4" y="T5"/>
                </a:cxn>
                <a:cxn ang="0">
                  <a:pos x="T6" y="T7"/>
                </a:cxn>
                <a:cxn ang="0">
                  <a:pos x="T8" y="T9"/>
                </a:cxn>
              </a:cxnLst>
              <a:rect l="0" t="0" r="r" b="b"/>
              <a:pathLst>
                <a:path w="12" h="55">
                  <a:moveTo>
                    <a:pt x="7" y="0"/>
                  </a:moveTo>
                  <a:lnTo>
                    <a:pt x="0" y="0"/>
                  </a:lnTo>
                  <a:lnTo>
                    <a:pt x="5" y="55"/>
                  </a:lnTo>
                  <a:lnTo>
                    <a:pt x="12" y="52"/>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3" name="Freeform 1666">
              <a:extLst>
                <a:ext uri="{FF2B5EF4-FFF2-40B4-BE49-F238E27FC236}">
                  <a16:creationId xmlns:a16="http://schemas.microsoft.com/office/drawing/2014/main" id="{0FA45D54-06B4-4363-A0AA-FD0F1D891DEB}"/>
                </a:ext>
              </a:extLst>
            </p:cNvPr>
            <p:cNvSpPr>
              <a:spLocks/>
            </p:cNvSpPr>
            <p:nvPr/>
          </p:nvSpPr>
          <p:spPr bwMode="auto">
            <a:xfrm>
              <a:off x="3771" y="1367"/>
              <a:ext cx="12" cy="55"/>
            </a:xfrm>
            <a:custGeom>
              <a:avLst/>
              <a:gdLst>
                <a:gd name="T0" fmla="*/ 7 w 12"/>
                <a:gd name="T1" fmla="*/ 0 h 55"/>
                <a:gd name="T2" fmla="*/ 0 w 12"/>
                <a:gd name="T3" fmla="*/ 0 h 55"/>
                <a:gd name="T4" fmla="*/ 5 w 12"/>
                <a:gd name="T5" fmla="*/ 55 h 55"/>
                <a:gd name="T6" fmla="*/ 12 w 12"/>
                <a:gd name="T7" fmla="*/ 52 h 55"/>
                <a:gd name="T8" fmla="*/ 7 w 12"/>
                <a:gd name="T9" fmla="*/ 0 h 55"/>
              </a:gdLst>
              <a:ahLst/>
              <a:cxnLst>
                <a:cxn ang="0">
                  <a:pos x="T0" y="T1"/>
                </a:cxn>
                <a:cxn ang="0">
                  <a:pos x="T2" y="T3"/>
                </a:cxn>
                <a:cxn ang="0">
                  <a:pos x="T4" y="T5"/>
                </a:cxn>
                <a:cxn ang="0">
                  <a:pos x="T6" y="T7"/>
                </a:cxn>
                <a:cxn ang="0">
                  <a:pos x="T8" y="T9"/>
                </a:cxn>
              </a:cxnLst>
              <a:rect l="0" t="0" r="r" b="b"/>
              <a:pathLst>
                <a:path w="12" h="55">
                  <a:moveTo>
                    <a:pt x="7" y="0"/>
                  </a:moveTo>
                  <a:lnTo>
                    <a:pt x="0" y="0"/>
                  </a:lnTo>
                  <a:lnTo>
                    <a:pt x="5" y="55"/>
                  </a:lnTo>
                  <a:lnTo>
                    <a:pt x="12" y="52"/>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4" name="Freeform 1667">
              <a:extLst>
                <a:ext uri="{FF2B5EF4-FFF2-40B4-BE49-F238E27FC236}">
                  <a16:creationId xmlns:a16="http://schemas.microsoft.com/office/drawing/2014/main" id="{9E337249-45D1-43DB-993A-F3FAAAD38939}"/>
                </a:ext>
              </a:extLst>
            </p:cNvPr>
            <p:cNvSpPr>
              <a:spLocks/>
            </p:cNvSpPr>
            <p:nvPr/>
          </p:nvSpPr>
          <p:spPr bwMode="auto">
            <a:xfrm>
              <a:off x="3702" y="1374"/>
              <a:ext cx="17" cy="55"/>
            </a:xfrm>
            <a:custGeom>
              <a:avLst/>
              <a:gdLst>
                <a:gd name="T0" fmla="*/ 10 w 17"/>
                <a:gd name="T1" fmla="*/ 0 h 55"/>
                <a:gd name="T2" fmla="*/ 0 w 17"/>
                <a:gd name="T3" fmla="*/ 3 h 55"/>
                <a:gd name="T4" fmla="*/ 10 w 17"/>
                <a:gd name="T5" fmla="*/ 55 h 55"/>
                <a:gd name="T6" fmla="*/ 17 w 17"/>
                <a:gd name="T7" fmla="*/ 55 h 55"/>
                <a:gd name="T8" fmla="*/ 10 w 17"/>
                <a:gd name="T9" fmla="*/ 0 h 55"/>
              </a:gdLst>
              <a:ahLst/>
              <a:cxnLst>
                <a:cxn ang="0">
                  <a:pos x="T0" y="T1"/>
                </a:cxn>
                <a:cxn ang="0">
                  <a:pos x="T2" y="T3"/>
                </a:cxn>
                <a:cxn ang="0">
                  <a:pos x="T4" y="T5"/>
                </a:cxn>
                <a:cxn ang="0">
                  <a:pos x="T6" y="T7"/>
                </a:cxn>
                <a:cxn ang="0">
                  <a:pos x="T8" y="T9"/>
                </a:cxn>
              </a:cxnLst>
              <a:rect l="0" t="0" r="r" b="b"/>
              <a:pathLst>
                <a:path w="17" h="55">
                  <a:moveTo>
                    <a:pt x="10" y="0"/>
                  </a:moveTo>
                  <a:lnTo>
                    <a:pt x="0" y="3"/>
                  </a:lnTo>
                  <a:lnTo>
                    <a:pt x="10" y="55"/>
                  </a:lnTo>
                  <a:lnTo>
                    <a:pt x="17" y="55"/>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5" name="Freeform 1668">
              <a:extLst>
                <a:ext uri="{FF2B5EF4-FFF2-40B4-BE49-F238E27FC236}">
                  <a16:creationId xmlns:a16="http://schemas.microsoft.com/office/drawing/2014/main" id="{959E4458-B438-4B4C-90FA-C895361590D8}"/>
                </a:ext>
              </a:extLst>
            </p:cNvPr>
            <p:cNvSpPr>
              <a:spLocks/>
            </p:cNvSpPr>
            <p:nvPr/>
          </p:nvSpPr>
          <p:spPr bwMode="auto">
            <a:xfrm>
              <a:off x="3702" y="1374"/>
              <a:ext cx="17" cy="55"/>
            </a:xfrm>
            <a:custGeom>
              <a:avLst/>
              <a:gdLst>
                <a:gd name="T0" fmla="*/ 10 w 17"/>
                <a:gd name="T1" fmla="*/ 0 h 55"/>
                <a:gd name="T2" fmla="*/ 0 w 17"/>
                <a:gd name="T3" fmla="*/ 3 h 55"/>
                <a:gd name="T4" fmla="*/ 10 w 17"/>
                <a:gd name="T5" fmla="*/ 55 h 55"/>
                <a:gd name="T6" fmla="*/ 17 w 17"/>
                <a:gd name="T7" fmla="*/ 55 h 55"/>
                <a:gd name="T8" fmla="*/ 10 w 17"/>
                <a:gd name="T9" fmla="*/ 0 h 55"/>
              </a:gdLst>
              <a:ahLst/>
              <a:cxnLst>
                <a:cxn ang="0">
                  <a:pos x="T0" y="T1"/>
                </a:cxn>
                <a:cxn ang="0">
                  <a:pos x="T2" y="T3"/>
                </a:cxn>
                <a:cxn ang="0">
                  <a:pos x="T4" y="T5"/>
                </a:cxn>
                <a:cxn ang="0">
                  <a:pos x="T6" y="T7"/>
                </a:cxn>
                <a:cxn ang="0">
                  <a:pos x="T8" y="T9"/>
                </a:cxn>
              </a:cxnLst>
              <a:rect l="0" t="0" r="r" b="b"/>
              <a:pathLst>
                <a:path w="17" h="55">
                  <a:moveTo>
                    <a:pt x="10" y="0"/>
                  </a:moveTo>
                  <a:lnTo>
                    <a:pt x="0" y="3"/>
                  </a:lnTo>
                  <a:lnTo>
                    <a:pt x="10" y="55"/>
                  </a:lnTo>
                  <a:lnTo>
                    <a:pt x="17" y="55"/>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6" name="Freeform 1669">
              <a:extLst>
                <a:ext uri="{FF2B5EF4-FFF2-40B4-BE49-F238E27FC236}">
                  <a16:creationId xmlns:a16="http://schemas.microsoft.com/office/drawing/2014/main" id="{671BEA92-3805-47AE-91CA-1F20F9B0491F}"/>
                </a:ext>
              </a:extLst>
            </p:cNvPr>
            <p:cNvSpPr>
              <a:spLocks/>
            </p:cNvSpPr>
            <p:nvPr/>
          </p:nvSpPr>
          <p:spPr bwMode="auto">
            <a:xfrm>
              <a:off x="3636" y="1391"/>
              <a:ext cx="21" cy="52"/>
            </a:xfrm>
            <a:custGeom>
              <a:avLst/>
              <a:gdLst>
                <a:gd name="T0" fmla="*/ 7 w 21"/>
                <a:gd name="T1" fmla="*/ 0 h 52"/>
                <a:gd name="T2" fmla="*/ 0 w 21"/>
                <a:gd name="T3" fmla="*/ 0 h 52"/>
                <a:gd name="T4" fmla="*/ 12 w 21"/>
                <a:gd name="T5" fmla="*/ 52 h 52"/>
                <a:gd name="T6" fmla="*/ 21 w 21"/>
                <a:gd name="T7" fmla="*/ 50 h 52"/>
                <a:gd name="T8" fmla="*/ 7 w 21"/>
                <a:gd name="T9" fmla="*/ 0 h 52"/>
              </a:gdLst>
              <a:ahLst/>
              <a:cxnLst>
                <a:cxn ang="0">
                  <a:pos x="T0" y="T1"/>
                </a:cxn>
                <a:cxn ang="0">
                  <a:pos x="T2" y="T3"/>
                </a:cxn>
                <a:cxn ang="0">
                  <a:pos x="T4" y="T5"/>
                </a:cxn>
                <a:cxn ang="0">
                  <a:pos x="T6" y="T7"/>
                </a:cxn>
                <a:cxn ang="0">
                  <a:pos x="T8" y="T9"/>
                </a:cxn>
              </a:cxnLst>
              <a:rect l="0" t="0" r="r" b="b"/>
              <a:pathLst>
                <a:path w="21" h="52">
                  <a:moveTo>
                    <a:pt x="7" y="0"/>
                  </a:moveTo>
                  <a:lnTo>
                    <a:pt x="0" y="0"/>
                  </a:lnTo>
                  <a:lnTo>
                    <a:pt x="12" y="52"/>
                  </a:lnTo>
                  <a:lnTo>
                    <a:pt x="21"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7" name="Freeform 1670">
              <a:extLst>
                <a:ext uri="{FF2B5EF4-FFF2-40B4-BE49-F238E27FC236}">
                  <a16:creationId xmlns:a16="http://schemas.microsoft.com/office/drawing/2014/main" id="{2A07840F-FA13-496E-ACAB-911EC377B7BD}"/>
                </a:ext>
              </a:extLst>
            </p:cNvPr>
            <p:cNvSpPr>
              <a:spLocks/>
            </p:cNvSpPr>
            <p:nvPr/>
          </p:nvSpPr>
          <p:spPr bwMode="auto">
            <a:xfrm>
              <a:off x="3636" y="1391"/>
              <a:ext cx="21" cy="52"/>
            </a:xfrm>
            <a:custGeom>
              <a:avLst/>
              <a:gdLst>
                <a:gd name="T0" fmla="*/ 7 w 21"/>
                <a:gd name="T1" fmla="*/ 0 h 52"/>
                <a:gd name="T2" fmla="*/ 0 w 21"/>
                <a:gd name="T3" fmla="*/ 0 h 52"/>
                <a:gd name="T4" fmla="*/ 12 w 21"/>
                <a:gd name="T5" fmla="*/ 52 h 52"/>
                <a:gd name="T6" fmla="*/ 21 w 21"/>
                <a:gd name="T7" fmla="*/ 50 h 52"/>
                <a:gd name="T8" fmla="*/ 7 w 21"/>
                <a:gd name="T9" fmla="*/ 0 h 52"/>
              </a:gdLst>
              <a:ahLst/>
              <a:cxnLst>
                <a:cxn ang="0">
                  <a:pos x="T0" y="T1"/>
                </a:cxn>
                <a:cxn ang="0">
                  <a:pos x="T2" y="T3"/>
                </a:cxn>
                <a:cxn ang="0">
                  <a:pos x="T4" y="T5"/>
                </a:cxn>
                <a:cxn ang="0">
                  <a:pos x="T6" y="T7"/>
                </a:cxn>
                <a:cxn ang="0">
                  <a:pos x="T8" y="T9"/>
                </a:cxn>
              </a:cxnLst>
              <a:rect l="0" t="0" r="r" b="b"/>
              <a:pathLst>
                <a:path w="21" h="52">
                  <a:moveTo>
                    <a:pt x="7" y="0"/>
                  </a:moveTo>
                  <a:lnTo>
                    <a:pt x="0" y="0"/>
                  </a:lnTo>
                  <a:lnTo>
                    <a:pt x="12" y="52"/>
                  </a:lnTo>
                  <a:lnTo>
                    <a:pt x="21"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8" name="Freeform 1671">
              <a:extLst>
                <a:ext uri="{FF2B5EF4-FFF2-40B4-BE49-F238E27FC236}">
                  <a16:creationId xmlns:a16="http://schemas.microsoft.com/office/drawing/2014/main" id="{F2AD651E-DC5C-45DC-BF9D-99EA70C5DC1D}"/>
                </a:ext>
              </a:extLst>
            </p:cNvPr>
            <p:cNvSpPr>
              <a:spLocks/>
            </p:cNvSpPr>
            <p:nvPr/>
          </p:nvSpPr>
          <p:spPr bwMode="auto">
            <a:xfrm>
              <a:off x="3569" y="1410"/>
              <a:ext cx="26" cy="54"/>
            </a:xfrm>
            <a:custGeom>
              <a:avLst/>
              <a:gdLst>
                <a:gd name="T0" fmla="*/ 7 w 26"/>
                <a:gd name="T1" fmla="*/ 0 h 54"/>
                <a:gd name="T2" fmla="*/ 0 w 26"/>
                <a:gd name="T3" fmla="*/ 2 h 54"/>
                <a:gd name="T4" fmla="*/ 19 w 26"/>
                <a:gd name="T5" fmla="*/ 54 h 54"/>
                <a:gd name="T6" fmla="*/ 26 w 26"/>
                <a:gd name="T7" fmla="*/ 50 h 54"/>
                <a:gd name="T8" fmla="*/ 7 w 26"/>
                <a:gd name="T9" fmla="*/ 0 h 54"/>
              </a:gdLst>
              <a:ahLst/>
              <a:cxnLst>
                <a:cxn ang="0">
                  <a:pos x="T0" y="T1"/>
                </a:cxn>
                <a:cxn ang="0">
                  <a:pos x="T2" y="T3"/>
                </a:cxn>
                <a:cxn ang="0">
                  <a:pos x="T4" y="T5"/>
                </a:cxn>
                <a:cxn ang="0">
                  <a:pos x="T6" y="T7"/>
                </a:cxn>
                <a:cxn ang="0">
                  <a:pos x="T8" y="T9"/>
                </a:cxn>
              </a:cxnLst>
              <a:rect l="0" t="0" r="r" b="b"/>
              <a:pathLst>
                <a:path w="26" h="54">
                  <a:moveTo>
                    <a:pt x="7" y="0"/>
                  </a:moveTo>
                  <a:lnTo>
                    <a:pt x="0" y="2"/>
                  </a:lnTo>
                  <a:lnTo>
                    <a:pt x="19" y="54"/>
                  </a:lnTo>
                  <a:lnTo>
                    <a:pt x="26"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9" name="Freeform 1672">
              <a:extLst>
                <a:ext uri="{FF2B5EF4-FFF2-40B4-BE49-F238E27FC236}">
                  <a16:creationId xmlns:a16="http://schemas.microsoft.com/office/drawing/2014/main" id="{5D3A518B-09E7-49F8-A2E6-363CAF50540A}"/>
                </a:ext>
              </a:extLst>
            </p:cNvPr>
            <p:cNvSpPr>
              <a:spLocks/>
            </p:cNvSpPr>
            <p:nvPr/>
          </p:nvSpPr>
          <p:spPr bwMode="auto">
            <a:xfrm>
              <a:off x="3569" y="1410"/>
              <a:ext cx="26" cy="54"/>
            </a:xfrm>
            <a:custGeom>
              <a:avLst/>
              <a:gdLst>
                <a:gd name="T0" fmla="*/ 7 w 26"/>
                <a:gd name="T1" fmla="*/ 0 h 54"/>
                <a:gd name="T2" fmla="*/ 0 w 26"/>
                <a:gd name="T3" fmla="*/ 2 h 54"/>
                <a:gd name="T4" fmla="*/ 19 w 26"/>
                <a:gd name="T5" fmla="*/ 54 h 54"/>
                <a:gd name="T6" fmla="*/ 26 w 26"/>
                <a:gd name="T7" fmla="*/ 50 h 54"/>
                <a:gd name="T8" fmla="*/ 7 w 26"/>
                <a:gd name="T9" fmla="*/ 0 h 54"/>
              </a:gdLst>
              <a:ahLst/>
              <a:cxnLst>
                <a:cxn ang="0">
                  <a:pos x="T0" y="T1"/>
                </a:cxn>
                <a:cxn ang="0">
                  <a:pos x="T2" y="T3"/>
                </a:cxn>
                <a:cxn ang="0">
                  <a:pos x="T4" y="T5"/>
                </a:cxn>
                <a:cxn ang="0">
                  <a:pos x="T6" y="T7"/>
                </a:cxn>
                <a:cxn ang="0">
                  <a:pos x="T8" y="T9"/>
                </a:cxn>
              </a:cxnLst>
              <a:rect l="0" t="0" r="r" b="b"/>
              <a:pathLst>
                <a:path w="26" h="54">
                  <a:moveTo>
                    <a:pt x="7" y="0"/>
                  </a:moveTo>
                  <a:lnTo>
                    <a:pt x="0" y="2"/>
                  </a:lnTo>
                  <a:lnTo>
                    <a:pt x="19" y="54"/>
                  </a:lnTo>
                  <a:lnTo>
                    <a:pt x="26"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0" name="Freeform 1673">
              <a:extLst>
                <a:ext uri="{FF2B5EF4-FFF2-40B4-BE49-F238E27FC236}">
                  <a16:creationId xmlns:a16="http://schemas.microsoft.com/office/drawing/2014/main" id="{E996C53A-9DB0-4E17-BECB-75BFFFFB111B}"/>
                </a:ext>
              </a:extLst>
            </p:cNvPr>
            <p:cNvSpPr>
              <a:spLocks/>
            </p:cNvSpPr>
            <p:nvPr/>
          </p:nvSpPr>
          <p:spPr bwMode="auto">
            <a:xfrm>
              <a:off x="3505" y="1436"/>
              <a:ext cx="31" cy="52"/>
            </a:xfrm>
            <a:custGeom>
              <a:avLst/>
              <a:gdLst>
                <a:gd name="T0" fmla="*/ 7 w 31"/>
                <a:gd name="T1" fmla="*/ 0 h 52"/>
                <a:gd name="T2" fmla="*/ 0 w 31"/>
                <a:gd name="T3" fmla="*/ 2 h 52"/>
                <a:gd name="T4" fmla="*/ 22 w 31"/>
                <a:gd name="T5" fmla="*/ 52 h 52"/>
                <a:gd name="T6" fmla="*/ 31 w 31"/>
                <a:gd name="T7" fmla="*/ 47 h 52"/>
                <a:gd name="T8" fmla="*/ 7 w 31"/>
                <a:gd name="T9" fmla="*/ 0 h 52"/>
              </a:gdLst>
              <a:ahLst/>
              <a:cxnLst>
                <a:cxn ang="0">
                  <a:pos x="T0" y="T1"/>
                </a:cxn>
                <a:cxn ang="0">
                  <a:pos x="T2" y="T3"/>
                </a:cxn>
                <a:cxn ang="0">
                  <a:pos x="T4" y="T5"/>
                </a:cxn>
                <a:cxn ang="0">
                  <a:pos x="T6" y="T7"/>
                </a:cxn>
                <a:cxn ang="0">
                  <a:pos x="T8" y="T9"/>
                </a:cxn>
              </a:cxnLst>
              <a:rect l="0" t="0" r="r" b="b"/>
              <a:pathLst>
                <a:path w="31" h="52">
                  <a:moveTo>
                    <a:pt x="7" y="0"/>
                  </a:moveTo>
                  <a:lnTo>
                    <a:pt x="0" y="2"/>
                  </a:lnTo>
                  <a:lnTo>
                    <a:pt x="22" y="52"/>
                  </a:lnTo>
                  <a:lnTo>
                    <a:pt x="31" y="47"/>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1" name="Freeform 1674">
              <a:extLst>
                <a:ext uri="{FF2B5EF4-FFF2-40B4-BE49-F238E27FC236}">
                  <a16:creationId xmlns:a16="http://schemas.microsoft.com/office/drawing/2014/main" id="{3393FE14-3A9D-4E0F-BB41-81AB39802D98}"/>
                </a:ext>
              </a:extLst>
            </p:cNvPr>
            <p:cNvSpPr>
              <a:spLocks/>
            </p:cNvSpPr>
            <p:nvPr/>
          </p:nvSpPr>
          <p:spPr bwMode="auto">
            <a:xfrm>
              <a:off x="3505" y="1436"/>
              <a:ext cx="31" cy="52"/>
            </a:xfrm>
            <a:custGeom>
              <a:avLst/>
              <a:gdLst>
                <a:gd name="T0" fmla="*/ 7 w 31"/>
                <a:gd name="T1" fmla="*/ 0 h 52"/>
                <a:gd name="T2" fmla="*/ 0 w 31"/>
                <a:gd name="T3" fmla="*/ 2 h 52"/>
                <a:gd name="T4" fmla="*/ 22 w 31"/>
                <a:gd name="T5" fmla="*/ 52 h 52"/>
                <a:gd name="T6" fmla="*/ 31 w 31"/>
                <a:gd name="T7" fmla="*/ 47 h 52"/>
                <a:gd name="T8" fmla="*/ 7 w 31"/>
                <a:gd name="T9" fmla="*/ 0 h 52"/>
              </a:gdLst>
              <a:ahLst/>
              <a:cxnLst>
                <a:cxn ang="0">
                  <a:pos x="T0" y="T1"/>
                </a:cxn>
                <a:cxn ang="0">
                  <a:pos x="T2" y="T3"/>
                </a:cxn>
                <a:cxn ang="0">
                  <a:pos x="T4" y="T5"/>
                </a:cxn>
                <a:cxn ang="0">
                  <a:pos x="T6" y="T7"/>
                </a:cxn>
                <a:cxn ang="0">
                  <a:pos x="T8" y="T9"/>
                </a:cxn>
              </a:cxnLst>
              <a:rect l="0" t="0" r="r" b="b"/>
              <a:pathLst>
                <a:path w="31" h="52">
                  <a:moveTo>
                    <a:pt x="7" y="0"/>
                  </a:moveTo>
                  <a:lnTo>
                    <a:pt x="0" y="2"/>
                  </a:lnTo>
                  <a:lnTo>
                    <a:pt x="22" y="52"/>
                  </a:lnTo>
                  <a:lnTo>
                    <a:pt x="31" y="47"/>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2" name="Freeform 1675">
              <a:extLst>
                <a:ext uri="{FF2B5EF4-FFF2-40B4-BE49-F238E27FC236}">
                  <a16:creationId xmlns:a16="http://schemas.microsoft.com/office/drawing/2014/main" id="{7A74E120-44DA-403C-A58F-014468768146}"/>
                </a:ext>
              </a:extLst>
            </p:cNvPr>
            <p:cNvSpPr>
              <a:spLocks/>
            </p:cNvSpPr>
            <p:nvPr/>
          </p:nvSpPr>
          <p:spPr bwMode="auto">
            <a:xfrm>
              <a:off x="3444" y="1467"/>
              <a:ext cx="35" cy="52"/>
            </a:xfrm>
            <a:custGeom>
              <a:avLst/>
              <a:gdLst>
                <a:gd name="T0" fmla="*/ 7 w 35"/>
                <a:gd name="T1" fmla="*/ 0 h 52"/>
                <a:gd name="T2" fmla="*/ 0 w 35"/>
                <a:gd name="T3" fmla="*/ 5 h 52"/>
                <a:gd name="T4" fmla="*/ 26 w 35"/>
                <a:gd name="T5" fmla="*/ 52 h 52"/>
                <a:gd name="T6" fmla="*/ 35 w 35"/>
                <a:gd name="T7" fmla="*/ 47 h 52"/>
                <a:gd name="T8" fmla="*/ 7 w 35"/>
                <a:gd name="T9" fmla="*/ 0 h 52"/>
              </a:gdLst>
              <a:ahLst/>
              <a:cxnLst>
                <a:cxn ang="0">
                  <a:pos x="T0" y="T1"/>
                </a:cxn>
                <a:cxn ang="0">
                  <a:pos x="T2" y="T3"/>
                </a:cxn>
                <a:cxn ang="0">
                  <a:pos x="T4" y="T5"/>
                </a:cxn>
                <a:cxn ang="0">
                  <a:pos x="T6" y="T7"/>
                </a:cxn>
                <a:cxn ang="0">
                  <a:pos x="T8" y="T9"/>
                </a:cxn>
              </a:cxnLst>
              <a:rect l="0" t="0" r="r" b="b"/>
              <a:pathLst>
                <a:path w="35" h="52">
                  <a:moveTo>
                    <a:pt x="7" y="0"/>
                  </a:moveTo>
                  <a:lnTo>
                    <a:pt x="0" y="5"/>
                  </a:lnTo>
                  <a:lnTo>
                    <a:pt x="26" y="52"/>
                  </a:lnTo>
                  <a:lnTo>
                    <a:pt x="35" y="47"/>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3" name="Freeform 1676">
              <a:extLst>
                <a:ext uri="{FF2B5EF4-FFF2-40B4-BE49-F238E27FC236}">
                  <a16:creationId xmlns:a16="http://schemas.microsoft.com/office/drawing/2014/main" id="{8F860AA6-AFF5-4F5E-9BCC-52F06BA86BE7}"/>
                </a:ext>
              </a:extLst>
            </p:cNvPr>
            <p:cNvSpPr>
              <a:spLocks/>
            </p:cNvSpPr>
            <p:nvPr/>
          </p:nvSpPr>
          <p:spPr bwMode="auto">
            <a:xfrm>
              <a:off x="3444" y="1467"/>
              <a:ext cx="35" cy="52"/>
            </a:xfrm>
            <a:custGeom>
              <a:avLst/>
              <a:gdLst>
                <a:gd name="T0" fmla="*/ 7 w 35"/>
                <a:gd name="T1" fmla="*/ 0 h 52"/>
                <a:gd name="T2" fmla="*/ 0 w 35"/>
                <a:gd name="T3" fmla="*/ 5 h 52"/>
                <a:gd name="T4" fmla="*/ 26 w 35"/>
                <a:gd name="T5" fmla="*/ 52 h 52"/>
                <a:gd name="T6" fmla="*/ 35 w 35"/>
                <a:gd name="T7" fmla="*/ 47 h 52"/>
                <a:gd name="T8" fmla="*/ 7 w 35"/>
                <a:gd name="T9" fmla="*/ 0 h 52"/>
              </a:gdLst>
              <a:ahLst/>
              <a:cxnLst>
                <a:cxn ang="0">
                  <a:pos x="T0" y="T1"/>
                </a:cxn>
                <a:cxn ang="0">
                  <a:pos x="T2" y="T3"/>
                </a:cxn>
                <a:cxn ang="0">
                  <a:pos x="T4" y="T5"/>
                </a:cxn>
                <a:cxn ang="0">
                  <a:pos x="T6" y="T7"/>
                </a:cxn>
                <a:cxn ang="0">
                  <a:pos x="T8" y="T9"/>
                </a:cxn>
              </a:cxnLst>
              <a:rect l="0" t="0" r="r" b="b"/>
              <a:pathLst>
                <a:path w="35" h="52">
                  <a:moveTo>
                    <a:pt x="7" y="0"/>
                  </a:moveTo>
                  <a:lnTo>
                    <a:pt x="0" y="5"/>
                  </a:lnTo>
                  <a:lnTo>
                    <a:pt x="26" y="52"/>
                  </a:lnTo>
                  <a:lnTo>
                    <a:pt x="35" y="47"/>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4" name="Freeform 1677">
              <a:extLst>
                <a:ext uri="{FF2B5EF4-FFF2-40B4-BE49-F238E27FC236}">
                  <a16:creationId xmlns:a16="http://schemas.microsoft.com/office/drawing/2014/main" id="{A2C60B54-6AA4-4D13-A587-CEA4CB74A136}"/>
                </a:ext>
              </a:extLst>
            </p:cNvPr>
            <p:cNvSpPr>
              <a:spLocks/>
            </p:cNvSpPr>
            <p:nvPr/>
          </p:nvSpPr>
          <p:spPr bwMode="auto">
            <a:xfrm>
              <a:off x="3387" y="1505"/>
              <a:ext cx="38" cy="47"/>
            </a:xfrm>
            <a:custGeom>
              <a:avLst/>
              <a:gdLst>
                <a:gd name="T0" fmla="*/ 7 w 38"/>
                <a:gd name="T1" fmla="*/ 0 h 47"/>
                <a:gd name="T2" fmla="*/ 0 w 38"/>
                <a:gd name="T3" fmla="*/ 5 h 47"/>
                <a:gd name="T4" fmla="*/ 30 w 38"/>
                <a:gd name="T5" fmla="*/ 47 h 47"/>
                <a:gd name="T6" fmla="*/ 38 w 38"/>
                <a:gd name="T7" fmla="*/ 43 h 47"/>
                <a:gd name="T8" fmla="*/ 7 w 38"/>
                <a:gd name="T9" fmla="*/ 0 h 47"/>
              </a:gdLst>
              <a:ahLst/>
              <a:cxnLst>
                <a:cxn ang="0">
                  <a:pos x="T0" y="T1"/>
                </a:cxn>
                <a:cxn ang="0">
                  <a:pos x="T2" y="T3"/>
                </a:cxn>
                <a:cxn ang="0">
                  <a:pos x="T4" y="T5"/>
                </a:cxn>
                <a:cxn ang="0">
                  <a:pos x="T6" y="T7"/>
                </a:cxn>
                <a:cxn ang="0">
                  <a:pos x="T8" y="T9"/>
                </a:cxn>
              </a:cxnLst>
              <a:rect l="0" t="0" r="r" b="b"/>
              <a:pathLst>
                <a:path w="38" h="47">
                  <a:moveTo>
                    <a:pt x="7" y="0"/>
                  </a:moveTo>
                  <a:lnTo>
                    <a:pt x="0" y="5"/>
                  </a:lnTo>
                  <a:lnTo>
                    <a:pt x="30" y="47"/>
                  </a:lnTo>
                  <a:lnTo>
                    <a:pt x="38" y="43"/>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5" name="Freeform 1678">
              <a:extLst>
                <a:ext uri="{FF2B5EF4-FFF2-40B4-BE49-F238E27FC236}">
                  <a16:creationId xmlns:a16="http://schemas.microsoft.com/office/drawing/2014/main" id="{ADD6B4CC-1DB5-4968-9C75-FACAA0C5C49E}"/>
                </a:ext>
              </a:extLst>
            </p:cNvPr>
            <p:cNvSpPr>
              <a:spLocks/>
            </p:cNvSpPr>
            <p:nvPr/>
          </p:nvSpPr>
          <p:spPr bwMode="auto">
            <a:xfrm>
              <a:off x="3387" y="1505"/>
              <a:ext cx="38" cy="47"/>
            </a:xfrm>
            <a:custGeom>
              <a:avLst/>
              <a:gdLst>
                <a:gd name="T0" fmla="*/ 7 w 38"/>
                <a:gd name="T1" fmla="*/ 0 h 47"/>
                <a:gd name="T2" fmla="*/ 0 w 38"/>
                <a:gd name="T3" fmla="*/ 5 h 47"/>
                <a:gd name="T4" fmla="*/ 30 w 38"/>
                <a:gd name="T5" fmla="*/ 47 h 47"/>
                <a:gd name="T6" fmla="*/ 38 w 38"/>
                <a:gd name="T7" fmla="*/ 43 h 47"/>
                <a:gd name="T8" fmla="*/ 7 w 38"/>
                <a:gd name="T9" fmla="*/ 0 h 47"/>
              </a:gdLst>
              <a:ahLst/>
              <a:cxnLst>
                <a:cxn ang="0">
                  <a:pos x="T0" y="T1"/>
                </a:cxn>
                <a:cxn ang="0">
                  <a:pos x="T2" y="T3"/>
                </a:cxn>
                <a:cxn ang="0">
                  <a:pos x="T4" y="T5"/>
                </a:cxn>
                <a:cxn ang="0">
                  <a:pos x="T6" y="T7"/>
                </a:cxn>
                <a:cxn ang="0">
                  <a:pos x="T8" y="T9"/>
                </a:cxn>
              </a:cxnLst>
              <a:rect l="0" t="0" r="r" b="b"/>
              <a:pathLst>
                <a:path w="38" h="47">
                  <a:moveTo>
                    <a:pt x="7" y="0"/>
                  </a:moveTo>
                  <a:lnTo>
                    <a:pt x="0" y="5"/>
                  </a:lnTo>
                  <a:lnTo>
                    <a:pt x="30" y="47"/>
                  </a:lnTo>
                  <a:lnTo>
                    <a:pt x="38" y="43"/>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6" name="Freeform 1679">
              <a:extLst>
                <a:ext uri="{FF2B5EF4-FFF2-40B4-BE49-F238E27FC236}">
                  <a16:creationId xmlns:a16="http://schemas.microsoft.com/office/drawing/2014/main" id="{CBFAC2AE-D45E-4C4C-A570-B0F504230467}"/>
                </a:ext>
              </a:extLst>
            </p:cNvPr>
            <p:cNvSpPr>
              <a:spLocks/>
            </p:cNvSpPr>
            <p:nvPr/>
          </p:nvSpPr>
          <p:spPr bwMode="auto">
            <a:xfrm>
              <a:off x="3330" y="1545"/>
              <a:ext cx="42" cy="48"/>
            </a:xfrm>
            <a:custGeom>
              <a:avLst/>
              <a:gdLst>
                <a:gd name="T0" fmla="*/ 7 w 42"/>
                <a:gd name="T1" fmla="*/ 0 h 48"/>
                <a:gd name="T2" fmla="*/ 0 w 42"/>
                <a:gd name="T3" fmla="*/ 7 h 48"/>
                <a:gd name="T4" fmla="*/ 35 w 42"/>
                <a:gd name="T5" fmla="*/ 48 h 48"/>
                <a:gd name="T6" fmla="*/ 42 w 42"/>
                <a:gd name="T7" fmla="*/ 43 h 48"/>
                <a:gd name="T8" fmla="*/ 7 w 42"/>
                <a:gd name="T9" fmla="*/ 0 h 48"/>
              </a:gdLst>
              <a:ahLst/>
              <a:cxnLst>
                <a:cxn ang="0">
                  <a:pos x="T0" y="T1"/>
                </a:cxn>
                <a:cxn ang="0">
                  <a:pos x="T2" y="T3"/>
                </a:cxn>
                <a:cxn ang="0">
                  <a:pos x="T4" y="T5"/>
                </a:cxn>
                <a:cxn ang="0">
                  <a:pos x="T6" y="T7"/>
                </a:cxn>
                <a:cxn ang="0">
                  <a:pos x="T8" y="T9"/>
                </a:cxn>
              </a:cxnLst>
              <a:rect l="0" t="0" r="r" b="b"/>
              <a:pathLst>
                <a:path w="42" h="48">
                  <a:moveTo>
                    <a:pt x="7" y="0"/>
                  </a:moveTo>
                  <a:lnTo>
                    <a:pt x="0" y="7"/>
                  </a:lnTo>
                  <a:lnTo>
                    <a:pt x="35" y="48"/>
                  </a:lnTo>
                  <a:lnTo>
                    <a:pt x="42" y="43"/>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7" name="Freeform 1680">
              <a:extLst>
                <a:ext uri="{FF2B5EF4-FFF2-40B4-BE49-F238E27FC236}">
                  <a16:creationId xmlns:a16="http://schemas.microsoft.com/office/drawing/2014/main" id="{4B7CABC6-8B65-4908-894B-97B53F0B1136}"/>
                </a:ext>
              </a:extLst>
            </p:cNvPr>
            <p:cNvSpPr>
              <a:spLocks/>
            </p:cNvSpPr>
            <p:nvPr/>
          </p:nvSpPr>
          <p:spPr bwMode="auto">
            <a:xfrm>
              <a:off x="3330" y="1545"/>
              <a:ext cx="42" cy="48"/>
            </a:xfrm>
            <a:custGeom>
              <a:avLst/>
              <a:gdLst>
                <a:gd name="T0" fmla="*/ 7 w 42"/>
                <a:gd name="T1" fmla="*/ 0 h 48"/>
                <a:gd name="T2" fmla="*/ 0 w 42"/>
                <a:gd name="T3" fmla="*/ 7 h 48"/>
                <a:gd name="T4" fmla="*/ 35 w 42"/>
                <a:gd name="T5" fmla="*/ 48 h 48"/>
                <a:gd name="T6" fmla="*/ 42 w 42"/>
                <a:gd name="T7" fmla="*/ 43 h 48"/>
                <a:gd name="T8" fmla="*/ 7 w 42"/>
                <a:gd name="T9" fmla="*/ 0 h 48"/>
              </a:gdLst>
              <a:ahLst/>
              <a:cxnLst>
                <a:cxn ang="0">
                  <a:pos x="T0" y="T1"/>
                </a:cxn>
                <a:cxn ang="0">
                  <a:pos x="T2" y="T3"/>
                </a:cxn>
                <a:cxn ang="0">
                  <a:pos x="T4" y="T5"/>
                </a:cxn>
                <a:cxn ang="0">
                  <a:pos x="T6" y="T7"/>
                </a:cxn>
                <a:cxn ang="0">
                  <a:pos x="T8" y="T9"/>
                </a:cxn>
              </a:cxnLst>
              <a:rect l="0" t="0" r="r" b="b"/>
              <a:pathLst>
                <a:path w="42" h="48">
                  <a:moveTo>
                    <a:pt x="7" y="0"/>
                  </a:moveTo>
                  <a:lnTo>
                    <a:pt x="0" y="7"/>
                  </a:lnTo>
                  <a:lnTo>
                    <a:pt x="35" y="48"/>
                  </a:lnTo>
                  <a:lnTo>
                    <a:pt x="42" y="43"/>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8" name="Freeform 1681">
              <a:extLst>
                <a:ext uri="{FF2B5EF4-FFF2-40B4-BE49-F238E27FC236}">
                  <a16:creationId xmlns:a16="http://schemas.microsoft.com/office/drawing/2014/main" id="{5EC1CE0B-CC94-4E72-BFA7-DFB46C382C3E}"/>
                </a:ext>
              </a:extLst>
            </p:cNvPr>
            <p:cNvSpPr>
              <a:spLocks/>
            </p:cNvSpPr>
            <p:nvPr/>
          </p:nvSpPr>
          <p:spPr bwMode="auto">
            <a:xfrm>
              <a:off x="3232" y="1643"/>
              <a:ext cx="48" cy="40"/>
            </a:xfrm>
            <a:custGeom>
              <a:avLst/>
              <a:gdLst>
                <a:gd name="T0" fmla="*/ 7 w 48"/>
                <a:gd name="T1" fmla="*/ 0 h 40"/>
                <a:gd name="T2" fmla="*/ 0 w 48"/>
                <a:gd name="T3" fmla="*/ 7 h 40"/>
                <a:gd name="T4" fmla="*/ 43 w 48"/>
                <a:gd name="T5" fmla="*/ 40 h 40"/>
                <a:gd name="T6" fmla="*/ 48 w 48"/>
                <a:gd name="T7" fmla="*/ 35 h 40"/>
                <a:gd name="T8" fmla="*/ 7 w 48"/>
                <a:gd name="T9" fmla="*/ 0 h 40"/>
              </a:gdLst>
              <a:ahLst/>
              <a:cxnLst>
                <a:cxn ang="0">
                  <a:pos x="T0" y="T1"/>
                </a:cxn>
                <a:cxn ang="0">
                  <a:pos x="T2" y="T3"/>
                </a:cxn>
                <a:cxn ang="0">
                  <a:pos x="T4" y="T5"/>
                </a:cxn>
                <a:cxn ang="0">
                  <a:pos x="T6" y="T7"/>
                </a:cxn>
                <a:cxn ang="0">
                  <a:pos x="T8" y="T9"/>
                </a:cxn>
              </a:cxnLst>
              <a:rect l="0" t="0" r="r" b="b"/>
              <a:pathLst>
                <a:path w="48" h="40">
                  <a:moveTo>
                    <a:pt x="7" y="0"/>
                  </a:moveTo>
                  <a:lnTo>
                    <a:pt x="0" y="7"/>
                  </a:lnTo>
                  <a:lnTo>
                    <a:pt x="43" y="40"/>
                  </a:lnTo>
                  <a:lnTo>
                    <a:pt x="48" y="35"/>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39" name="Freeform 1682">
              <a:extLst>
                <a:ext uri="{FF2B5EF4-FFF2-40B4-BE49-F238E27FC236}">
                  <a16:creationId xmlns:a16="http://schemas.microsoft.com/office/drawing/2014/main" id="{4561E515-B77A-45A4-A882-E381EFA33CC0}"/>
                </a:ext>
              </a:extLst>
            </p:cNvPr>
            <p:cNvSpPr>
              <a:spLocks/>
            </p:cNvSpPr>
            <p:nvPr/>
          </p:nvSpPr>
          <p:spPr bwMode="auto">
            <a:xfrm>
              <a:off x="3232" y="1643"/>
              <a:ext cx="48" cy="40"/>
            </a:xfrm>
            <a:custGeom>
              <a:avLst/>
              <a:gdLst>
                <a:gd name="T0" fmla="*/ 7 w 48"/>
                <a:gd name="T1" fmla="*/ 0 h 40"/>
                <a:gd name="T2" fmla="*/ 0 w 48"/>
                <a:gd name="T3" fmla="*/ 7 h 40"/>
                <a:gd name="T4" fmla="*/ 43 w 48"/>
                <a:gd name="T5" fmla="*/ 40 h 40"/>
                <a:gd name="T6" fmla="*/ 48 w 48"/>
                <a:gd name="T7" fmla="*/ 35 h 40"/>
                <a:gd name="T8" fmla="*/ 7 w 48"/>
                <a:gd name="T9" fmla="*/ 0 h 40"/>
              </a:gdLst>
              <a:ahLst/>
              <a:cxnLst>
                <a:cxn ang="0">
                  <a:pos x="T0" y="T1"/>
                </a:cxn>
                <a:cxn ang="0">
                  <a:pos x="T2" y="T3"/>
                </a:cxn>
                <a:cxn ang="0">
                  <a:pos x="T4" y="T5"/>
                </a:cxn>
                <a:cxn ang="0">
                  <a:pos x="T6" y="T7"/>
                </a:cxn>
                <a:cxn ang="0">
                  <a:pos x="T8" y="T9"/>
                </a:cxn>
              </a:cxnLst>
              <a:rect l="0" t="0" r="r" b="b"/>
              <a:pathLst>
                <a:path w="48" h="40">
                  <a:moveTo>
                    <a:pt x="7" y="0"/>
                  </a:moveTo>
                  <a:lnTo>
                    <a:pt x="0" y="7"/>
                  </a:lnTo>
                  <a:lnTo>
                    <a:pt x="43" y="40"/>
                  </a:lnTo>
                  <a:lnTo>
                    <a:pt x="48" y="35"/>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0" name="Freeform 1683">
              <a:extLst>
                <a:ext uri="{FF2B5EF4-FFF2-40B4-BE49-F238E27FC236}">
                  <a16:creationId xmlns:a16="http://schemas.microsoft.com/office/drawing/2014/main" id="{0AB06536-73CD-4885-B719-FD13CDABEA10}"/>
                </a:ext>
              </a:extLst>
            </p:cNvPr>
            <p:cNvSpPr>
              <a:spLocks/>
            </p:cNvSpPr>
            <p:nvPr/>
          </p:nvSpPr>
          <p:spPr bwMode="auto">
            <a:xfrm>
              <a:off x="3192" y="1697"/>
              <a:ext cx="47" cy="38"/>
            </a:xfrm>
            <a:custGeom>
              <a:avLst/>
              <a:gdLst>
                <a:gd name="T0" fmla="*/ 5 w 47"/>
                <a:gd name="T1" fmla="*/ 0 h 38"/>
                <a:gd name="T2" fmla="*/ 0 w 47"/>
                <a:gd name="T3" fmla="*/ 7 h 38"/>
                <a:gd name="T4" fmla="*/ 43 w 47"/>
                <a:gd name="T5" fmla="*/ 38 h 38"/>
                <a:gd name="T6" fmla="*/ 47 w 47"/>
                <a:gd name="T7" fmla="*/ 31 h 38"/>
                <a:gd name="T8" fmla="*/ 5 w 47"/>
                <a:gd name="T9" fmla="*/ 0 h 38"/>
              </a:gdLst>
              <a:ahLst/>
              <a:cxnLst>
                <a:cxn ang="0">
                  <a:pos x="T0" y="T1"/>
                </a:cxn>
                <a:cxn ang="0">
                  <a:pos x="T2" y="T3"/>
                </a:cxn>
                <a:cxn ang="0">
                  <a:pos x="T4" y="T5"/>
                </a:cxn>
                <a:cxn ang="0">
                  <a:pos x="T6" y="T7"/>
                </a:cxn>
                <a:cxn ang="0">
                  <a:pos x="T8" y="T9"/>
                </a:cxn>
              </a:cxnLst>
              <a:rect l="0" t="0" r="r" b="b"/>
              <a:pathLst>
                <a:path w="47" h="38">
                  <a:moveTo>
                    <a:pt x="5" y="0"/>
                  </a:moveTo>
                  <a:lnTo>
                    <a:pt x="0" y="7"/>
                  </a:lnTo>
                  <a:lnTo>
                    <a:pt x="43" y="38"/>
                  </a:lnTo>
                  <a:lnTo>
                    <a:pt x="47" y="31"/>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1" name="Freeform 1684">
              <a:extLst>
                <a:ext uri="{FF2B5EF4-FFF2-40B4-BE49-F238E27FC236}">
                  <a16:creationId xmlns:a16="http://schemas.microsoft.com/office/drawing/2014/main" id="{DF1C3EF1-4496-4BA8-9093-08EB9B0326B4}"/>
                </a:ext>
              </a:extLst>
            </p:cNvPr>
            <p:cNvSpPr>
              <a:spLocks/>
            </p:cNvSpPr>
            <p:nvPr/>
          </p:nvSpPr>
          <p:spPr bwMode="auto">
            <a:xfrm>
              <a:off x="3192" y="1697"/>
              <a:ext cx="47" cy="38"/>
            </a:xfrm>
            <a:custGeom>
              <a:avLst/>
              <a:gdLst>
                <a:gd name="T0" fmla="*/ 5 w 47"/>
                <a:gd name="T1" fmla="*/ 0 h 38"/>
                <a:gd name="T2" fmla="*/ 0 w 47"/>
                <a:gd name="T3" fmla="*/ 7 h 38"/>
                <a:gd name="T4" fmla="*/ 43 w 47"/>
                <a:gd name="T5" fmla="*/ 38 h 38"/>
                <a:gd name="T6" fmla="*/ 47 w 47"/>
                <a:gd name="T7" fmla="*/ 31 h 38"/>
                <a:gd name="T8" fmla="*/ 5 w 47"/>
                <a:gd name="T9" fmla="*/ 0 h 38"/>
              </a:gdLst>
              <a:ahLst/>
              <a:cxnLst>
                <a:cxn ang="0">
                  <a:pos x="T0" y="T1"/>
                </a:cxn>
                <a:cxn ang="0">
                  <a:pos x="T2" y="T3"/>
                </a:cxn>
                <a:cxn ang="0">
                  <a:pos x="T4" y="T5"/>
                </a:cxn>
                <a:cxn ang="0">
                  <a:pos x="T6" y="T7"/>
                </a:cxn>
                <a:cxn ang="0">
                  <a:pos x="T8" y="T9"/>
                </a:cxn>
              </a:cxnLst>
              <a:rect l="0" t="0" r="r" b="b"/>
              <a:pathLst>
                <a:path w="47" h="38">
                  <a:moveTo>
                    <a:pt x="5" y="0"/>
                  </a:moveTo>
                  <a:lnTo>
                    <a:pt x="0" y="7"/>
                  </a:lnTo>
                  <a:lnTo>
                    <a:pt x="43" y="38"/>
                  </a:lnTo>
                  <a:lnTo>
                    <a:pt x="47" y="31"/>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2" name="Freeform 1685">
              <a:extLst>
                <a:ext uri="{FF2B5EF4-FFF2-40B4-BE49-F238E27FC236}">
                  <a16:creationId xmlns:a16="http://schemas.microsoft.com/office/drawing/2014/main" id="{2BFD33DB-34D0-4368-A6C1-D532D2E225E1}"/>
                </a:ext>
              </a:extLst>
            </p:cNvPr>
            <p:cNvSpPr>
              <a:spLocks/>
            </p:cNvSpPr>
            <p:nvPr/>
          </p:nvSpPr>
          <p:spPr bwMode="auto">
            <a:xfrm>
              <a:off x="3154" y="1754"/>
              <a:ext cx="52" cy="36"/>
            </a:xfrm>
            <a:custGeom>
              <a:avLst/>
              <a:gdLst>
                <a:gd name="T0" fmla="*/ 5 w 52"/>
                <a:gd name="T1" fmla="*/ 0 h 36"/>
                <a:gd name="T2" fmla="*/ 0 w 52"/>
                <a:gd name="T3" fmla="*/ 10 h 36"/>
                <a:gd name="T4" fmla="*/ 47 w 52"/>
                <a:gd name="T5" fmla="*/ 36 h 36"/>
                <a:gd name="T6" fmla="*/ 52 w 52"/>
                <a:gd name="T7" fmla="*/ 29 h 36"/>
                <a:gd name="T8" fmla="*/ 5 w 52"/>
                <a:gd name="T9" fmla="*/ 0 h 36"/>
              </a:gdLst>
              <a:ahLst/>
              <a:cxnLst>
                <a:cxn ang="0">
                  <a:pos x="T0" y="T1"/>
                </a:cxn>
                <a:cxn ang="0">
                  <a:pos x="T2" y="T3"/>
                </a:cxn>
                <a:cxn ang="0">
                  <a:pos x="T4" y="T5"/>
                </a:cxn>
                <a:cxn ang="0">
                  <a:pos x="T6" y="T7"/>
                </a:cxn>
                <a:cxn ang="0">
                  <a:pos x="T8" y="T9"/>
                </a:cxn>
              </a:cxnLst>
              <a:rect l="0" t="0" r="r" b="b"/>
              <a:pathLst>
                <a:path w="52" h="36">
                  <a:moveTo>
                    <a:pt x="5" y="0"/>
                  </a:moveTo>
                  <a:lnTo>
                    <a:pt x="0" y="10"/>
                  </a:lnTo>
                  <a:lnTo>
                    <a:pt x="47" y="36"/>
                  </a:lnTo>
                  <a:lnTo>
                    <a:pt x="52" y="29"/>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3" name="Freeform 1686">
              <a:extLst>
                <a:ext uri="{FF2B5EF4-FFF2-40B4-BE49-F238E27FC236}">
                  <a16:creationId xmlns:a16="http://schemas.microsoft.com/office/drawing/2014/main" id="{725F118D-D6E3-402C-9368-02375895448B}"/>
                </a:ext>
              </a:extLst>
            </p:cNvPr>
            <p:cNvSpPr>
              <a:spLocks/>
            </p:cNvSpPr>
            <p:nvPr/>
          </p:nvSpPr>
          <p:spPr bwMode="auto">
            <a:xfrm>
              <a:off x="3154" y="1754"/>
              <a:ext cx="52" cy="36"/>
            </a:xfrm>
            <a:custGeom>
              <a:avLst/>
              <a:gdLst>
                <a:gd name="T0" fmla="*/ 5 w 52"/>
                <a:gd name="T1" fmla="*/ 0 h 36"/>
                <a:gd name="T2" fmla="*/ 0 w 52"/>
                <a:gd name="T3" fmla="*/ 10 h 36"/>
                <a:gd name="T4" fmla="*/ 47 w 52"/>
                <a:gd name="T5" fmla="*/ 36 h 36"/>
                <a:gd name="T6" fmla="*/ 52 w 52"/>
                <a:gd name="T7" fmla="*/ 29 h 36"/>
                <a:gd name="T8" fmla="*/ 5 w 52"/>
                <a:gd name="T9" fmla="*/ 0 h 36"/>
              </a:gdLst>
              <a:ahLst/>
              <a:cxnLst>
                <a:cxn ang="0">
                  <a:pos x="T0" y="T1"/>
                </a:cxn>
                <a:cxn ang="0">
                  <a:pos x="T2" y="T3"/>
                </a:cxn>
                <a:cxn ang="0">
                  <a:pos x="T4" y="T5"/>
                </a:cxn>
                <a:cxn ang="0">
                  <a:pos x="T6" y="T7"/>
                </a:cxn>
                <a:cxn ang="0">
                  <a:pos x="T8" y="T9"/>
                </a:cxn>
              </a:cxnLst>
              <a:rect l="0" t="0" r="r" b="b"/>
              <a:pathLst>
                <a:path w="52" h="36">
                  <a:moveTo>
                    <a:pt x="5" y="0"/>
                  </a:moveTo>
                  <a:lnTo>
                    <a:pt x="0" y="10"/>
                  </a:lnTo>
                  <a:lnTo>
                    <a:pt x="47" y="36"/>
                  </a:lnTo>
                  <a:lnTo>
                    <a:pt x="52" y="29"/>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4" name="Freeform 1687">
              <a:extLst>
                <a:ext uri="{FF2B5EF4-FFF2-40B4-BE49-F238E27FC236}">
                  <a16:creationId xmlns:a16="http://schemas.microsoft.com/office/drawing/2014/main" id="{62591D36-3EF3-418D-BF3A-F25019AFB0DD}"/>
                </a:ext>
              </a:extLst>
            </p:cNvPr>
            <p:cNvSpPr>
              <a:spLocks/>
            </p:cNvSpPr>
            <p:nvPr/>
          </p:nvSpPr>
          <p:spPr bwMode="auto">
            <a:xfrm>
              <a:off x="3123" y="1816"/>
              <a:ext cx="52" cy="31"/>
            </a:xfrm>
            <a:custGeom>
              <a:avLst/>
              <a:gdLst>
                <a:gd name="T0" fmla="*/ 2 w 52"/>
                <a:gd name="T1" fmla="*/ 0 h 31"/>
                <a:gd name="T2" fmla="*/ 0 w 52"/>
                <a:gd name="T3" fmla="*/ 7 h 31"/>
                <a:gd name="T4" fmla="*/ 48 w 52"/>
                <a:gd name="T5" fmla="*/ 31 h 31"/>
                <a:gd name="T6" fmla="*/ 52 w 52"/>
                <a:gd name="T7" fmla="*/ 24 h 31"/>
                <a:gd name="T8" fmla="*/ 2 w 52"/>
                <a:gd name="T9" fmla="*/ 0 h 31"/>
              </a:gdLst>
              <a:ahLst/>
              <a:cxnLst>
                <a:cxn ang="0">
                  <a:pos x="T0" y="T1"/>
                </a:cxn>
                <a:cxn ang="0">
                  <a:pos x="T2" y="T3"/>
                </a:cxn>
                <a:cxn ang="0">
                  <a:pos x="T4" y="T5"/>
                </a:cxn>
                <a:cxn ang="0">
                  <a:pos x="T6" y="T7"/>
                </a:cxn>
                <a:cxn ang="0">
                  <a:pos x="T8" y="T9"/>
                </a:cxn>
              </a:cxnLst>
              <a:rect l="0" t="0" r="r" b="b"/>
              <a:pathLst>
                <a:path w="52" h="31">
                  <a:moveTo>
                    <a:pt x="2" y="0"/>
                  </a:moveTo>
                  <a:lnTo>
                    <a:pt x="0" y="7"/>
                  </a:lnTo>
                  <a:lnTo>
                    <a:pt x="48" y="31"/>
                  </a:lnTo>
                  <a:lnTo>
                    <a:pt x="52" y="24"/>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5" name="Freeform 1688">
              <a:extLst>
                <a:ext uri="{FF2B5EF4-FFF2-40B4-BE49-F238E27FC236}">
                  <a16:creationId xmlns:a16="http://schemas.microsoft.com/office/drawing/2014/main" id="{332035B3-248E-49F6-9801-0DE591D8B159}"/>
                </a:ext>
              </a:extLst>
            </p:cNvPr>
            <p:cNvSpPr>
              <a:spLocks/>
            </p:cNvSpPr>
            <p:nvPr/>
          </p:nvSpPr>
          <p:spPr bwMode="auto">
            <a:xfrm>
              <a:off x="3123" y="1816"/>
              <a:ext cx="52" cy="31"/>
            </a:xfrm>
            <a:custGeom>
              <a:avLst/>
              <a:gdLst>
                <a:gd name="T0" fmla="*/ 2 w 52"/>
                <a:gd name="T1" fmla="*/ 0 h 31"/>
                <a:gd name="T2" fmla="*/ 0 w 52"/>
                <a:gd name="T3" fmla="*/ 7 h 31"/>
                <a:gd name="T4" fmla="*/ 48 w 52"/>
                <a:gd name="T5" fmla="*/ 31 h 31"/>
                <a:gd name="T6" fmla="*/ 52 w 52"/>
                <a:gd name="T7" fmla="*/ 24 h 31"/>
                <a:gd name="T8" fmla="*/ 2 w 52"/>
                <a:gd name="T9" fmla="*/ 0 h 31"/>
              </a:gdLst>
              <a:ahLst/>
              <a:cxnLst>
                <a:cxn ang="0">
                  <a:pos x="T0" y="T1"/>
                </a:cxn>
                <a:cxn ang="0">
                  <a:pos x="T2" y="T3"/>
                </a:cxn>
                <a:cxn ang="0">
                  <a:pos x="T4" y="T5"/>
                </a:cxn>
                <a:cxn ang="0">
                  <a:pos x="T6" y="T7"/>
                </a:cxn>
                <a:cxn ang="0">
                  <a:pos x="T8" y="T9"/>
                </a:cxn>
              </a:cxnLst>
              <a:rect l="0" t="0" r="r" b="b"/>
              <a:pathLst>
                <a:path w="52" h="31">
                  <a:moveTo>
                    <a:pt x="2" y="0"/>
                  </a:moveTo>
                  <a:lnTo>
                    <a:pt x="0" y="7"/>
                  </a:lnTo>
                  <a:lnTo>
                    <a:pt x="48" y="31"/>
                  </a:lnTo>
                  <a:lnTo>
                    <a:pt x="52" y="24"/>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6" name="Freeform 1689">
              <a:extLst>
                <a:ext uri="{FF2B5EF4-FFF2-40B4-BE49-F238E27FC236}">
                  <a16:creationId xmlns:a16="http://schemas.microsoft.com/office/drawing/2014/main" id="{31F0458F-9B12-4AF9-822C-124999A85EFF}"/>
                </a:ext>
              </a:extLst>
            </p:cNvPr>
            <p:cNvSpPr>
              <a:spLocks/>
            </p:cNvSpPr>
            <p:nvPr/>
          </p:nvSpPr>
          <p:spPr bwMode="auto">
            <a:xfrm>
              <a:off x="3097" y="1880"/>
              <a:ext cx="52" cy="26"/>
            </a:xfrm>
            <a:custGeom>
              <a:avLst/>
              <a:gdLst>
                <a:gd name="T0" fmla="*/ 2 w 52"/>
                <a:gd name="T1" fmla="*/ 0 h 26"/>
                <a:gd name="T2" fmla="*/ 0 w 52"/>
                <a:gd name="T3" fmla="*/ 7 h 26"/>
                <a:gd name="T4" fmla="*/ 50 w 52"/>
                <a:gd name="T5" fmla="*/ 26 h 26"/>
                <a:gd name="T6" fmla="*/ 52 w 52"/>
                <a:gd name="T7" fmla="*/ 19 h 26"/>
                <a:gd name="T8" fmla="*/ 2 w 52"/>
                <a:gd name="T9" fmla="*/ 0 h 26"/>
              </a:gdLst>
              <a:ahLst/>
              <a:cxnLst>
                <a:cxn ang="0">
                  <a:pos x="T0" y="T1"/>
                </a:cxn>
                <a:cxn ang="0">
                  <a:pos x="T2" y="T3"/>
                </a:cxn>
                <a:cxn ang="0">
                  <a:pos x="T4" y="T5"/>
                </a:cxn>
                <a:cxn ang="0">
                  <a:pos x="T6" y="T7"/>
                </a:cxn>
                <a:cxn ang="0">
                  <a:pos x="T8" y="T9"/>
                </a:cxn>
              </a:cxnLst>
              <a:rect l="0" t="0" r="r" b="b"/>
              <a:pathLst>
                <a:path w="52" h="26">
                  <a:moveTo>
                    <a:pt x="2" y="0"/>
                  </a:moveTo>
                  <a:lnTo>
                    <a:pt x="0" y="7"/>
                  </a:lnTo>
                  <a:lnTo>
                    <a:pt x="50" y="26"/>
                  </a:lnTo>
                  <a:lnTo>
                    <a:pt x="52" y="19"/>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7" name="Freeform 1690">
              <a:extLst>
                <a:ext uri="{FF2B5EF4-FFF2-40B4-BE49-F238E27FC236}">
                  <a16:creationId xmlns:a16="http://schemas.microsoft.com/office/drawing/2014/main" id="{9DA1E085-A77F-4BB9-A155-09AD46720450}"/>
                </a:ext>
              </a:extLst>
            </p:cNvPr>
            <p:cNvSpPr>
              <a:spLocks/>
            </p:cNvSpPr>
            <p:nvPr/>
          </p:nvSpPr>
          <p:spPr bwMode="auto">
            <a:xfrm>
              <a:off x="3097" y="1880"/>
              <a:ext cx="52" cy="26"/>
            </a:xfrm>
            <a:custGeom>
              <a:avLst/>
              <a:gdLst>
                <a:gd name="T0" fmla="*/ 2 w 52"/>
                <a:gd name="T1" fmla="*/ 0 h 26"/>
                <a:gd name="T2" fmla="*/ 0 w 52"/>
                <a:gd name="T3" fmla="*/ 7 h 26"/>
                <a:gd name="T4" fmla="*/ 50 w 52"/>
                <a:gd name="T5" fmla="*/ 26 h 26"/>
                <a:gd name="T6" fmla="*/ 52 w 52"/>
                <a:gd name="T7" fmla="*/ 19 h 26"/>
                <a:gd name="T8" fmla="*/ 2 w 52"/>
                <a:gd name="T9" fmla="*/ 0 h 26"/>
              </a:gdLst>
              <a:ahLst/>
              <a:cxnLst>
                <a:cxn ang="0">
                  <a:pos x="T0" y="T1"/>
                </a:cxn>
                <a:cxn ang="0">
                  <a:pos x="T2" y="T3"/>
                </a:cxn>
                <a:cxn ang="0">
                  <a:pos x="T4" y="T5"/>
                </a:cxn>
                <a:cxn ang="0">
                  <a:pos x="T6" y="T7"/>
                </a:cxn>
                <a:cxn ang="0">
                  <a:pos x="T8" y="T9"/>
                </a:cxn>
              </a:cxnLst>
              <a:rect l="0" t="0" r="r" b="b"/>
              <a:pathLst>
                <a:path w="52" h="26">
                  <a:moveTo>
                    <a:pt x="2" y="0"/>
                  </a:moveTo>
                  <a:lnTo>
                    <a:pt x="0" y="7"/>
                  </a:lnTo>
                  <a:lnTo>
                    <a:pt x="50" y="26"/>
                  </a:lnTo>
                  <a:lnTo>
                    <a:pt x="52" y="19"/>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8" name="Freeform 1691">
              <a:extLst>
                <a:ext uri="{FF2B5EF4-FFF2-40B4-BE49-F238E27FC236}">
                  <a16:creationId xmlns:a16="http://schemas.microsoft.com/office/drawing/2014/main" id="{76254804-5385-4E2A-BC2E-10521EC42856}"/>
                </a:ext>
              </a:extLst>
            </p:cNvPr>
            <p:cNvSpPr>
              <a:spLocks/>
            </p:cNvSpPr>
            <p:nvPr/>
          </p:nvSpPr>
          <p:spPr bwMode="auto">
            <a:xfrm>
              <a:off x="3076" y="1946"/>
              <a:ext cx="54" cy="22"/>
            </a:xfrm>
            <a:custGeom>
              <a:avLst/>
              <a:gdLst>
                <a:gd name="T0" fmla="*/ 2 w 54"/>
                <a:gd name="T1" fmla="*/ 0 h 22"/>
                <a:gd name="T2" fmla="*/ 0 w 54"/>
                <a:gd name="T3" fmla="*/ 8 h 22"/>
                <a:gd name="T4" fmla="*/ 52 w 54"/>
                <a:gd name="T5" fmla="*/ 22 h 22"/>
                <a:gd name="T6" fmla="*/ 54 w 54"/>
                <a:gd name="T7" fmla="*/ 12 h 22"/>
                <a:gd name="T8" fmla="*/ 2 w 54"/>
                <a:gd name="T9" fmla="*/ 0 h 22"/>
              </a:gdLst>
              <a:ahLst/>
              <a:cxnLst>
                <a:cxn ang="0">
                  <a:pos x="T0" y="T1"/>
                </a:cxn>
                <a:cxn ang="0">
                  <a:pos x="T2" y="T3"/>
                </a:cxn>
                <a:cxn ang="0">
                  <a:pos x="T4" y="T5"/>
                </a:cxn>
                <a:cxn ang="0">
                  <a:pos x="T6" y="T7"/>
                </a:cxn>
                <a:cxn ang="0">
                  <a:pos x="T8" y="T9"/>
                </a:cxn>
              </a:cxnLst>
              <a:rect l="0" t="0" r="r" b="b"/>
              <a:pathLst>
                <a:path w="54" h="22">
                  <a:moveTo>
                    <a:pt x="2" y="0"/>
                  </a:moveTo>
                  <a:lnTo>
                    <a:pt x="0" y="8"/>
                  </a:lnTo>
                  <a:lnTo>
                    <a:pt x="52" y="22"/>
                  </a:lnTo>
                  <a:lnTo>
                    <a:pt x="54" y="12"/>
                  </a:lnTo>
                  <a:lnTo>
                    <a:pt x="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49" name="Freeform 1692">
              <a:extLst>
                <a:ext uri="{FF2B5EF4-FFF2-40B4-BE49-F238E27FC236}">
                  <a16:creationId xmlns:a16="http://schemas.microsoft.com/office/drawing/2014/main" id="{14D6AA5F-9585-40D6-9E59-F6F3D1B7E027}"/>
                </a:ext>
              </a:extLst>
            </p:cNvPr>
            <p:cNvSpPr>
              <a:spLocks/>
            </p:cNvSpPr>
            <p:nvPr/>
          </p:nvSpPr>
          <p:spPr bwMode="auto">
            <a:xfrm>
              <a:off x="3076" y="1946"/>
              <a:ext cx="54" cy="22"/>
            </a:xfrm>
            <a:custGeom>
              <a:avLst/>
              <a:gdLst>
                <a:gd name="T0" fmla="*/ 2 w 54"/>
                <a:gd name="T1" fmla="*/ 0 h 22"/>
                <a:gd name="T2" fmla="*/ 0 w 54"/>
                <a:gd name="T3" fmla="*/ 8 h 22"/>
                <a:gd name="T4" fmla="*/ 52 w 54"/>
                <a:gd name="T5" fmla="*/ 22 h 22"/>
                <a:gd name="T6" fmla="*/ 54 w 54"/>
                <a:gd name="T7" fmla="*/ 12 h 22"/>
                <a:gd name="T8" fmla="*/ 2 w 54"/>
                <a:gd name="T9" fmla="*/ 0 h 22"/>
              </a:gdLst>
              <a:ahLst/>
              <a:cxnLst>
                <a:cxn ang="0">
                  <a:pos x="T0" y="T1"/>
                </a:cxn>
                <a:cxn ang="0">
                  <a:pos x="T2" y="T3"/>
                </a:cxn>
                <a:cxn ang="0">
                  <a:pos x="T4" y="T5"/>
                </a:cxn>
                <a:cxn ang="0">
                  <a:pos x="T6" y="T7"/>
                </a:cxn>
                <a:cxn ang="0">
                  <a:pos x="T8" y="T9"/>
                </a:cxn>
              </a:cxnLst>
              <a:rect l="0" t="0" r="r" b="b"/>
              <a:pathLst>
                <a:path w="54" h="22">
                  <a:moveTo>
                    <a:pt x="2" y="0"/>
                  </a:moveTo>
                  <a:lnTo>
                    <a:pt x="0" y="8"/>
                  </a:lnTo>
                  <a:lnTo>
                    <a:pt x="52" y="22"/>
                  </a:lnTo>
                  <a:lnTo>
                    <a:pt x="54" y="12"/>
                  </a:lnTo>
                  <a:lnTo>
                    <a:pt x="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0" name="Freeform 1693">
              <a:extLst>
                <a:ext uri="{FF2B5EF4-FFF2-40B4-BE49-F238E27FC236}">
                  <a16:creationId xmlns:a16="http://schemas.microsoft.com/office/drawing/2014/main" id="{2CEC77FC-96C4-45CC-8CE7-F4C9C26DB9B8}"/>
                </a:ext>
              </a:extLst>
            </p:cNvPr>
            <p:cNvSpPr>
              <a:spLocks/>
            </p:cNvSpPr>
            <p:nvPr/>
          </p:nvSpPr>
          <p:spPr bwMode="auto">
            <a:xfrm>
              <a:off x="3061" y="2013"/>
              <a:ext cx="55" cy="19"/>
            </a:xfrm>
            <a:custGeom>
              <a:avLst/>
              <a:gdLst>
                <a:gd name="T0" fmla="*/ 0 w 55"/>
                <a:gd name="T1" fmla="*/ 0 h 19"/>
                <a:gd name="T2" fmla="*/ 0 w 55"/>
                <a:gd name="T3" fmla="*/ 9 h 19"/>
                <a:gd name="T4" fmla="*/ 53 w 55"/>
                <a:gd name="T5" fmla="*/ 19 h 19"/>
                <a:gd name="T6" fmla="*/ 55 w 55"/>
                <a:gd name="T7" fmla="*/ 9 h 19"/>
                <a:gd name="T8" fmla="*/ 0 w 55"/>
                <a:gd name="T9" fmla="*/ 0 h 19"/>
              </a:gdLst>
              <a:ahLst/>
              <a:cxnLst>
                <a:cxn ang="0">
                  <a:pos x="T0" y="T1"/>
                </a:cxn>
                <a:cxn ang="0">
                  <a:pos x="T2" y="T3"/>
                </a:cxn>
                <a:cxn ang="0">
                  <a:pos x="T4" y="T5"/>
                </a:cxn>
                <a:cxn ang="0">
                  <a:pos x="T6" y="T7"/>
                </a:cxn>
                <a:cxn ang="0">
                  <a:pos x="T8" y="T9"/>
                </a:cxn>
              </a:cxnLst>
              <a:rect l="0" t="0" r="r" b="b"/>
              <a:pathLst>
                <a:path w="55" h="19">
                  <a:moveTo>
                    <a:pt x="0" y="0"/>
                  </a:moveTo>
                  <a:lnTo>
                    <a:pt x="0" y="9"/>
                  </a:lnTo>
                  <a:lnTo>
                    <a:pt x="53" y="19"/>
                  </a:lnTo>
                  <a:lnTo>
                    <a:pt x="55" y="9"/>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1" name="Freeform 1694">
              <a:extLst>
                <a:ext uri="{FF2B5EF4-FFF2-40B4-BE49-F238E27FC236}">
                  <a16:creationId xmlns:a16="http://schemas.microsoft.com/office/drawing/2014/main" id="{7837DC9E-531B-4EF4-834B-E3489A3DE13A}"/>
                </a:ext>
              </a:extLst>
            </p:cNvPr>
            <p:cNvSpPr>
              <a:spLocks/>
            </p:cNvSpPr>
            <p:nvPr/>
          </p:nvSpPr>
          <p:spPr bwMode="auto">
            <a:xfrm>
              <a:off x="3061" y="2013"/>
              <a:ext cx="55" cy="19"/>
            </a:xfrm>
            <a:custGeom>
              <a:avLst/>
              <a:gdLst>
                <a:gd name="T0" fmla="*/ 0 w 55"/>
                <a:gd name="T1" fmla="*/ 0 h 19"/>
                <a:gd name="T2" fmla="*/ 0 w 55"/>
                <a:gd name="T3" fmla="*/ 9 h 19"/>
                <a:gd name="T4" fmla="*/ 53 w 55"/>
                <a:gd name="T5" fmla="*/ 19 h 19"/>
                <a:gd name="T6" fmla="*/ 55 w 55"/>
                <a:gd name="T7" fmla="*/ 9 h 19"/>
                <a:gd name="T8" fmla="*/ 0 w 55"/>
                <a:gd name="T9" fmla="*/ 0 h 19"/>
              </a:gdLst>
              <a:ahLst/>
              <a:cxnLst>
                <a:cxn ang="0">
                  <a:pos x="T0" y="T1"/>
                </a:cxn>
                <a:cxn ang="0">
                  <a:pos x="T2" y="T3"/>
                </a:cxn>
                <a:cxn ang="0">
                  <a:pos x="T4" y="T5"/>
                </a:cxn>
                <a:cxn ang="0">
                  <a:pos x="T6" y="T7"/>
                </a:cxn>
                <a:cxn ang="0">
                  <a:pos x="T8" y="T9"/>
                </a:cxn>
              </a:cxnLst>
              <a:rect l="0" t="0" r="r" b="b"/>
              <a:pathLst>
                <a:path w="55" h="19">
                  <a:moveTo>
                    <a:pt x="0" y="0"/>
                  </a:moveTo>
                  <a:lnTo>
                    <a:pt x="0" y="9"/>
                  </a:lnTo>
                  <a:lnTo>
                    <a:pt x="53" y="19"/>
                  </a:lnTo>
                  <a:lnTo>
                    <a:pt x="55" y="9"/>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2" name="Freeform 1695">
              <a:extLst>
                <a:ext uri="{FF2B5EF4-FFF2-40B4-BE49-F238E27FC236}">
                  <a16:creationId xmlns:a16="http://schemas.microsoft.com/office/drawing/2014/main" id="{E955D41B-D774-4267-B975-0BFD07943FA7}"/>
                </a:ext>
              </a:extLst>
            </p:cNvPr>
            <p:cNvSpPr>
              <a:spLocks/>
            </p:cNvSpPr>
            <p:nvPr/>
          </p:nvSpPr>
          <p:spPr bwMode="auto">
            <a:xfrm>
              <a:off x="3052" y="2082"/>
              <a:ext cx="54" cy="12"/>
            </a:xfrm>
            <a:custGeom>
              <a:avLst/>
              <a:gdLst>
                <a:gd name="T0" fmla="*/ 0 w 54"/>
                <a:gd name="T1" fmla="*/ 0 h 12"/>
                <a:gd name="T2" fmla="*/ 0 w 54"/>
                <a:gd name="T3" fmla="*/ 7 h 12"/>
                <a:gd name="T4" fmla="*/ 54 w 54"/>
                <a:gd name="T5" fmla="*/ 12 h 12"/>
                <a:gd name="T6" fmla="*/ 54 w 54"/>
                <a:gd name="T7" fmla="*/ 4 h 12"/>
                <a:gd name="T8" fmla="*/ 0 w 54"/>
                <a:gd name="T9" fmla="*/ 0 h 12"/>
              </a:gdLst>
              <a:ahLst/>
              <a:cxnLst>
                <a:cxn ang="0">
                  <a:pos x="T0" y="T1"/>
                </a:cxn>
                <a:cxn ang="0">
                  <a:pos x="T2" y="T3"/>
                </a:cxn>
                <a:cxn ang="0">
                  <a:pos x="T4" y="T5"/>
                </a:cxn>
                <a:cxn ang="0">
                  <a:pos x="T6" y="T7"/>
                </a:cxn>
                <a:cxn ang="0">
                  <a:pos x="T8" y="T9"/>
                </a:cxn>
              </a:cxnLst>
              <a:rect l="0" t="0" r="r" b="b"/>
              <a:pathLst>
                <a:path w="54" h="12">
                  <a:moveTo>
                    <a:pt x="0" y="0"/>
                  </a:moveTo>
                  <a:lnTo>
                    <a:pt x="0" y="7"/>
                  </a:lnTo>
                  <a:lnTo>
                    <a:pt x="54" y="12"/>
                  </a:lnTo>
                  <a:lnTo>
                    <a:pt x="54" y="4"/>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3" name="Freeform 1696">
              <a:extLst>
                <a:ext uri="{FF2B5EF4-FFF2-40B4-BE49-F238E27FC236}">
                  <a16:creationId xmlns:a16="http://schemas.microsoft.com/office/drawing/2014/main" id="{028236CC-9595-4B15-B1CE-8C5FB11D6AE8}"/>
                </a:ext>
              </a:extLst>
            </p:cNvPr>
            <p:cNvSpPr>
              <a:spLocks/>
            </p:cNvSpPr>
            <p:nvPr/>
          </p:nvSpPr>
          <p:spPr bwMode="auto">
            <a:xfrm>
              <a:off x="3052" y="2082"/>
              <a:ext cx="54" cy="12"/>
            </a:xfrm>
            <a:custGeom>
              <a:avLst/>
              <a:gdLst>
                <a:gd name="T0" fmla="*/ 0 w 54"/>
                <a:gd name="T1" fmla="*/ 0 h 12"/>
                <a:gd name="T2" fmla="*/ 0 w 54"/>
                <a:gd name="T3" fmla="*/ 7 h 12"/>
                <a:gd name="T4" fmla="*/ 54 w 54"/>
                <a:gd name="T5" fmla="*/ 12 h 12"/>
                <a:gd name="T6" fmla="*/ 54 w 54"/>
                <a:gd name="T7" fmla="*/ 4 h 12"/>
                <a:gd name="T8" fmla="*/ 0 w 54"/>
                <a:gd name="T9" fmla="*/ 0 h 12"/>
              </a:gdLst>
              <a:ahLst/>
              <a:cxnLst>
                <a:cxn ang="0">
                  <a:pos x="T0" y="T1"/>
                </a:cxn>
                <a:cxn ang="0">
                  <a:pos x="T2" y="T3"/>
                </a:cxn>
                <a:cxn ang="0">
                  <a:pos x="T4" y="T5"/>
                </a:cxn>
                <a:cxn ang="0">
                  <a:pos x="T6" y="T7"/>
                </a:cxn>
                <a:cxn ang="0">
                  <a:pos x="T8" y="T9"/>
                </a:cxn>
              </a:cxnLst>
              <a:rect l="0" t="0" r="r" b="b"/>
              <a:pathLst>
                <a:path w="54" h="12">
                  <a:moveTo>
                    <a:pt x="0" y="0"/>
                  </a:moveTo>
                  <a:lnTo>
                    <a:pt x="0" y="7"/>
                  </a:lnTo>
                  <a:lnTo>
                    <a:pt x="54" y="12"/>
                  </a:lnTo>
                  <a:lnTo>
                    <a:pt x="54" y="4"/>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4" name="Freeform 1697">
              <a:extLst>
                <a:ext uri="{FF2B5EF4-FFF2-40B4-BE49-F238E27FC236}">
                  <a16:creationId xmlns:a16="http://schemas.microsoft.com/office/drawing/2014/main" id="{81C7CCF1-78FA-465E-90D6-3D6A74A05941}"/>
                </a:ext>
              </a:extLst>
            </p:cNvPr>
            <p:cNvSpPr>
              <a:spLocks/>
            </p:cNvSpPr>
            <p:nvPr/>
          </p:nvSpPr>
          <p:spPr bwMode="auto">
            <a:xfrm>
              <a:off x="3052" y="2215"/>
              <a:ext cx="54" cy="14"/>
            </a:xfrm>
            <a:custGeom>
              <a:avLst/>
              <a:gdLst>
                <a:gd name="T0" fmla="*/ 52 w 54"/>
                <a:gd name="T1" fmla="*/ 0 h 14"/>
                <a:gd name="T2" fmla="*/ 0 w 54"/>
                <a:gd name="T3" fmla="*/ 4 h 14"/>
                <a:gd name="T4" fmla="*/ 0 w 54"/>
                <a:gd name="T5" fmla="*/ 14 h 14"/>
                <a:gd name="T6" fmla="*/ 54 w 54"/>
                <a:gd name="T7" fmla="*/ 9 h 14"/>
                <a:gd name="T8" fmla="*/ 52 w 54"/>
                <a:gd name="T9" fmla="*/ 0 h 14"/>
              </a:gdLst>
              <a:ahLst/>
              <a:cxnLst>
                <a:cxn ang="0">
                  <a:pos x="T0" y="T1"/>
                </a:cxn>
                <a:cxn ang="0">
                  <a:pos x="T2" y="T3"/>
                </a:cxn>
                <a:cxn ang="0">
                  <a:pos x="T4" y="T5"/>
                </a:cxn>
                <a:cxn ang="0">
                  <a:pos x="T6" y="T7"/>
                </a:cxn>
                <a:cxn ang="0">
                  <a:pos x="T8" y="T9"/>
                </a:cxn>
              </a:cxnLst>
              <a:rect l="0" t="0" r="r" b="b"/>
              <a:pathLst>
                <a:path w="54" h="14">
                  <a:moveTo>
                    <a:pt x="52" y="0"/>
                  </a:moveTo>
                  <a:lnTo>
                    <a:pt x="0" y="4"/>
                  </a:lnTo>
                  <a:lnTo>
                    <a:pt x="0" y="14"/>
                  </a:lnTo>
                  <a:lnTo>
                    <a:pt x="54" y="9"/>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5" name="Freeform 1698">
              <a:extLst>
                <a:ext uri="{FF2B5EF4-FFF2-40B4-BE49-F238E27FC236}">
                  <a16:creationId xmlns:a16="http://schemas.microsoft.com/office/drawing/2014/main" id="{186BA9C5-C83A-4EC6-8194-E36100E1B07F}"/>
                </a:ext>
              </a:extLst>
            </p:cNvPr>
            <p:cNvSpPr>
              <a:spLocks/>
            </p:cNvSpPr>
            <p:nvPr/>
          </p:nvSpPr>
          <p:spPr bwMode="auto">
            <a:xfrm>
              <a:off x="3052" y="2215"/>
              <a:ext cx="54" cy="14"/>
            </a:xfrm>
            <a:custGeom>
              <a:avLst/>
              <a:gdLst>
                <a:gd name="T0" fmla="*/ 52 w 54"/>
                <a:gd name="T1" fmla="*/ 0 h 14"/>
                <a:gd name="T2" fmla="*/ 0 w 54"/>
                <a:gd name="T3" fmla="*/ 4 h 14"/>
                <a:gd name="T4" fmla="*/ 0 w 54"/>
                <a:gd name="T5" fmla="*/ 14 h 14"/>
                <a:gd name="T6" fmla="*/ 54 w 54"/>
                <a:gd name="T7" fmla="*/ 9 h 14"/>
                <a:gd name="T8" fmla="*/ 52 w 54"/>
                <a:gd name="T9" fmla="*/ 0 h 14"/>
              </a:gdLst>
              <a:ahLst/>
              <a:cxnLst>
                <a:cxn ang="0">
                  <a:pos x="T0" y="T1"/>
                </a:cxn>
                <a:cxn ang="0">
                  <a:pos x="T2" y="T3"/>
                </a:cxn>
                <a:cxn ang="0">
                  <a:pos x="T4" y="T5"/>
                </a:cxn>
                <a:cxn ang="0">
                  <a:pos x="T6" y="T7"/>
                </a:cxn>
                <a:cxn ang="0">
                  <a:pos x="T8" y="T9"/>
                </a:cxn>
              </a:cxnLst>
              <a:rect l="0" t="0" r="r" b="b"/>
              <a:pathLst>
                <a:path w="54" h="14">
                  <a:moveTo>
                    <a:pt x="52" y="0"/>
                  </a:moveTo>
                  <a:lnTo>
                    <a:pt x="0" y="4"/>
                  </a:lnTo>
                  <a:lnTo>
                    <a:pt x="0" y="14"/>
                  </a:lnTo>
                  <a:lnTo>
                    <a:pt x="54" y="9"/>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6" name="Freeform 1699">
              <a:extLst>
                <a:ext uri="{FF2B5EF4-FFF2-40B4-BE49-F238E27FC236}">
                  <a16:creationId xmlns:a16="http://schemas.microsoft.com/office/drawing/2014/main" id="{51F57D8E-9735-4C39-8809-93D913DC44F2}"/>
                </a:ext>
              </a:extLst>
            </p:cNvPr>
            <p:cNvSpPr>
              <a:spLocks/>
            </p:cNvSpPr>
            <p:nvPr/>
          </p:nvSpPr>
          <p:spPr bwMode="auto">
            <a:xfrm>
              <a:off x="3059" y="2279"/>
              <a:ext cx="55" cy="19"/>
            </a:xfrm>
            <a:custGeom>
              <a:avLst/>
              <a:gdLst>
                <a:gd name="T0" fmla="*/ 55 w 55"/>
                <a:gd name="T1" fmla="*/ 0 h 19"/>
                <a:gd name="T2" fmla="*/ 0 w 55"/>
                <a:gd name="T3" fmla="*/ 9 h 19"/>
                <a:gd name="T4" fmla="*/ 2 w 55"/>
                <a:gd name="T5" fmla="*/ 19 h 19"/>
                <a:gd name="T6" fmla="*/ 55 w 55"/>
                <a:gd name="T7" fmla="*/ 9 h 19"/>
                <a:gd name="T8" fmla="*/ 55 w 55"/>
                <a:gd name="T9" fmla="*/ 0 h 19"/>
              </a:gdLst>
              <a:ahLst/>
              <a:cxnLst>
                <a:cxn ang="0">
                  <a:pos x="T0" y="T1"/>
                </a:cxn>
                <a:cxn ang="0">
                  <a:pos x="T2" y="T3"/>
                </a:cxn>
                <a:cxn ang="0">
                  <a:pos x="T4" y="T5"/>
                </a:cxn>
                <a:cxn ang="0">
                  <a:pos x="T6" y="T7"/>
                </a:cxn>
                <a:cxn ang="0">
                  <a:pos x="T8" y="T9"/>
                </a:cxn>
              </a:cxnLst>
              <a:rect l="0" t="0" r="r" b="b"/>
              <a:pathLst>
                <a:path w="55" h="19">
                  <a:moveTo>
                    <a:pt x="55" y="0"/>
                  </a:moveTo>
                  <a:lnTo>
                    <a:pt x="0" y="9"/>
                  </a:lnTo>
                  <a:lnTo>
                    <a:pt x="2" y="19"/>
                  </a:lnTo>
                  <a:lnTo>
                    <a:pt x="55" y="9"/>
                  </a:lnTo>
                  <a:lnTo>
                    <a:pt x="5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7" name="Freeform 1700">
              <a:extLst>
                <a:ext uri="{FF2B5EF4-FFF2-40B4-BE49-F238E27FC236}">
                  <a16:creationId xmlns:a16="http://schemas.microsoft.com/office/drawing/2014/main" id="{BE4467C7-063A-42FE-8438-FEEFB491D548}"/>
                </a:ext>
              </a:extLst>
            </p:cNvPr>
            <p:cNvSpPr>
              <a:spLocks/>
            </p:cNvSpPr>
            <p:nvPr/>
          </p:nvSpPr>
          <p:spPr bwMode="auto">
            <a:xfrm>
              <a:off x="3059" y="2279"/>
              <a:ext cx="55" cy="19"/>
            </a:xfrm>
            <a:custGeom>
              <a:avLst/>
              <a:gdLst>
                <a:gd name="T0" fmla="*/ 55 w 55"/>
                <a:gd name="T1" fmla="*/ 0 h 19"/>
                <a:gd name="T2" fmla="*/ 0 w 55"/>
                <a:gd name="T3" fmla="*/ 9 h 19"/>
                <a:gd name="T4" fmla="*/ 2 w 55"/>
                <a:gd name="T5" fmla="*/ 19 h 19"/>
                <a:gd name="T6" fmla="*/ 55 w 55"/>
                <a:gd name="T7" fmla="*/ 9 h 19"/>
                <a:gd name="T8" fmla="*/ 55 w 55"/>
                <a:gd name="T9" fmla="*/ 0 h 19"/>
              </a:gdLst>
              <a:ahLst/>
              <a:cxnLst>
                <a:cxn ang="0">
                  <a:pos x="T0" y="T1"/>
                </a:cxn>
                <a:cxn ang="0">
                  <a:pos x="T2" y="T3"/>
                </a:cxn>
                <a:cxn ang="0">
                  <a:pos x="T4" y="T5"/>
                </a:cxn>
                <a:cxn ang="0">
                  <a:pos x="T6" y="T7"/>
                </a:cxn>
                <a:cxn ang="0">
                  <a:pos x="T8" y="T9"/>
                </a:cxn>
              </a:cxnLst>
              <a:rect l="0" t="0" r="r" b="b"/>
              <a:pathLst>
                <a:path w="55" h="19">
                  <a:moveTo>
                    <a:pt x="55" y="0"/>
                  </a:moveTo>
                  <a:lnTo>
                    <a:pt x="0" y="9"/>
                  </a:lnTo>
                  <a:lnTo>
                    <a:pt x="2" y="19"/>
                  </a:lnTo>
                  <a:lnTo>
                    <a:pt x="55" y="9"/>
                  </a:lnTo>
                  <a:lnTo>
                    <a:pt x="5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8" name="Freeform 1701">
              <a:extLst>
                <a:ext uri="{FF2B5EF4-FFF2-40B4-BE49-F238E27FC236}">
                  <a16:creationId xmlns:a16="http://schemas.microsoft.com/office/drawing/2014/main" id="{9F8AE0FF-2382-4E80-88BF-EE3F44DC9C48}"/>
                </a:ext>
              </a:extLst>
            </p:cNvPr>
            <p:cNvSpPr>
              <a:spLocks/>
            </p:cNvSpPr>
            <p:nvPr/>
          </p:nvSpPr>
          <p:spPr bwMode="auto">
            <a:xfrm>
              <a:off x="3073" y="2343"/>
              <a:ext cx="55" cy="21"/>
            </a:xfrm>
            <a:custGeom>
              <a:avLst/>
              <a:gdLst>
                <a:gd name="T0" fmla="*/ 52 w 55"/>
                <a:gd name="T1" fmla="*/ 0 h 21"/>
                <a:gd name="T2" fmla="*/ 0 w 55"/>
                <a:gd name="T3" fmla="*/ 12 h 21"/>
                <a:gd name="T4" fmla="*/ 3 w 55"/>
                <a:gd name="T5" fmla="*/ 21 h 21"/>
                <a:gd name="T6" fmla="*/ 55 w 55"/>
                <a:gd name="T7" fmla="*/ 7 h 21"/>
                <a:gd name="T8" fmla="*/ 52 w 55"/>
                <a:gd name="T9" fmla="*/ 0 h 21"/>
              </a:gdLst>
              <a:ahLst/>
              <a:cxnLst>
                <a:cxn ang="0">
                  <a:pos x="T0" y="T1"/>
                </a:cxn>
                <a:cxn ang="0">
                  <a:pos x="T2" y="T3"/>
                </a:cxn>
                <a:cxn ang="0">
                  <a:pos x="T4" y="T5"/>
                </a:cxn>
                <a:cxn ang="0">
                  <a:pos x="T6" y="T7"/>
                </a:cxn>
                <a:cxn ang="0">
                  <a:pos x="T8" y="T9"/>
                </a:cxn>
              </a:cxnLst>
              <a:rect l="0" t="0" r="r" b="b"/>
              <a:pathLst>
                <a:path w="55" h="21">
                  <a:moveTo>
                    <a:pt x="52" y="0"/>
                  </a:moveTo>
                  <a:lnTo>
                    <a:pt x="0" y="12"/>
                  </a:lnTo>
                  <a:lnTo>
                    <a:pt x="3" y="21"/>
                  </a:lnTo>
                  <a:lnTo>
                    <a:pt x="55" y="7"/>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59" name="Freeform 1702">
              <a:extLst>
                <a:ext uri="{FF2B5EF4-FFF2-40B4-BE49-F238E27FC236}">
                  <a16:creationId xmlns:a16="http://schemas.microsoft.com/office/drawing/2014/main" id="{1F255775-7E3D-4101-82C1-E6C04EACB247}"/>
                </a:ext>
              </a:extLst>
            </p:cNvPr>
            <p:cNvSpPr>
              <a:spLocks/>
            </p:cNvSpPr>
            <p:nvPr/>
          </p:nvSpPr>
          <p:spPr bwMode="auto">
            <a:xfrm>
              <a:off x="3073" y="2343"/>
              <a:ext cx="55" cy="21"/>
            </a:xfrm>
            <a:custGeom>
              <a:avLst/>
              <a:gdLst>
                <a:gd name="T0" fmla="*/ 52 w 55"/>
                <a:gd name="T1" fmla="*/ 0 h 21"/>
                <a:gd name="T2" fmla="*/ 0 w 55"/>
                <a:gd name="T3" fmla="*/ 12 h 21"/>
                <a:gd name="T4" fmla="*/ 3 w 55"/>
                <a:gd name="T5" fmla="*/ 21 h 21"/>
                <a:gd name="T6" fmla="*/ 55 w 55"/>
                <a:gd name="T7" fmla="*/ 7 h 21"/>
                <a:gd name="T8" fmla="*/ 52 w 55"/>
                <a:gd name="T9" fmla="*/ 0 h 21"/>
              </a:gdLst>
              <a:ahLst/>
              <a:cxnLst>
                <a:cxn ang="0">
                  <a:pos x="T0" y="T1"/>
                </a:cxn>
                <a:cxn ang="0">
                  <a:pos x="T2" y="T3"/>
                </a:cxn>
                <a:cxn ang="0">
                  <a:pos x="T4" y="T5"/>
                </a:cxn>
                <a:cxn ang="0">
                  <a:pos x="T6" y="T7"/>
                </a:cxn>
                <a:cxn ang="0">
                  <a:pos x="T8" y="T9"/>
                </a:cxn>
              </a:cxnLst>
              <a:rect l="0" t="0" r="r" b="b"/>
              <a:pathLst>
                <a:path w="55" h="21">
                  <a:moveTo>
                    <a:pt x="52" y="0"/>
                  </a:moveTo>
                  <a:lnTo>
                    <a:pt x="0" y="12"/>
                  </a:lnTo>
                  <a:lnTo>
                    <a:pt x="3" y="21"/>
                  </a:lnTo>
                  <a:lnTo>
                    <a:pt x="55" y="7"/>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0" name="Freeform 1703">
              <a:extLst>
                <a:ext uri="{FF2B5EF4-FFF2-40B4-BE49-F238E27FC236}">
                  <a16:creationId xmlns:a16="http://schemas.microsoft.com/office/drawing/2014/main" id="{C496B4D8-CFE4-47D2-9473-82BE6E1E802E}"/>
                </a:ext>
              </a:extLst>
            </p:cNvPr>
            <p:cNvSpPr>
              <a:spLocks/>
            </p:cNvSpPr>
            <p:nvPr/>
          </p:nvSpPr>
          <p:spPr bwMode="auto">
            <a:xfrm>
              <a:off x="3095" y="2405"/>
              <a:ext cx="54" cy="26"/>
            </a:xfrm>
            <a:custGeom>
              <a:avLst/>
              <a:gdLst>
                <a:gd name="T0" fmla="*/ 49 w 54"/>
                <a:gd name="T1" fmla="*/ 0 h 26"/>
                <a:gd name="T2" fmla="*/ 0 w 54"/>
                <a:gd name="T3" fmla="*/ 16 h 26"/>
                <a:gd name="T4" fmla="*/ 2 w 54"/>
                <a:gd name="T5" fmla="*/ 26 h 26"/>
                <a:gd name="T6" fmla="*/ 54 w 54"/>
                <a:gd name="T7" fmla="*/ 7 h 26"/>
                <a:gd name="T8" fmla="*/ 49 w 54"/>
                <a:gd name="T9" fmla="*/ 0 h 26"/>
              </a:gdLst>
              <a:ahLst/>
              <a:cxnLst>
                <a:cxn ang="0">
                  <a:pos x="T0" y="T1"/>
                </a:cxn>
                <a:cxn ang="0">
                  <a:pos x="T2" y="T3"/>
                </a:cxn>
                <a:cxn ang="0">
                  <a:pos x="T4" y="T5"/>
                </a:cxn>
                <a:cxn ang="0">
                  <a:pos x="T6" y="T7"/>
                </a:cxn>
                <a:cxn ang="0">
                  <a:pos x="T8" y="T9"/>
                </a:cxn>
              </a:cxnLst>
              <a:rect l="0" t="0" r="r" b="b"/>
              <a:pathLst>
                <a:path w="54" h="26">
                  <a:moveTo>
                    <a:pt x="49" y="0"/>
                  </a:moveTo>
                  <a:lnTo>
                    <a:pt x="0" y="16"/>
                  </a:lnTo>
                  <a:lnTo>
                    <a:pt x="2" y="26"/>
                  </a:lnTo>
                  <a:lnTo>
                    <a:pt x="54" y="7"/>
                  </a:lnTo>
                  <a:lnTo>
                    <a:pt x="4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1" name="Freeform 1704">
              <a:extLst>
                <a:ext uri="{FF2B5EF4-FFF2-40B4-BE49-F238E27FC236}">
                  <a16:creationId xmlns:a16="http://schemas.microsoft.com/office/drawing/2014/main" id="{40B7A1EB-FBC9-4EE4-B0C2-3069A083029D}"/>
                </a:ext>
              </a:extLst>
            </p:cNvPr>
            <p:cNvSpPr>
              <a:spLocks/>
            </p:cNvSpPr>
            <p:nvPr/>
          </p:nvSpPr>
          <p:spPr bwMode="auto">
            <a:xfrm>
              <a:off x="3095" y="2405"/>
              <a:ext cx="54" cy="26"/>
            </a:xfrm>
            <a:custGeom>
              <a:avLst/>
              <a:gdLst>
                <a:gd name="T0" fmla="*/ 49 w 54"/>
                <a:gd name="T1" fmla="*/ 0 h 26"/>
                <a:gd name="T2" fmla="*/ 0 w 54"/>
                <a:gd name="T3" fmla="*/ 16 h 26"/>
                <a:gd name="T4" fmla="*/ 2 w 54"/>
                <a:gd name="T5" fmla="*/ 26 h 26"/>
                <a:gd name="T6" fmla="*/ 54 w 54"/>
                <a:gd name="T7" fmla="*/ 7 h 26"/>
                <a:gd name="T8" fmla="*/ 49 w 54"/>
                <a:gd name="T9" fmla="*/ 0 h 26"/>
              </a:gdLst>
              <a:ahLst/>
              <a:cxnLst>
                <a:cxn ang="0">
                  <a:pos x="T0" y="T1"/>
                </a:cxn>
                <a:cxn ang="0">
                  <a:pos x="T2" y="T3"/>
                </a:cxn>
                <a:cxn ang="0">
                  <a:pos x="T4" y="T5"/>
                </a:cxn>
                <a:cxn ang="0">
                  <a:pos x="T6" y="T7"/>
                </a:cxn>
                <a:cxn ang="0">
                  <a:pos x="T8" y="T9"/>
                </a:cxn>
              </a:cxnLst>
              <a:rect l="0" t="0" r="r" b="b"/>
              <a:pathLst>
                <a:path w="54" h="26">
                  <a:moveTo>
                    <a:pt x="49" y="0"/>
                  </a:moveTo>
                  <a:lnTo>
                    <a:pt x="0" y="16"/>
                  </a:lnTo>
                  <a:lnTo>
                    <a:pt x="2" y="26"/>
                  </a:lnTo>
                  <a:lnTo>
                    <a:pt x="54" y="7"/>
                  </a:lnTo>
                  <a:lnTo>
                    <a:pt x="4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2" name="Freeform 1705">
              <a:extLst>
                <a:ext uri="{FF2B5EF4-FFF2-40B4-BE49-F238E27FC236}">
                  <a16:creationId xmlns:a16="http://schemas.microsoft.com/office/drawing/2014/main" id="{44D113BF-0E85-44C0-B648-23FFCCF85B70}"/>
                </a:ext>
              </a:extLst>
            </p:cNvPr>
            <p:cNvSpPr>
              <a:spLocks/>
            </p:cNvSpPr>
            <p:nvPr/>
          </p:nvSpPr>
          <p:spPr bwMode="auto">
            <a:xfrm>
              <a:off x="3121" y="2464"/>
              <a:ext cx="52" cy="31"/>
            </a:xfrm>
            <a:custGeom>
              <a:avLst/>
              <a:gdLst>
                <a:gd name="T0" fmla="*/ 47 w 52"/>
                <a:gd name="T1" fmla="*/ 0 h 31"/>
                <a:gd name="T2" fmla="*/ 0 w 52"/>
                <a:gd name="T3" fmla="*/ 21 h 31"/>
                <a:gd name="T4" fmla="*/ 2 w 52"/>
                <a:gd name="T5" fmla="*/ 31 h 31"/>
                <a:gd name="T6" fmla="*/ 52 w 52"/>
                <a:gd name="T7" fmla="*/ 7 h 31"/>
                <a:gd name="T8" fmla="*/ 47 w 52"/>
                <a:gd name="T9" fmla="*/ 0 h 31"/>
              </a:gdLst>
              <a:ahLst/>
              <a:cxnLst>
                <a:cxn ang="0">
                  <a:pos x="T0" y="T1"/>
                </a:cxn>
                <a:cxn ang="0">
                  <a:pos x="T2" y="T3"/>
                </a:cxn>
                <a:cxn ang="0">
                  <a:pos x="T4" y="T5"/>
                </a:cxn>
                <a:cxn ang="0">
                  <a:pos x="T6" y="T7"/>
                </a:cxn>
                <a:cxn ang="0">
                  <a:pos x="T8" y="T9"/>
                </a:cxn>
              </a:cxnLst>
              <a:rect l="0" t="0" r="r" b="b"/>
              <a:pathLst>
                <a:path w="52" h="31">
                  <a:moveTo>
                    <a:pt x="47" y="0"/>
                  </a:moveTo>
                  <a:lnTo>
                    <a:pt x="0" y="21"/>
                  </a:lnTo>
                  <a:lnTo>
                    <a:pt x="2" y="31"/>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3" name="Freeform 1706">
              <a:extLst>
                <a:ext uri="{FF2B5EF4-FFF2-40B4-BE49-F238E27FC236}">
                  <a16:creationId xmlns:a16="http://schemas.microsoft.com/office/drawing/2014/main" id="{D88BB21B-0041-4E9D-84AE-06C1E1451D24}"/>
                </a:ext>
              </a:extLst>
            </p:cNvPr>
            <p:cNvSpPr>
              <a:spLocks/>
            </p:cNvSpPr>
            <p:nvPr/>
          </p:nvSpPr>
          <p:spPr bwMode="auto">
            <a:xfrm>
              <a:off x="3121" y="2464"/>
              <a:ext cx="52" cy="31"/>
            </a:xfrm>
            <a:custGeom>
              <a:avLst/>
              <a:gdLst>
                <a:gd name="T0" fmla="*/ 47 w 52"/>
                <a:gd name="T1" fmla="*/ 0 h 31"/>
                <a:gd name="T2" fmla="*/ 0 w 52"/>
                <a:gd name="T3" fmla="*/ 21 h 31"/>
                <a:gd name="T4" fmla="*/ 2 w 52"/>
                <a:gd name="T5" fmla="*/ 31 h 31"/>
                <a:gd name="T6" fmla="*/ 52 w 52"/>
                <a:gd name="T7" fmla="*/ 7 h 31"/>
                <a:gd name="T8" fmla="*/ 47 w 52"/>
                <a:gd name="T9" fmla="*/ 0 h 31"/>
              </a:gdLst>
              <a:ahLst/>
              <a:cxnLst>
                <a:cxn ang="0">
                  <a:pos x="T0" y="T1"/>
                </a:cxn>
                <a:cxn ang="0">
                  <a:pos x="T2" y="T3"/>
                </a:cxn>
                <a:cxn ang="0">
                  <a:pos x="T4" y="T5"/>
                </a:cxn>
                <a:cxn ang="0">
                  <a:pos x="T6" y="T7"/>
                </a:cxn>
                <a:cxn ang="0">
                  <a:pos x="T8" y="T9"/>
                </a:cxn>
              </a:cxnLst>
              <a:rect l="0" t="0" r="r" b="b"/>
              <a:pathLst>
                <a:path w="52" h="31">
                  <a:moveTo>
                    <a:pt x="47" y="0"/>
                  </a:moveTo>
                  <a:lnTo>
                    <a:pt x="0" y="21"/>
                  </a:lnTo>
                  <a:lnTo>
                    <a:pt x="2" y="31"/>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4" name="Freeform 1707">
              <a:extLst>
                <a:ext uri="{FF2B5EF4-FFF2-40B4-BE49-F238E27FC236}">
                  <a16:creationId xmlns:a16="http://schemas.microsoft.com/office/drawing/2014/main" id="{A477FF2D-5885-41C0-8689-CBE741A1610E}"/>
                </a:ext>
              </a:extLst>
            </p:cNvPr>
            <p:cNvSpPr>
              <a:spLocks/>
            </p:cNvSpPr>
            <p:nvPr/>
          </p:nvSpPr>
          <p:spPr bwMode="auto">
            <a:xfrm>
              <a:off x="3152" y="2521"/>
              <a:ext cx="52" cy="33"/>
            </a:xfrm>
            <a:custGeom>
              <a:avLst/>
              <a:gdLst>
                <a:gd name="T0" fmla="*/ 47 w 52"/>
                <a:gd name="T1" fmla="*/ 0 h 33"/>
                <a:gd name="T2" fmla="*/ 0 w 52"/>
                <a:gd name="T3" fmla="*/ 26 h 33"/>
                <a:gd name="T4" fmla="*/ 4 w 52"/>
                <a:gd name="T5" fmla="*/ 33 h 33"/>
                <a:gd name="T6" fmla="*/ 52 w 52"/>
                <a:gd name="T7" fmla="*/ 7 h 33"/>
                <a:gd name="T8" fmla="*/ 47 w 52"/>
                <a:gd name="T9" fmla="*/ 0 h 33"/>
              </a:gdLst>
              <a:ahLst/>
              <a:cxnLst>
                <a:cxn ang="0">
                  <a:pos x="T0" y="T1"/>
                </a:cxn>
                <a:cxn ang="0">
                  <a:pos x="T2" y="T3"/>
                </a:cxn>
                <a:cxn ang="0">
                  <a:pos x="T4" y="T5"/>
                </a:cxn>
                <a:cxn ang="0">
                  <a:pos x="T6" y="T7"/>
                </a:cxn>
                <a:cxn ang="0">
                  <a:pos x="T8" y="T9"/>
                </a:cxn>
              </a:cxnLst>
              <a:rect l="0" t="0" r="r" b="b"/>
              <a:pathLst>
                <a:path w="52" h="33">
                  <a:moveTo>
                    <a:pt x="47" y="0"/>
                  </a:moveTo>
                  <a:lnTo>
                    <a:pt x="0" y="26"/>
                  </a:lnTo>
                  <a:lnTo>
                    <a:pt x="4" y="33"/>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5" name="Freeform 1708">
              <a:extLst>
                <a:ext uri="{FF2B5EF4-FFF2-40B4-BE49-F238E27FC236}">
                  <a16:creationId xmlns:a16="http://schemas.microsoft.com/office/drawing/2014/main" id="{EA0ABBDF-F513-47CD-9AE1-DA07C7A2A147}"/>
                </a:ext>
              </a:extLst>
            </p:cNvPr>
            <p:cNvSpPr>
              <a:spLocks/>
            </p:cNvSpPr>
            <p:nvPr/>
          </p:nvSpPr>
          <p:spPr bwMode="auto">
            <a:xfrm>
              <a:off x="3152" y="2521"/>
              <a:ext cx="52" cy="33"/>
            </a:xfrm>
            <a:custGeom>
              <a:avLst/>
              <a:gdLst>
                <a:gd name="T0" fmla="*/ 47 w 52"/>
                <a:gd name="T1" fmla="*/ 0 h 33"/>
                <a:gd name="T2" fmla="*/ 0 w 52"/>
                <a:gd name="T3" fmla="*/ 26 h 33"/>
                <a:gd name="T4" fmla="*/ 4 w 52"/>
                <a:gd name="T5" fmla="*/ 33 h 33"/>
                <a:gd name="T6" fmla="*/ 52 w 52"/>
                <a:gd name="T7" fmla="*/ 7 h 33"/>
                <a:gd name="T8" fmla="*/ 47 w 52"/>
                <a:gd name="T9" fmla="*/ 0 h 33"/>
              </a:gdLst>
              <a:ahLst/>
              <a:cxnLst>
                <a:cxn ang="0">
                  <a:pos x="T0" y="T1"/>
                </a:cxn>
                <a:cxn ang="0">
                  <a:pos x="T2" y="T3"/>
                </a:cxn>
                <a:cxn ang="0">
                  <a:pos x="T4" y="T5"/>
                </a:cxn>
                <a:cxn ang="0">
                  <a:pos x="T6" y="T7"/>
                </a:cxn>
                <a:cxn ang="0">
                  <a:pos x="T8" y="T9"/>
                </a:cxn>
              </a:cxnLst>
              <a:rect l="0" t="0" r="r" b="b"/>
              <a:pathLst>
                <a:path w="52" h="33">
                  <a:moveTo>
                    <a:pt x="47" y="0"/>
                  </a:moveTo>
                  <a:lnTo>
                    <a:pt x="0" y="26"/>
                  </a:lnTo>
                  <a:lnTo>
                    <a:pt x="4" y="33"/>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6" name="Freeform 1709">
              <a:extLst>
                <a:ext uri="{FF2B5EF4-FFF2-40B4-BE49-F238E27FC236}">
                  <a16:creationId xmlns:a16="http://schemas.microsoft.com/office/drawing/2014/main" id="{18DF6F6B-C8F4-4AB7-8909-128AE1790B43}"/>
                </a:ext>
              </a:extLst>
            </p:cNvPr>
            <p:cNvSpPr>
              <a:spLocks/>
            </p:cNvSpPr>
            <p:nvPr/>
          </p:nvSpPr>
          <p:spPr bwMode="auto">
            <a:xfrm>
              <a:off x="3190" y="2576"/>
              <a:ext cx="47" cy="38"/>
            </a:xfrm>
            <a:custGeom>
              <a:avLst/>
              <a:gdLst>
                <a:gd name="T0" fmla="*/ 42 w 47"/>
                <a:gd name="T1" fmla="*/ 0 h 38"/>
                <a:gd name="T2" fmla="*/ 0 w 47"/>
                <a:gd name="T3" fmla="*/ 30 h 38"/>
                <a:gd name="T4" fmla="*/ 4 w 47"/>
                <a:gd name="T5" fmla="*/ 38 h 38"/>
                <a:gd name="T6" fmla="*/ 47 w 47"/>
                <a:gd name="T7" fmla="*/ 7 h 38"/>
                <a:gd name="T8" fmla="*/ 42 w 47"/>
                <a:gd name="T9" fmla="*/ 0 h 38"/>
              </a:gdLst>
              <a:ahLst/>
              <a:cxnLst>
                <a:cxn ang="0">
                  <a:pos x="T0" y="T1"/>
                </a:cxn>
                <a:cxn ang="0">
                  <a:pos x="T2" y="T3"/>
                </a:cxn>
                <a:cxn ang="0">
                  <a:pos x="T4" y="T5"/>
                </a:cxn>
                <a:cxn ang="0">
                  <a:pos x="T6" y="T7"/>
                </a:cxn>
                <a:cxn ang="0">
                  <a:pos x="T8" y="T9"/>
                </a:cxn>
              </a:cxnLst>
              <a:rect l="0" t="0" r="r" b="b"/>
              <a:pathLst>
                <a:path w="47" h="38">
                  <a:moveTo>
                    <a:pt x="42" y="0"/>
                  </a:moveTo>
                  <a:lnTo>
                    <a:pt x="0" y="30"/>
                  </a:lnTo>
                  <a:lnTo>
                    <a:pt x="4" y="38"/>
                  </a:lnTo>
                  <a:lnTo>
                    <a:pt x="47" y="7"/>
                  </a:lnTo>
                  <a:lnTo>
                    <a:pt x="4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7" name="Freeform 1710">
              <a:extLst>
                <a:ext uri="{FF2B5EF4-FFF2-40B4-BE49-F238E27FC236}">
                  <a16:creationId xmlns:a16="http://schemas.microsoft.com/office/drawing/2014/main" id="{E8314995-1355-4D5D-B269-B60B637B7C2F}"/>
                </a:ext>
              </a:extLst>
            </p:cNvPr>
            <p:cNvSpPr>
              <a:spLocks/>
            </p:cNvSpPr>
            <p:nvPr/>
          </p:nvSpPr>
          <p:spPr bwMode="auto">
            <a:xfrm>
              <a:off x="3190" y="2576"/>
              <a:ext cx="47" cy="38"/>
            </a:xfrm>
            <a:custGeom>
              <a:avLst/>
              <a:gdLst>
                <a:gd name="T0" fmla="*/ 42 w 47"/>
                <a:gd name="T1" fmla="*/ 0 h 38"/>
                <a:gd name="T2" fmla="*/ 0 w 47"/>
                <a:gd name="T3" fmla="*/ 30 h 38"/>
                <a:gd name="T4" fmla="*/ 4 w 47"/>
                <a:gd name="T5" fmla="*/ 38 h 38"/>
                <a:gd name="T6" fmla="*/ 47 w 47"/>
                <a:gd name="T7" fmla="*/ 7 h 38"/>
                <a:gd name="T8" fmla="*/ 42 w 47"/>
                <a:gd name="T9" fmla="*/ 0 h 38"/>
              </a:gdLst>
              <a:ahLst/>
              <a:cxnLst>
                <a:cxn ang="0">
                  <a:pos x="T0" y="T1"/>
                </a:cxn>
                <a:cxn ang="0">
                  <a:pos x="T2" y="T3"/>
                </a:cxn>
                <a:cxn ang="0">
                  <a:pos x="T4" y="T5"/>
                </a:cxn>
                <a:cxn ang="0">
                  <a:pos x="T6" y="T7"/>
                </a:cxn>
                <a:cxn ang="0">
                  <a:pos x="T8" y="T9"/>
                </a:cxn>
              </a:cxnLst>
              <a:rect l="0" t="0" r="r" b="b"/>
              <a:pathLst>
                <a:path w="47" h="38">
                  <a:moveTo>
                    <a:pt x="42" y="0"/>
                  </a:moveTo>
                  <a:lnTo>
                    <a:pt x="0" y="30"/>
                  </a:lnTo>
                  <a:lnTo>
                    <a:pt x="4" y="38"/>
                  </a:lnTo>
                  <a:lnTo>
                    <a:pt x="47" y="7"/>
                  </a:lnTo>
                  <a:lnTo>
                    <a:pt x="4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8" name="Freeform 1711">
              <a:extLst>
                <a:ext uri="{FF2B5EF4-FFF2-40B4-BE49-F238E27FC236}">
                  <a16:creationId xmlns:a16="http://schemas.microsoft.com/office/drawing/2014/main" id="{5C34D097-1E6D-4051-9667-81B22D12936B}"/>
                </a:ext>
              </a:extLst>
            </p:cNvPr>
            <p:cNvSpPr>
              <a:spLocks/>
            </p:cNvSpPr>
            <p:nvPr/>
          </p:nvSpPr>
          <p:spPr bwMode="auto">
            <a:xfrm>
              <a:off x="3230" y="2628"/>
              <a:ext cx="47" cy="40"/>
            </a:xfrm>
            <a:custGeom>
              <a:avLst/>
              <a:gdLst>
                <a:gd name="T0" fmla="*/ 40 w 47"/>
                <a:gd name="T1" fmla="*/ 0 h 40"/>
                <a:gd name="T2" fmla="*/ 0 w 47"/>
                <a:gd name="T3" fmla="*/ 33 h 40"/>
                <a:gd name="T4" fmla="*/ 5 w 47"/>
                <a:gd name="T5" fmla="*/ 40 h 40"/>
                <a:gd name="T6" fmla="*/ 47 w 47"/>
                <a:gd name="T7" fmla="*/ 4 h 40"/>
                <a:gd name="T8" fmla="*/ 40 w 47"/>
                <a:gd name="T9" fmla="*/ 0 h 40"/>
              </a:gdLst>
              <a:ahLst/>
              <a:cxnLst>
                <a:cxn ang="0">
                  <a:pos x="T0" y="T1"/>
                </a:cxn>
                <a:cxn ang="0">
                  <a:pos x="T2" y="T3"/>
                </a:cxn>
                <a:cxn ang="0">
                  <a:pos x="T4" y="T5"/>
                </a:cxn>
                <a:cxn ang="0">
                  <a:pos x="T6" y="T7"/>
                </a:cxn>
                <a:cxn ang="0">
                  <a:pos x="T8" y="T9"/>
                </a:cxn>
              </a:cxnLst>
              <a:rect l="0" t="0" r="r" b="b"/>
              <a:pathLst>
                <a:path w="47" h="40">
                  <a:moveTo>
                    <a:pt x="40" y="0"/>
                  </a:moveTo>
                  <a:lnTo>
                    <a:pt x="0" y="33"/>
                  </a:lnTo>
                  <a:lnTo>
                    <a:pt x="5" y="40"/>
                  </a:lnTo>
                  <a:lnTo>
                    <a:pt x="47" y="4"/>
                  </a:lnTo>
                  <a:lnTo>
                    <a:pt x="4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69" name="Freeform 1712">
              <a:extLst>
                <a:ext uri="{FF2B5EF4-FFF2-40B4-BE49-F238E27FC236}">
                  <a16:creationId xmlns:a16="http://schemas.microsoft.com/office/drawing/2014/main" id="{A138F680-CCC2-4687-B42E-F477DD672C2A}"/>
                </a:ext>
              </a:extLst>
            </p:cNvPr>
            <p:cNvSpPr>
              <a:spLocks/>
            </p:cNvSpPr>
            <p:nvPr/>
          </p:nvSpPr>
          <p:spPr bwMode="auto">
            <a:xfrm>
              <a:off x="3230" y="2628"/>
              <a:ext cx="47" cy="40"/>
            </a:xfrm>
            <a:custGeom>
              <a:avLst/>
              <a:gdLst>
                <a:gd name="T0" fmla="*/ 40 w 47"/>
                <a:gd name="T1" fmla="*/ 0 h 40"/>
                <a:gd name="T2" fmla="*/ 0 w 47"/>
                <a:gd name="T3" fmla="*/ 33 h 40"/>
                <a:gd name="T4" fmla="*/ 5 w 47"/>
                <a:gd name="T5" fmla="*/ 40 h 40"/>
                <a:gd name="T6" fmla="*/ 47 w 47"/>
                <a:gd name="T7" fmla="*/ 4 h 40"/>
                <a:gd name="T8" fmla="*/ 40 w 47"/>
                <a:gd name="T9" fmla="*/ 0 h 40"/>
              </a:gdLst>
              <a:ahLst/>
              <a:cxnLst>
                <a:cxn ang="0">
                  <a:pos x="T0" y="T1"/>
                </a:cxn>
                <a:cxn ang="0">
                  <a:pos x="T2" y="T3"/>
                </a:cxn>
                <a:cxn ang="0">
                  <a:pos x="T4" y="T5"/>
                </a:cxn>
                <a:cxn ang="0">
                  <a:pos x="T6" y="T7"/>
                </a:cxn>
                <a:cxn ang="0">
                  <a:pos x="T8" y="T9"/>
                </a:cxn>
              </a:cxnLst>
              <a:rect l="0" t="0" r="r" b="b"/>
              <a:pathLst>
                <a:path w="47" h="40">
                  <a:moveTo>
                    <a:pt x="40" y="0"/>
                  </a:moveTo>
                  <a:lnTo>
                    <a:pt x="0" y="33"/>
                  </a:lnTo>
                  <a:lnTo>
                    <a:pt x="5" y="40"/>
                  </a:lnTo>
                  <a:lnTo>
                    <a:pt x="47" y="4"/>
                  </a:lnTo>
                  <a:lnTo>
                    <a:pt x="4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0" name="Freeform 1713">
              <a:extLst>
                <a:ext uri="{FF2B5EF4-FFF2-40B4-BE49-F238E27FC236}">
                  <a16:creationId xmlns:a16="http://schemas.microsoft.com/office/drawing/2014/main" id="{00BEE7BB-8924-41E7-B27A-AFA0F3A9A7A4}"/>
                </a:ext>
              </a:extLst>
            </p:cNvPr>
            <p:cNvSpPr>
              <a:spLocks/>
            </p:cNvSpPr>
            <p:nvPr/>
          </p:nvSpPr>
          <p:spPr bwMode="auto">
            <a:xfrm>
              <a:off x="3327" y="2718"/>
              <a:ext cx="41" cy="47"/>
            </a:xfrm>
            <a:custGeom>
              <a:avLst/>
              <a:gdLst>
                <a:gd name="T0" fmla="*/ 33 w 41"/>
                <a:gd name="T1" fmla="*/ 0 h 47"/>
                <a:gd name="T2" fmla="*/ 0 w 41"/>
                <a:gd name="T3" fmla="*/ 43 h 47"/>
                <a:gd name="T4" fmla="*/ 7 w 41"/>
                <a:gd name="T5" fmla="*/ 47 h 47"/>
                <a:gd name="T6" fmla="*/ 41 w 41"/>
                <a:gd name="T7" fmla="*/ 7 h 47"/>
                <a:gd name="T8" fmla="*/ 33 w 41"/>
                <a:gd name="T9" fmla="*/ 0 h 47"/>
              </a:gdLst>
              <a:ahLst/>
              <a:cxnLst>
                <a:cxn ang="0">
                  <a:pos x="T0" y="T1"/>
                </a:cxn>
                <a:cxn ang="0">
                  <a:pos x="T2" y="T3"/>
                </a:cxn>
                <a:cxn ang="0">
                  <a:pos x="T4" y="T5"/>
                </a:cxn>
                <a:cxn ang="0">
                  <a:pos x="T6" y="T7"/>
                </a:cxn>
                <a:cxn ang="0">
                  <a:pos x="T8" y="T9"/>
                </a:cxn>
              </a:cxnLst>
              <a:rect l="0" t="0" r="r" b="b"/>
              <a:pathLst>
                <a:path w="41" h="47">
                  <a:moveTo>
                    <a:pt x="33" y="0"/>
                  </a:moveTo>
                  <a:lnTo>
                    <a:pt x="0" y="43"/>
                  </a:lnTo>
                  <a:lnTo>
                    <a:pt x="7" y="47"/>
                  </a:lnTo>
                  <a:lnTo>
                    <a:pt x="41" y="7"/>
                  </a:lnTo>
                  <a:lnTo>
                    <a:pt x="3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1" name="Freeform 1714">
              <a:extLst>
                <a:ext uri="{FF2B5EF4-FFF2-40B4-BE49-F238E27FC236}">
                  <a16:creationId xmlns:a16="http://schemas.microsoft.com/office/drawing/2014/main" id="{7441AB4F-E101-4577-AD4C-616BC22CD859}"/>
                </a:ext>
              </a:extLst>
            </p:cNvPr>
            <p:cNvSpPr>
              <a:spLocks/>
            </p:cNvSpPr>
            <p:nvPr/>
          </p:nvSpPr>
          <p:spPr bwMode="auto">
            <a:xfrm>
              <a:off x="3327" y="2718"/>
              <a:ext cx="41" cy="47"/>
            </a:xfrm>
            <a:custGeom>
              <a:avLst/>
              <a:gdLst>
                <a:gd name="T0" fmla="*/ 33 w 41"/>
                <a:gd name="T1" fmla="*/ 0 h 47"/>
                <a:gd name="T2" fmla="*/ 0 w 41"/>
                <a:gd name="T3" fmla="*/ 43 h 47"/>
                <a:gd name="T4" fmla="*/ 7 w 41"/>
                <a:gd name="T5" fmla="*/ 47 h 47"/>
                <a:gd name="T6" fmla="*/ 41 w 41"/>
                <a:gd name="T7" fmla="*/ 7 h 47"/>
                <a:gd name="T8" fmla="*/ 33 w 41"/>
                <a:gd name="T9" fmla="*/ 0 h 47"/>
              </a:gdLst>
              <a:ahLst/>
              <a:cxnLst>
                <a:cxn ang="0">
                  <a:pos x="T0" y="T1"/>
                </a:cxn>
                <a:cxn ang="0">
                  <a:pos x="T2" y="T3"/>
                </a:cxn>
                <a:cxn ang="0">
                  <a:pos x="T4" y="T5"/>
                </a:cxn>
                <a:cxn ang="0">
                  <a:pos x="T6" y="T7"/>
                </a:cxn>
                <a:cxn ang="0">
                  <a:pos x="T8" y="T9"/>
                </a:cxn>
              </a:cxnLst>
              <a:rect l="0" t="0" r="r" b="b"/>
              <a:pathLst>
                <a:path w="41" h="47">
                  <a:moveTo>
                    <a:pt x="33" y="0"/>
                  </a:moveTo>
                  <a:lnTo>
                    <a:pt x="0" y="43"/>
                  </a:lnTo>
                  <a:lnTo>
                    <a:pt x="7" y="47"/>
                  </a:lnTo>
                  <a:lnTo>
                    <a:pt x="41" y="7"/>
                  </a:lnTo>
                  <a:lnTo>
                    <a:pt x="3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2" name="Freeform 1715">
              <a:extLst>
                <a:ext uri="{FF2B5EF4-FFF2-40B4-BE49-F238E27FC236}">
                  <a16:creationId xmlns:a16="http://schemas.microsoft.com/office/drawing/2014/main" id="{835EE411-3C9C-4EF9-9238-A142D5526A5E}"/>
                </a:ext>
              </a:extLst>
            </p:cNvPr>
            <p:cNvSpPr>
              <a:spLocks/>
            </p:cNvSpPr>
            <p:nvPr/>
          </p:nvSpPr>
          <p:spPr bwMode="auto">
            <a:xfrm>
              <a:off x="3382" y="2758"/>
              <a:ext cx="38" cy="50"/>
            </a:xfrm>
            <a:custGeom>
              <a:avLst/>
              <a:gdLst>
                <a:gd name="T0" fmla="*/ 31 w 38"/>
                <a:gd name="T1" fmla="*/ 0 h 50"/>
                <a:gd name="T2" fmla="*/ 0 w 38"/>
                <a:gd name="T3" fmla="*/ 45 h 50"/>
                <a:gd name="T4" fmla="*/ 7 w 38"/>
                <a:gd name="T5" fmla="*/ 50 h 50"/>
                <a:gd name="T6" fmla="*/ 38 w 38"/>
                <a:gd name="T7" fmla="*/ 5 h 50"/>
                <a:gd name="T8" fmla="*/ 31 w 38"/>
                <a:gd name="T9" fmla="*/ 0 h 50"/>
              </a:gdLst>
              <a:ahLst/>
              <a:cxnLst>
                <a:cxn ang="0">
                  <a:pos x="T0" y="T1"/>
                </a:cxn>
                <a:cxn ang="0">
                  <a:pos x="T2" y="T3"/>
                </a:cxn>
                <a:cxn ang="0">
                  <a:pos x="T4" y="T5"/>
                </a:cxn>
                <a:cxn ang="0">
                  <a:pos x="T6" y="T7"/>
                </a:cxn>
                <a:cxn ang="0">
                  <a:pos x="T8" y="T9"/>
                </a:cxn>
              </a:cxnLst>
              <a:rect l="0" t="0" r="r" b="b"/>
              <a:pathLst>
                <a:path w="38" h="50">
                  <a:moveTo>
                    <a:pt x="31" y="0"/>
                  </a:moveTo>
                  <a:lnTo>
                    <a:pt x="0" y="45"/>
                  </a:lnTo>
                  <a:lnTo>
                    <a:pt x="7" y="50"/>
                  </a:lnTo>
                  <a:lnTo>
                    <a:pt x="38" y="5"/>
                  </a:lnTo>
                  <a:lnTo>
                    <a:pt x="3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3" name="Freeform 1716">
              <a:extLst>
                <a:ext uri="{FF2B5EF4-FFF2-40B4-BE49-F238E27FC236}">
                  <a16:creationId xmlns:a16="http://schemas.microsoft.com/office/drawing/2014/main" id="{A187529A-422B-4564-8331-742910C03297}"/>
                </a:ext>
              </a:extLst>
            </p:cNvPr>
            <p:cNvSpPr>
              <a:spLocks/>
            </p:cNvSpPr>
            <p:nvPr/>
          </p:nvSpPr>
          <p:spPr bwMode="auto">
            <a:xfrm>
              <a:off x="3382" y="2758"/>
              <a:ext cx="38" cy="50"/>
            </a:xfrm>
            <a:custGeom>
              <a:avLst/>
              <a:gdLst>
                <a:gd name="T0" fmla="*/ 31 w 38"/>
                <a:gd name="T1" fmla="*/ 0 h 50"/>
                <a:gd name="T2" fmla="*/ 0 w 38"/>
                <a:gd name="T3" fmla="*/ 45 h 50"/>
                <a:gd name="T4" fmla="*/ 7 w 38"/>
                <a:gd name="T5" fmla="*/ 50 h 50"/>
                <a:gd name="T6" fmla="*/ 38 w 38"/>
                <a:gd name="T7" fmla="*/ 5 h 50"/>
                <a:gd name="T8" fmla="*/ 31 w 38"/>
                <a:gd name="T9" fmla="*/ 0 h 50"/>
              </a:gdLst>
              <a:ahLst/>
              <a:cxnLst>
                <a:cxn ang="0">
                  <a:pos x="T0" y="T1"/>
                </a:cxn>
                <a:cxn ang="0">
                  <a:pos x="T2" y="T3"/>
                </a:cxn>
                <a:cxn ang="0">
                  <a:pos x="T4" y="T5"/>
                </a:cxn>
                <a:cxn ang="0">
                  <a:pos x="T6" y="T7"/>
                </a:cxn>
                <a:cxn ang="0">
                  <a:pos x="T8" y="T9"/>
                </a:cxn>
              </a:cxnLst>
              <a:rect l="0" t="0" r="r" b="b"/>
              <a:pathLst>
                <a:path w="38" h="50">
                  <a:moveTo>
                    <a:pt x="31" y="0"/>
                  </a:moveTo>
                  <a:lnTo>
                    <a:pt x="0" y="45"/>
                  </a:lnTo>
                  <a:lnTo>
                    <a:pt x="7" y="50"/>
                  </a:lnTo>
                  <a:lnTo>
                    <a:pt x="38" y="5"/>
                  </a:lnTo>
                  <a:lnTo>
                    <a:pt x="3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4" name="Freeform 1717">
              <a:extLst>
                <a:ext uri="{FF2B5EF4-FFF2-40B4-BE49-F238E27FC236}">
                  <a16:creationId xmlns:a16="http://schemas.microsoft.com/office/drawing/2014/main" id="{EF6F4DA3-7C66-4EA4-9547-0E6BEF071A98}"/>
                </a:ext>
              </a:extLst>
            </p:cNvPr>
            <p:cNvSpPr>
              <a:spLocks/>
            </p:cNvSpPr>
            <p:nvPr/>
          </p:nvSpPr>
          <p:spPr bwMode="auto">
            <a:xfrm>
              <a:off x="3439" y="2794"/>
              <a:ext cx="35" cy="50"/>
            </a:xfrm>
            <a:custGeom>
              <a:avLst/>
              <a:gdLst>
                <a:gd name="T0" fmla="*/ 28 w 35"/>
                <a:gd name="T1" fmla="*/ 0 h 50"/>
                <a:gd name="T2" fmla="*/ 0 w 35"/>
                <a:gd name="T3" fmla="*/ 47 h 50"/>
                <a:gd name="T4" fmla="*/ 7 w 35"/>
                <a:gd name="T5" fmla="*/ 50 h 50"/>
                <a:gd name="T6" fmla="*/ 35 w 35"/>
                <a:gd name="T7" fmla="*/ 5 h 50"/>
                <a:gd name="T8" fmla="*/ 28 w 35"/>
                <a:gd name="T9" fmla="*/ 0 h 50"/>
              </a:gdLst>
              <a:ahLst/>
              <a:cxnLst>
                <a:cxn ang="0">
                  <a:pos x="T0" y="T1"/>
                </a:cxn>
                <a:cxn ang="0">
                  <a:pos x="T2" y="T3"/>
                </a:cxn>
                <a:cxn ang="0">
                  <a:pos x="T4" y="T5"/>
                </a:cxn>
                <a:cxn ang="0">
                  <a:pos x="T6" y="T7"/>
                </a:cxn>
                <a:cxn ang="0">
                  <a:pos x="T8" y="T9"/>
                </a:cxn>
              </a:cxnLst>
              <a:rect l="0" t="0" r="r" b="b"/>
              <a:pathLst>
                <a:path w="35" h="50">
                  <a:moveTo>
                    <a:pt x="28" y="0"/>
                  </a:moveTo>
                  <a:lnTo>
                    <a:pt x="0" y="47"/>
                  </a:lnTo>
                  <a:lnTo>
                    <a:pt x="7" y="50"/>
                  </a:lnTo>
                  <a:lnTo>
                    <a:pt x="35" y="5"/>
                  </a:lnTo>
                  <a:lnTo>
                    <a:pt x="2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5" name="Freeform 1718">
              <a:extLst>
                <a:ext uri="{FF2B5EF4-FFF2-40B4-BE49-F238E27FC236}">
                  <a16:creationId xmlns:a16="http://schemas.microsoft.com/office/drawing/2014/main" id="{44482595-793D-48D8-B42E-0F687A0410D3}"/>
                </a:ext>
              </a:extLst>
            </p:cNvPr>
            <p:cNvSpPr>
              <a:spLocks/>
            </p:cNvSpPr>
            <p:nvPr/>
          </p:nvSpPr>
          <p:spPr bwMode="auto">
            <a:xfrm>
              <a:off x="3439" y="2794"/>
              <a:ext cx="35" cy="50"/>
            </a:xfrm>
            <a:custGeom>
              <a:avLst/>
              <a:gdLst>
                <a:gd name="T0" fmla="*/ 28 w 35"/>
                <a:gd name="T1" fmla="*/ 0 h 50"/>
                <a:gd name="T2" fmla="*/ 0 w 35"/>
                <a:gd name="T3" fmla="*/ 47 h 50"/>
                <a:gd name="T4" fmla="*/ 7 w 35"/>
                <a:gd name="T5" fmla="*/ 50 h 50"/>
                <a:gd name="T6" fmla="*/ 35 w 35"/>
                <a:gd name="T7" fmla="*/ 5 h 50"/>
                <a:gd name="T8" fmla="*/ 28 w 35"/>
                <a:gd name="T9" fmla="*/ 0 h 50"/>
              </a:gdLst>
              <a:ahLst/>
              <a:cxnLst>
                <a:cxn ang="0">
                  <a:pos x="T0" y="T1"/>
                </a:cxn>
                <a:cxn ang="0">
                  <a:pos x="T2" y="T3"/>
                </a:cxn>
                <a:cxn ang="0">
                  <a:pos x="T4" y="T5"/>
                </a:cxn>
                <a:cxn ang="0">
                  <a:pos x="T6" y="T7"/>
                </a:cxn>
                <a:cxn ang="0">
                  <a:pos x="T8" y="T9"/>
                </a:cxn>
              </a:cxnLst>
              <a:rect l="0" t="0" r="r" b="b"/>
              <a:pathLst>
                <a:path w="35" h="50">
                  <a:moveTo>
                    <a:pt x="28" y="0"/>
                  </a:moveTo>
                  <a:lnTo>
                    <a:pt x="0" y="47"/>
                  </a:lnTo>
                  <a:lnTo>
                    <a:pt x="7" y="50"/>
                  </a:lnTo>
                  <a:lnTo>
                    <a:pt x="35" y="5"/>
                  </a:lnTo>
                  <a:lnTo>
                    <a:pt x="2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6" name="Freeform 1719">
              <a:extLst>
                <a:ext uri="{FF2B5EF4-FFF2-40B4-BE49-F238E27FC236}">
                  <a16:creationId xmlns:a16="http://schemas.microsoft.com/office/drawing/2014/main" id="{C1572E56-D19B-4EC6-84A7-BEF5DA3C7249}"/>
                </a:ext>
              </a:extLst>
            </p:cNvPr>
            <p:cNvSpPr>
              <a:spLocks/>
            </p:cNvSpPr>
            <p:nvPr/>
          </p:nvSpPr>
          <p:spPr bwMode="auto">
            <a:xfrm>
              <a:off x="3500" y="2825"/>
              <a:ext cx="31" cy="52"/>
            </a:xfrm>
            <a:custGeom>
              <a:avLst/>
              <a:gdLst>
                <a:gd name="T0" fmla="*/ 24 w 31"/>
                <a:gd name="T1" fmla="*/ 0 h 52"/>
                <a:gd name="T2" fmla="*/ 0 w 31"/>
                <a:gd name="T3" fmla="*/ 47 h 52"/>
                <a:gd name="T4" fmla="*/ 8 w 31"/>
                <a:gd name="T5" fmla="*/ 52 h 52"/>
                <a:gd name="T6" fmla="*/ 31 w 31"/>
                <a:gd name="T7" fmla="*/ 2 h 52"/>
                <a:gd name="T8" fmla="*/ 24 w 31"/>
                <a:gd name="T9" fmla="*/ 0 h 52"/>
              </a:gdLst>
              <a:ahLst/>
              <a:cxnLst>
                <a:cxn ang="0">
                  <a:pos x="T0" y="T1"/>
                </a:cxn>
                <a:cxn ang="0">
                  <a:pos x="T2" y="T3"/>
                </a:cxn>
                <a:cxn ang="0">
                  <a:pos x="T4" y="T5"/>
                </a:cxn>
                <a:cxn ang="0">
                  <a:pos x="T6" y="T7"/>
                </a:cxn>
                <a:cxn ang="0">
                  <a:pos x="T8" y="T9"/>
                </a:cxn>
              </a:cxnLst>
              <a:rect l="0" t="0" r="r" b="b"/>
              <a:pathLst>
                <a:path w="31" h="52">
                  <a:moveTo>
                    <a:pt x="24" y="0"/>
                  </a:moveTo>
                  <a:lnTo>
                    <a:pt x="0" y="47"/>
                  </a:lnTo>
                  <a:lnTo>
                    <a:pt x="8" y="52"/>
                  </a:lnTo>
                  <a:lnTo>
                    <a:pt x="31" y="2"/>
                  </a:lnTo>
                  <a:lnTo>
                    <a:pt x="24"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7" name="Freeform 1720">
              <a:extLst>
                <a:ext uri="{FF2B5EF4-FFF2-40B4-BE49-F238E27FC236}">
                  <a16:creationId xmlns:a16="http://schemas.microsoft.com/office/drawing/2014/main" id="{5B94C7B9-A588-4412-AD6B-429D748A944A}"/>
                </a:ext>
              </a:extLst>
            </p:cNvPr>
            <p:cNvSpPr>
              <a:spLocks/>
            </p:cNvSpPr>
            <p:nvPr/>
          </p:nvSpPr>
          <p:spPr bwMode="auto">
            <a:xfrm>
              <a:off x="3500" y="2825"/>
              <a:ext cx="31" cy="52"/>
            </a:xfrm>
            <a:custGeom>
              <a:avLst/>
              <a:gdLst>
                <a:gd name="T0" fmla="*/ 24 w 31"/>
                <a:gd name="T1" fmla="*/ 0 h 52"/>
                <a:gd name="T2" fmla="*/ 0 w 31"/>
                <a:gd name="T3" fmla="*/ 47 h 52"/>
                <a:gd name="T4" fmla="*/ 8 w 31"/>
                <a:gd name="T5" fmla="*/ 52 h 52"/>
                <a:gd name="T6" fmla="*/ 31 w 31"/>
                <a:gd name="T7" fmla="*/ 2 h 52"/>
                <a:gd name="T8" fmla="*/ 24 w 31"/>
                <a:gd name="T9" fmla="*/ 0 h 52"/>
              </a:gdLst>
              <a:ahLst/>
              <a:cxnLst>
                <a:cxn ang="0">
                  <a:pos x="T0" y="T1"/>
                </a:cxn>
                <a:cxn ang="0">
                  <a:pos x="T2" y="T3"/>
                </a:cxn>
                <a:cxn ang="0">
                  <a:pos x="T4" y="T5"/>
                </a:cxn>
                <a:cxn ang="0">
                  <a:pos x="T6" y="T7"/>
                </a:cxn>
                <a:cxn ang="0">
                  <a:pos x="T8" y="T9"/>
                </a:cxn>
              </a:cxnLst>
              <a:rect l="0" t="0" r="r" b="b"/>
              <a:pathLst>
                <a:path w="31" h="52">
                  <a:moveTo>
                    <a:pt x="24" y="0"/>
                  </a:moveTo>
                  <a:lnTo>
                    <a:pt x="0" y="47"/>
                  </a:lnTo>
                  <a:lnTo>
                    <a:pt x="8" y="52"/>
                  </a:lnTo>
                  <a:lnTo>
                    <a:pt x="31" y="2"/>
                  </a:lnTo>
                  <a:lnTo>
                    <a:pt x="24"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8" name="Freeform 1721">
              <a:extLst>
                <a:ext uri="{FF2B5EF4-FFF2-40B4-BE49-F238E27FC236}">
                  <a16:creationId xmlns:a16="http://schemas.microsoft.com/office/drawing/2014/main" id="{025ABA07-656B-4794-BBB6-010BB9874C0A}"/>
                </a:ext>
              </a:extLst>
            </p:cNvPr>
            <p:cNvSpPr>
              <a:spLocks/>
            </p:cNvSpPr>
            <p:nvPr/>
          </p:nvSpPr>
          <p:spPr bwMode="auto">
            <a:xfrm>
              <a:off x="3565" y="2849"/>
              <a:ext cx="26" cy="54"/>
            </a:xfrm>
            <a:custGeom>
              <a:avLst/>
              <a:gdLst>
                <a:gd name="T0" fmla="*/ 19 w 26"/>
                <a:gd name="T1" fmla="*/ 0 h 54"/>
                <a:gd name="T2" fmla="*/ 0 w 26"/>
                <a:gd name="T3" fmla="*/ 52 h 54"/>
                <a:gd name="T4" fmla="*/ 7 w 26"/>
                <a:gd name="T5" fmla="*/ 54 h 54"/>
                <a:gd name="T6" fmla="*/ 26 w 26"/>
                <a:gd name="T7" fmla="*/ 4 h 54"/>
                <a:gd name="T8" fmla="*/ 19 w 26"/>
                <a:gd name="T9" fmla="*/ 0 h 54"/>
              </a:gdLst>
              <a:ahLst/>
              <a:cxnLst>
                <a:cxn ang="0">
                  <a:pos x="T0" y="T1"/>
                </a:cxn>
                <a:cxn ang="0">
                  <a:pos x="T2" y="T3"/>
                </a:cxn>
                <a:cxn ang="0">
                  <a:pos x="T4" y="T5"/>
                </a:cxn>
                <a:cxn ang="0">
                  <a:pos x="T6" y="T7"/>
                </a:cxn>
                <a:cxn ang="0">
                  <a:pos x="T8" y="T9"/>
                </a:cxn>
              </a:cxnLst>
              <a:rect l="0" t="0" r="r" b="b"/>
              <a:pathLst>
                <a:path w="26" h="54">
                  <a:moveTo>
                    <a:pt x="19" y="0"/>
                  </a:moveTo>
                  <a:lnTo>
                    <a:pt x="0" y="52"/>
                  </a:lnTo>
                  <a:lnTo>
                    <a:pt x="7" y="54"/>
                  </a:lnTo>
                  <a:lnTo>
                    <a:pt x="26" y="4"/>
                  </a:lnTo>
                  <a:lnTo>
                    <a:pt x="1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79" name="Freeform 1722">
              <a:extLst>
                <a:ext uri="{FF2B5EF4-FFF2-40B4-BE49-F238E27FC236}">
                  <a16:creationId xmlns:a16="http://schemas.microsoft.com/office/drawing/2014/main" id="{60F762D0-E6B8-406B-9CFA-DA233DD9A5BF}"/>
                </a:ext>
              </a:extLst>
            </p:cNvPr>
            <p:cNvSpPr>
              <a:spLocks/>
            </p:cNvSpPr>
            <p:nvPr/>
          </p:nvSpPr>
          <p:spPr bwMode="auto">
            <a:xfrm>
              <a:off x="3565" y="2849"/>
              <a:ext cx="26" cy="54"/>
            </a:xfrm>
            <a:custGeom>
              <a:avLst/>
              <a:gdLst>
                <a:gd name="T0" fmla="*/ 19 w 26"/>
                <a:gd name="T1" fmla="*/ 0 h 54"/>
                <a:gd name="T2" fmla="*/ 0 w 26"/>
                <a:gd name="T3" fmla="*/ 52 h 54"/>
                <a:gd name="T4" fmla="*/ 7 w 26"/>
                <a:gd name="T5" fmla="*/ 54 h 54"/>
                <a:gd name="T6" fmla="*/ 26 w 26"/>
                <a:gd name="T7" fmla="*/ 4 h 54"/>
                <a:gd name="T8" fmla="*/ 19 w 26"/>
                <a:gd name="T9" fmla="*/ 0 h 54"/>
              </a:gdLst>
              <a:ahLst/>
              <a:cxnLst>
                <a:cxn ang="0">
                  <a:pos x="T0" y="T1"/>
                </a:cxn>
                <a:cxn ang="0">
                  <a:pos x="T2" y="T3"/>
                </a:cxn>
                <a:cxn ang="0">
                  <a:pos x="T4" y="T5"/>
                </a:cxn>
                <a:cxn ang="0">
                  <a:pos x="T6" y="T7"/>
                </a:cxn>
                <a:cxn ang="0">
                  <a:pos x="T8" y="T9"/>
                </a:cxn>
              </a:cxnLst>
              <a:rect l="0" t="0" r="r" b="b"/>
              <a:pathLst>
                <a:path w="26" h="54">
                  <a:moveTo>
                    <a:pt x="19" y="0"/>
                  </a:moveTo>
                  <a:lnTo>
                    <a:pt x="0" y="52"/>
                  </a:lnTo>
                  <a:lnTo>
                    <a:pt x="7" y="54"/>
                  </a:lnTo>
                  <a:lnTo>
                    <a:pt x="26" y="4"/>
                  </a:lnTo>
                  <a:lnTo>
                    <a:pt x="1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0" name="Freeform 1723">
              <a:extLst>
                <a:ext uri="{FF2B5EF4-FFF2-40B4-BE49-F238E27FC236}">
                  <a16:creationId xmlns:a16="http://schemas.microsoft.com/office/drawing/2014/main" id="{88C9D8F8-270C-4001-A2E4-A145203FB1A9}"/>
                </a:ext>
              </a:extLst>
            </p:cNvPr>
            <p:cNvSpPr>
              <a:spLocks/>
            </p:cNvSpPr>
            <p:nvPr/>
          </p:nvSpPr>
          <p:spPr bwMode="auto">
            <a:xfrm>
              <a:off x="3631" y="2870"/>
              <a:ext cx="21" cy="55"/>
            </a:xfrm>
            <a:custGeom>
              <a:avLst/>
              <a:gdLst>
                <a:gd name="T0" fmla="*/ 12 w 21"/>
                <a:gd name="T1" fmla="*/ 0 h 55"/>
                <a:gd name="T2" fmla="*/ 0 w 21"/>
                <a:gd name="T3" fmla="*/ 52 h 55"/>
                <a:gd name="T4" fmla="*/ 7 w 21"/>
                <a:gd name="T5" fmla="*/ 55 h 55"/>
                <a:gd name="T6" fmla="*/ 21 w 21"/>
                <a:gd name="T7" fmla="*/ 2 h 55"/>
                <a:gd name="T8" fmla="*/ 12 w 21"/>
                <a:gd name="T9" fmla="*/ 0 h 55"/>
              </a:gdLst>
              <a:ahLst/>
              <a:cxnLst>
                <a:cxn ang="0">
                  <a:pos x="T0" y="T1"/>
                </a:cxn>
                <a:cxn ang="0">
                  <a:pos x="T2" y="T3"/>
                </a:cxn>
                <a:cxn ang="0">
                  <a:pos x="T4" y="T5"/>
                </a:cxn>
                <a:cxn ang="0">
                  <a:pos x="T6" y="T7"/>
                </a:cxn>
                <a:cxn ang="0">
                  <a:pos x="T8" y="T9"/>
                </a:cxn>
              </a:cxnLst>
              <a:rect l="0" t="0" r="r" b="b"/>
              <a:pathLst>
                <a:path w="21" h="55">
                  <a:moveTo>
                    <a:pt x="12" y="0"/>
                  </a:moveTo>
                  <a:lnTo>
                    <a:pt x="0" y="52"/>
                  </a:lnTo>
                  <a:lnTo>
                    <a:pt x="7" y="55"/>
                  </a:lnTo>
                  <a:lnTo>
                    <a:pt x="21" y="2"/>
                  </a:lnTo>
                  <a:lnTo>
                    <a:pt x="1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1" name="Freeform 1724">
              <a:extLst>
                <a:ext uri="{FF2B5EF4-FFF2-40B4-BE49-F238E27FC236}">
                  <a16:creationId xmlns:a16="http://schemas.microsoft.com/office/drawing/2014/main" id="{F332676C-FF58-4850-877C-1B535F3D8493}"/>
                </a:ext>
              </a:extLst>
            </p:cNvPr>
            <p:cNvSpPr>
              <a:spLocks/>
            </p:cNvSpPr>
            <p:nvPr/>
          </p:nvSpPr>
          <p:spPr bwMode="auto">
            <a:xfrm>
              <a:off x="3631" y="2870"/>
              <a:ext cx="21" cy="55"/>
            </a:xfrm>
            <a:custGeom>
              <a:avLst/>
              <a:gdLst>
                <a:gd name="T0" fmla="*/ 12 w 21"/>
                <a:gd name="T1" fmla="*/ 0 h 55"/>
                <a:gd name="T2" fmla="*/ 0 w 21"/>
                <a:gd name="T3" fmla="*/ 52 h 55"/>
                <a:gd name="T4" fmla="*/ 7 w 21"/>
                <a:gd name="T5" fmla="*/ 55 h 55"/>
                <a:gd name="T6" fmla="*/ 21 w 21"/>
                <a:gd name="T7" fmla="*/ 2 h 55"/>
                <a:gd name="T8" fmla="*/ 12 w 21"/>
                <a:gd name="T9" fmla="*/ 0 h 55"/>
              </a:gdLst>
              <a:ahLst/>
              <a:cxnLst>
                <a:cxn ang="0">
                  <a:pos x="T0" y="T1"/>
                </a:cxn>
                <a:cxn ang="0">
                  <a:pos x="T2" y="T3"/>
                </a:cxn>
                <a:cxn ang="0">
                  <a:pos x="T4" y="T5"/>
                </a:cxn>
                <a:cxn ang="0">
                  <a:pos x="T6" y="T7"/>
                </a:cxn>
                <a:cxn ang="0">
                  <a:pos x="T8" y="T9"/>
                </a:cxn>
              </a:cxnLst>
              <a:rect l="0" t="0" r="r" b="b"/>
              <a:pathLst>
                <a:path w="21" h="55">
                  <a:moveTo>
                    <a:pt x="12" y="0"/>
                  </a:moveTo>
                  <a:lnTo>
                    <a:pt x="0" y="52"/>
                  </a:lnTo>
                  <a:lnTo>
                    <a:pt x="7" y="55"/>
                  </a:lnTo>
                  <a:lnTo>
                    <a:pt x="21" y="2"/>
                  </a:lnTo>
                  <a:lnTo>
                    <a:pt x="1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2" name="Freeform 1725">
              <a:extLst>
                <a:ext uri="{FF2B5EF4-FFF2-40B4-BE49-F238E27FC236}">
                  <a16:creationId xmlns:a16="http://schemas.microsoft.com/office/drawing/2014/main" id="{55091535-4E96-4EA4-8B3E-0A17CA532B93}"/>
                </a:ext>
              </a:extLst>
            </p:cNvPr>
            <p:cNvSpPr>
              <a:spLocks/>
            </p:cNvSpPr>
            <p:nvPr/>
          </p:nvSpPr>
          <p:spPr bwMode="auto">
            <a:xfrm>
              <a:off x="3698" y="2884"/>
              <a:ext cx="16" cy="55"/>
            </a:xfrm>
            <a:custGeom>
              <a:avLst/>
              <a:gdLst>
                <a:gd name="T0" fmla="*/ 9 w 16"/>
                <a:gd name="T1" fmla="*/ 0 h 55"/>
                <a:gd name="T2" fmla="*/ 0 w 16"/>
                <a:gd name="T3" fmla="*/ 52 h 55"/>
                <a:gd name="T4" fmla="*/ 9 w 16"/>
                <a:gd name="T5" fmla="*/ 55 h 55"/>
                <a:gd name="T6" fmla="*/ 16 w 16"/>
                <a:gd name="T7" fmla="*/ 0 h 55"/>
                <a:gd name="T8" fmla="*/ 9 w 16"/>
                <a:gd name="T9" fmla="*/ 0 h 55"/>
              </a:gdLst>
              <a:ahLst/>
              <a:cxnLst>
                <a:cxn ang="0">
                  <a:pos x="T0" y="T1"/>
                </a:cxn>
                <a:cxn ang="0">
                  <a:pos x="T2" y="T3"/>
                </a:cxn>
                <a:cxn ang="0">
                  <a:pos x="T4" y="T5"/>
                </a:cxn>
                <a:cxn ang="0">
                  <a:pos x="T6" y="T7"/>
                </a:cxn>
                <a:cxn ang="0">
                  <a:pos x="T8" y="T9"/>
                </a:cxn>
              </a:cxnLst>
              <a:rect l="0" t="0" r="r" b="b"/>
              <a:pathLst>
                <a:path w="16" h="55">
                  <a:moveTo>
                    <a:pt x="9" y="0"/>
                  </a:moveTo>
                  <a:lnTo>
                    <a:pt x="0" y="52"/>
                  </a:lnTo>
                  <a:lnTo>
                    <a:pt x="9" y="55"/>
                  </a:lnTo>
                  <a:lnTo>
                    <a:pt x="16" y="0"/>
                  </a:lnTo>
                  <a:lnTo>
                    <a:pt x="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3" name="Freeform 1726">
              <a:extLst>
                <a:ext uri="{FF2B5EF4-FFF2-40B4-BE49-F238E27FC236}">
                  <a16:creationId xmlns:a16="http://schemas.microsoft.com/office/drawing/2014/main" id="{B0189826-8CD6-48EA-AAEA-2E0988081225}"/>
                </a:ext>
              </a:extLst>
            </p:cNvPr>
            <p:cNvSpPr>
              <a:spLocks/>
            </p:cNvSpPr>
            <p:nvPr/>
          </p:nvSpPr>
          <p:spPr bwMode="auto">
            <a:xfrm>
              <a:off x="3698" y="2884"/>
              <a:ext cx="16" cy="55"/>
            </a:xfrm>
            <a:custGeom>
              <a:avLst/>
              <a:gdLst>
                <a:gd name="T0" fmla="*/ 9 w 16"/>
                <a:gd name="T1" fmla="*/ 0 h 55"/>
                <a:gd name="T2" fmla="*/ 0 w 16"/>
                <a:gd name="T3" fmla="*/ 52 h 55"/>
                <a:gd name="T4" fmla="*/ 9 w 16"/>
                <a:gd name="T5" fmla="*/ 55 h 55"/>
                <a:gd name="T6" fmla="*/ 16 w 16"/>
                <a:gd name="T7" fmla="*/ 0 h 55"/>
                <a:gd name="T8" fmla="*/ 9 w 16"/>
                <a:gd name="T9" fmla="*/ 0 h 55"/>
              </a:gdLst>
              <a:ahLst/>
              <a:cxnLst>
                <a:cxn ang="0">
                  <a:pos x="T0" y="T1"/>
                </a:cxn>
                <a:cxn ang="0">
                  <a:pos x="T2" y="T3"/>
                </a:cxn>
                <a:cxn ang="0">
                  <a:pos x="T4" y="T5"/>
                </a:cxn>
                <a:cxn ang="0">
                  <a:pos x="T6" y="T7"/>
                </a:cxn>
                <a:cxn ang="0">
                  <a:pos x="T8" y="T9"/>
                </a:cxn>
              </a:cxnLst>
              <a:rect l="0" t="0" r="r" b="b"/>
              <a:pathLst>
                <a:path w="16" h="55">
                  <a:moveTo>
                    <a:pt x="9" y="0"/>
                  </a:moveTo>
                  <a:lnTo>
                    <a:pt x="0" y="52"/>
                  </a:lnTo>
                  <a:lnTo>
                    <a:pt x="9" y="55"/>
                  </a:lnTo>
                  <a:lnTo>
                    <a:pt x="16" y="0"/>
                  </a:lnTo>
                  <a:lnTo>
                    <a:pt x="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4" name="Freeform 1727">
              <a:extLst>
                <a:ext uri="{FF2B5EF4-FFF2-40B4-BE49-F238E27FC236}">
                  <a16:creationId xmlns:a16="http://schemas.microsoft.com/office/drawing/2014/main" id="{AA42B7B6-2685-44C8-97BA-8D9162C54654}"/>
                </a:ext>
              </a:extLst>
            </p:cNvPr>
            <p:cNvSpPr>
              <a:spLocks/>
            </p:cNvSpPr>
            <p:nvPr/>
          </p:nvSpPr>
          <p:spPr bwMode="auto">
            <a:xfrm>
              <a:off x="3766" y="2894"/>
              <a:ext cx="12" cy="54"/>
            </a:xfrm>
            <a:custGeom>
              <a:avLst/>
              <a:gdLst>
                <a:gd name="T0" fmla="*/ 5 w 12"/>
                <a:gd name="T1" fmla="*/ 0 h 54"/>
                <a:gd name="T2" fmla="*/ 0 w 12"/>
                <a:gd name="T3" fmla="*/ 52 h 54"/>
                <a:gd name="T4" fmla="*/ 7 w 12"/>
                <a:gd name="T5" fmla="*/ 54 h 54"/>
                <a:gd name="T6" fmla="*/ 12 w 12"/>
                <a:gd name="T7" fmla="*/ 0 h 54"/>
                <a:gd name="T8" fmla="*/ 5 w 12"/>
                <a:gd name="T9" fmla="*/ 0 h 54"/>
              </a:gdLst>
              <a:ahLst/>
              <a:cxnLst>
                <a:cxn ang="0">
                  <a:pos x="T0" y="T1"/>
                </a:cxn>
                <a:cxn ang="0">
                  <a:pos x="T2" y="T3"/>
                </a:cxn>
                <a:cxn ang="0">
                  <a:pos x="T4" y="T5"/>
                </a:cxn>
                <a:cxn ang="0">
                  <a:pos x="T6" y="T7"/>
                </a:cxn>
                <a:cxn ang="0">
                  <a:pos x="T8" y="T9"/>
                </a:cxn>
              </a:cxnLst>
              <a:rect l="0" t="0" r="r" b="b"/>
              <a:pathLst>
                <a:path w="12" h="54">
                  <a:moveTo>
                    <a:pt x="5" y="0"/>
                  </a:moveTo>
                  <a:lnTo>
                    <a:pt x="0" y="52"/>
                  </a:lnTo>
                  <a:lnTo>
                    <a:pt x="7" y="54"/>
                  </a:lnTo>
                  <a:lnTo>
                    <a:pt x="12" y="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5" name="Freeform 1728">
              <a:extLst>
                <a:ext uri="{FF2B5EF4-FFF2-40B4-BE49-F238E27FC236}">
                  <a16:creationId xmlns:a16="http://schemas.microsoft.com/office/drawing/2014/main" id="{00AE9284-3966-4788-9B72-31914E3664B7}"/>
                </a:ext>
              </a:extLst>
            </p:cNvPr>
            <p:cNvSpPr>
              <a:spLocks/>
            </p:cNvSpPr>
            <p:nvPr/>
          </p:nvSpPr>
          <p:spPr bwMode="auto">
            <a:xfrm>
              <a:off x="3766" y="2894"/>
              <a:ext cx="12" cy="54"/>
            </a:xfrm>
            <a:custGeom>
              <a:avLst/>
              <a:gdLst>
                <a:gd name="T0" fmla="*/ 5 w 12"/>
                <a:gd name="T1" fmla="*/ 0 h 54"/>
                <a:gd name="T2" fmla="*/ 0 w 12"/>
                <a:gd name="T3" fmla="*/ 52 h 54"/>
                <a:gd name="T4" fmla="*/ 7 w 12"/>
                <a:gd name="T5" fmla="*/ 54 h 54"/>
                <a:gd name="T6" fmla="*/ 12 w 12"/>
                <a:gd name="T7" fmla="*/ 0 h 54"/>
                <a:gd name="T8" fmla="*/ 5 w 12"/>
                <a:gd name="T9" fmla="*/ 0 h 54"/>
              </a:gdLst>
              <a:ahLst/>
              <a:cxnLst>
                <a:cxn ang="0">
                  <a:pos x="T0" y="T1"/>
                </a:cxn>
                <a:cxn ang="0">
                  <a:pos x="T2" y="T3"/>
                </a:cxn>
                <a:cxn ang="0">
                  <a:pos x="T4" y="T5"/>
                </a:cxn>
                <a:cxn ang="0">
                  <a:pos x="T6" y="T7"/>
                </a:cxn>
                <a:cxn ang="0">
                  <a:pos x="T8" y="T9"/>
                </a:cxn>
              </a:cxnLst>
              <a:rect l="0" t="0" r="r" b="b"/>
              <a:pathLst>
                <a:path w="12" h="54">
                  <a:moveTo>
                    <a:pt x="5" y="0"/>
                  </a:moveTo>
                  <a:lnTo>
                    <a:pt x="0" y="52"/>
                  </a:lnTo>
                  <a:lnTo>
                    <a:pt x="7" y="54"/>
                  </a:lnTo>
                  <a:lnTo>
                    <a:pt x="12" y="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6" name="Freeform 1729">
              <a:extLst>
                <a:ext uri="{FF2B5EF4-FFF2-40B4-BE49-F238E27FC236}">
                  <a16:creationId xmlns:a16="http://schemas.microsoft.com/office/drawing/2014/main" id="{980543EE-C6BA-4177-9EAB-6A0A2D8A928A}"/>
                </a:ext>
              </a:extLst>
            </p:cNvPr>
            <p:cNvSpPr>
              <a:spLocks/>
            </p:cNvSpPr>
            <p:nvPr/>
          </p:nvSpPr>
          <p:spPr bwMode="auto">
            <a:xfrm>
              <a:off x="3899" y="2894"/>
              <a:ext cx="15" cy="54"/>
            </a:xfrm>
            <a:custGeom>
              <a:avLst/>
              <a:gdLst>
                <a:gd name="T0" fmla="*/ 10 w 15"/>
                <a:gd name="T1" fmla="*/ 0 h 54"/>
                <a:gd name="T2" fmla="*/ 0 w 15"/>
                <a:gd name="T3" fmla="*/ 0 h 54"/>
                <a:gd name="T4" fmla="*/ 5 w 15"/>
                <a:gd name="T5" fmla="*/ 54 h 54"/>
                <a:gd name="T6" fmla="*/ 15 w 15"/>
                <a:gd name="T7" fmla="*/ 52 h 54"/>
                <a:gd name="T8" fmla="*/ 10 w 15"/>
                <a:gd name="T9" fmla="*/ 0 h 54"/>
              </a:gdLst>
              <a:ahLst/>
              <a:cxnLst>
                <a:cxn ang="0">
                  <a:pos x="T0" y="T1"/>
                </a:cxn>
                <a:cxn ang="0">
                  <a:pos x="T2" y="T3"/>
                </a:cxn>
                <a:cxn ang="0">
                  <a:pos x="T4" y="T5"/>
                </a:cxn>
                <a:cxn ang="0">
                  <a:pos x="T6" y="T7"/>
                </a:cxn>
                <a:cxn ang="0">
                  <a:pos x="T8" y="T9"/>
                </a:cxn>
              </a:cxnLst>
              <a:rect l="0" t="0" r="r" b="b"/>
              <a:pathLst>
                <a:path w="15" h="54">
                  <a:moveTo>
                    <a:pt x="10" y="0"/>
                  </a:moveTo>
                  <a:lnTo>
                    <a:pt x="0" y="0"/>
                  </a:lnTo>
                  <a:lnTo>
                    <a:pt x="5" y="54"/>
                  </a:lnTo>
                  <a:lnTo>
                    <a:pt x="15" y="52"/>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7" name="Freeform 1730">
              <a:extLst>
                <a:ext uri="{FF2B5EF4-FFF2-40B4-BE49-F238E27FC236}">
                  <a16:creationId xmlns:a16="http://schemas.microsoft.com/office/drawing/2014/main" id="{80295DEE-EA76-43D7-976A-8C86889355E0}"/>
                </a:ext>
              </a:extLst>
            </p:cNvPr>
            <p:cNvSpPr>
              <a:spLocks/>
            </p:cNvSpPr>
            <p:nvPr/>
          </p:nvSpPr>
          <p:spPr bwMode="auto">
            <a:xfrm>
              <a:off x="3899" y="2894"/>
              <a:ext cx="15" cy="54"/>
            </a:xfrm>
            <a:custGeom>
              <a:avLst/>
              <a:gdLst>
                <a:gd name="T0" fmla="*/ 10 w 15"/>
                <a:gd name="T1" fmla="*/ 0 h 54"/>
                <a:gd name="T2" fmla="*/ 0 w 15"/>
                <a:gd name="T3" fmla="*/ 0 h 54"/>
                <a:gd name="T4" fmla="*/ 5 w 15"/>
                <a:gd name="T5" fmla="*/ 54 h 54"/>
                <a:gd name="T6" fmla="*/ 15 w 15"/>
                <a:gd name="T7" fmla="*/ 52 h 54"/>
                <a:gd name="T8" fmla="*/ 10 w 15"/>
                <a:gd name="T9" fmla="*/ 0 h 54"/>
              </a:gdLst>
              <a:ahLst/>
              <a:cxnLst>
                <a:cxn ang="0">
                  <a:pos x="T0" y="T1"/>
                </a:cxn>
                <a:cxn ang="0">
                  <a:pos x="T2" y="T3"/>
                </a:cxn>
                <a:cxn ang="0">
                  <a:pos x="T4" y="T5"/>
                </a:cxn>
                <a:cxn ang="0">
                  <a:pos x="T6" y="T7"/>
                </a:cxn>
                <a:cxn ang="0">
                  <a:pos x="T8" y="T9"/>
                </a:cxn>
              </a:cxnLst>
              <a:rect l="0" t="0" r="r" b="b"/>
              <a:pathLst>
                <a:path w="15" h="54">
                  <a:moveTo>
                    <a:pt x="10" y="0"/>
                  </a:moveTo>
                  <a:lnTo>
                    <a:pt x="0" y="0"/>
                  </a:lnTo>
                  <a:lnTo>
                    <a:pt x="5" y="54"/>
                  </a:lnTo>
                  <a:lnTo>
                    <a:pt x="15" y="52"/>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8" name="Freeform 1731">
              <a:extLst>
                <a:ext uri="{FF2B5EF4-FFF2-40B4-BE49-F238E27FC236}">
                  <a16:creationId xmlns:a16="http://schemas.microsoft.com/office/drawing/2014/main" id="{625EAE03-E6BA-4D0E-BBFE-E7E60C478857}"/>
                </a:ext>
              </a:extLst>
            </p:cNvPr>
            <p:cNvSpPr>
              <a:spLocks/>
            </p:cNvSpPr>
            <p:nvPr/>
          </p:nvSpPr>
          <p:spPr bwMode="auto">
            <a:xfrm>
              <a:off x="3963" y="2884"/>
              <a:ext cx="19" cy="55"/>
            </a:xfrm>
            <a:custGeom>
              <a:avLst/>
              <a:gdLst>
                <a:gd name="T0" fmla="*/ 10 w 19"/>
                <a:gd name="T1" fmla="*/ 0 h 55"/>
                <a:gd name="T2" fmla="*/ 0 w 19"/>
                <a:gd name="T3" fmla="*/ 3 h 55"/>
                <a:gd name="T4" fmla="*/ 10 w 19"/>
                <a:gd name="T5" fmla="*/ 55 h 55"/>
                <a:gd name="T6" fmla="*/ 19 w 19"/>
                <a:gd name="T7" fmla="*/ 55 h 55"/>
                <a:gd name="T8" fmla="*/ 10 w 19"/>
                <a:gd name="T9" fmla="*/ 0 h 55"/>
              </a:gdLst>
              <a:ahLst/>
              <a:cxnLst>
                <a:cxn ang="0">
                  <a:pos x="T0" y="T1"/>
                </a:cxn>
                <a:cxn ang="0">
                  <a:pos x="T2" y="T3"/>
                </a:cxn>
                <a:cxn ang="0">
                  <a:pos x="T4" y="T5"/>
                </a:cxn>
                <a:cxn ang="0">
                  <a:pos x="T6" y="T7"/>
                </a:cxn>
                <a:cxn ang="0">
                  <a:pos x="T8" y="T9"/>
                </a:cxn>
              </a:cxnLst>
              <a:rect l="0" t="0" r="r" b="b"/>
              <a:pathLst>
                <a:path w="19" h="55">
                  <a:moveTo>
                    <a:pt x="10" y="0"/>
                  </a:moveTo>
                  <a:lnTo>
                    <a:pt x="0" y="3"/>
                  </a:lnTo>
                  <a:lnTo>
                    <a:pt x="10" y="55"/>
                  </a:lnTo>
                  <a:lnTo>
                    <a:pt x="19" y="55"/>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89" name="Freeform 1732">
              <a:extLst>
                <a:ext uri="{FF2B5EF4-FFF2-40B4-BE49-F238E27FC236}">
                  <a16:creationId xmlns:a16="http://schemas.microsoft.com/office/drawing/2014/main" id="{891C9BD2-B436-44D1-83A5-86C991FDCB1A}"/>
                </a:ext>
              </a:extLst>
            </p:cNvPr>
            <p:cNvSpPr>
              <a:spLocks/>
            </p:cNvSpPr>
            <p:nvPr/>
          </p:nvSpPr>
          <p:spPr bwMode="auto">
            <a:xfrm>
              <a:off x="3963" y="2884"/>
              <a:ext cx="19" cy="55"/>
            </a:xfrm>
            <a:custGeom>
              <a:avLst/>
              <a:gdLst>
                <a:gd name="T0" fmla="*/ 10 w 19"/>
                <a:gd name="T1" fmla="*/ 0 h 55"/>
                <a:gd name="T2" fmla="*/ 0 w 19"/>
                <a:gd name="T3" fmla="*/ 3 h 55"/>
                <a:gd name="T4" fmla="*/ 10 w 19"/>
                <a:gd name="T5" fmla="*/ 55 h 55"/>
                <a:gd name="T6" fmla="*/ 19 w 19"/>
                <a:gd name="T7" fmla="*/ 55 h 55"/>
                <a:gd name="T8" fmla="*/ 10 w 19"/>
                <a:gd name="T9" fmla="*/ 0 h 55"/>
              </a:gdLst>
              <a:ahLst/>
              <a:cxnLst>
                <a:cxn ang="0">
                  <a:pos x="T0" y="T1"/>
                </a:cxn>
                <a:cxn ang="0">
                  <a:pos x="T2" y="T3"/>
                </a:cxn>
                <a:cxn ang="0">
                  <a:pos x="T4" y="T5"/>
                </a:cxn>
                <a:cxn ang="0">
                  <a:pos x="T6" y="T7"/>
                </a:cxn>
                <a:cxn ang="0">
                  <a:pos x="T8" y="T9"/>
                </a:cxn>
              </a:cxnLst>
              <a:rect l="0" t="0" r="r" b="b"/>
              <a:pathLst>
                <a:path w="19" h="55">
                  <a:moveTo>
                    <a:pt x="10" y="0"/>
                  </a:moveTo>
                  <a:lnTo>
                    <a:pt x="0" y="3"/>
                  </a:lnTo>
                  <a:lnTo>
                    <a:pt x="10" y="55"/>
                  </a:lnTo>
                  <a:lnTo>
                    <a:pt x="19" y="55"/>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0" name="Freeform 1733">
              <a:extLst>
                <a:ext uri="{FF2B5EF4-FFF2-40B4-BE49-F238E27FC236}">
                  <a16:creationId xmlns:a16="http://schemas.microsoft.com/office/drawing/2014/main" id="{D30E754D-EAD8-4C47-B3DA-BCE5CF2EA5D6}"/>
                </a:ext>
              </a:extLst>
            </p:cNvPr>
            <p:cNvSpPr>
              <a:spLocks/>
            </p:cNvSpPr>
            <p:nvPr/>
          </p:nvSpPr>
          <p:spPr bwMode="auto">
            <a:xfrm>
              <a:off x="4027" y="2870"/>
              <a:ext cx="22" cy="55"/>
            </a:xfrm>
            <a:custGeom>
              <a:avLst/>
              <a:gdLst>
                <a:gd name="T0" fmla="*/ 8 w 22"/>
                <a:gd name="T1" fmla="*/ 0 h 55"/>
                <a:gd name="T2" fmla="*/ 0 w 22"/>
                <a:gd name="T3" fmla="*/ 2 h 55"/>
                <a:gd name="T4" fmla="*/ 12 w 22"/>
                <a:gd name="T5" fmla="*/ 55 h 55"/>
                <a:gd name="T6" fmla="*/ 22 w 22"/>
                <a:gd name="T7" fmla="*/ 52 h 55"/>
                <a:gd name="T8" fmla="*/ 8 w 22"/>
                <a:gd name="T9" fmla="*/ 0 h 55"/>
              </a:gdLst>
              <a:ahLst/>
              <a:cxnLst>
                <a:cxn ang="0">
                  <a:pos x="T0" y="T1"/>
                </a:cxn>
                <a:cxn ang="0">
                  <a:pos x="T2" y="T3"/>
                </a:cxn>
                <a:cxn ang="0">
                  <a:pos x="T4" y="T5"/>
                </a:cxn>
                <a:cxn ang="0">
                  <a:pos x="T6" y="T7"/>
                </a:cxn>
                <a:cxn ang="0">
                  <a:pos x="T8" y="T9"/>
                </a:cxn>
              </a:cxnLst>
              <a:rect l="0" t="0" r="r" b="b"/>
              <a:pathLst>
                <a:path w="22" h="55">
                  <a:moveTo>
                    <a:pt x="8" y="0"/>
                  </a:moveTo>
                  <a:lnTo>
                    <a:pt x="0" y="2"/>
                  </a:lnTo>
                  <a:lnTo>
                    <a:pt x="12" y="55"/>
                  </a:lnTo>
                  <a:lnTo>
                    <a:pt x="22" y="52"/>
                  </a:lnTo>
                  <a:lnTo>
                    <a:pt x="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1" name="Freeform 1734">
              <a:extLst>
                <a:ext uri="{FF2B5EF4-FFF2-40B4-BE49-F238E27FC236}">
                  <a16:creationId xmlns:a16="http://schemas.microsoft.com/office/drawing/2014/main" id="{73A7B53E-D466-40C1-862A-8768CA4627FD}"/>
                </a:ext>
              </a:extLst>
            </p:cNvPr>
            <p:cNvSpPr>
              <a:spLocks/>
            </p:cNvSpPr>
            <p:nvPr/>
          </p:nvSpPr>
          <p:spPr bwMode="auto">
            <a:xfrm>
              <a:off x="4027" y="2870"/>
              <a:ext cx="22" cy="55"/>
            </a:xfrm>
            <a:custGeom>
              <a:avLst/>
              <a:gdLst>
                <a:gd name="T0" fmla="*/ 8 w 22"/>
                <a:gd name="T1" fmla="*/ 0 h 55"/>
                <a:gd name="T2" fmla="*/ 0 w 22"/>
                <a:gd name="T3" fmla="*/ 2 h 55"/>
                <a:gd name="T4" fmla="*/ 12 w 22"/>
                <a:gd name="T5" fmla="*/ 55 h 55"/>
                <a:gd name="T6" fmla="*/ 22 w 22"/>
                <a:gd name="T7" fmla="*/ 52 h 55"/>
                <a:gd name="T8" fmla="*/ 8 w 22"/>
                <a:gd name="T9" fmla="*/ 0 h 55"/>
              </a:gdLst>
              <a:ahLst/>
              <a:cxnLst>
                <a:cxn ang="0">
                  <a:pos x="T0" y="T1"/>
                </a:cxn>
                <a:cxn ang="0">
                  <a:pos x="T2" y="T3"/>
                </a:cxn>
                <a:cxn ang="0">
                  <a:pos x="T4" y="T5"/>
                </a:cxn>
                <a:cxn ang="0">
                  <a:pos x="T6" y="T7"/>
                </a:cxn>
                <a:cxn ang="0">
                  <a:pos x="T8" y="T9"/>
                </a:cxn>
              </a:cxnLst>
              <a:rect l="0" t="0" r="r" b="b"/>
              <a:pathLst>
                <a:path w="22" h="55">
                  <a:moveTo>
                    <a:pt x="8" y="0"/>
                  </a:moveTo>
                  <a:lnTo>
                    <a:pt x="0" y="2"/>
                  </a:lnTo>
                  <a:lnTo>
                    <a:pt x="12" y="55"/>
                  </a:lnTo>
                  <a:lnTo>
                    <a:pt x="22" y="52"/>
                  </a:lnTo>
                  <a:lnTo>
                    <a:pt x="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2" name="Freeform 1735">
              <a:extLst>
                <a:ext uri="{FF2B5EF4-FFF2-40B4-BE49-F238E27FC236}">
                  <a16:creationId xmlns:a16="http://schemas.microsoft.com/office/drawing/2014/main" id="{8D8310BE-01E2-4B9E-AD23-7F1D05C27668}"/>
                </a:ext>
              </a:extLst>
            </p:cNvPr>
            <p:cNvSpPr>
              <a:spLocks/>
            </p:cNvSpPr>
            <p:nvPr/>
          </p:nvSpPr>
          <p:spPr bwMode="auto">
            <a:xfrm>
              <a:off x="4089" y="2851"/>
              <a:ext cx="26" cy="55"/>
            </a:xfrm>
            <a:custGeom>
              <a:avLst/>
              <a:gdLst>
                <a:gd name="T0" fmla="*/ 7 w 26"/>
                <a:gd name="T1" fmla="*/ 0 h 55"/>
                <a:gd name="T2" fmla="*/ 0 w 26"/>
                <a:gd name="T3" fmla="*/ 2 h 55"/>
                <a:gd name="T4" fmla="*/ 17 w 26"/>
                <a:gd name="T5" fmla="*/ 55 h 55"/>
                <a:gd name="T6" fmla="*/ 26 w 26"/>
                <a:gd name="T7" fmla="*/ 50 h 55"/>
                <a:gd name="T8" fmla="*/ 7 w 26"/>
                <a:gd name="T9" fmla="*/ 0 h 55"/>
              </a:gdLst>
              <a:ahLst/>
              <a:cxnLst>
                <a:cxn ang="0">
                  <a:pos x="T0" y="T1"/>
                </a:cxn>
                <a:cxn ang="0">
                  <a:pos x="T2" y="T3"/>
                </a:cxn>
                <a:cxn ang="0">
                  <a:pos x="T4" y="T5"/>
                </a:cxn>
                <a:cxn ang="0">
                  <a:pos x="T6" y="T7"/>
                </a:cxn>
                <a:cxn ang="0">
                  <a:pos x="T8" y="T9"/>
                </a:cxn>
              </a:cxnLst>
              <a:rect l="0" t="0" r="r" b="b"/>
              <a:pathLst>
                <a:path w="26" h="55">
                  <a:moveTo>
                    <a:pt x="7" y="0"/>
                  </a:moveTo>
                  <a:lnTo>
                    <a:pt x="0" y="2"/>
                  </a:lnTo>
                  <a:lnTo>
                    <a:pt x="17" y="55"/>
                  </a:lnTo>
                  <a:lnTo>
                    <a:pt x="26" y="50"/>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3" name="Freeform 1736">
              <a:extLst>
                <a:ext uri="{FF2B5EF4-FFF2-40B4-BE49-F238E27FC236}">
                  <a16:creationId xmlns:a16="http://schemas.microsoft.com/office/drawing/2014/main" id="{F1EEDD72-098D-4596-96EA-9510EF253CE8}"/>
                </a:ext>
              </a:extLst>
            </p:cNvPr>
            <p:cNvSpPr>
              <a:spLocks/>
            </p:cNvSpPr>
            <p:nvPr/>
          </p:nvSpPr>
          <p:spPr bwMode="auto">
            <a:xfrm>
              <a:off x="4089" y="2851"/>
              <a:ext cx="26" cy="55"/>
            </a:xfrm>
            <a:custGeom>
              <a:avLst/>
              <a:gdLst>
                <a:gd name="T0" fmla="*/ 7 w 26"/>
                <a:gd name="T1" fmla="*/ 0 h 55"/>
                <a:gd name="T2" fmla="*/ 0 w 26"/>
                <a:gd name="T3" fmla="*/ 2 h 55"/>
                <a:gd name="T4" fmla="*/ 17 w 26"/>
                <a:gd name="T5" fmla="*/ 55 h 55"/>
                <a:gd name="T6" fmla="*/ 26 w 26"/>
                <a:gd name="T7" fmla="*/ 50 h 55"/>
                <a:gd name="T8" fmla="*/ 7 w 26"/>
                <a:gd name="T9" fmla="*/ 0 h 55"/>
              </a:gdLst>
              <a:ahLst/>
              <a:cxnLst>
                <a:cxn ang="0">
                  <a:pos x="T0" y="T1"/>
                </a:cxn>
                <a:cxn ang="0">
                  <a:pos x="T2" y="T3"/>
                </a:cxn>
                <a:cxn ang="0">
                  <a:pos x="T4" y="T5"/>
                </a:cxn>
                <a:cxn ang="0">
                  <a:pos x="T6" y="T7"/>
                </a:cxn>
                <a:cxn ang="0">
                  <a:pos x="T8" y="T9"/>
                </a:cxn>
              </a:cxnLst>
              <a:rect l="0" t="0" r="r" b="b"/>
              <a:pathLst>
                <a:path w="26" h="55">
                  <a:moveTo>
                    <a:pt x="7" y="0"/>
                  </a:moveTo>
                  <a:lnTo>
                    <a:pt x="0" y="2"/>
                  </a:lnTo>
                  <a:lnTo>
                    <a:pt x="17" y="55"/>
                  </a:lnTo>
                  <a:lnTo>
                    <a:pt x="26" y="50"/>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4" name="Freeform 1737">
              <a:extLst>
                <a:ext uri="{FF2B5EF4-FFF2-40B4-BE49-F238E27FC236}">
                  <a16:creationId xmlns:a16="http://schemas.microsoft.com/office/drawing/2014/main" id="{92C79F3D-812D-4BA5-A01B-DF1FBDECFB39}"/>
                </a:ext>
              </a:extLst>
            </p:cNvPr>
            <p:cNvSpPr>
              <a:spLocks/>
            </p:cNvSpPr>
            <p:nvPr/>
          </p:nvSpPr>
          <p:spPr bwMode="auto">
            <a:xfrm>
              <a:off x="4149" y="2827"/>
              <a:ext cx="30" cy="52"/>
            </a:xfrm>
            <a:custGeom>
              <a:avLst/>
              <a:gdLst>
                <a:gd name="T0" fmla="*/ 7 w 30"/>
                <a:gd name="T1" fmla="*/ 0 h 52"/>
                <a:gd name="T2" fmla="*/ 0 w 30"/>
                <a:gd name="T3" fmla="*/ 3 h 52"/>
                <a:gd name="T4" fmla="*/ 21 w 30"/>
                <a:gd name="T5" fmla="*/ 52 h 52"/>
                <a:gd name="T6" fmla="*/ 30 w 30"/>
                <a:gd name="T7" fmla="*/ 48 h 52"/>
                <a:gd name="T8" fmla="*/ 7 w 30"/>
                <a:gd name="T9" fmla="*/ 0 h 52"/>
              </a:gdLst>
              <a:ahLst/>
              <a:cxnLst>
                <a:cxn ang="0">
                  <a:pos x="T0" y="T1"/>
                </a:cxn>
                <a:cxn ang="0">
                  <a:pos x="T2" y="T3"/>
                </a:cxn>
                <a:cxn ang="0">
                  <a:pos x="T4" y="T5"/>
                </a:cxn>
                <a:cxn ang="0">
                  <a:pos x="T6" y="T7"/>
                </a:cxn>
                <a:cxn ang="0">
                  <a:pos x="T8" y="T9"/>
                </a:cxn>
              </a:cxnLst>
              <a:rect l="0" t="0" r="r" b="b"/>
              <a:pathLst>
                <a:path w="30" h="52">
                  <a:moveTo>
                    <a:pt x="7" y="0"/>
                  </a:moveTo>
                  <a:lnTo>
                    <a:pt x="0" y="3"/>
                  </a:lnTo>
                  <a:lnTo>
                    <a:pt x="21" y="52"/>
                  </a:lnTo>
                  <a:lnTo>
                    <a:pt x="30" y="48"/>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5" name="Freeform 1738">
              <a:extLst>
                <a:ext uri="{FF2B5EF4-FFF2-40B4-BE49-F238E27FC236}">
                  <a16:creationId xmlns:a16="http://schemas.microsoft.com/office/drawing/2014/main" id="{BEAC16A1-12E6-496A-AF09-48C77A54A274}"/>
                </a:ext>
              </a:extLst>
            </p:cNvPr>
            <p:cNvSpPr>
              <a:spLocks/>
            </p:cNvSpPr>
            <p:nvPr/>
          </p:nvSpPr>
          <p:spPr bwMode="auto">
            <a:xfrm>
              <a:off x="4149" y="2827"/>
              <a:ext cx="30" cy="52"/>
            </a:xfrm>
            <a:custGeom>
              <a:avLst/>
              <a:gdLst>
                <a:gd name="T0" fmla="*/ 7 w 30"/>
                <a:gd name="T1" fmla="*/ 0 h 52"/>
                <a:gd name="T2" fmla="*/ 0 w 30"/>
                <a:gd name="T3" fmla="*/ 3 h 52"/>
                <a:gd name="T4" fmla="*/ 21 w 30"/>
                <a:gd name="T5" fmla="*/ 52 h 52"/>
                <a:gd name="T6" fmla="*/ 30 w 30"/>
                <a:gd name="T7" fmla="*/ 48 h 52"/>
                <a:gd name="T8" fmla="*/ 7 w 30"/>
                <a:gd name="T9" fmla="*/ 0 h 52"/>
              </a:gdLst>
              <a:ahLst/>
              <a:cxnLst>
                <a:cxn ang="0">
                  <a:pos x="T0" y="T1"/>
                </a:cxn>
                <a:cxn ang="0">
                  <a:pos x="T2" y="T3"/>
                </a:cxn>
                <a:cxn ang="0">
                  <a:pos x="T4" y="T5"/>
                </a:cxn>
                <a:cxn ang="0">
                  <a:pos x="T6" y="T7"/>
                </a:cxn>
                <a:cxn ang="0">
                  <a:pos x="T8" y="T9"/>
                </a:cxn>
              </a:cxnLst>
              <a:rect l="0" t="0" r="r" b="b"/>
              <a:pathLst>
                <a:path w="30" h="52">
                  <a:moveTo>
                    <a:pt x="7" y="0"/>
                  </a:moveTo>
                  <a:lnTo>
                    <a:pt x="0" y="3"/>
                  </a:lnTo>
                  <a:lnTo>
                    <a:pt x="21" y="52"/>
                  </a:lnTo>
                  <a:lnTo>
                    <a:pt x="30" y="48"/>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6" name="Freeform 1739">
              <a:extLst>
                <a:ext uri="{FF2B5EF4-FFF2-40B4-BE49-F238E27FC236}">
                  <a16:creationId xmlns:a16="http://schemas.microsoft.com/office/drawing/2014/main" id="{6B5A11D8-36DB-4675-9E81-5E41E89CA711}"/>
                </a:ext>
              </a:extLst>
            </p:cNvPr>
            <p:cNvSpPr>
              <a:spLocks/>
            </p:cNvSpPr>
            <p:nvPr/>
          </p:nvSpPr>
          <p:spPr bwMode="auto">
            <a:xfrm>
              <a:off x="4205" y="2796"/>
              <a:ext cx="34" cy="50"/>
            </a:xfrm>
            <a:custGeom>
              <a:avLst/>
              <a:gdLst>
                <a:gd name="T0" fmla="*/ 8 w 34"/>
                <a:gd name="T1" fmla="*/ 0 h 50"/>
                <a:gd name="T2" fmla="*/ 0 w 34"/>
                <a:gd name="T3" fmla="*/ 5 h 50"/>
                <a:gd name="T4" fmla="*/ 27 w 34"/>
                <a:gd name="T5" fmla="*/ 50 h 50"/>
                <a:gd name="T6" fmla="*/ 34 w 34"/>
                <a:gd name="T7" fmla="*/ 48 h 50"/>
                <a:gd name="T8" fmla="*/ 8 w 34"/>
                <a:gd name="T9" fmla="*/ 0 h 50"/>
              </a:gdLst>
              <a:ahLst/>
              <a:cxnLst>
                <a:cxn ang="0">
                  <a:pos x="T0" y="T1"/>
                </a:cxn>
                <a:cxn ang="0">
                  <a:pos x="T2" y="T3"/>
                </a:cxn>
                <a:cxn ang="0">
                  <a:pos x="T4" y="T5"/>
                </a:cxn>
                <a:cxn ang="0">
                  <a:pos x="T6" y="T7"/>
                </a:cxn>
                <a:cxn ang="0">
                  <a:pos x="T8" y="T9"/>
                </a:cxn>
              </a:cxnLst>
              <a:rect l="0" t="0" r="r" b="b"/>
              <a:pathLst>
                <a:path w="34" h="50">
                  <a:moveTo>
                    <a:pt x="8" y="0"/>
                  </a:moveTo>
                  <a:lnTo>
                    <a:pt x="0" y="5"/>
                  </a:lnTo>
                  <a:lnTo>
                    <a:pt x="27" y="50"/>
                  </a:lnTo>
                  <a:lnTo>
                    <a:pt x="34" y="48"/>
                  </a:lnTo>
                  <a:lnTo>
                    <a:pt x="8"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7" name="Freeform 1740">
              <a:extLst>
                <a:ext uri="{FF2B5EF4-FFF2-40B4-BE49-F238E27FC236}">
                  <a16:creationId xmlns:a16="http://schemas.microsoft.com/office/drawing/2014/main" id="{BC0584A4-6955-4E5C-9D9B-A535F541D1F0}"/>
                </a:ext>
              </a:extLst>
            </p:cNvPr>
            <p:cNvSpPr>
              <a:spLocks/>
            </p:cNvSpPr>
            <p:nvPr/>
          </p:nvSpPr>
          <p:spPr bwMode="auto">
            <a:xfrm>
              <a:off x="4205" y="2796"/>
              <a:ext cx="34" cy="50"/>
            </a:xfrm>
            <a:custGeom>
              <a:avLst/>
              <a:gdLst>
                <a:gd name="T0" fmla="*/ 8 w 34"/>
                <a:gd name="T1" fmla="*/ 0 h 50"/>
                <a:gd name="T2" fmla="*/ 0 w 34"/>
                <a:gd name="T3" fmla="*/ 5 h 50"/>
                <a:gd name="T4" fmla="*/ 27 w 34"/>
                <a:gd name="T5" fmla="*/ 50 h 50"/>
                <a:gd name="T6" fmla="*/ 34 w 34"/>
                <a:gd name="T7" fmla="*/ 48 h 50"/>
                <a:gd name="T8" fmla="*/ 8 w 34"/>
                <a:gd name="T9" fmla="*/ 0 h 50"/>
              </a:gdLst>
              <a:ahLst/>
              <a:cxnLst>
                <a:cxn ang="0">
                  <a:pos x="T0" y="T1"/>
                </a:cxn>
                <a:cxn ang="0">
                  <a:pos x="T2" y="T3"/>
                </a:cxn>
                <a:cxn ang="0">
                  <a:pos x="T4" y="T5"/>
                </a:cxn>
                <a:cxn ang="0">
                  <a:pos x="T6" y="T7"/>
                </a:cxn>
                <a:cxn ang="0">
                  <a:pos x="T8" y="T9"/>
                </a:cxn>
              </a:cxnLst>
              <a:rect l="0" t="0" r="r" b="b"/>
              <a:pathLst>
                <a:path w="34" h="50">
                  <a:moveTo>
                    <a:pt x="8" y="0"/>
                  </a:moveTo>
                  <a:lnTo>
                    <a:pt x="0" y="5"/>
                  </a:lnTo>
                  <a:lnTo>
                    <a:pt x="27" y="50"/>
                  </a:lnTo>
                  <a:lnTo>
                    <a:pt x="34" y="48"/>
                  </a:lnTo>
                  <a:lnTo>
                    <a:pt x="8"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8" name="Freeform 1741">
              <a:extLst>
                <a:ext uri="{FF2B5EF4-FFF2-40B4-BE49-F238E27FC236}">
                  <a16:creationId xmlns:a16="http://schemas.microsoft.com/office/drawing/2014/main" id="{19F331CE-F159-4860-A3B8-929483EC1613}"/>
                </a:ext>
              </a:extLst>
            </p:cNvPr>
            <p:cNvSpPr>
              <a:spLocks/>
            </p:cNvSpPr>
            <p:nvPr/>
          </p:nvSpPr>
          <p:spPr bwMode="auto">
            <a:xfrm>
              <a:off x="4260" y="2761"/>
              <a:ext cx="38" cy="50"/>
            </a:xfrm>
            <a:custGeom>
              <a:avLst/>
              <a:gdLst>
                <a:gd name="T0" fmla="*/ 7 w 38"/>
                <a:gd name="T1" fmla="*/ 0 h 50"/>
                <a:gd name="T2" fmla="*/ 0 w 38"/>
                <a:gd name="T3" fmla="*/ 4 h 50"/>
                <a:gd name="T4" fmla="*/ 31 w 38"/>
                <a:gd name="T5" fmla="*/ 50 h 50"/>
                <a:gd name="T6" fmla="*/ 38 w 38"/>
                <a:gd name="T7" fmla="*/ 45 h 50"/>
                <a:gd name="T8" fmla="*/ 7 w 38"/>
                <a:gd name="T9" fmla="*/ 0 h 50"/>
              </a:gdLst>
              <a:ahLst/>
              <a:cxnLst>
                <a:cxn ang="0">
                  <a:pos x="T0" y="T1"/>
                </a:cxn>
                <a:cxn ang="0">
                  <a:pos x="T2" y="T3"/>
                </a:cxn>
                <a:cxn ang="0">
                  <a:pos x="T4" y="T5"/>
                </a:cxn>
                <a:cxn ang="0">
                  <a:pos x="T6" y="T7"/>
                </a:cxn>
                <a:cxn ang="0">
                  <a:pos x="T8" y="T9"/>
                </a:cxn>
              </a:cxnLst>
              <a:rect l="0" t="0" r="r" b="b"/>
              <a:pathLst>
                <a:path w="38" h="50">
                  <a:moveTo>
                    <a:pt x="7" y="0"/>
                  </a:moveTo>
                  <a:lnTo>
                    <a:pt x="0" y="4"/>
                  </a:lnTo>
                  <a:lnTo>
                    <a:pt x="31" y="50"/>
                  </a:lnTo>
                  <a:lnTo>
                    <a:pt x="38" y="45"/>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99" name="Freeform 1742">
              <a:extLst>
                <a:ext uri="{FF2B5EF4-FFF2-40B4-BE49-F238E27FC236}">
                  <a16:creationId xmlns:a16="http://schemas.microsoft.com/office/drawing/2014/main" id="{7757C54B-6AA2-4C1C-B6E4-D7A4D2966E9D}"/>
                </a:ext>
              </a:extLst>
            </p:cNvPr>
            <p:cNvSpPr>
              <a:spLocks/>
            </p:cNvSpPr>
            <p:nvPr/>
          </p:nvSpPr>
          <p:spPr bwMode="auto">
            <a:xfrm>
              <a:off x="4260" y="2761"/>
              <a:ext cx="38" cy="50"/>
            </a:xfrm>
            <a:custGeom>
              <a:avLst/>
              <a:gdLst>
                <a:gd name="T0" fmla="*/ 7 w 38"/>
                <a:gd name="T1" fmla="*/ 0 h 50"/>
                <a:gd name="T2" fmla="*/ 0 w 38"/>
                <a:gd name="T3" fmla="*/ 4 h 50"/>
                <a:gd name="T4" fmla="*/ 31 w 38"/>
                <a:gd name="T5" fmla="*/ 50 h 50"/>
                <a:gd name="T6" fmla="*/ 38 w 38"/>
                <a:gd name="T7" fmla="*/ 45 h 50"/>
                <a:gd name="T8" fmla="*/ 7 w 38"/>
                <a:gd name="T9" fmla="*/ 0 h 50"/>
              </a:gdLst>
              <a:ahLst/>
              <a:cxnLst>
                <a:cxn ang="0">
                  <a:pos x="T0" y="T1"/>
                </a:cxn>
                <a:cxn ang="0">
                  <a:pos x="T2" y="T3"/>
                </a:cxn>
                <a:cxn ang="0">
                  <a:pos x="T4" y="T5"/>
                </a:cxn>
                <a:cxn ang="0">
                  <a:pos x="T6" y="T7"/>
                </a:cxn>
                <a:cxn ang="0">
                  <a:pos x="T8" y="T9"/>
                </a:cxn>
              </a:cxnLst>
              <a:rect l="0" t="0" r="r" b="b"/>
              <a:pathLst>
                <a:path w="38" h="50">
                  <a:moveTo>
                    <a:pt x="7" y="0"/>
                  </a:moveTo>
                  <a:lnTo>
                    <a:pt x="0" y="4"/>
                  </a:lnTo>
                  <a:lnTo>
                    <a:pt x="31" y="50"/>
                  </a:lnTo>
                  <a:lnTo>
                    <a:pt x="38" y="45"/>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0" name="Freeform 1743">
              <a:extLst>
                <a:ext uri="{FF2B5EF4-FFF2-40B4-BE49-F238E27FC236}">
                  <a16:creationId xmlns:a16="http://schemas.microsoft.com/office/drawing/2014/main" id="{169722C4-8C8F-4CC8-9AE3-47D897DF1B68}"/>
                </a:ext>
              </a:extLst>
            </p:cNvPr>
            <p:cNvSpPr>
              <a:spLocks/>
            </p:cNvSpPr>
            <p:nvPr/>
          </p:nvSpPr>
          <p:spPr bwMode="auto">
            <a:xfrm>
              <a:off x="4312" y="2723"/>
              <a:ext cx="41" cy="45"/>
            </a:xfrm>
            <a:custGeom>
              <a:avLst/>
              <a:gdLst>
                <a:gd name="T0" fmla="*/ 5 w 41"/>
                <a:gd name="T1" fmla="*/ 0 h 45"/>
                <a:gd name="T2" fmla="*/ 0 w 41"/>
                <a:gd name="T3" fmla="*/ 4 h 45"/>
                <a:gd name="T4" fmla="*/ 34 w 41"/>
                <a:gd name="T5" fmla="*/ 45 h 45"/>
                <a:gd name="T6" fmla="*/ 41 w 41"/>
                <a:gd name="T7" fmla="*/ 40 h 45"/>
                <a:gd name="T8" fmla="*/ 5 w 41"/>
                <a:gd name="T9" fmla="*/ 0 h 45"/>
              </a:gdLst>
              <a:ahLst/>
              <a:cxnLst>
                <a:cxn ang="0">
                  <a:pos x="T0" y="T1"/>
                </a:cxn>
                <a:cxn ang="0">
                  <a:pos x="T2" y="T3"/>
                </a:cxn>
                <a:cxn ang="0">
                  <a:pos x="T4" y="T5"/>
                </a:cxn>
                <a:cxn ang="0">
                  <a:pos x="T6" y="T7"/>
                </a:cxn>
                <a:cxn ang="0">
                  <a:pos x="T8" y="T9"/>
                </a:cxn>
              </a:cxnLst>
              <a:rect l="0" t="0" r="r" b="b"/>
              <a:pathLst>
                <a:path w="41" h="45">
                  <a:moveTo>
                    <a:pt x="5" y="0"/>
                  </a:moveTo>
                  <a:lnTo>
                    <a:pt x="0" y="4"/>
                  </a:lnTo>
                  <a:lnTo>
                    <a:pt x="34" y="45"/>
                  </a:lnTo>
                  <a:lnTo>
                    <a:pt x="41" y="4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1" name="Freeform 1744">
              <a:extLst>
                <a:ext uri="{FF2B5EF4-FFF2-40B4-BE49-F238E27FC236}">
                  <a16:creationId xmlns:a16="http://schemas.microsoft.com/office/drawing/2014/main" id="{BFA5ED70-4E30-42B2-AFDF-3ECBC58BDBA2}"/>
                </a:ext>
              </a:extLst>
            </p:cNvPr>
            <p:cNvSpPr>
              <a:spLocks/>
            </p:cNvSpPr>
            <p:nvPr/>
          </p:nvSpPr>
          <p:spPr bwMode="auto">
            <a:xfrm>
              <a:off x="4312" y="2723"/>
              <a:ext cx="41" cy="45"/>
            </a:xfrm>
            <a:custGeom>
              <a:avLst/>
              <a:gdLst>
                <a:gd name="T0" fmla="*/ 5 w 41"/>
                <a:gd name="T1" fmla="*/ 0 h 45"/>
                <a:gd name="T2" fmla="*/ 0 w 41"/>
                <a:gd name="T3" fmla="*/ 4 h 45"/>
                <a:gd name="T4" fmla="*/ 34 w 41"/>
                <a:gd name="T5" fmla="*/ 45 h 45"/>
                <a:gd name="T6" fmla="*/ 41 w 41"/>
                <a:gd name="T7" fmla="*/ 40 h 45"/>
                <a:gd name="T8" fmla="*/ 5 w 41"/>
                <a:gd name="T9" fmla="*/ 0 h 45"/>
              </a:gdLst>
              <a:ahLst/>
              <a:cxnLst>
                <a:cxn ang="0">
                  <a:pos x="T0" y="T1"/>
                </a:cxn>
                <a:cxn ang="0">
                  <a:pos x="T2" y="T3"/>
                </a:cxn>
                <a:cxn ang="0">
                  <a:pos x="T4" y="T5"/>
                </a:cxn>
                <a:cxn ang="0">
                  <a:pos x="T6" y="T7"/>
                </a:cxn>
                <a:cxn ang="0">
                  <a:pos x="T8" y="T9"/>
                </a:cxn>
              </a:cxnLst>
              <a:rect l="0" t="0" r="r" b="b"/>
              <a:pathLst>
                <a:path w="41" h="45">
                  <a:moveTo>
                    <a:pt x="5" y="0"/>
                  </a:moveTo>
                  <a:lnTo>
                    <a:pt x="0" y="4"/>
                  </a:lnTo>
                  <a:lnTo>
                    <a:pt x="34" y="45"/>
                  </a:lnTo>
                  <a:lnTo>
                    <a:pt x="41" y="4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2" name="Freeform 1745">
              <a:extLst>
                <a:ext uri="{FF2B5EF4-FFF2-40B4-BE49-F238E27FC236}">
                  <a16:creationId xmlns:a16="http://schemas.microsoft.com/office/drawing/2014/main" id="{6CF3564C-3356-4426-AEAD-BFF89CAB01F9}"/>
                </a:ext>
              </a:extLst>
            </p:cNvPr>
            <p:cNvSpPr>
              <a:spLocks/>
            </p:cNvSpPr>
            <p:nvPr/>
          </p:nvSpPr>
          <p:spPr bwMode="auto">
            <a:xfrm>
              <a:off x="4403" y="2630"/>
              <a:ext cx="47" cy="43"/>
            </a:xfrm>
            <a:custGeom>
              <a:avLst/>
              <a:gdLst>
                <a:gd name="T0" fmla="*/ 7 w 47"/>
                <a:gd name="T1" fmla="*/ 0 h 43"/>
                <a:gd name="T2" fmla="*/ 0 w 47"/>
                <a:gd name="T3" fmla="*/ 7 h 43"/>
                <a:gd name="T4" fmla="*/ 42 w 47"/>
                <a:gd name="T5" fmla="*/ 43 h 43"/>
                <a:gd name="T6" fmla="*/ 47 w 47"/>
                <a:gd name="T7" fmla="*/ 36 h 43"/>
                <a:gd name="T8" fmla="*/ 7 w 47"/>
                <a:gd name="T9" fmla="*/ 0 h 43"/>
              </a:gdLst>
              <a:ahLst/>
              <a:cxnLst>
                <a:cxn ang="0">
                  <a:pos x="T0" y="T1"/>
                </a:cxn>
                <a:cxn ang="0">
                  <a:pos x="T2" y="T3"/>
                </a:cxn>
                <a:cxn ang="0">
                  <a:pos x="T4" y="T5"/>
                </a:cxn>
                <a:cxn ang="0">
                  <a:pos x="T6" y="T7"/>
                </a:cxn>
                <a:cxn ang="0">
                  <a:pos x="T8" y="T9"/>
                </a:cxn>
              </a:cxnLst>
              <a:rect l="0" t="0" r="r" b="b"/>
              <a:pathLst>
                <a:path w="47" h="43">
                  <a:moveTo>
                    <a:pt x="7" y="0"/>
                  </a:moveTo>
                  <a:lnTo>
                    <a:pt x="0" y="7"/>
                  </a:lnTo>
                  <a:lnTo>
                    <a:pt x="42" y="43"/>
                  </a:lnTo>
                  <a:lnTo>
                    <a:pt x="47" y="36"/>
                  </a:lnTo>
                  <a:lnTo>
                    <a:pt x="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3" name="Freeform 1746">
              <a:extLst>
                <a:ext uri="{FF2B5EF4-FFF2-40B4-BE49-F238E27FC236}">
                  <a16:creationId xmlns:a16="http://schemas.microsoft.com/office/drawing/2014/main" id="{95558F4D-2761-4032-9A2B-D901DDFC6D66}"/>
                </a:ext>
              </a:extLst>
            </p:cNvPr>
            <p:cNvSpPr>
              <a:spLocks/>
            </p:cNvSpPr>
            <p:nvPr/>
          </p:nvSpPr>
          <p:spPr bwMode="auto">
            <a:xfrm>
              <a:off x="4403" y="2630"/>
              <a:ext cx="47" cy="43"/>
            </a:xfrm>
            <a:custGeom>
              <a:avLst/>
              <a:gdLst>
                <a:gd name="T0" fmla="*/ 7 w 47"/>
                <a:gd name="T1" fmla="*/ 0 h 43"/>
                <a:gd name="T2" fmla="*/ 0 w 47"/>
                <a:gd name="T3" fmla="*/ 7 h 43"/>
                <a:gd name="T4" fmla="*/ 42 w 47"/>
                <a:gd name="T5" fmla="*/ 43 h 43"/>
                <a:gd name="T6" fmla="*/ 47 w 47"/>
                <a:gd name="T7" fmla="*/ 36 h 43"/>
                <a:gd name="T8" fmla="*/ 7 w 47"/>
                <a:gd name="T9" fmla="*/ 0 h 43"/>
              </a:gdLst>
              <a:ahLst/>
              <a:cxnLst>
                <a:cxn ang="0">
                  <a:pos x="T0" y="T1"/>
                </a:cxn>
                <a:cxn ang="0">
                  <a:pos x="T2" y="T3"/>
                </a:cxn>
                <a:cxn ang="0">
                  <a:pos x="T4" y="T5"/>
                </a:cxn>
                <a:cxn ang="0">
                  <a:pos x="T6" y="T7"/>
                </a:cxn>
                <a:cxn ang="0">
                  <a:pos x="T8" y="T9"/>
                </a:cxn>
              </a:cxnLst>
              <a:rect l="0" t="0" r="r" b="b"/>
              <a:pathLst>
                <a:path w="47" h="43">
                  <a:moveTo>
                    <a:pt x="7" y="0"/>
                  </a:moveTo>
                  <a:lnTo>
                    <a:pt x="0" y="7"/>
                  </a:lnTo>
                  <a:lnTo>
                    <a:pt x="42" y="43"/>
                  </a:lnTo>
                  <a:lnTo>
                    <a:pt x="47" y="36"/>
                  </a:lnTo>
                  <a:lnTo>
                    <a:pt x="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4" name="Freeform 1747">
              <a:extLst>
                <a:ext uri="{FF2B5EF4-FFF2-40B4-BE49-F238E27FC236}">
                  <a16:creationId xmlns:a16="http://schemas.microsoft.com/office/drawing/2014/main" id="{6715318B-B315-4274-A737-2D8B80BC0332}"/>
                </a:ext>
              </a:extLst>
            </p:cNvPr>
            <p:cNvSpPr>
              <a:spLocks/>
            </p:cNvSpPr>
            <p:nvPr/>
          </p:nvSpPr>
          <p:spPr bwMode="auto">
            <a:xfrm>
              <a:off x="4443" y="2580"/>
              <a:ext cx="50" cy="38"/>
            </a:xfrm>
            <a:custGeom>
              <a:avLst/>
              <a:gdLst>
                <a:gd name="T0" fmla="*/ 5 w 50"/>
                <a:gd name="T1" fmla="*/ 0 h 38"/>
                <a:gd name="T2" fmla="*/ 0 w 50"/>
                <a:gd name="T3" fmla="*/ 7 h 38"/>
                <a:gd name="T4" fmla="*/ 45 w 50"/>
                <a:gd name="T5" fmla="*/ 38 h 38"/>
                <a:gd name="T6" fmla="*/ 50 w 50"/>
                <a:gd name="T7" fmla="*/ 31 h 38"/>
                <a:gd name="T8" fmla="*/ 5 w 50"/>
                <a:gd name="T9" fmla="*/ 0 h 38"/>
              </a:gdLst>
              <a:ahLst/>
              <a:cxnLst>
                <a:cxn ang="0">
                  <a:pos x="T0" y="T1"/>
                </a:cxn>
                <a:cxn ang="0">
                  <a:pos x="T2" y="T3"/>
                </a:cxn>
                <a:cxn ang="0">
                  <a:pos x="T4" y="T5"/>
                </a:cxn>
                <a:cxn ang="0">
                  <a:pos x="T6" y="T7"/>
                </a:cxn>
                <a:cxn ang="0">
                  <a:pos x="T8" y="T9"/>
                </a:cxn>
              </a:cxnLst>
              <a:rect l="0" t="0" r="r" b="b"/>
              <a:pathLst>
                <a:path w="50" h="38">
                  <a:moveTo>
                    <a:pt x="5" y="0"/>
                  </a:moveTo>
                  <a:lnTo>
                    <a:pt x="0" y="7"/>
                  </a:lnTo>
                  <a:lnTo>
                    <a:pt x="45" y="38"/>
                  </a:lnTo>
                  <a:lnTo>
                    <a:pt x="50" y="31"/>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5" name="Freeform 1748">
              <a:extLst>
                <a:ext uri="{FF2B5EF4-FFF2-40B4-BE49-F238E27FC236}">
                  <a16:creationId xmlns:a16="http://schemas.microsoft.com/office/drawing/2014/main" id="{FA957B85-19F7-41B2-864C-1216CADFA096}"/>
                </a:ext>
              </a:extLst>
            </p:cNvPr>
            <p:cNvSpPr>
              <a:spLocks/>
            </p:cNvSpPr>
            <p:nvPr/>
          </p:nvSpPr>
          <p:spPr bwMode="auto">
            <a:xfrm>
              <a:off x="4443" y="2580"/>
              <a:ext cx="50" cy="38"/>
            </a:xfrm>
            <a:custGeom>
              <a:avLst/>
              <a:gdLst>
                <a:gd name="T0" fmla="*/ 5 w 50"/>
                <a:gd name="T1" fmla="*/ 0 h 38"/>
                <a:gd name="T2" fmla="*/ 0 w 50"/>
                <a:gd name="T3" fmla="*/ 7 h 38"/>
                <a:gd name="T4" fmla="*/ 45 w 50"/>
                <a:gd name="T5" fmla="*/ 38 h 38"/>
                <a:gd name="T6" fmla="*/ 50 w 50"/>
                <a:gd name="T7" fmla="*/ 31 h 38"/>
                <a:gd name="T8" fmla="*/ 5 w 50"/>
                <a:gd name="T9" fmla="*/ 0 h 38"/>
              </a:gdLst>
              <a:ahLst/>
              <a:cxnLst>
                <a:cxn ang="0">
                  <a:pos x="T0" y="T1"/>
                </a:cxn>
                <a:cxn ang="0">
                  <a:pos x="T2" y="T3"/>
                </a:cxn>
                <a:cxn ang="0">
                  <a:pos x="T4" y="T5"/>
                </a:cxn>
                <a:cxn ang="0">
                  <a:pos x="T6" y="T7"/>
                </a:cxn>
                <a:cxn ang="0">
                  <a:pos x="T8" y="T9"/>
                </a:cxn>
              </a:cxnLst>
              <a:rect l="0" t="0" r="r" b="b"/>
              <a:pathLst>
                <a:path w="50" h="38">
                  <a:moveTo>
                    <a:pt x="5" y="0"/>
                  </a:moveTo>
                  <a:lnTo>
                    <a:pt x="0" y="7"/>
                  </a:lnTo>
                  <a:lnTo>
                    <a:pt x="45" y="38"/>
                  </a:lnTo>
                  <a:lnTo>
                    <a:pt x="50" y="31"/>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6" name="Freeform 1749">
              <a:extLst>
                <a:ext uri="{FF2B5EF4-FFF2-40B4-BE49-F238E27FC236}">
                  <a16:creationId xmlns:a16="http://schemas.microsoft.com/office/drawing/2014/main" id="{9D733961-9A66-46D9-B49D-112FE27C69B3}"/>
                </a:ext>
              </a:extLst>
            </p:cNvPr>
            <p:cNvSpPr>
              <a:spLocks/>
            </p:cNvSpPr>
            <p:nvPr/>
          </p:nvSpPr>
          <p:spPr bwMode="auto">
            <a:xfrm>
              <a:off x="4478" y="2526"/>
              <a:ext cx="50" cy="33"/>
            </a:xfrm>
            <a:custGeom>
              <a:avLst/>
              <a:gdLst>
                <a:gd name="T0" fmla="*/ 5 w 50"/>
                <a:gd name="T1" fmla="*/ 0 h 33"/>
                <a:gd name="T2" fmla="*/ 0 w 50"/>
                <a:gd name="T3" fmla="*/ 7 h 33"/>
                <a:gd name="T4" fmla="*/ 48 w 50"/>
                <a:gd name="T5" fmla="*/ 33 h 33"/>
                <a:gd name="T6" fmla="*/ 50 w 50"/>
                <a:gd name="T7" fmla="*/ 26 h 33"/>
                <a:gd name="T8" fmla="*/ 5 w 50"/>
                <a:gd name="T9" fmla="*/ 0 h 33"/>
              </a:gdLst>
              <a:ahLst/>
              <a:cxnLst>
                <a:cxn ang="0">
                  <a:pos x="T0" y="T1"/>
                </a:cxn>
                <a:cxn ang="0">
                  <a:pos x="T2" y="T3"/>
                </a:cxn>
                <a:cxn ang="0">
                  <a:pos x="T4" y="T5"/>
                </a:cxn>
                <a:cxn ang="0">
                  <a:pos x="T6" y="T7"/>
                </a:cxn>
                <a:cxn ang="0">
                  <a:pos x="T8" y="T9"/>
                </a:cxn>
              </a:cxnLst>
              <a:rect l="0" t="0" r="r" b="b"/>
              <a:pathLst>
                <a:path w="50" h="33">
                  <a:moveTo>
                    <a:pt x="5" y="0"/>
                  </a:moveTo>
                  <a:lnTo>
                    <a:pt x="0" y="7"/>
                  </a:lnTo>
                  <a:lnTo>
                    <a:pt x="48" y="33"/>
                  </a:lnTo>
                  <a:lnTo>
                    <a:pt x="50" y="26"/>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7" name="Freeform 1750">
              <a:extLst>
                <a:ext uri="{FF2B5EF4-FFF2-40B4-BE49-F238E27FC236}">
                  <a16:creationId xmlns:a16="http://schemas.microsoft.com/office/drawing/2014/main" id="{8516E770-E126-4D75-968E-F84319986B65}"/>
                </a:ext>
              </a:extLst>
            </p:cNvPr>
            <p:cNvSpPr>
              <a:spLocks/>
            </p:cNvSpPr>
            <p:nvPr/>
          </p:nvSpPr>
          <p:spPr bwMode="auto">
            <a:xfrm>
              <a:off x="4478" y="2526"/>
              <a:ext cx="50" cy="33"/>
            </a:xfrm>
            <a:custGeom>
              <a:avLst/>
              <a:gdLst>
                <a:gd name="T0" fmla="*/ 5 w 50"/>
                <a:gd name="T1" fmla="*/ 0 h 33"/>
                <a:gd name="T2" fmla="*/ 0 w 50"/>
                <a:gd name="T3" fmla="*/ 7 h 33"/>
                <a:gd name="T4" fmla="*/ 48 w 50"/>
                <a:gd name="T5" fmla="*/ 33 h 33"/>
                <a:gd name="T6" fmla="*/ 50 w 50"/>
                <a:gd name="T7" fmla="*/ 26 h 33"/>
                <a:gd name="T8" fmla="*/ 5 w 50"/>
                <a:gd name="T9" fmla="*/ 0 h 33"/>
              </a:gdLst>
              <a:ahLst/>
              <a:cxnLst>
                <a:cxn ang="0">
                  <a:pos x="T0" y="T1"/>
                </a:cxn>
                <a:cxn ang="0">
                  <a:pos x="T2" y="T3"/>
                </a:cxn>
                <a:cxn ang="0">
                  <a:pos x="T4" y="T5"/>
                </a:cxn>
                <a:cxn ang="0">
                  <a:pos x="T6" y="T7"/>
                </a:cxn>
                <a:cxn ang="0">
                  <a:pos x="T8" y="T9"/>
                </a:cxn>
              </a:cxnLst>
              <a:rect l="0" t="0" r="r" b="b"/>
              <a:pathLst>
                <a:path w="50" h="33">
                  <a:moveTo>
                    <a:pt x="5" y="0"/>
                  </a:moveTo>
                  <a:lnTo>
                    <a:pt x="0" y="7"/>
                  </a:lnTo>
                  <a:lnTo>
                    <a:pt x="48" y="33"/>
                  </a:lnTo>
                  <a:lnTo>
                    <a:pt x="50" y="26"/>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8" name="Freeform 1751">
              <a:extLst>
                <a:ext uri="{FF2B5EF4-FFF2-40B4-BE49-F238E27FC236}">
                  <a16:creationId xmlns:a16="http://schemas.microsoft.com/office/drawing/2014/main" id="{6879A58B-D750-4E04-8E8F-F7D5A7B3D753}"/>
                </a:ext>
              </a:extLst>
            </p:cNvPr>
            <p:cNvSpPr>
              <a:spLocks/>
            </p:cNvSpPr>
            <p:nvPr/>
          </p:nvSpPr>
          <p:spPr bwMode="auto">
            <a:xfrm>
              <a:off x="4509" y="2469"/>
              <a:ext cx="53" cy="28"/>
            </a:xfrm>
            <a:custGeom>
              <a:avLst/>
              <a:gdLst>
                <a:gd name="T0" fmla="*/ 3 w 53"/>
                <a:gd name="T1" fmla="*/ 0 h 28"/>
                <a:gd name="T2" fmla="*/ 0 w 53"/>
                <a:gd name="T3" fmla="*/ 7 h 28"/>
                <a:gd name="T4" fmla="*/ 48 w 53"/>
                <a:gd name="T5" fmla="*/ 28 h 28"/>
                <a:gd name="T6" fmla="*/ 53 w 53"/>
                <a:gd name="T7" fmla="*/ 21 h 28"/>
                <a:gd name="T8" fmla="*/ 3 w 53"/>
                <a:gd name="T9" fmla="*/ 0 h 28"/>
              </a:gdLst>
              <a:ahLst/>
              <a:cxnLst>
                <a:cxn ang="0">
                  <a:pos x="T0" y="T1"/>
                </a:cxn>
                <a:cxn ang="0">
                  <a:pos x="T2" y="T3"/>
                </a:cxn>
                <a:cxn ang="0">
                  <a:pos x="T4" y="T5"/>
                </a:cxn>
                <a:cxn ang="0">
                  <a:pos x="T6" y="T7"/>
                </a:cxn>
                <a:cxn ang="0">
                  <a:pos x="T8" y="T9"/>
                </a:cxn>
              </a:cxnLst>
              <a:rect l="0" t="0" r="r" b="b"/>
              <a:pathLst>
                <a:path w="53" h="28">
                  <a:moveTo>
                    <a:pt x="3" y="0"/>
                  </a:moveTo>
                  <a:lnTo>
                    <a:pt x="0" y="7"/>
                  </a:lnTo>
                  <a:lnTo>
                    <a:pt x="48" y="28"/>
                  </a:lnTo>
                  <a:lnTo>
                    <a:pt x="53" y="21"/>
                  </a:lnTo>
                  <a:lnTo>
                    <a:pt x="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09" name="Freeform 1752">
              <a:extLst>
                <a:ext uri="{FF2B5EF4-FFF2-40B4-BE49-F238E27FC236}">
                  <a16:creationId xmlns:a16="http://schemas.microsoft.com/office/drawing/2014/main" id="{323D0C7E-DB7B-48B0-895F-6A1383BEF611}"/>
                </a:ext>
              </a:extLst>
            </p:cNvPr>
            <p:cNvSpPr>
              <a:spLocks/>
            </p:cNvSpPr>
            <p:nvPr/>
          </p:nvSpPr>
          <p:spPr bwMode="auto">
            <a:xfrm>
              <a:off x="4509" y="2469"/>
              <a:ext cx="53" cy="28"/>
            </a:xfrm>
            <a:custGeom>
              <a:avLst/>
              <a:gdLst>
                <a:gd name="T0" fmla="*/ 3 w 53"/>
                <a:gd name="T1" fmla="*/ 0 h 28"/>
                <a:gd name="T2" fmla="*/ 0 w 53"/>
                <a:gd name="T3" fmla="*/ 7 h 28"/>
                <a:gd name="T4" fmla="*/ 48 w 53"/>
                <a:gd name="T5" fmla="*/ 28 h 28"/>
                <a:gd name="T6" fmla="*/ 53 w 53"/>
                <a:gd name="T7" fmla="*/ 21 h 28"/>
                <a:gd name="T8" fmla="*/ 3 w 53"/>
                <a:gd name="T9" fmla="*/ 0 h 28"/>
              </a:gdLst>
              <a:ahLst/>
              <a:cxnLst>
                <a:cxn ang="0">
                  <a:pos x="T0" y="T1"/>
                </a:cxn>
                <a:cxn ang="0">
                  <a:pos x="T2" y="T3"/>
                </a:cxn>
                <a:cxn ang="0">
                  <a:pos x="T4" y="T5"/>
                </a:cxn>
                <a:cxn ang="0">
                  <a:pos x="T6" y="T7"/>
                </a:cxn>
                <a:cxn ang="0">
                  <a:pos x="T8" y="T9"/>
                </a:cxn>
              </a:cxnLst>
              <a:rect l="0" t="0" r="r" b="b"/>
              <a:pathLst>
                <a:path w="53" h="28">
                  <a:moveTo>
                    <a:pt x="3" y="0"/>
                  </a:moveTo>
                  <a:lnTo>
                    <a:pt x="0" y="7"/>
                  </a:lnTo>
                  <a:lnTo>
                    <a:pt x="48" y="28"/>
                  </a:lnTo>
                  <a:lnTo>
                    <a:pt x="53" y="21"/>
                  </a:lnTo>
                  <a:lnTo>
                    <a:pt x="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0" name="Freeform 1753">
              <a:extLst>
                <a:ext uri="{FF2B5EF4-FFF2-40B4-BE49-F238E27FC236}">
                  <a16:creationId xmlns:a16="http://schemas.microsoft.com/office/drawing/2014/main" id="{E66D92AE-511F-4A54-B928-3566A5136FA4}"/>
                </a:ext>
              </a:extLst>
            </p:cNvPr>
            <p:cNvSpPr>
              <a:spLocks/>
            </p:cNvSpPr>
            <p:nvPr/>
          </p:nvSpPr>
          <p:spPr bwMode="auto">
            <a:xfrm>
              <a:off x="4533" y="2407"/>
              <a:ext cx="55" cy="28"/>
            </a:xfrm>
            <a:custGeom>
              <a:avLst/>
              <a:gdLst>
                <a:gd name="T0" fmla="*/ 5 w 55"/>
                <a:gd name="T1" fmla="*/ 0 h 28"/>
                <a:gd name="T2" fmla="*/ 0 w 55"/>
                <a:gd name="T3" fmla="*/ 9 h 28"/>
                <a:gd name="T4" fmla="*/ 52 w 55"/>
                <a:gd name="T5" fmla="*/ 28 h 28"/>
                <a:gd name="T6" fmla="*/ 55 w 55"/>
                <a:gd name="T7" fmla="*/ 19 h 28"/>
                <a:gd name="T8" fmla="*/ 5 w 55"/>
                <a:gd name="T9" fmla="*/ 0 h 28"/>
              </a:gdLst>
              <a:ahLst/>
              <a:cxnLst>
                <a:cxn ang="0">
                  <a:pos x="T0" y="T1"/>
                </a:cxn>
                <a:cxn ang="0">
                  <a:pos x="T2" y="T3"/>
                </a:cxn>
                <a:cxn ang="0">
                  <a:pos x="T4" y="T5"/>
                </a:cxn>
                <a:cxn ang="0">
                  <a:pos x="T6" y="T7"/>
                </a:cxn>
                <a:cxn ang="0">
                  <a:pos x="T8" y="T9"/>
                </a:cxn>
              </a:cxnLst>
              <a:rect l="0" t="0" r="r" b="b"/>
              <a:pathLst>
                <a:path w="55" h="28">
                  <a:moveTo>
                    <a:pt x="5" y="0"/>
                  </a:moveTo>
                  <a:lnTo>
                    <a:pt x="0" y="9"/>
                  </a:lnTo>
                  <a:lnTo>
                    <a:pt x="52" y="28"/>
                  </a:lnTo>
                  <a:lnTo>
                    <a:pt x="55" y="19"/>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1" name="Freeform 1754">
              <a:extLst>
                <a:ext uri="{FF2B5EF4-FFF2-40B4-BE49-F238E27FC236}">
                  <a16:creationId xmlns:a16="http://schemas.microsoft.com/office/drawing/2014/main" id="{4C379824-808A-45A4-B1B7-C14D9C93B0F3}"/>
                </a:ext>
              </a:extLst>
            </p:cNvPr>
            <p:cNvSpPr>
              <a:spLocks/>
            </p:cNvSpPr>
            <p:nvPr/>
          </p:nvSpPr>
          <p:spPr bwMode="auto">
            <a:xfrm>
              <a:off x="4533" y="2407"/>
              <a:ext cx="55" cy="28"/>
            </a:xfrm>
            <a:custGeom>
              <a:avLst/>
              <a:gdLst>
                <a:gd name="T0" fmla="*/ 5 w 55"/>
                <a:gd name="T1" fmla="*/ 0 h 28"/>
                <a:gd name="T2" fmla="*/ 0 w 55"/>
                <a:gd name="T3" fmla="*/ 9 h 28"/>
                <a:gd name="T4" fmla="*/ 52 w 55"/>
                <a:gd name="T5" fmla="*/ 28 h 28"/>
                <a:gd name="T6" fmla="*/ 55 w 55"/>
                <a:gd name="T7" fmla="*/ 19 h 28"/>
                <a:gd name="T8" fmla="*/ 5 w 55"/>
                <a:gd name="T9" fmla="*/ 0 h 28"/>
              </a:gdLst>
              <a:ahLst/>
              <a:cxnLst>
                <a:cxn ang="0">
                  <a:pos x="T0" y="T1"/>
                </a:cxn>
                <a:cxn ang="0">
                  <a:pos x="T2" y="T3"/>
                </a:cxn>
                <a:cxn ang="0">
                  <a:pos x="T4" y="T5"/>
                </a:cxn>
                <a:cxn ang="0">
                  <a:pos x="T6" y="T7"/>
                </a:cxn>
                <a:cxn ang="0">
                  <a:pos x="T8" y="T9"/>
                </a:cxn>
              </a:cxnLst>
              <a:rect l="0" t="0" r="r" b="b"/>
              <a:pathLst>
                <a:path w="55" h="28">
                  <a:moveTo>
                    <a:pt x="5" y="0"/>
                  </a:moveTo>
                  <a:lnTo>
                    <a:pt x="0" y="9"/>
                  </a:lnTo>
                  <a:lnTo>
                    <a:pt x="52" y="28"/>
                  </a:lnTo>
                  <a:lnTo>
                    <a:pt x="55" y="19"/>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2" name="Freeform 1755">
              <a:extLst>
                <a:ext uri="{FF2B5EF4-FFF2-40B4-BE49-F238E27FC236}">
                  <a16:creationId xmlns:a16="http://schemas.microsoft.com/office/drawing/2014/main" id="{D0D7B1AA-14C7-4132-B6D7-64490E88C4B4}"/>
                </a:ext>
              </a:extLst>
            </p:cNvPr>
            <p:cNvSpPr>
              <a:spLocks/>
            </p:cNvSpPr>
            <p:nvPr/>
          </p:nvSpPr>
          <p:spPr bwMode="auto">
            <a:xfrm>
              <a:off x="4554" y="2348"/>
              <a:ext cx="55" cy="21"/>
            </a:xfrm>
            <a:custGeom>
              <a:avLst/>
              <a:gdLst>
                <a:gd name="T0" fmla="*/ 3 w 55"/>
                <a:gd name="T1" fmla="*/ 0 h 21"/>
                <a:gd name="T2" fmla="*/ 0 w 55"/>
                <a:gd name="T3" fmla="*/ 7 h 21"/>
                <a:gd name="T4" fmla="*/ 53 w 55"/>
                <a:gd name="T5" fmla="*/ 21 h 21"/>
                <a:gd name="T6" fmla="*/ 55 w 55"/>
                <a:gd name="T7" fmla="*/ 11 h 21"/>
                <a:gd name="T8" fmla="*/ 3 w 55"/>
                <a:gd name="T9" fmla="*/ 0 h 21"/>
              </a:gdLst>
              <a:ahLst/>
              <a:cxnLst>
                <a:cxn ang="0">
                  <a:pos x="T0" y="T1"/>
                </a:cxn>
                <a:cxn ang="0">
                  <a:pos x="T2" y="T3"/>
                </a:cxn>
                <a:cxn ang="0">
                  <a:pos x="T4" y="T5"/>
                </a:cxn>
                <a:cxn ang="0">
                  <a:pos x="T6" y="T7"/>
                </a:cxn>
                <a:cxn ang="0">
                  <a:pos x="T8" y="T9"/>
                </a:cxn>
              </a:cxnLst>
              <a:rect l="0" t="0" r="r" b="b"/>
              <a:pathLst>
                <a:path w="55" h="21">
                  <a:moveTo>
                    <a:pt x="3" y="0"/>
                  </a:moveTo>
                  <a:lnTo>
                    <a:pt x="0" y="7"/>
                  </a:lnTo>
                  <a:lnTo>
                    <a:pt x="53" y="21"/>
                  </a:lnTo>
                  <a:lnTo>
                    <a:pt x="55" y="11"/>
                  </a:lnTo>
                  <a:lnTo>
                    <a:pt x="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3" name="Freeform 1756">
              <a:extLst>
                <a:ext uri="{FF2B5EF4-FFF2-40B4-BE49-F238E27FC236}">
                  <a16:creationId xmlns:a16="http://schemas.microsoft.com/office/drawing/2014/main" id="{D1FFC89B-8A43-451D-977D-24F59EE040F4}"/>
                </a:ext>
              </a:extLst>
            </p:cNvPr>
            <p:cNvSpPr>
              <a:spLocks/>
            </p:cNvSpPr>
            <p:nvPr/>
          </p:nvSpPr>
          <p:spPr bwMode="auto">
            <a:xfrm>
              <a:off x="4554" y="2348"/>
              <a:ext cx="55" cy="21"/>
            </a:xfrm>
            <a:custGeom>
              <a:avLst/>
              <a:gdLst>
                <a:gd name="T0" fmla="*/ 3 w 55"/>
                <a:gd name="T1" fmla="*/ 0 h 21"/>
                <a:gd name="T2" fmla="*/ 0 w 55"/>
                <a:gd name="T3" fmla="*/ 7 h 21"/>
                <a:gd name="T4" fmla="*/ 53 w 55"/>
                <a:gd name="T5" fmla="*/ 21 h 21"/>
                <a:gd name="T6" fmla="*/ 55 w 55"/>
                <a:gd name="T7" fmla="*/ 11 h 21"/>
                <a:gd name="T8" fmla="*/ 3 w 55"/>
                <a:gd name="T9" fmla="*/ 0 h 21"/>
              </a:gdLst>
              <a:ahLst/>
              <a:cxnLst>
                <a:cxn ang="0">
                  <a:pos x="T0" y="T1"/>
                </a:cxn>
                <a:cxn ang="0">
                  <a:pos x="T2" y="T3"/>
                </a:cxn>
                <a:cxn ang="0">
                  <a:pos x="T4" y="T5"/>
                </a:cxn>
                <a:cxn ang="0">
                  <a:pos x="T6" y="T7"/>
                </a:cxn>
                <a:cxn ang="0">
                  <a:pos x="T8" y="T9"/>
                </a:cxn>
              </a:cxnLst>
              <a:rect l="0" t="0" r="r" b="b"/>
              <a:pathLst>
                <a:path w="55" h="21">
                  <a:moveTo>
                    <a:pt x="3" y="0"/>
                  </a:moveTo>
                  <a:lnTo>
                    <a:pt x="0" y="7"/>
                  </a:lnTo>
                  <a:lnTo>
                    <a:pt x="53" y="21"/>
                  </a:lnTo>
                  <a:lnTo>
                    <a:pt x="55" y="11"/>
                  </a:lnTo>
                  <a:lnTo>
                    <a:pt x="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4" name="Freeform 1757">
              <a:extLst>
                <a:ext uri="{FF2B5EF4-FFF2-40B4-BE49-F238E27FC236}">
                  <a16:creationId xmlns:a16="http://schemas.microsoft.com/office/drawing/2014/main" id="{B42038FE-C692-4F1D-A787-4D3EF3ACEC3C}"/>
                </a:ext>
              </a:extLst>
            </p:cNvPr>
            <p:cNvSpPr>
              <a:spLocks/>
            </p:cNvSpPr>
            <p:nvPr/>
          </p:nvSpPr>
          <p:spPr bwMode="auto">
            <a:xfrm>
              <a:off x="4569" y="2284"/>
              <a:ext cx="54" cy="18"/>
            </a:xfrm>
            <a:custGeom>
              <a:avLst/>
              <a:gdLst>
                <a:gd name="T0" fmla="*/ 0 w 54"/>
                <a:gd name="T1" fmla="*/ 0 h 18"/>
                <a:gd name="T2" fmla="*/ 0 w 54"/>
                <a:gd name="T3" fmla="*/ 9 h 18"/>
                <a:gd name="T4" fmla="*/ 52 w 54"/>
                <a:gd name="T5" fmla="*/ 18 h 18"/>
                <a:gd name="T6" fmla="*/ 54 w 54"/>
                <a:gd name="T7" fmla="*/ 9 h 18"/>
                <a:gd name="T8" fmla="*/ 0 w 54"/>
                <a:gd name="T9" fmla="*/ 0 h 18"/>
              </a:gdLst>
              <a:ahLst/>
              <a:cxnLst>
                <a:cxn ang="0">
                  <a:pos x="T0" y="T1"/>
                </a:cxn>
                <a:cxn ang="0">
                  <a:pos x="T2" y="T3"/>
                </a:cxn>
                <a:cxn ang="0">
                  <a:pos x="T4" y="T5"/>
                </a:cxn>
                <a:cxn ang="0">
                  <a:pos x="T6" y="T7"/>
                </a:cxn>
                <a:cxn ang="0">
                  <a:pos x="T8" y="T9"/>
                </a:cxn>
              </a:cxnLst>
              <a:rect l="0" t="0" r="r" b="b"/>
              <a:pathLst>
                <a:path w="54" h="18">
                  <a:moveTo>
                    <a:pt x="0" y="0"/>
                  </a:moveTo>
                  <a:lnTo>
                    <a:pt x="0" y="9"/>
                  </a:lnTo>
                  <a:lnTo>
                    <a:pt x="52" y="18"/>
                  </a:lnTo>
                  <a:lnTo>
                    <a:pt x="54" y="9"/>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5" name="Freeform 1758">
              <a:extLst>
                <a:ext uri="{FF2B5EF4-FFF2-40B4-BE49-F238E27FC236}">
                  <a16:creationId xmlns:a16="http://schemas.microsoft.com/office/drawing/2014/main" id="{11C416CF-4739-4943-9276-0B5FE29B6E94}"/>
                </a:ext>
              </a:extLst>
            </p:cNvPr>
            <p:cNvSpPr>
              <a:spLocks/>
            </p:cNvSpPr>
            <p:nvPr/>
          </p:nvSpPr>
          <p:spPr bwMode="auto">
            <a:xfrm>
              <a:off x="4569" y="2284"/>
              <a:ext cx="54" cy="18"/>
            </a:xfrm>
            <a:custGeom>
              <a:avLst/>
              <a:gdLst>
                <a:gd name="T0" fmla="*/ 0 w 54"/>
                <a:gd name="T1" fmla="*/ 0 h 18"/>
                <a:gd name="T2" fmla="*/ 0 w 54"/>
                <a:gd name="T3" fmla="*/ 9 h 18"/>
                <a:gd name="T4" fmla="*/ 52 w 54"/>
                <a:gd name="T5" fmla="*/ 18 h 18"/>
                <a:gd name="T6" fmla="*/ 54 w 54"/>
                <a:gd name="T7" fmla="*/ 9 h 18"/>
                <a:gd name="T8" fmla="*/ 0 w 54"/>
                <a:gd name="T9" fmla="*/ 0 h 18"/>
              </a:gdLst>
              <a:ahLst/>
              <a:cxnLst>
                <a:cxn ang="0">
                  <a:pos x="T0" y="T1"/>
                </a:cxn>
                <a:cxn ang="0">
                  <a:pos x="T2" y="T3"/>
                </a:cxn>
                <a:cxn ang="0">
                  <a:pos x="T4" y="T5"/>
                </a:cxn>
                <a:cxn ang="0">
                  <a:pos x="T6" y="T7"/>
                </a:cxn>
                <a:cxn ang="0">
                  <a:pos x="T8" y="T9"/>
                </a:cxn>
              </a:cxnLst>
              <a:rect l="0" t="0" r="r" b="b"/>
              <a:pathLst>
                <a:path w="54" h="18">
                  <a:moveTo>
                    <a:pt x="0" y="0"/>
                  </a:moveTo>
                  <a:lnTo>
                    <a:pt x="0" y="9"/>
                  </a:lnTo>
                  <a:lnTo>
                    <a:pt x="52" y="18"/>
                  </a:lnTo>
                  <a:lnTo>
                    <a:pt x="54" y="9"/>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6" name="Freeform 1759">
              <a:extLst>
                <a:ext uri="{FF2B5EF4-FFF2-40B4-BE49-F238E27FC236}">
                  <a16:creationId xmlns:a16="http://schemas.microsoft.com/office/drawing/2014/main" id="{798D79E7-6935-441D-915E-0A86C27DE78E}"/>
                </a:ext>
              </a:extLst>
            </p:cNvPr>
            <p:cNvSpPr>
              <a:spLocks/>
            </p:cNvSpPr>
            <p:nvPr/>
          </p:nvSpPr>
          <p:spPr bwMode="auto">
            <a:xfrm>
              <a:off x="4578" y="2219"/>
              <a:ext cx="52" cy="15"/>
            </a:xfrm>
            <a:custGeom>
              <a:avLst/>
              <a:gdLst>
                <a:gd name="T0" fmla="*/ 0 w 52"/>
                <a:gd name="T1" fmla="*/ 0 h 15"/>
                <a:gd name="T2" fmla="*/ 0 w 52"/>
                <a:gd name="T3" fmla="*/ 10 h 15"/>
                <a:gd name="T4" fmla="*/ 52 w 52"/>
                <a:gd name="T5" fmla="*/ 15 h 15"/>
                <a:gd name="T6" fmla="*/ 52 w 52"/>
                <a:gd name="T7" fmla="*/ 5 h 15"/>
                <a:gd name="T8" fmla="*/ 0 w 52"/>
                <a:gd name="T9" fmla="*/ 0 h 15"/>
              </a:gdLst>
              <a:ahLst/>
              <a:cxnLst>
                <a:cxn ang="0">
                  <a:pos x="T0" y="T1"/>
                </a:cxn>
                <a:cxn ang="0">
                  <a:pos x="T2" y="T3"/>
                </a:cxn>
                <a:cxn ang="0">
                  <a:pos x="T4" y="T5"/>
                </a:cxn>
                <a:cxn ang="0">
                  <a:pos x="T6" y="T7"/>
                </a:cxn>
                <a:cxn ang="0">
                  <a:pos x="T8" y="T9"/>
                </a:cxn>
              </a:cxnLst>
              <a:rect l="0" t="0" r="r" b="b"/>
              <a:pathLst>
                <a:path w="52" h="15">
                  <a:moveTo>
                    <a:pt x="0" y="0"/>
                  </a:moveTo>
                  <a:lnTo>
                    <a:pt x="0" y="10"/>
                  </a:lnTo>
                  <a:lnTo>
                    <a:pt x="52" y="15"/>
                  </a:lnTo>
                  <a:lnTo>
                    <a:pt x="52"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7" name="Freeform 1760">
              <a:extLst>
                <a:ext uri="{FF2B5EF4-FFF2-40B4-BE49-F238E27FC236}">
                  <a16:creationId xmlns:a16="http://schemas.microsoft.com/office/drawing/2014/main" id="{9A1C6152-EAA2-4025-B757-E0E7C7A62042}"/>
                </a:ext>
              </a:extLst>
            </p:cNvPr>
            <p:cNvSpPr>
              <a:spLocks/>
            </p:cNvSpPr>
            <p:nvPr/>
          </p:nvSpPr>
          <p:spPr bwMode="auto">
            <a:xfrm>
              <a:off x="4578" y="2219"/>
              <a:ext cx="52" cy="15"/>
            </a:xfrm>
            <a:custGeom>
              <a:avLst/>
              <a:gdLst>
                <a:gd name="T0" fmla="*/ 0 w 52"/>
                <a:gd name="T1" fmla="*/ 0 h 15"/>
                <a:gd name="T2" fmla="*/ 0 w 52"/>
                <a:gd name="T3" fmla="*/ 10 h 15"/>
                <a:gd name="T4" fmla="*/ 52 w 52"/>
                <a:gd name="T5" fmla="*/ 15 h 15"/>
                <a:gd name="T6" fmla="*/ 52 w 52"/>
                <a:gd name="T7" fmla="*/ 5 h 15"/>
                <a:gd name="T8" fmla="*/ 0 w 52"/>
                <a:gd name="T9" fmla="*/ 0 h 15"/>
              </a:gdLst>
              <a:ahLst/>
              <a:cxnLst>
                <a:cxn ang="0">
                  <a:pos x="T0" y="T1"/>
                </a:cxn>
                <a:cxn ang="0">
                  <a:pos x="T2" y="T3"/>
                </a:cxn>
                <a:cxn ang="0">
                  <a:pos x="T4" y="T5"/>
                </a:cxn>
                <a:cxn ang="0">
                  <a:pos x="T6" y="T7"/>
                </a:cxn>
                <a:cxn ang="0">
                  <a:pos x="T8" y="T9"/>
                </a:cxn>
              </a:cxnLst>
              <a:rect l="0" t="0" r="r" b="b"/>
              <a:pathLst>
                <a:path w="52" h="15">
                  <a:moveTo>
                    <a:pt x="0" y="0"/>
                  </a:moveTo>
                  <a:lnTo>
                    <a:pt x="0" y="10"/>
                  </a:lnTo>
                  <a:lnTo>
                    <a:pt x="52" y="15"/>
                  </a:lnTo>
                  <a:lnTo>
                    <a:pt x="52" y="5"/>
                  </a:lnTo>
                  <a:lnTo>
                    <a:pt x="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8" name="Freeform 1761">
              <a:extLst>
                <a:ext uri="{FF2B5EF4-FFF2-40B4-BE49-F238E27FC236}">
                  <a16:creationId xmlns:a16="http://schemas.microsoft.com/office/drawing/2014/main" id="{D7CA27E2-95E8-4873-A3B0-3BAC256CF505}"/>
                </a:ext>
              </a:extLst>
            </p:cNvPr>
            <p:cNvSpPr>
              <a:spLocks/>
            </p:cNvSpPr>
            <p:nvPr/>
          </p:nvSpPr>
          <p:spPr bwMode="auto">
            <a:xfrm>
              <a:off x="4578" y="2086"/>
              <a:ext cx="55" cy="12"/>
            </a:xfrm>
            <a:custGeom>
              <a:avLst/>
              <a:gdLst>
                <a:gd name="T0" fmla="*/ 52 w 55"/>
                <a:gd name="T1" fmla="*/ 0 h 12"/>
                <a:gd name="T2" fmla="*/ 0 w 55"/>
                <a:gd name="T3" fmla="*/ 5 h 12"/>
                <a:gd name="T4" fmla="*/ 0 w 55"/>
                <a:gd name="T5" fmla="*/ 12 h 12"/>
                <a:gd name="T6" fmla="*/ 55 w 55"/>
                <a:gd name="T7" fmla="*/ 10 h 12"/>
                <a:gd name="T8" fmla="*/ 52 w 55"/>
                <a:gd name="T9" fmla="*/ 0 h 12"/>
              </a:gdLst>
              <a:ahLst/>
              <a:cxnLst>
                <a:cxn ang="0">
                  <a:pos x="T0" y="T1"/>
                </a:cxn>
                <a:cxn ang="0">
                  <a:pos x="T2" y="T3"/>
                </a:cxn>
                <a:cxn ang="0">
                  <a:pos x="T4" y="T5"/>
                </a:cxn>
                <a:cxn ang="0">
                  <a:pos x="T6" y="T7"/>
                </a:cxn>
                <a:cxn ang="0">
                  <a:pos x="T8" y="T9"/>
                </a:cxn>
              </a:cxnLst>
              <a:rect l="0" t="0" r="r" b="b"/>
              <a:pathLst>
                <a:path w="55" h="12">
                  <a:moveTo>
                    <a:pt x="52" y="0"/>
                  </a:moveTo>
                  <a:lnTo>
                    <a:pt x="0" y="5"/>
                  </a:lnTo>
                  <a:lnTo>
                    <a:pt x="0" y="12"/>
                  </a:lnTo>
                  <a:lnTo>
                    <a:pt x="55" y="10"/>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19" name="Freeform 1762">
              <a:extLst>
                <a:ext uri="{FF2B5EF4-FFF2-40B4-BE49-F238E27FC236}">
                  <a16:creationId xmlns:a16="http://schemas.microsoft.com/office/drawing/2014/main" id="{09A00793-76CF-404D-9BFB-4EE95AED6ADA}"/>
                </a:ext>
              </a:extLst>
            </p:cNvPr>
            <p:cNvSpPr>
              <a:spLocks/>
            </p:cNvSpPr>
            <p:nvPr/>
          </p:nvSpPr>
          <p:spPr bwMode="auto">
            <a:xfrm>
              <a:off x="4578" y="2086"/>
              <a:ext cx="55" cy="12"/>
            </a:xfrm>
            <a:custGeom>
              <a:avLst/>
              <a:gdLst>
                <a:gd name="T0" fmla="*/ 52 w 55"/>
                <a:gd name="T1" fmla="*/ 0 h 12"/>
                <a:gd name="T2" fmla="*/ 0 w 55"/>
                <a:gd name="T3" fmla="*/ 5 h 12"/>
                <a:gd name="T4" fmla="*/ 0 w 55"/>
                <a:gd name="T5" fmla="*/ 12 h 12"/>
                <a:gd name="T6" fmla="*/ 55 w 55"/>
                <a:gd name="T7" fmla="*/ 10 h 12"/>
                <a:gd name="T8" fmla="*/ 52 w 55"/>
                <a:gd name="T9" fmla="*/ 0 h 12"/>
              </a:gdLst>
              <a:ahLst/>
              <a:cxnLst>
                <a:cxn ang="0">
                  <a:pos x="T0" y="T1"/>
                </a:cxn>
                <a:cxn ang="0">
                  <a:pos x="T2" y="T3"/>
                </a:cxn>
                <a:cxn ang="0">
                  <a:pos x="T4" y="T5"/>
                </a:cxn>
                <a:cxn ang="0">
                  <a:pos x="T6" y="T7"/>
                </a:cxn>
                <a:cxn ang="0">
                  <a:pos x="T8" y="T9"/>
                </a:cxn>
              </a:cxnLst>
              <a:rect l="0" t="0" r="r" b="b"/>
              <a:pathLst>
                <a:path w="55" h="12">
                  <a:moveTo>
                    <a:pt x="52" y="0"/>
                  </a:moveTo>
                  <a:lnTo>
                    <a:pt x="0" y="5"/>
                  </a:lnTo>
                  <a:lnTo>
                    <a:pt x="0" y="12"/>
                  </a:lnTo>
                  <a:lnTo>
                    <a:pt x="55" y="10"/>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0" name="Freeform 1763">
              <a:extLst>
                <a:ext uri="{FF2B5EF4-FFF2-40B4-BE49-F238E27FC236}">
                  <a16:creationId xmlns:a16="http://schemas.microsoft.com/office/drawing/2014/main" id="{F24DA08F-6683-44DF-89B0-18DD39903387}"/>
                </a:ext>
              </a:extLst>
            </p:cNvPr>
            <p:cNvSpPr>
              <a:spLocks/>
            </p:cNvSpPr>
            <p:nvPr/>
          </p:nvSpPr>
          <p:spPr bwMode="auto">
            <a:xfrm>
              <a:off x="4569" y="2018"/>
              <a:ext cx="54" cy="19"/>
            </a:xfrm>
            <a:custGeom>
              <a:avLst/>
              <a:gdLst>
                <a:gd name="T0" fmla="*/ 52 w 54"/>
                <a:gd name="T1" fmla="*/ 0 h 19"/>
                <a:gd name="T2" fmla="*/ 0 w 54"/>
                <a:gd name="T3" fmla="*/ 9 h 19"/>
                <a:gd name="T4" fmla="*/ 2 w 54"/>
                <a:gd name="T5" fmla="*/ 19 h 19"/>
                <a:gd name="T6" fmla="*/ 54 w 54"/>
                <a:gd name="T7" fmla="*/ 9 h 19"/>
                <a:gd name="T8" fmla="*/ 52 w 54"/>
                <a:gd name="T9" fmla="*/ 0 h 19"/>
              </a:gdLst>
              <a:ahLst/>
              <a:cxnLst>
                <a:cxn ang="0">
                  <a:pos x="T0" y="T1"/>
                </a:cxn>
                <a:cxn ang="0">
                  <a:pos x="T2" y="T3"/>
                </a:cxn>
                <a:cxn ang="0">
                  <a:pos x="T4" y="T5"/>
                </a:cxn>
                <a:cxn ang="0">
                  <a:pos x="T6" y="T7"/>
                </a:cxn>
                <a:cxn ang="0">
                  <a:pos x="T8" y="T9"/>
                </a:cxn>
              </a:cxnLst>
              <a:rect l="0" t="0" r="r" b="b"/>
              <a:pathLst>
                <a:path w="54" h="19">
                  <a:moveTo>
                    <a:pt x="52" y="0"/>
                  </a:moveTo>
                  <a:lnTo>
                    <a:pt x="0" y="9"/>
                  </a:lnTo>
                  <a:lnTo>
                    <a:pt x="2" y="19"/>
                  </a:lnTo>
                  <a:lnTo>
                    <a:pt x="54" y="9"/>
                  </a:lnTo>
                  <a:lnTo>
                    <a:pt x="5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1" name="Freeform 1764">
              <a:extLst>
                <a:ext uri="{FF2B5EF4-FFF2-40B4-BE49-F238E27FC236}">
                  <a16:creationId xmlns:a16="http://schemas.microsoft.com/office/drawing/2014/main" id="{B90E7359-8E9F-43EA-BCF9-B4850ACBA375}"/>
                </a:ext>
              </a:extLst>
            </p:cNvPr>
            <p:cNvSpPr>
              <a:spLocks/>
            </p:cNvSpPr>
            <p:nvPr/>
          </p:nvSpPr>
          <p:spPr bwMode="auto">
            <a:xfrm>
              <a:off x="4569" y="2018"/>
              <a:ext cx="54" cy="19"/>
            </a:xfrm>
            <a:custGeom>
              <a:avLst/>
              <a:gdLst>
                <a:gd name="T0" fmla="*/ 52 w 54"/>
                <a:gd name="T1" fmla="*/ 0 h 19"/>
                <a:gd name="T2" fmla="*/ 0 w 54"/>
                <a:gd name="T3" fmla="*/ 9 h 19"/>
                <a:gd name="T4" fmla="*/ 2 w 54"/>
                <a:gd name="T5" fmla="*/ 19 h 19"/>
                <a:gd name="T6" fmla="*/ 54 w 54"/>
                <a:gd name="T7" fmla="*/ 9 h 19"/>
                <a:gd name="T8" fmla="*/ 52 w 54"/>
                <a:gd name="T9" fmla="*/ 0 h 19"/>
              </a:gdLst>
              <a:ahLst/>
              <a:cxnLst>
                <a:cxn ang="0">
                  <a:pos x="T0" y="T1"/>
                </a:cxn>
                <a:cxn ang="0">
                  <a:pos x="T2" y="T3"/>
                </a:cxn>
                <a:cxn ang="0">
                  <a:pos x="T4" y="T5"/>
                </a:cxn>
                <a:cxn ang="0">
                  <a:pos x="T6" y="T7"/>
                </a:cxn>
                <a:cxn ang="0">
                  <a:pos x="T8" y="T9"/>
                </a:cxn>
              </a:cxnLst>
              <a:rect l="0" t="0" r="r" b="b"/>
              <a:pathLst>
                <a:path w="54" h="19">
                  <a:moveTo>
                    <a:pt x="52" y="0"/>
                  </a:moveTo>
                  <a:lnTo>
                    <a:pt x="0" y="9"/>
                  </a:lnTo>
                  <a:lnTo>
                    <a:pt x="2" y="19"/>
                  </a:lnTo>
                  <a:lnTo>
                    <a:pt x="54" y="9"/>
                  </a:lnTo>
                  <a:lnTo>
                    <a:pt x="5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2" name="Freeform 1765">
              <a:extLst>
                <a:ext uri="{FF2B5EF4-FFF2-40B4-BE49-F238E27FC236}">
                  <a16:creationId xmlns:a16="http://schemas.microsoft.com/office/drawing/2014/main" id="{5795ABFB-6D7E-4EED-8323-31E995ACB10D}"/>
                </a:ext>
              </a:extLst>
            </p:cNvPr>
            <p:cNvSpPr>
              <a:spLocks/>
            </p:cNvSpPr>
            <p:nvPr/>
          </p:nvSpPr>
          <p:spPr bwMode="auto">
            <a:xfrm>
              <a:off x="4554" y="1951"/>
              <a:ext cx="55" cy="21"/>
            </a:xfrm>
            <a:custGeom>
              <a:avLst/>
              <a:gdLst>
                <a:gd name="T0" fmla="*/ 53 w 55"/>
                <a:gd name="T1" fmla="*/ 0 h 21"/>
                <a:gd name="T2" fmla="*/ 0 w 55"/>
                <a:gd name="T3" fmla="*/ 12 h 21"/>
                <a:gd name="T4" fmla="*/ 3 w 55"/>
                <a:gd name="T5" fmla="*/ 21 h 21"/>
                <a:gd name="T6" fmla="*/ 55 w 55"/>
                <a:gd name="T7" fmla="*/ 7 h 21"/>
                <a:gd name="T8" fmla="*/ 53 w 55"/>
                <a:gd name="T9" fmla="*/ 0 h 21"/>
              </a:gdLst>
              <a:ahLst/>
              <a:cxnLst>
                <a:cxn ang="0">
                  <a:pos x="T0" y="T1"/>
                </a:cxn>
                <a:cxn ang="0">
                  <a:pos x="T2" y="T3"/>
                </a:cxn>
                <a:cxn ang="0">
                  <a:pos x="T4" y="T5"/>
                </a:cxn>
                <a:cxn ang="0">
                  <a:pos x="T6" y="T7"/>
                </a:cxn>
                <a:cxn ang="0">
                  <a:pos x="T8" y="T9"/>
                </a:cxn>
              </a:cxnLst>
              <a:rect l="0" t="0" r="r" b="b"/>
              <a:pathLst>
                <a:path w="55" h="21">
                  <a:moveTo>
                    <a:pt x="53" y="0"/>
                  </a:moveTo>
                  <a:lnTo>
                    <a:pt x="0" y="12"/>
                  </a:lnTo>
                  <a:lnTo>
                    <a:pt x="3" y="21"/>
                  </a:lnTo>
                  <a:lnTo>
                    <a:pt x="55" y="7"/>
                  </a:lnTo>
                  <a:lnTo>
                    <a:pt x="53"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3" name="Freeform 1766">
              <a:extLst>
                <a:ext uri="{FF2B5EF4-FFF2-40B4-BE49-F238E27FC236}">
                  <a16:creationId xmlns:a16="http://schemas.microsoft.com/office/drawing/2014/main" id="{A3AD19C9-95CF-4352-9C3F-5A5026D0773C}"/>
                </a:ext>
              </a:extLst>
            </p:cNvPr>
            <p:cNvSpPr>
              <a:spLocks/>
            </p:cNvSpPr>
            <p:nvPr/>
          </p:nvSpPr>
          <p:spPr bwMode="auto">
            <a:xfrm>
              <a:off x="4554" y="1951"/>
              <a:ext cx="55" cy="21"/>
            </a:xfrm>
            <a:custGeom>
              <a:avLst/>
              <a:gdLst>
                <a:gd name="T0" fmla="*/ 53 w 55"/>
                <a:gd name="T1" fmla="*/ 0 h 21"/>
                <a:gd name="T2" fmla="*/ 0 w 55"/>
                <a:gd name="T3" fmla="*/ 12 h 21"/>
                <a:gd name="T4" fmla="*/ 3 w 55"/>
                <a:gd name="T5" fmla="*/ 21 h 21"/>
                <a:gd name="T6" fmla="*/ 55 w 55"/>
                <a:gd name="T7" fmla="*/ 7 h 21"/>
                <a:gd name="T8" fmla="*/ 53 w 55"/>
                <a:gd name="T9" fmla="*/ 0 h 21"/>
              </a:gdLst>
              <a:ahLst/>
              <a:cxnLst>
                <a:cxn ang="0">
                  <a:pos x="T0" y="T1"/>
                </a:cxn>
                <a:cxn ang="0">
                  <a:pos x="T2" y="T3"/>
                </a:cxn>
                <a:cxn ang="0">
                  <a:pos x="T4" y="T5"/>
                </a:cxn>
                <a:cxn ang="0">
                  <a:pos x="T6" y="T7"/>
                </a:cxn>
                <a:cxn ang="0">
                  <a:pos x="T8" y="T9"/>
                </a:cxn>
              </a:cxnLst>
              <a:rect l="0" t="0" r="r" b="b"/>
              <a:pathLst>
                <a:path w="55" h="21">
                  <a:moveTo>
                    <a:pt x="53" y="0"/>
                  </a:moveTo>
                  <a:lnTo>
                    <a:pt x="0" y="12"/>
                  </a:lnTo>
                  <a:lnTo>
                    <a:pt x="3" y="21"/>
                  </a:lnTo>
                  <a:lnTo>
                    <a:pt x="55" y="7"/>
                  </a:lnTo>
                  <a:lnTo>
                    <a:pt x="53"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4" name="Freeform 1767">
              <a:extLst>
                <a:ext uri="{FF2B5EF4-FFF2-40B4-BE49-F238E27FC236}">
                  <a16:creationId xmlns:a16="http://schemas.microsoft.com/office/drawing/2014/main" id="{9E61370C-988D-4F4E-9AAF-2AF8BAB3CC87}"/>
                </a:ext>
              </a:extLst>
            </p:cNvPr>
            <p:cNvSpPr>
              <a:spLocks/>
            </p:cNvSpPr>
            <p:nvPr/>
          </p:nvSpPr>
          <p:spPr bwMode="auto">
            <a:xfrm>
              <a:off x="4535" y="1885"/>
              <a:ext cx="53" cy="26"/>
            </a:xfrm>
            <a:custGeom>
              <a:avLst/>
              <a:gdLst>
                <a:gd name="T0" fmla="*/ 50 w 53"/>
                <a:gd name="T1" fmla="*/ 0 h 26"/>
                <a:gd name="T2" fmla="*/ 0 w 53"/>
                <a:gd name="T3" fmla="*/ 19 h 26"/>
                <a:gd name="T4" fmla="*/ 3 w 53"/>
                <a:gd name="T5" fmla="*/ 26 h 26"/>
                <a:gd name="T6" fmla="*/ 53 w 53"/>
                <a:gd name="T7" fmla="*/ 7 h 26"/>
                <a:gd name="T8" fmla="*/ 50 w 53"/>
                <a:gd name="T9" fmla="*/ 0 h 26"/>
              </a:gdLst>
              <a:ahLst/>
              <a:cxnLst>
                <a:cxn ang="0">
                  <a:pos x="T0" y="T1"/>
                </a:cxn>
                <a:cxn ang="0">
                  <a:pos x="T2" y="T3"/>
                </a:cxn>
                <a:cxn ang="0">
                  <a:pos x="T4" y="T5"/>
                </a:cxn>
                <a:cxn ang="0">
                  <a:pos x="T6" y="T7"/>
                </a:cxn>
                <a:cxn ang="0">
                  <a:pos x="T8" y="T9"/>
                </a:cxn>
              </a:cxnLst>
              <a:rect l="0" t="0" r="r" b="b"/>
              <a:pathLst>
                <a:path w="53" h="26">
                  <a:moveTo>
                    <a:pt x="50" y="0"/>
                  </a:moveTo>
                  <a:lnTo>
                    <a:pt x="0" y="19"/>
                  </a:lnTo>
                  <a:lnTo>
                    <a:pt x="3" y="26"/>
                  </a:lnTo>
                  <a:lnTo>
                    <a:pt x="53" y="7"/>
                  </a:lnTo>
                  <a:lnTo>
                    <a:pt x="5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5" name="Freeform 1768">
              <a:extLst>
                <a:ext uri="{FF2B5EF4-FFF2-40B4-BE49-F238E27FC236}">
                  <a16:creationId xmlns:a16="http://schemas.microsoft.com/office/drawing/2014/main" id="{5205D2A7-3B92-49D0-87D2-70A63E251E36}"/>
                </a:ext>
              </a:extLst>
            </p:cNvPr>
            <p:cNvSpPr>
              <a:spLocks/>
            </p:cNvSpPr>
            <p:nvPr/>
          </p:nvSpPr>
          <p:spPr bwMode="auto">
            <a:xfrm>
              <a:off x="4535" y="1885"/>
              <a:ext cx="53" cy="26"/>
            </a:xfrm>
            <a:custGeom>
              <a:avLst/>
              <a:gdLst>
                <a:gd name="T0" fmla="*/ 50 w 53"/>
                <a:gd name="T1" fmla="*/ 0 h 26"/>
                <a:gd name="T2" fmla="*/ 0 w 53"/>
                <a:gd name="T3" fmla="*/ 19 h 26"/>
                <a:gd name="T4" fmla="*/ 3 w 53"/>
                <a:gd name="T5" fmla="*/ 26 h 26"/>
                <a:gd name="T6" fmla="*/ 53 w 53"/>
                <a:gd name="T7" fmla="*/ 7 h 26"/>
                <a:gd name="T8" fmla="*/ 50 w 53"/>
                <a:gd name="T9" fmla="*/ 0 h 26"/>
              </a:gdLst>
              <a:ahLst/>
              <a:cxnLst>
                <a:cxn ang="0">
                  <a:pos x="T0" y="T1"/>
                </a:cxn>
                <a:cxn ang="0">
                  <a:pos x="T2" y="T3"/>
                </a:cxn>
                <a:cxn ang="0">
                  <a:pos x="T4" y="T5"/>
                </a:cxn>
                <a:cxn ang="0">
                  <a:pos x="T6" y="T7"/>
                </a:cxn>
                <a:cxn ang="0">
                  <a:pos x="T8" y="T9"/>
                </a:cxn>
              </a:cxnLst>
              <a:rect l="0" t="0" r="r" b="b"/>
              <a:pathLst>
                <a:path w="53" h="26">
                  <a:moveTo>
                    <a:pt x="50" y="0"/>
                  </a:moveTo>
                  <a:lnTo>
                    <a:pt x="0" y="19"/>
                  </a:lnTo>
                  <a:lnTo>
                    <a:pt x="3" y="26"/>
                  </a:lnTo>
                  <a:lnTo>
                    <a:pt x="53" y="7"/>
                  </a:lnTo>
                  <a:lnTo>
                    <a:pt x="5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6" name="Freeform 1769">
              <a:extLst>
                <a:ext uri="{FF2B5EF4-FFF2-40B4-BE49-F238E27FC236}">
                  <a16:creationId xmlns:a16="http://schemas.microsoft.com/office/drawing/2014/main" id="{C937493C-1FA1-41B9-9367-547112F7BC8F}"/>
                </a:ext>
              </a:extLst>
            </p:cNvPr>
            <p:cNvSpPr>
              <a:spLocks/>
            </p:cNvSpPr>
            <p:nvPr/>
          </p:nvSpPr>
          <p:spPr bwMode="auto">
            <a:xfrm>
              <a:off x="4512" y="1821"/>
              <a:ext cx="52" cy="30"/>
            </a:xfrm>
            <a:custGeom>
              <a:avLst/>
              <a:gdLst>
                <a:gd name="T0" fmla="*/ 47 w 52"/>
                <a:gd name="T1" fmla="*/ 0 h 30"/>
                <a:gd name="T2" fmla="*/ 0 w 52"/>
                <a:gd name="T3" fmla="*/ 23 h 30"/>
                <a:gd name="T4" fmla="*/ 2 w 52"/>
                <a:gd name="T5" fmla="*/ 30 h 30"/>
                <a:gd name="T6" fmla="*/ 52 w 52"/>
                <a:gd name="T7" fmla="*/ 7 h 30"/>
                <a:gd name="T8" fmla="*/ 47 w 52"/>
                <a:gd name="T9" fmla="*/ 0 h 30"/>
              </a:gdLst>
              <a:ahLst/>
              <a:cxnLst>
                <a:cxn ang="0">
                  <a:pos x="T0" y="T1"/>
                </a:cxn>
                <a:cxn ang="0">
                  <a:pos x="T2" y="T3"/>
                </a:cxn>
                <a:cxn ang="0">
                  <a:pos x="T4" y="T5"/>
                </a:cxn>
                <a:cxn ang="0">
                  <a:pos x="T6" y="T7"/>
                </a:cxn>
                <a:cxn ang="0">
                  <a:pos x="T8" y="T9"/>
                </a:cxn>
              </a:cxnLst>
              <a:rect l="0" t="0" r="r" b="b"/>
              <a:pathLst>
                <a:path w="52" h="30">
                  <a:moveTo>
                    <a:pt x="47" y="0"/>
                  </a:moveTo>
                  <a:lnTo>
                    <a:pt x="0" y="23"/>
                  </a:lnTo>
                  <a:lnTo>
                    <a:pt x="2" y="30"/>
                  </a:lnTo>
                  <a:lnTo>
                    <a:pt x="52"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7" name="Freeform 1770">
              <a:extLst>
                <a:ext uri="{FF2B5EF4-FFF2-40B4-BE49-F238E27FC236}">
                  <a16:creationId xmlns:a16="http://schemas.microsoft.com/office/drawing/2014/main" id="{13C431CC-9AE8-4CC4-ADD3-62C8EB3131EE}"/>
                </a:ext>
              </a:extLst>
            </p:cNvPr>
            <p:cNvSpPr>
              <a:spLocks/>
            </p:cNvSpPr>
            <p:nvPr/>
          </p:nvSpPr>
          <p:spPr bwMode="auto">
            <a:xfrm>
              <a:off x="4512" y="1821"/>
              <a:ext cx="52" cy="30"/>
            </a:xfrm>
            <a:custGeom>
              <a:avLst/>
              <a:gdLst>
                <a:gd name="T0" fmla="*/ 47 w 52"/>
                <a:gd name="T1" fmla="*/ 0 h 30"/>
                <a:gd name="T2" fmla="*/ 0 w 52"/>
                <a:gd name="T3" fmla="*/ 23 h 30"/>
                <a:gd name="T4" fmla="*/ 2 w 52"/>
                <a:gd name="T5" fmla="*/ 30 h 30"/>
                <a:gd name="T6" fmla="*/ 52 w 52"/>
                <a:gd name="T7" fmla="*/ 7 h 30"/>
                <a:gd name="T8" fmla="*/ 47 w 52"/>
                <a:gd name="T9" fmla="*/ 0 h 30"/>
              </a:gdLst>
              <a:ahLst/>
              <a:cxnLst>
                <a:cxn ang="0">
                  <a:pos x="T0" y="T1"/>
                </a:cxn>
                <a:cxn ang="0">
                  <a:pos x="T2" y="T3"/>
                </a:cxn>
                <a:cxn ang="0">
                  <a:pos x="T4" y="T5"/>
                </a:cxn>
                <a:cxn ang="0">
                  <a:pos x="T6" y="T7"/>
                </a:cxn>
                <a:cxn ang="0">
                  <a:pos x="T8" y="T9"/>
                </a:cxn>
              </a:cxnLst>
              <a:rect l="0" t="0" r="r" b="b"/>
              <a:pathLst>
                <a:path w="52" h="30">
                  <a:moveTo>
                    <a:pt x="47" y="0"/>
                  </a:moveTo>
                  <a:lnTo>
                    <a:pt x="0" y="23"/>
                  </a:lnTo>
                  <a:lnTo>
                    <a:pt x="2" y="30"/>
                  </a:lnTo>
                  <a:lnTo>
                    <a:pt x="52"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8" name="Freeform 1771">
              <a:extLst>
                <a:ext uri="{FF2B5EF4-FFF2-40B4-BE49-F238E27FC236}">
                  <a16:creationId xmlns:a16="http://schemas.microsoft.com/office/drawing/2014/main" id="{4D5DF522-F4DE-4965-A681-91D77ED59EF2}"/>
                </a:ext>
              </a:extLst>
            </p:cNvPr>
            <p:cNvSpPr>
              <a:spLocks/>
            </p:cNvSpPr>
            <p:nvPr/>
          </p:nvSpPr>
          <p:spPr bwMode="auto">
            <a:xfrm>
              <a:off x="4481" y="1759"/>
              <a:ext cx="50" cy="35"/>
            </a:xfrm>
            <a:custGeom>
              <a:avLst/>
              <a:gdLst>
                <a:gd name="T0" fmla="*/ 47 w 50"/>
                <a:gd name="T1" fmla="*/ 0 h 35"/>
                <a:gd name="T2" fmla="*/ 0 w 50"/>
                <a:gd name="T3" fmla="*/ 26 h 35"/>
                <a:gd name="T4" fmla="*/ 5 w 50"/>
                <a:gd name="T5" fmla="*/ 35 h 35"/>
                <a:gd name="T6" fmla="*/ 50 w 50"/>
                <a:gd name="T7" fmla="*/ 7 h 35"/>
                <a:gd name="T8" fmla="*/ 47 w 50"/>
                <a:gd name="T9" fmla="*/ 0 h 35"/>
              </a:gdLst>
              <a:ahLst/>
              <a:cxnLst>
                <a:cxn ang="0">
                  <a:pos x="T0" y="T1"/>
                </a:cxn>
                <a:cxn ang="0">
                  <a:pos x="T2" y="T3"/>
                </a:cxn>
                <a:cxn ang="0">
                  <a:pos x="T4" y="T5"/>
                </a:cxn>
                <a:cxn ang="0">
                  <a:pos x="T6" y="T7"/>
                </a:cxn>
                <a:cxn ang="0">
                  <a:pos x="T8" y="T9"/>
                </a:cxn>
              </a:cxnLst>
              <a:rect l="0" t="0" r="r" b="b"/>
              <a:pathLst>
                <a:path w="50" h="35">
                  <a:moveTo>
                    <a:pt x="47" y="0"/>
                  </a:moveTo>
                  <a:lnTo>
                    <a:pt x="0" y="26"/>
                  </a:lnTo>
                  <a:lnTo>
                    <a:pt x="5" y="35"/>
                  </a:lnTo>
                  <a:lnTo>
                    <a:pt x="50" y="7"/>
                  </a:lnTo>
                  <a:lnTo>
                    <a:pt x="47"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29" name="Freeform 1772">
              <a:extLst>
                <a:ext uri="{FF2B5EF4-FFF2-40B4-BE49-F238E27FC236}">
                  <a16:creationId xmlns:a16="http://schemas.microsoft.com/office/drawing/2014/main" id="{71E02348-2FEA-48D0-99D6-67BB3847E64D}"/>
                </a:ext>
              </a:extLst>
            </p:cNvPr>
            <p:cNvSpPr>
              <a:spLocks/>
            </p:cNvSpPr>
            <p:nvPr/>
          </p:nvSpPr>
          <p:spPr bwMode="auto">
            <a:xfrm>
              <a:off x="4481" y="1759"/>
              <a:ext cx="50" cy="35"/>
            </a:xfrm>
            <a:custGeom>
              <a:avLst/>
              <a:gdLst>
                <a:gd name="T0" fmla="*/ 47 w 50"/>
                <a:gd name="T1" fmla="*/ 0 h 35"/>
                <a:gd name="T2" fmla="*/ 0 w 50"/>
                <a:gd name="T3" fmla="*/ 26 h 35"/>
                <a:gd name="T4" fmla="*/ 5 w 50"/>
                <a:gd name="T5" fmla="*/ 35 h 35"/>
                <a:gd name="T6" fmla="*/ 50 w 50"/>
                <a:gd name="T7" fmla="*/ 7 h 35"/>
                <a:gd name="T8" fmla="*/ 47 w 50"/>
                <a:gd name="T9" fmla="*/ 0 h 35"/>
              </a:gdLst>
              <a:ahLst/>
              <a:cxnLst>
                <a:cxn ang="0">
                  <a:pos x="T0" y="T1"/>
                </a:cxn>
                <a:cxn ang="0">
                  <a:pos x="T2" y="T3"/>
                </a:cxn>
                <a:cxn ang="0">
                  <a:pos x="T4" y="T5"/>
                </a:cxn>
                <a:cxn ang="0">
                  <a:pos x="T6" y="T7"/>
                </a:cxn>
                <a:cxn ang="0">
                  <a:pos x="T8" y="T9"/>
                </a:cxn>
              </a:cxnLst>
              <a:rect l="0" t="0" r="r" b="b"/>
              <a:pathLst>
                <a:path w="50" h="35">
                  <a:moveTo>
                    <a:pt x="47" y="0"/>
                  </a:moveTo>
                  <a:lnTo>
                    <a:pt x="0" y="26"/>
                  </a:lnTo>
                  <a:lnTo>
                    <a:pt x="5" y="35"/>
                  </a:lnTo>
                  <a:lnTo>
                    <a:pt x="50" y="7"/>
                  </a:lnTo>
                  <a:lnTo>
                    <a:pt x="47"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0" name="Freeform 1773">
              <a:extLst>
                <a:ext uri="{FF2B5EF4-FFF2-40B4-BE49-F238E27FC236}">
                  <a16:creationId xmlns:a16="http://schemas.microsoft.com/office/drawing/2014/main" id="{FCB9F16C-3C73-4F4A-A881-FEAB19B665C7}"/>
                </a:ext>
              </a:extLst>
            </p:cNvPr>
            <p:cNvSpPr>
              <a:spLocks/>
            </p:cNvSpPr>
            <p:nvPr/>
          </p:nvSpPr>
          <p:spPr bwMode="auto">
            <a:xfrm>
              <a:off x="4445" y="1702"/>
              <a:ext cx="50" cy="38"/>
            </a:xfrm>
            <a:custGeom>
              <a:avLst/>
              <a:gdLst>
                <a:gd name="T0" fmla="*/ 45 w 50"/>
                <a:gd name="T1" fmla="*/ 0 h 38"/>
                <a:gd name="T2" fmla="*/ 0 w 50"/>
                <a:gd name="T3" fmla="*/ 31 h 38"/>
                <a:gd name="T4" fmla="*/ 5 w 50"/>
                <a:gd name="T5" fmla="*/ 38 h 38"/>
                <a:gd name="T6" fmla="*/ 50 w 50"/>
                <a:gd name="T7" fmla="*/ 7 h 38"/>
                <a:gd name="T8" fmla="*/ 45 w 50"/>
                <a:gd name="T9" fmla="*/ 0 h 38"/>
              </a:gdLst>
              <a:ahLst/>
              <a:cxnLst>
                <a:cxn ang="0">
                  <a:pos x="T0" y="T1"/>
                </a:cxn>
                <a:cxn ang="0">
                  <a:pos x="T2" y="T3"/>
                </a:cxn>
                <a:cxn ang="0">
                  <a:pos x="T4" y="T5"/>
                </a:cxn>
                <a:cxn ang="0">
                  <a:pos x="T6" y="T7"/>
                </a:cxn>
                <a:cxn ang="0">
                  <a:pos x="T8" y="T9"/>
                </a:cxn>
              </a:cxnLst>
              <a:rect l="0" t="0" r="r" b="b"/>
              <a:pathLst>
                <a:path w="50" h="38">
                  <a:moveTo>
                    <a:pt x="45" y="0"/>
                  </a:moveTo>
                  <a:lnTo>
                    <a:pt x="0" y="31"/>
                  </a:lnTo>
                  <a:lnTo>
                    <a:pt x="5" y="38"/>
                  </a:lnTo>
                  <a:lnTo>
                    <a:pt x="50" y="7"/>
                  </a:lnTo>
                  <a:lnTo>
                    <a:pt x="4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1" name="Freeform 1774">
              <a:extLst>
                <a:ext uri="{FF2B5EF4-FFF2-40B4-BE49-F238E27FC236}">
                  <a16:creationId xmlns:a16="http://schemas.microsoft.com/office/drawing/2014/main" id="{9FECC4BC-9F82-42D5-AC7D-20575460F5C8}"/>
                </a:ext>
              </a:extLst>
            </p:cNvPr>
            <p:cNvSpPr>
              <a:spLocks/>
            </p:cNvSpPr>
            <p:nvPr/>
          </p:nvSpPr>
          <p:spPr bwMode="auto">
            <a:xfrm>
              <a:off x="4445" y="1702"/>
              <a:ext cx="50" cy="38"/>
            </a:xfrm>
            <a:custGeom>
              <a:avLst/>
              <a:gdLst>
                <a:gd name="T0" fmla="*/ 45 w 50"/>
                <a:gd name="T1" fmla="*/ 0 h 38"/>
                <a:gd name="T2" fmla="*/ 0 w 50"/>
                <a:gd name="T3" fmla="*/ 31 h 38"/>
                <a:gd name="T4" fmla="*/ 5 w 50"/>
                <a:gd name="T5" fmla="*/ 38 h 38"/>
                <a:gd name="T6" fmla="*/ 50 w 50"/>
                <a:gd name="T7" fmla="*/ 7 h 38"/>
                <a:gd name="T8" fmla="*/ 45 w 50"/>
                <a:gd name="T9" fmla="*/ 0 h 38"/>
              </a:gdLst>
              <a:ahLst/>
              <a:cxnLst>
                <a:cxn ang="0">
                  <a:pos x="T0" y="T1"/>
                </a:cxn>
                <a:cxn ang="0">
                  <a:pos x="T2" y="T3"/>
                </a:cxn>
                <a:cxn ang="0">
                  <a:pos x="T4" y="T5"/>
                </a:cxn>
                <a:cxn ang="0">
                  <a:pos x="T6" y="T7"/>
                </a:cxn>
                <a:cxn ang="0">
                  <a:pos x="T8" y="T9"/>
                </a:cxn>
              </a:cxnLst>
              <a:rect l="0" t="0" r="r" b="b"/>
              <a:pathLst>
                <a:path w="50" h="38">
                  <a:moveTo>
                    <a:pt x="45" y="0"/>
                  </a:moveTo>
                  <a:lnTo>
                    <a:pt x="0" y="31"/>
                  </a:lnTo>
                  <a:lnTo>
                    <a:pt x="5" y="38"/>
                  </a:lnTo>
                  <a:lnTo>
                    <a:pt x="50" y="7"/>
                  </a:lnTo>
                  <a:lnTo>
                    <a:pt x="4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2" name="Freeform 1775">
              <a:extLst>
                <a:ext uri="{FF2B5EF4-FFF2-40B4-BE49-F238E27FC236}">
                  <a16:creationId xmlns:a16="http://schemas.microsoft.com/office/drawing/2014/main" id="{481F518C-67D2-4D29-9AAD-712F3D248EC1}"/>
                </a:ext>
              </a:extLst>
            </p:cNvPr>
            <p:cNvSpPr>
              <a:spLocks/>
            </p:cNvSpPr>
            <p:nvPr/>
          </p:nvSpPr>
          <p:spPr bwMode="auto">
            <a:xfrm>
              <a:off x="4407" y="1647"/>
              <a:ext cx="45" cy="41"/>
            </a:xfrm>
            <a:custGeom>
              <a:avLst/>
              <a:gdLst>
                <a:gd name="T0" fmla="*/ 41 w 45"/>
                <a:gd name="T1" fmla="*/ 0 h 41"/>
                <a:gd name="T2" fmla="*/ 0 w 45"/>
                <a:gd name="T3" fmla="*/ 33 h 41"/>
                <a:gd name="T4" fmla="*/ 5 w 45"/>
                <a:gd name="T5" fmla="*/ 41 h 41"/>
                <a:gd name="T6" fmla="*/ 45 w 45"/>
                <a:gd name="T7" fmla="*/ 5 h 41"/>
                <a:gd name="T8" fmla="*/ 41 w 45"/>
                <a:gd name="T9" fmla="*/ 0 h 41"/>
              </a:gdLst>
              <a:ahLst/>
              <a:cxnLst>
                <a:cxn ang="0">
                  <a:pos x="T0" y="T1"/>
                </a:cxn>
                <a:cxn ang="0">
                  <a:pos x="T2" y="T3"/>
                </a:cxn>
                <a:cxn ang="0">
                  <a:pos x="T4" y="T5"/>
                </a:cxn>
                <a:cxn ang="0">
                  <a:pos x="T6" y="T7"/>
                </a:cxn>
                <a:cxn ang="0">
                  <a:pos x="T8" y="T9"/>
                </a:cxn>
              </a:cxnLst>
              <a:rect l="0" t="0" r="r" b="b"/>
              <a:pathLst>
                <a:path w="45" h="41">
                  <a:moveTo>
                    <a:pt x="41" y="0"/>
                  </a:moveTo>
                  <a:lnTo>
                    <a:pt x="0" y="33"/>
                  </a:lnTo>
                  <a:lnTo>
                    <a:pt x="5" y="41"/>
                  </a:lnTo>
                  <a:lnTo>
                    <a:pt x="45" y="5"/>
                  </a:lnTo>
                  <a:lnTo>
                    <a:pt x="4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3" name="Freeform 1776">
              <a:extLst>
                <a:ext uri="{FF2B5EF4-FFF2-40B4-BE49-F238E27FC236}">
                  <a16:creationId xmlns:a16="http://schemas.microsoft.com/office/drawing/2014/main" id="{84F22BBE-8BE1-4EF0-8C35-A1B2854AAA58}"/>
                </a:ext>
              </a:extLst>
            </p:cNvPr>
            <p:cNvSpPr>
              <a:spLocks/>
            </p:cNvSpPr>
            <p:nvPr/>
          </p:nvSpPr>
          <p:spPr bwMode="auto">
            <a:xfrm>
              <a:off x="4407" y="1647"/>
              <a:ext cx="45" cy="41"/>
            </a:xfrm>
            <a:custGeom>
              <a:avLst/>
              <a:gdLst>
                <a:gd name="T0" fmla="*/ 41 w 45"/>
                <a:gd name="T1" fmla="*/ 0 h 41"/>
                <a:gd name="T2" fmla="*/ 0 w 45"/>
                <a:gd name="T3" fmla="*/ 33 h 41"/>
                <a:gd name="T4" fmla="*/ 5 w 45"/>
                <a:gd name="T5" fmla="*/ 41 h 41"/>
                <a:gd name="T6" fmla="*/ 45 w 45"/>
                <a:gd name="T7" fmla="*/ 5 h 41"/>
                <a:gd name="T8" fmla="*/ 41 w 45"/>
                <a:gd name="T9" fmla="*/ 0 h 41"/>
              </a:gdLst>
              <a:ahLst/>
              <a:cxnLst>
                <a:cxn ang="0">
                  <a:pos x="T0" y="T1"/>
                </a:cxn>
                <a:cxn ang="0">
                  <a:pos x="T2" y="T3"/>
                </a:cxn>
                <a:cxn ang="0">
                  <a:pos x="T4" y="T5"/>
                </a:cxn>
                <a:cxn ang="0">
                  <a:pos x="T6" y="T7"/>
                </a:cxn>
                <a:cxn ang="0">
                  <a:pos x="T8" y="T9"/>
                </a:cxn>
              </a:cxnLst>
              <a:rect l="0" t="0" r="r" b="b"/>
              <a:pathLst>
                <a:path w="45" h="41">
                  <a:moveTo>
                    <a:pt x="41" y="0"/>
                  </a:moveTo>
                  <a:lnTo>
                    <a:pt x="0" y="33"/>
                  </a:lnTo>
                  <a:lnTo>
                    <a:pt x="5" y="41"/>
                  </a:lnTo>
                  <a:lnTo>
                    <a:pt x="45" y="5"/>
                  </a:lnTo>
                  <a:lnTo>
                    <a:pt x="4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4" name="Freeform 1777">
              <a:extLst>
                <a:ext uri="{FF2B5EF4-FFF2-40B4-BE49-F238E27FC236}">
                  <a16:creationId xmlns:a16="http://schemas.microsoft.com/office/drawing/2014/main" id="{EF25BA68-7482-4C93-BBAE-1F2DC7FDB50B}"/>
                </a:ext>
              </a:extLst>
            </p:cNvPr>
            <p:cNvSpPr>
              <a:spLocks/>
            </p:cNvSpPr>
            <p:nvPr/>
          </p:nvSpPr>
          <p:spPr bwMode="auto">
            <a:xfrm>
              <a:off x="4315" y="1548"/>
              <a:ext cx="42" cy="47"/>
            </a:xfrm>
            <a:custGeom>
              <a:avLst/>
              <a:gdLst>
                <a:gd name="T0" fmla="*/ 35 w 42"/>
                <a:gd name="T1" fmla="*/ 0 h 47"/>
                <a:gd name="T2" fmla="*/ 0 w 42"/>
                <a:gd name="T3" fmla="*/ 42 h 47"/>
                <a:gd name="T4" fmla="*/ 7 w 42"/>
                <a:gd name="T5" fmla="*/ 47 h 47"/>
                <a:gd name="T6" fmla="*/ 42 w 42"/>
                <a:gd name="T7" fmla="*/ 7 h 47"/>
                <a:gd name="T8" fmla="*/ 35 w 42"/>
                <a:gd name="T9" fmla="*/ 0 h 47"/>
              </a:gdLst>
              <a:ahLst/>
              <a:cxnLst>
                <a:cxn ang="0">
                  <a:pos x="T0" y="T1"/>
                </a:cxn>
                <a:cxn ang="0">
                  <a:pos x="T2" y="T3"/>
                </a:cxn>
                <a:cxn ang="0">
                  <a:pos x="T4" y="T5"/>
                </a:cxn>
                <a:cxn ang="0">
                  <a:pos x="T6" y="T7"/>
                </a:cxn>
                <a:cxn ang="0">
                  <a:pos x="T8" y="T9"/>
                </a:cxn>
              </a:cxnLst>
              <a:rect l="0" t="0" r="r" b="b"/>
              <a:pathLst>
                <a:path w="42" h="47">
                  <a:moveTo>
                    <a:pt x="35" y="0"/>
                  </a:moveTo>
                  <a:lnTo>
                    <a:pt x="0" y="42"/>
                  </a:lnTo>
                  <a:lnTo>
                    <a:pt x="7" y="47"/>
                  </a:lnTo>
                  <a:lnTo>
                    <a:pt x="42" y="7"/>
                  </a:lnTo>
                  <a:lnTo>
                    <a:pt x="3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5" name="Freeform 1778">
              <a:extLst>
                <a:ext uri="{FF2B5EF4-FFF2-40B4-BE49-F238E27FC236}">
                  <a16:creationId xmlns:a16="http://schemas.microsoft.com/office/drawing/2014/main" id="{AA29DAC5-B9B8-4F41-A9E5-EC8F375D2A23}"/>
                </a:ext>
              </a:extLst>
            </p:cNvPr>
            <p:cNvSpPr>
              <a:spLocks/>
            </p:cNvSpPr>
            <p:nvPr/>
          </p:nvSpPr>
          <p:spPr bwMode="auto">
            <a:xfrm>
              <a:off x="4315" y="1548"/>
              <a:ext cx="42" cy="47"/>
            </a:xfrm>
            <a:custGeom>
              <a:avLst/>
              <a:gdLst>
                <a:gd name="T0" fmla="*/ 35 w 42"/>
                <a:gd name="T1" fmla="*/ 0 h 47"/>
                <a:gd name="T2" fmla="*/ 0 w 42"/>
                <a:gd name="T3" fmla="*/ 42 h 47"/>
                <a:gd name="T4" fmla="*/ 7 w 42"/>
                <a:gd name="T5" fmla="*/ 47 h 47"/>
                <a:gd name="T6" fmla="*/ 42 w 42"/>
                <a:gd name="T7" fmla="*/ 7 h 47"/>
                <a:gd name="T8" fmla="*/ 35 w 42"/>
                <a:gd name="T9" fmla="*/ 0 h 47"/>
              </a:gdLst>
              <a:ahLst/>
              <a:cxnLst>
                <a:cxn ang="0">
                  <a:pos x="T0" y="T1"/>
                </a:cxn>
                <a:cxn ang="0">
                  <a:pos x="T2" y="T3"/>
                </a:cxn>
                <a:cxn ang="0">
                  <a:pos x="T4" y="T5"/>
                </a:cxn>
                <a:cxn ang="0">
                  <a:pos x="T6" y="T7"/>
                </a:cxn>
                <a:cxn ang="0">
                  <a:pos x="T8" y="T9"/>
                </a:cxn>
              </a:cxnLst>
              <a:rect l="0" t="0" r="r" b="b"/>
              <a:pathLst>
                <a:path w="42" h="47">
                  <a:moveTo>
                    <a:pt x="35" y="0"/>
                  </a:moveTo>
                  <a:lnTo>
                    <a:pt x="0" y="42"/>
                  </a:lnTo>
                  <a:lnTo>
                    <a:pt x="7" y="47"/>
                  </a:lnTo>
                  <a:lnTo>
                    <a:pt x="42" y="7"/>
                  </a:lnTo>
                  <a:lnTo>
                    <a:pt x="3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6" name="Freeform 1779">
              <a:extLst>
                <a:ext uri="{FF2B5EF4-FFF2-40B4-BE49-F238E27FC236}">
                  <a16:creationId xmlns:a16="http://schemas.microsoft.com/office/drawing/2014/main" id="{47752A86-820B-4A58-8F11-DC28731846A9}"/>
                </a:ext>
              </a:extLst>
            </p:cNvPr>
            <p:cNvSpPr>
              <a:spLocks/>
            </p:cNvSpPr>
            <p:nvPr/>
          </p:nvSpPr>
          <p:spPr bwMode="auto">
            <a:xfrm>
              <a:off x="4265" y="1507"/>
              <a:ext cx="38" cy="48"/>
            </a:xfrm>
            <a:custGeom>
              <a:avLst/>
              <a:gdLst>
                <a:gd name="T0" fmla="*/ 31 w 38"/>
                <a:gd name="T1" fmla="*/ 0 h 48"/>
                <a:gd name="T2" fmla="*/ 0 w 38"/>
                <a:gd name="T3" fmla="*/ 43 h 48"/>
                <a:gd name="T4" fmla="*/ 7 w 38"/>
                <a:gd name="T5" fmla="*/ 48 h 48"/>
                <a:gd name="T6" fmla="*/ 38 w 38"/>
                <a:gd name="T7" fmla="*/ 5 h 48"/>
                <a:gd name="T8" fmla="*/ 31 w 38"/>
                <a:gd name="T9" fmla="*/ 0 h 48"/>
              </a:gdLst>
              <a:ahLst/>
              <a:cxnLst>
                <a:cxn ang="0">
                  <a:pos x="T0" y="T1"/>
                </a:cxn>
                <a:cxn ang="0">
                  <a:pos x="T2" y="T3"/>
                </a:cxn>
                <a:cxn ang="0">
                  <a:pos x="T4" y="T5"/>
                </a:cxn>
                <a:cxn ang="0">
                  <a:pos x="T6" y="T7"/>
                </a:cxn>
                <a:cxn ang="0">
                  <a:pos x="T8" y="T9"/>
                </a:cxn>
              </a:cxnLst>
              <a:rect l="0" t="0" r="r" b="b"/>
              <a:pathLst>
                <a:path w="38" h="48">
                  <a:moveTo>
                    <a:pt x="31" y="0"/>
                  </a:moveTo>
                  <a:lnTo>
                    <a:pt x="0" y="43"/>
                  </a:lnTo>
                  <a:lnTo>
                    <a:pt x="7" y="48"/>
                  </a:lnTo>
                  <a:lnTo>
                    <a:pt x="38" y="5"/>
                  </a:lnTo>
                  <a:lnTo>
                    <a:pt x="31"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7" name="Freeform 1780">
              <a:extLst>
                <a:ext uri="{FF2B5EF4-FFF2-40B4-BE49-F238E27FC236}">
                  <a16:creationId xmlns:a16="http://schemas.microsoft.com/office/drawing/2014/main" id="{460536F0-9306-4266-B1E6-248D7A591AD8}"/>
                </a:ext>
              </a:extLst>
            </p:cNvPr>
            <p:cNvSpPr>
              <a:spLocks/>
            </p:cNvSpPr>
            <p:nvPr/>
          </p:nvSpPr>
          <p:spPr bwMode="auto">
            <a:xfrm>
              <a:off x="4265" y="1507"/>
              <a:ext cx="38" cy="48"/>
            </a:xfrm>
            <a:custGeom>
              <a:avLst/>
              <a:gdLst>
                <a:gd name="T0" fmla="*/ 31 w 38"/>
                <a:gd name="T1" fmla="*/ 0 h 48"/>
                <a:gd name="T2" fmla="*/ 0 w 38"/>
                <a:gd name="T3" fmla="*/ 43 h 48"/>
                <a:gd name="T4" fmla="*/ 7 w 38"/>
                <a:gd name="T5" fmla="*/ 48 h 48"/>
                <a:gd name="T6" fmla="*/ 38 w 38"/>
                <a:gd name="T7" fmla="*/ 5 h 48"/>
                <a:gd name="T8" fmla="*/ 31 w 38"/>
                <a:gd name="T9" fmla="*/ 0 h 48"/>
              </a:gdLst>
              <a:ahLst/>
              <a:cxnLst>
                <a:cxn ang="0">
                  <a:pos x="T0" y="T1"/>
                </a:cxn>
                <a:cxn ang="0">
                  <a:pos x="T2" y="T3"/>
                </a:cxn>
                <a:cxn ang="0">
                  <a:pos x="T4" y="T5"/>
                </a:cxn>
                <a:cxn ang="0">
                  <a:pos x="T6" y="T7"/>
                </a:cxn>
                <a:cxn ang="0">
                  <a:pos x="T8" y="T9"/>
                </a:cxn>
              </a:cxnLst>
              <a:rect l="0" t="0" r="r" b="b"/>
              <a:pathLst>
                <a:path w="38" h="48">
                  <a:moveTo>
                    <a:pt x="31" y="0"/>
                  </a:moveTo>
                  <a:lnTo>
                    <a:pt x="0" y="43"/>
                  </a:lnTo>
                  <a:lnTo>
                    <a:pt x="7" y="48"/>
                  </a:lnTo>
                  <a:lnTo>
                    <a:pt x="38" y="5"/>
                  </a:lnTo>
                  <a:lnTo>
                    <a:pt x="31"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8" name="Freeform 1781">
              <a:extLst>
                <a:ext uri="{FF2B5EF4-FFF2-40B4-BE49-F238E27FC236}">
                  <a16:creationId xmlns:a16="http://schemas.microsoft.com/office/drawing/2014/main" id="{E7D75318-C01C-45FA-92BC-7008F3477406}"/>
                </a:ext>
              </a:extLst>
            </p:cNvPr>
            <p:cNvSpPr>
              <a:spLocks/>
            </p:cNvSpPr>
            <p:nvPr/>
          </p:nvSpPr>
          <p:spPr bwMode="auto">
            <a:xfrm>
              <a:off x="4210" y="1469"/>
              <a:ext cx="33" cy="52"/>
            </a:xfrm>
            <a:custGeom>
              <a:avLst/>
              <a:gdLst>
                <a:gd name="T0" fmla="*/ 26 w 33"/>
                <a:gd name="T1" fmla="*/ 0 h 52"/>
                <a:gd name="T2" fmla="*/ 0 w 33"/>
                <a:gd name="T3" fmla="*/ 48 h 52"/>
                <a:gd name="T4" fmla="*/ 7 w 33"/>
                <a:gd name="T5" fmla="*/ 52 h 52"/>
                <a:gd name="T6" fmla="*/ 33 w 33"/>
                <a:gd name="T7" fmla="*/ 5 h 52"/>
                <a:gd name="T8" fmla="*/ 26 w 33"/>
                <a:gd name="T9" fmla="*/ 0 h 52"/>
              </a:gdLst>
              <a:ahLst/>
              <a:cxnLst>
                <a:cxn ang="0">
                  <a:pos x="T0" y="T1"/>
                </a:cxn>
                <a:cxn ang="0">
                  <a:pos x="T2" y="T3"/>
                </a:cxn>
                <a:cxn ang="0">
                  <a:pos x="T4" y="T5"/>
                </a:cxn>
                <a:cxn ang="0">
                  <a:pos x="T6" y="T7"/>
                </a:cxn>
                <a:cxn ang="0">
                  <a:pos x="T8" y="T9"/>
                </a:cxn>
              </a:cxnLst>
              <a:rect l="0" t="0" r="r" b="b"/>
              <a:pathLst>
                <a:path w="33" h="52">
                  <a:moveTo>
                    <a:pt x="26" y="0"/>
                  </a:moveTo>
                  <a:lnTo>
                    <a:pt x="0" y="48"/>
                  </a:lnTo>
                  <a:lnTo>
                    <a:pt x="7" y="52"/>
                  </a:lnTo>
                  <a:lnTo>
                    <a:pt x="33" y="5"/>
                  </a:lnTo>
                  <a:lnTo>
                    <a:pt x="26"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39" name="Freeform 1782">
              <a:extLst>
                <a:ext uri="{FF2B5EF4-FFF2-40B4-BE49-F238E27FC236}">
                  <a16:creationId xmlns:a16="http://schemas.microsoft.com/office/drawing/2014/main" id="{74A056AF-B84A-452E-8FA6-6BDF0FDCDC3F}"/>
                </a:ext>
              </a:extLst>
            </p:cNvPr>
            <p:cNvSpPr>
              <a:spLocks/>
            </p:cNvSpPr>
            <p:nvPr/>
          </p:nvSpPr>
          <p:spPr bwMode="auto">
            <a:xfrm>
              <a:off x="4210" y="1469"/>
              <a:ext cx="33" cy="52"/>
            </a:xfrm>
            <a:custGeom>
              <a:avLst/>
              <a:gdLst>
                <a:gd name="T0" fmla="*/ 26 w 33"/>
                <a:gd name="T1" fmla="*/ 0 h 52"/>
                <a:gd name="T2" fmla="*/ 0 w 33"/>
                <a:gd name="T3" fmla="*/ 48 h 52"/>
                <a:gd name="T4" fmla="*/ 7 w 33"/>
                <a:gd name="T5" fmla="*/ 52 h 52"/>
                <a:gd name="T6" fmla="*/ 33 w 33"/>
                <a:gd name="T7" fmla="*/ 5 h 52"/>
                <a:gd name="T8" fmla="*/ 26 w 33"/>
                <a:gd name="T9" fmla="*/ 0 h 52"/>
              </a:gdLst>
              <a:ahLst/>
              <a:cxnLst>
                <a:cxn ang="0">
                  <a:pos x="T0" y="T1"/>
                </a:cxn>
                <a:cxn ang="0">
                  <a:pos x="T2" y="T3"/>
                </a:cxn>
                <a:cxn ang="0">
                  <a:pos x="T4" y="T5"/>
                </a:cxn>
                <a:cxn ang="0">
                  <a:pos x="T6" y="T7"/>
                </a:cxn>
                <a:cxn ang="0">
                  <a:pos x="T8" y="T9"/>
                </a:cxn>
              </a:cxnLst>
              <a:rect l="0" t="0" r="r" b="b"/>
              <a:pathLst>
                <a:path w="33" h="52">
                  <a:moveTo>
                    <a:pt x="26" y="0"/>
                  </a:moveTo>
                  <a:lnTo>
                    <a:pt x="0" y="48"/>
                  </a:lnTo>
                  <a:lnTo>
                    <a:pt x="7" y="52"/>
                  </a:lnTo>
                  <a:lnTo>
                    <a:pt x="33" y="5"/>
                  </a:lnTo>
                  <a:lnTo>
                    <a:pt x="26"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0" name="Freeform 1783">
              <a:extLst>
                <a:ext uri="{FF2B5EF4-FFF2-40B4-BE49-F238E27FC236}">
                  <a16:creationId xmlns:a16="http://schemas.microsoft.com/office/drawing/2014/main" id="{389C02C7-91C5-4F80-8F76-4F51EC39C742}"/>
                </a:ext>
              </a:extLst>
            </p:cNvPr>
            <p:cNvSpPr>
              <a:spLocks/>
            </p:cNvSpPr>
            <p:nvPr/>
          </p:nvSpPr>
          <p:spPr bwMode="auto">
            <a:xfrm>
              <a:off x="4153" y="1438"/>
              <a:ext cx="29" cy="53"/>
            </a:xfrm>
            <a:custGeom>
              <a:avLst/>
              <a:gdLst>
                <a:gd name="T0" fmla="*/ 22 w 29"/>
                <a:gd name="T1" fmla="*/ 0 h 53"/>
                <a:gd name="T2" fmla="*/ 0 w 29"/>
                <a:gd name="T3" fmla="*/ 48 h 53"/>
                <a:gd name="T4" fmla="*/ 7 w 29"/>
                <a:gd name="T5" fmla="*/ 53 h 53"/>
                <a:gd name="T6" fmla="*/ 29 w 29"/>
                <a:gd name="T7" fmla="*/ 3 h 53"/>
                <a:gd name="T8" fmla="*/ 22 w 29"/>
                <a:gd name="T9" fmla="*/ 0 h 53"/>
              </a:gdLst>
              <a:ahLst/>
              <a:cxnLst>
                <a:cxn ang="0">
                  <a:pos x="T0" y="T1"/>
                </a:cxn>
                <a:cxn ang="0">
                  <a:pos x="T2" y="T3"/>
                </a:cxn>
                <a:cxn ang="0">
                  <a:pos x="T4" y="T5"/>
                </a:cxn>
                <a:cxn ang="0">
                  <a:pos x="T6" y="T7"/>
                </a:cxn>
                <a:cxn ang="0">
                  <a:pos x="T8" y="T9"/>
                </a:cxn>
              </a:cxnLst>
              <a:rect l="0" t="0" r="r" b="b"/>
              <a:pathLst>
                <a:path w="29" h="53">
                  <a:moveTo>
                    <a:pt x="22" y="0"/>
                  </a:moveTo>
                  <a:lnTo>
                    <a:pt x="0" y="48"/>
                  </a:lnTo>
                  <a:lnTo>
                    <a:pt x="7" y="53"/>
                  </a:lnTo>
                  <a:lnTo>
                    <a:pt x="29" y="3"/>
                  </a:lnTo>
                  <a:lnTo>
                    <a:pt x="2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1" name="Freeform 1784">
              <a:extLst>
                <a:ext uri="{FF2B5EF4-FFF2-40B4-BE49-F238E27FC236}">
                  <a16:creationId xmlns:a16="http://schemas.microsoft.com/office/drawing/2014/main" id="{FB7AB6BE-B2DF-4FE8-88E6-F21920D2AF32}"/>
                </a:ext>
              </a:extLst>
            </p:cNvPr>
            <p:cNvSpPr>
              <a:spLocks/>
            </p:cNvSpPr>
            <p:nvPr/>
          </p:nvSpPr>
          <p:spPr bwMode="auto">
            <a:xfrm>
              <a:off x="4153" y="1438"/>
              <a:ext cx="29" cy="53"/>
            </a:xfrm>
            <a:custGeom>
              <a:avLst/>
              <a:gdLst>
                <a:gd name="T0" fmla="*/ 22 w 29"/>
                <a:gd name="T1" fmla="*/ 0 h 53"/>
                <a:gd name="T2" fmla="*/ 0 w 29"/>
                <a:gd name="T3" fmla="*/ 48 h 53"/>
                <a:gd name="T4" fmla="*/ 7 w 29"/>
                <a:gd name="T5" fmla="*/ 53 h 53"/>
                <a:gd name="T6" fmla="*/ 29 w 29"/>
                <a:gd name="T7" fmla="*/ 3 h 53"/>
                <a:gd name="T8" fmla="*/ 22 w 29"/>
                <a:gd name="T9" fmla="*/ 0 h 53"/>
              </a:gdLst>
              <a:ahLst/>
              <a:cxnLst>
                <a:cxn ang="0">
                  <a:pos x="T0" y="T1"/>
                </a:cxn>
                <a:cxn ang="0">
                  <a:pos x="T2" y="T3"/>
                </a:cxn>
                <a:cxn ang="0">
                  <a:pos x="T4" y="T5"/>
                </a:cxn>
                <a:cxn ang="0">
                  <a:pos x="T6" y="T7"/>
                </a:cxn>
                <a:cxn ang="0">
                  <a:pos x="T8" y="T9"/>
                </a:cxn>
              </a:cxnLst>
              <a:rect l="0" t="0" r="r" b="b"/>
              <a:pathLst>
                <a:path w="29" h="53">
                  <a:moveTo>
                    <a:pt x="22" y="0"/>
                  </a:moveTo>
                  <a:lnTo>
                    <a:pt x="0" y="48"/>
                  </a:lnTo>
                  <a:lnTo>
                    <a:pt x="7" y="53"/>
                  </a:lnTo>
                  <a:lnTo>
                    <a:pt x="29" y="3"/>
                  </a:lnTo>
                  <a:lnTo>
                    <a:pt x="2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2" name="Freeform 1785">
              <a:extLst>
                <a:ext uri="{FF2B5EF4-FFF2-40B4-BE49-F238E27FC236}">
                  <a16:creationId xmlns:a16="http://schemas.microsoft.com/office/drawing/2014/main" id="{EA89FAA4-A44E-40A1-9054-81675EDA0110}"/>
                </a:ext>
              </a:extLst>
            </p:cNvPr>
            <p:cNvSpPr>
              <a:spLocks/>
            </p:cNvSpPr>
            <p:nvPr/>
          </p:nvSpPr>
          <p:spPr bwMode="auto">
            <a:xfrm>
              <a:off x="4092" y="1412"/>
              <a:ext cx="28" cy="52"/>
            </a:xfrm>
            <a:custGeom>
              <a:avLst/>
              <a:gdLst>
                <a:gd name="T0" fmla="*/ 19 w 28"/>
                <a:gd name="T1" fmla="*/ 0 h 52"/>
                <a:gd name="T2" fmla="*/ 0 w 28"/>
                <a:gd name="T3" fmla="*/ 50 h 52"/>
                <a:gd name="T4" fmla="*/ 9 w 28"/>
                <a:gd name="T5" fmla="*/ 52 h 52"/>
                <a:gd name="T6" fmla="*/ 28 w 28"/>
                <a:gd name="T7" fmla="*/ 3 h 52"/>
                <a:gd name="T8" fmla="*/ 19 w 28"/>
                <a:gd name="T9" fmla="*/ 0 h 52"/>
              </a:gdLst>
              <a:ahLst/>
              <a:cxnLst>
                <a:cxn ang="0">
                  <a:pos x="T0" y="T1"/>
                </a:cxn>
                <a:cxn ang="0">
                  <a:pos x="T2" y="T3"/>
                </a:cxn>
                <a:cxn ang="0">
                  <a:pos x="T4" y="T5"/>
                </a:cxn>
                <a:cxn ang="0">
                  <a:pos x="T6" y="T7"/>
                </a:cxn>
                <a:cxn ang="0">
                  <a:pos x="T8" y="T9"/>
                </a:cxn>
              </a:cxnLst>
              <a:rect l="0" t="0" r="r" b="b"/>
              <a:pathLst>
                <a:path w="28" h="52">
                  <a:moveTo>
                    <a:pt x="19" y="0"/>
                  </a:moveTo>
                  <a:lnTo>
                    <a:pt x="0" y="50"/>
                  </a:lnTo>
                  <a:lnTo>
                    <a:pt x="9" y="52"/>
                  </a:lnTo>
                  <a:lnTo>
                    <a:pt x="28" y="3"/>
                  </a:lnTo>
                  <a:lnTo>
                    <a:pt x="19"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3" name="Freeform 1786">
              <a:extLst>
                <a:ext uri="{FF2B5EF4-FFF2-40B4-BE49-F238E27FC236}">
                  <a16:creationId xmlns:a16="http://schemas.microsoft.com/office/drawing/2014/main" id="{C51A7964-0969-4BE4-AADD-8E370C97EF1F}"/>
                </a:ext>
              </a:extLst>
            </p:cNvPr>
            <p:cNvSpPr>
              <a:spLocks/>
            </p:cNvSpPr>
            <p:nvPr/>
          </p:nvSpPr>
          <p:spPr bwMode="auto">
            <a:xfrm>
              <a:off x="4092" y="1412"/>
              <a:ext cx="28" cy="52"/>
            </a:xfrm>
            <a:custGeom>
              <a:avLst/>
              <a:gdLst>
                <a:gd name="T0" fmla="*/ 19 w 28"/>
                <a:gd name="T1" fmla="*/ 0 h 52"/>
                <a:gd name="T2" fmla="*/ 0 w 28"/>
                <a:gd name="T3" fmla="*/ 50 h 52"/>
                <a:gd name="T4" fmla="*/ 9 w 28"/>
                <a:gd name="T5" fmla="*/ 52 h 52"/>
                <a:gd name="T6" fmla="*/ 28 w 28"/>
                <a:gd name="T7" fmla="*/ 3 h 52"/>
                <a:gd name="T8" fmla="*/ 19 w 28"/>
                <a:gd name="T9" fmla="*/ 0 h 52"/>
              </a:gdLst>
              <a:ahLst/>
              <a:cxnLst>
                <a:cxn ang="0">
                  <a:pos x="T0" y="T1"/>
                </a:cxn>
                <a:cxn ang="0">
                  <a:pos x="T2" y="T3"/>
                </a:cxn>
                <a:cxn ang="0">
                  <a:pos x="T4" y="T5"/>
                </a:cxn>
                <a:cxn ang="0">
                  <a:pos x="T6" y="T7"/>
                </a:cxn>
                <a:cxn ang="0">
                  <a:pos x="T8" y="T9"/>
                </a:cxn>
              </a:cxnLst>
              <a:rect l="0" t="0" r="r" b="b"/>
              <a:pathLst>
                <a:path w="28" h="52">
                  <a:moveTo>
                    <a:pt x="19" y="0"/>
                  </a:moveTo>
                  <a:lnTo>
                    <a:pt x="0" y="50"/>
                  </a:lnTo>
                  <a:lnTo>
                    <a:pt x="9" y="52"/>
                  </a:lnTo>
                  <a:lnTo>
                    <a:pt x="28" y="3"/>
                  </a:lnTo>
                  <a:lnTo>
                    <a:pt x="19"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4" name="Freeform 1787">
              <a:extLst>
                <a:ext uri="{FF2B5EF4-FFF2-40B4-BE49-F238E27FC236}">
                  <a16:creationId xmlns:a16="http://schemas.microsoft.com/office/drawing/2014/main" id="{58F079CB-EA1E-4F8A-9488-57181AAA54DE}"/>
                </a:ext>
              </a:extLst>
            </p:cNvPr>
            <p:cNvSpPr>
              <a:spLocks/>
            </p:cNvSpPr>
            <p:nvPr/>
          </p:nvSpPr>
          <p:spPr bwMode="auto">
            <a:xfrm>
              <a:off x="4032" y="1391"/>
              <a:ext cx="22" cy="54"/>
            </a:xfrm>
            <a:custGeom>
              <a:avLst/>
              <a:gdLst>
                <a:gd name="T0" fmla="*/ 12 w 22"/>
                <a:gd name="T1" fmla="*/ 0 h 54"/>
                <a:gd name="T2" fmla="*/ 0 w 22"/>
                <a:gd name="T3" fmla="*/ 52 h 54"/>
                <a:gd name="T4" fmla="*/ 7 w 22"/>
                <a:gd name="T5" fmla="*/ 54 h 54"/>
                <a:gd name="T6" fmla="*/ 22 w 22"/>
                <a:gd name="T7" fmla="*/ 2 h 54"/>
                <a:gd name="T8" fmla="*/ 12 w 22"/>
                <a:gd name="T9" fmla="*/ 0 h 54"/>
              </a:gdLst>
              <a:ahLst/>
              <a:cxnLst>
                <a:cxn ang="0">
                  <a:pos x="T0" y="T1"/>
                </a:cxn>
                <a:cxn ang="0">
                  <a:pos x="T2" y="T3"/>
                </a:cxn>
                <a:cxn ang="0">
                  <a:pos x="T4" y="T5"/>
                </a:cxn>
                <a:cxn ang="0">
                  <a:pos x="T6" y="T7"/>
                </a:cxn>
                <a:cxn ang="0">
                  <a:pos x="T8" y="T9"/>
                </a:cxn>
              </a:cxnLst>
              <a:rect l="0" t="0" r="r" b="b"/>
              <a:pathLst>
                <a:path w="22" h="54">
                  <a:moveTo>
                    <a:pt x="12" y="0"/>
                  </a:moveTo>
                  <a:lnTo>
                    <a:pt x="0" y="52"/>
                  </a:lnTo>
                  <a:lnTo>
                    <a:pt x="7" y="54"/>
                  </a:lnTo>
                  <a:lnTo>
                    <a:pt x="22" y="2"/>
                  </a:lnTo>
                  <a:lnTo>
                    <a:pt x="12"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5" name="Freeform 1788">
              <a:extLst>
                <a:ext uri="{FF2B5EF4-FFF2-40B4-BE49-F238E27FC236}">
                  <a16:creationId xmlns:a16="http://schemas.microsoft.com/office/drawing/2014/main" id="{A6A5C5E5-1F88-47C6-961A-A3A69D8705F2}"/>
                </a:ext>
              </a:extLst>
            </p:cNvPr>
            <p:cNvSpPr>
              <a:spLocks/>
            </p:cNvSpPr>
            <p:nvPr/>
          </p:nvSpPr>
          <p:spPr bwMode="auto">
            <a:xfrm>
              <a:off x="4032" y="1391"/>
              <a:ext cx="22" cy="54"/>
            </a:xfrm>
            <a:custGeom>
              <a:avLst/>
              <a:gdLst>
                <a:gd name="T0" fmla="*/ 12 w 22"/>
                <a:gd name="T1" fmla="*/ 0 h 54"/>
                <a:gd name="T2" fmla="*/ 0 w 22"/>
                <a:gd name="T3" fmla="*/ 52 h 54"/>
                <a:gd name="T4" fmla="*/ 7 w 22"/>
                <a:gd name="T5" fmla="*/ 54 h 54"/>
                <a:gd name="T6" fmla="*/ 22 w 22"/>
                <a:gd name="T7" fmla="*/ 2 h 54"/>
                <a:gd name="T8" fmla="*/ 12 w 22"/>
                <a:gd name="T9" fmla="*/ 0 h 54"/>
              </a:gdLst>
              <a:ahLst/>
              <a:cxnLst>
                <a:cxn ang="0">
                  <a:pos x="T0" y="T1"/>
                </a:cxn>
                <a:cxn ang="0">
                  <a:pos x="T2" y="T3"/>
                </a:cxn>
                <a:cxn ang="0">
                  <a:pos x="T4" y="T5"/>
                </a:cxn>
                <a:cxn ang="0">
                  <a:pos x="T6" y="T7"/>
                </a:cxn>
                <a:cxn ang="0">
                  <a:pos x="T8" y="T9"/>
                </a:cxn>
              </a:cxnLst>
              <a:rect l="0" t="0" r="r" b="b"/>
              <a:pathLst>
                <a:path w="22" h="54">
                  <a:moveTo>
                    <a:pt x="12" y="0"/>
                  </a:moveTo>
                  <a:lnTo>
                    <a:pt x="0" y="52"/>
                  </a:lnTo>
                  <a:lnTo>
                    <a:pt x="7" y="54"/>
                  </a:lnTo>
                  <a:lnTo>
                    <a:pt x="22" y="2"/>
                  </a:lnTo>
                  <a:lnTo>
                    <a:pt x="12"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6" name="Freeform 1789">
              <a:extLst>
                <a:ext uri="{FF2B5EF4-FFF2-40B4-BE49-F238E27FC236}">
                  <a16:creationId xmlns:a16="http://schemas.microsoft.com/office/drawing/2014/main" id="{403AD2C4-E8CB-4D62-8566-6B82C1D874FE}"/>
                </a:ext>
              </a:extLst>
            </p:cNvPr>
            <p:cNvSpPr>
              <a:spLocks/>
            </p:cNvSpPr>
            <p:nvPr/>
          </p:nvSpPr>
          <p:spPr bwMode="auto">
            <a:xfrm>
              <a:off x="3968" y="1377"/>
              <a:ext cx="19" cy="54"/>
            </a:xfrm>
            <a:custGeom>
              <a:avLst/>
              <a:gdLst>
                <a:gd name="T0" fmla="*/ 10 w 19"/>
                <a:gd name="T1" fmla="*/ 0 h 54"/>
                <a:gd name="T2" fmla="*/ 0 w 19"/>
                <a:gd name="T3" fmla="*/ 52 h 54"/>
                <a:gd name="T4" fmla="*/ 10 w 19"/>
                <a:gd name="T5" fmla="*/ 54 h 54"/>
                <a:gd name="T6" fmla="*/ 19 w 19"/>
                <a:gd name="T7" fmla="*/ 0 h 54"/>
                <a:gd name="T8" fmla="*/ 10 w 19"/>
                <a:gd name="T9" fmla="*/ 0 h 54"/>
              </a:gdLst>
              <a:ahLst/>
              <a:cxnLst>
                <a:cxn ang="0">
                  <a:pos x="T0" y="T1"/>
                </a:cxn>
                <a:cxn ang="0">
                  <a:pos x="T2" y="T3"/>
                </a:cxn>
                <a:cxn ang="0">
                  <a:pos x="T4" y="T5"/>
                </a:cxn>
                <a:cxn ang="0">
                  <a:pos x="T6" y="T7"/>
                </a:cxn>
                <a:cxn ang="0">
                  <a:pos x="T8" y="T9"/>
                </a:cxn>
              </a:cxnLst>
              <a:rect l="0" t="0" r="r" b="b"/>
              <a:pathLst>
                <a:path w="19" h="54">
                  <a:moveTo>
                    <a:pt x="10" y="0"/>
                  </a:moveTo>
                  <a:lnTo>
                    <a:pt x="0" y="52"/>
                  </a:lnTo>
                  <a:lnTo>
                    <a:pt x="10" y="54"/>
                  </a:lnTo>
                  <a:lnTo>
                    <a:pt x="19" y="0"/>
                  </a:lnTo>
                  <a:lnTo>
                    <a:pt x="1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7" name="Freeform 1790">
              <a:extLst>
                <a:ext uri="{FF2B5EF4-FFF2-40B4-BE49-F238E27FC236}">
                  <a16:creationId xmlns:a16="http://schemas.microsoft.com/office/drawing/2014/main" id="{394EEC93-4A95-4861-BC7F-E7E4C4F241EB}"/>
                </a:ext>
              </a:extLst>
            </p:cNvPr>
            <p:cNvSpPr>
              <a:spLocks/>
            </p:cNvSpPr>
            <p:nvPr/>
          </p:nvSpPr>
          <p:spPr bwMode="auto">
            <a:xfrm>
              <a:off x="3968" y="1377"/>
              <a:ext cx="19" cy="54"/>
            </a:xfrm>
            <a:custGeom>
              <a:avLst/>
              <a:gdLst>
                <a:gd name="T0" fmla="*/ 10 w 19"/>
                <a:gd name="T1" fmla="*/ 0 h 54"/>
                <a:gd name="T2" fmla="*/ 0 w 19"/>
                <a:gd name="T3" fmla="*/ 52 h 54"/>
                <a:gd name="T4" fmla="*/ 10 w 19"/>
                <a:gd name="T5" fmla="*/ 54 h 54"/>
                <a:gd name="T6" fmla="*/ 19 w 19"/>
                <a:gd name="T7" fmla="*/ 0 h 54"/>
                <a:gd name="T8" fmla="*/ 10 w 19"/>
                <a:gd name="T9" fmla="*/ 0 h 54"/>
              </a:gdLst>
              <a:ahLst/>
              <a:cxnLst>
                <a:cxn ang="0">
                  <a:pos x="T0" y="T1"/>
                </a:cxn>
                <a:cxn ang="0">
                  <a:pos x="T2" y="T3"/>
                </a:cxn>
                <a:cxn ang="0">
                  <a:pos x="T4" y="T5"/>
                </a:cxn>
                <a:cxn ang="0">
                  <a:pos x="T6" y="T7"/>
                </a:cxn>
                <a:cxn ang="0">
                  <a:pos x="T8" y="T9"/>
                </a:cxn>
              </a:cxnLst>
              <a:rect l="0" t="0" r="r" b="b"/>
              <a:pathLst>
                <a:path w="19" h="54">
                  <a:moveTo>
                    <a:pt x="10" y="0"/>
                  </a:moveTo>
                  <a:lnTo>
                    <a:pt x="0" y="52"/>
                  </a:lnTo>
                  <a:lnTo>
                    <a:pt x="10" y="54"/>
                  </a:lnTo>
                  <a:lnTo>
                    <a:pt x="19" y="0"/>
                  </a:lnTo>
                  <a:lnTo>
                    <a:pt x="10"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8" name="Freeform 1791">
              <a:extLst>
                <a:ext uri="{FF2B5EF4-FFF2-40B4-BE49-F238E27FC236}">
                  <a16:creationId xmlns:a16="http://schemas.microsoft.com/office/drawing/2014/main" id="{CCAB7085-F228-421F-B6F2-22CAD707DD77}"/>
                </a:ext>
              </a:extLst>
            </p:cNvPr>
            <p:cNvSpPr>
              <a:spLocks/>
            </p:cNvSpPr>
            <p:nvPr/>
          </p:nvSpPr>
          <p:spPr bwMode="auto">
            <a:xfrm>
              <a:off x="3904" y="1367"/>
              <a:ext cx="14" cy="55"/>
            </a:xfrm>
            <a:custGeom>
              <a:avLst/>
              <a:gdLst>
                <a:gd name="T0" fmla="*/ 5 w 14"/>
                <a:gd name="T1" fmla="*/ 0 h 55"/>
                <a:gd name="T2" fmla="*/ 0 w 14"/>
                <a:gd name="T3" fmla="*/ 55 h 55"/>
                <a:gd name="T4" fmla="*/ 10 w 14"/>
                <a:gd name="T5" fmla="*/ 55 h 55"/>
                <a:gd name="T6" fmla="*/ 14 w 14"/>
                <a:gd name="T7" fmla="*/ 0 h 55"/>
                <a:gd name="T8" fmla="*/ 5 w 14"/>
                <a:gd name="T9" fmla="*/ 0 h 55"/>
              </a:gdLst>
              <a:ahLst/>
              <a:cxnLst>
                <a:cxn ang="0">
                  <a:pos x="T0" y="T1"/>
                </a:cxn>
                <a:cxn ang="0">
                  <a:pos x="T2" y="T3"/>
                </a:cxn>
                <a:cxn ang="0">
                  <a:pos x="T4" y="T5"/>
                </a:cxn>
                <a:cxn ang="0">
                  <a:pos x="T6" y="T7"/>
                </a:cxn>
                <a:cxn ang="0">
                  <a:pos x="T8" y="T9"/>
                </a:cxn>
              </a:cxnLst>
              <a:rect l="0" t="0" r="r" b="b"/>
              <a:pathLst>
                <a:path w="14" h="55">
                  <a:moveTo>
                    <a:pt x="5" y="0"/>
                  </a:moveTo>
                  <a:lnTo>
                    <a:pt x="0" y="55"/>
                  </a:lnTo>
                  <a:lnTo>
                    <a:pt x="10" y="55"/>
                  </a:lnTo>
                  <a:lnTo>
                    <a:pt x="14" y="0"/>
                  </a:lnTo>
                  <a:lnTo>
                    <a:pt x="5"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49" name="Freeform 1792">
              <a:extLst>
                <a:ext uri="{FF2B5EF4-FFF2-40B4-BE49-F238E27FC236}">
                  <a16:creationId xmlns:a16="http://schemas.microsoft.com/office/drawing/2014/main" id="{C2B1EFD5-07E7-4463-9023-3D3F8D49F504}"/>
                </a:ext>
              </a:extLst>
            </p:cNvPr>
            <p:cNvSpPr>
              <a:spLocks/>
            </p:cNvSpPr>
            <p:nvPr/>
          </p:nvSpPr>
          <p:spPr bwMode="auto">
            <a:xfrm>
              <a:off x="3904" y="1367"/>
              <a:ext cx="14" cy="55"/>
            </a:xfrm>
            <a:custGeom>
              <a:avLst/>
              <a:gdLst>
                <a:gd name="T0" fmla="*/ 5 w 14"/>
                <a:gd name="T1" fmla="*/ 0 h 55"/>
                <a:gd name="T2" fmla="*/ 0 w 14"/>
                <a:gd name="T3" fmla="*/ 55 h 55"/>
                <a:gd name="T4" fmla="*/ 10 w 14"/>
                <a:gd name="T5" fmla="*/ 55 h 55"/>
                <a:gd name="T6" fmla="*/ 14 w 14"/>
                <a:gd name="T7" fmla="*/ 0 h 55"/>
                <a:gd name="T8" fmla="*/ 5 w 14"/>
                <a:gd name="T9" fmla="*/ 0 h 55"/>
              </a:gdLst>
              <a:ahLst/>
              <a:cxnLst>
                <a:cxn ang="0">
                  <a:pos x="T0" y="T1"/>
                </a:cxn>
                <a:cxn ang="0">
                  <a:pos x="T2" y="T3"/>
                </a:cxn>
                <a:cxn ang="0">
                  <a:pos x="T4" y="T5"/>
                </a:cxn>
                <a:cxn ang="0">
                  <a:pos x="T6" y="T7"/>
                </a:cxn>
                <a:cxn ang="0">
                  <a:pos x="T8" y="T9"/>
                </a:cxn>
              </a:cxnLst>
              <a:rect l="0" t="0" r="r" b="b"/>
              <a:pathLst>
                <a:path w="14" h="55">
                  <a:moveTo>
                    <a:pt x="5" y="0"/>
                  </a:moveTo>
                  <a:lnTo>
                    <a:pt x="0" y="55"/>
                  </a:lnTo>
                  <a:lnTo>
                    <a:pt x="10" y="55"/>
                  </a:lnTo>
                  <a:lnTo>
                    <a:pt x="14" y="0"/>
                  </a:lnTo>
                  <a:lnTo>
                    <a:pt x="5" y="0"/>
                  </a:ln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0" name="Oval 1793">
              <a:extLst>
                <a:ext uri="{FF2B5EF4-FFF2-40B4-BE49-F238E27FC236}">
                  <a16:creationId xmlns:a16="http://schemas.microsoft.com/office/drawing/2014/main" id="{AFDF1034-9D0E-4EFC-870D-0A577810610F}"/>
                </a:ext>
              </a:extLst>
            </p:cNvPr>
            <p:cNvSpPr>
              <a:spLocks noChangeArrowheads="1"/>
            </p:cNvSpPr>
            <p:nvPr/>
          </p:nvSpPr>
          <p:spPr bwMode="auto">
            <a:xfrm>
              <a:off x="3830" y="1486"/>
              <a:ext cx="24" cy="26"/>
            </a:xfrm>
            <a:prstGeom prst="ellipse">
              <a:avLst/>
            </a:pr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1" name="Freeform 1794">
              <a:extLst>
                <a:ext uri="{FF2B5EF4-FFF2-40B4-BE49-F238E27FC236}">
                  <a16:creationId xmlns:a16="http://schemas.microsoft.com/office/drawing/2014/main" id="{1FCE20B5-6498-411C-8C03-5CAC93E301C8}"/>
                </a:ext>
              </a:extLst>
            </p:cNvPr>
            <p:cNvSpPr>
              <a:spLocks/>
            </p:cNvSpPr>
            <p:nvPr/>
          </p:nvSpPr>
          <p:spPr bwMode="auto">
            <a:xfrm>
              <a:off x="3603" y="1526"/>
              <a:ext cx="28" cy="24"/>
            </a:xfrm>
            <a:custGeom>
              <a:avLst/>
              <a:gdLst>
                <a:gd name="T0" fmla="*/ 6 w 12"/>
                <a:gd name="T1" fmla="*/ 0 h 10"/>
                <a:gd name="T2" fmla="*/ 4 w 12"/>
                <a:gd name="T3" fmla="*/ 0 h 10"/>
                <a:gd name="T4" fmla="*/ 1 w 12"/>
                <a:gd name="T5" fmla="*/ 7 h 10"/>
                <a:gd name="T6" fmla="*/ 6 w 12"/>
                <a:gd name="T7" fmla="*/ 10 h 10"/>
                <a:gd name="T8" fmla="*/ 8 w 12"/>
                <a:gd name="T9" fmla="*/ 10 h 10"/>
                <a:gd name="T10" fmla="*/ 11 w 12"/>
                <a:gd name="T11" fmla="*/ 3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5" y="0"/>
                    <a:pt x="4" y="0"/>
                  </a:cubicBezTo>
                  <a:cubicBezTo>
                    <a:pt x="1" y="1"/>
                    <a:pt x="0" y="4"/>
                    <a:pt x="1" y="7"/>
                  </a:cubicBezTo>
                  <a:cubicBezTo>
                    <a:pt x="2" y="9"/>
                    <a:pt x="4" y="10"/>
                    <a:pt x="6" y="10"/>
                  </a:cubicBezTo>
                  <a:cubicBezTo>
                    <a:pt x="7" y="10"/>
                    <a:pt x="7" y="10"/>
                    <a:pt x="8" y="10"/>
                  </a:cubicBezTo>
                  <a:cubicBezTo>
                    <a:pt x="11" y="9"/>
                    <a:pt x="12" y="6"/>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2" name="Freeform 1795">
              <a:extLst>
                <a:ext uri="{FF2B5EF4-FFF2-40B4-BE49-F238E27FC236}">
                  <a16:creationId xmlns:a16="http://schemas.microsoft.com/office/drawing/2014/main" id="{B5EF2965-4DBB-468A-819D-2A7A30736CAF}"/>
                </a:ext>
              </a:extLst>
            </p:cNvPr>
            <p:cNvSpPr>
              <a:spLocks/>
            </p:cNvSpPr>
            <p:nvPr/>
          </p:nvSpPr>
          <p:spPr bwMode="auto">
            <a:xfrm>
              <a:off x="3406" y="1640"/>
              <a:ext cx="26" cy="24"/>
            </a:xfrm>
            <a:custGeom>
              <a:avLst/>
              <a:gdLst>
                <a:gd name="T0" fmla="*/ 6 w 11"/>
                <a:gd name="T1" fmla="*/ 0 h 10"/>
                <a:gd name="T2" fmla="*/ 2 w 11"/>
                <a:gd name="T3" fmla="*/ 1 h 10"/>
                <a:gd name="T4" fmla="*/ 2 w 11"/>
                <a:gd name="T5" fmla="*/ 9 h 10"/>
                <a:gd name="T6" fmla="*/ 6 w 11"/>
                <a:gd name="T7" fmla="*/ 10 h 10"/>
                <a:gd name="T8" fmla="*/ 9 w 11"/>
                <a:gd name="T9" fmla="*/ 9 h 10"/>
                <a:gd name="T10" fmla="*/ 10 w 11"/>
                <a:gd name="T11" fmla="*/ 2 h 10"/>
                <a:gd name="T12" fmla="*/ 6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6" y="0"/>
                  </a:moveTo>
                  <a:cubicBezTo>
                    <a:pt x="4" y="0"/>
                    <a:pt x="3" y="0"/>
                    <a:pt x="2" y="1"/>
                  </a:cubicBezTo>
                  <a:cubicBezTo>
                    <a:pt x="0" y="3"/>
                    <a:pt x="0" y="6"/>
                    <a:pt x="2" y="9"/>
                  </a:cubicBezTo>
                  <a:cubicBezTo>
                    <a:pt x="3" y="10"/>
                    <a:pt x="4" y="10"/>
                    <a:pt x="6" y="10"/>
                  </a:cubicBezTo>
                  <a:cubicBezTo>
                    <a:pt x="7" y="10"/>
                    <a:pt x="8" y="10"/>
                    <a:pt x="9" y="9"/>
                  </a:cubicBezTo>
                  <a:cubicBezTo>
                    <a:pt x="11" y="7"/>
                    <a:pt x="11" y="4"/>
                    <a:pt x="10" y="2"/>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3" name="Freeform 1796">
              <a:extLst>
                <a:ext uri="{FF2B5EF4-FFF2-40B4-BE49-F238E27FC236}">
                  <a16:creationId xmlns:a16="http://schemas.microsoft.com/office/drawing/2014/main" id="{05B2BEC5-831D-42D8-92EE-A470E777C058}"/>
                </a:ext>
              </a:extLst>
            </p:cNvPr>
            <p:cNvSpPr>
              <a:spLocks/>
            </p:cNvSpPr>
            <p:nvPr/>
          </p:nvSpPr>
          <p:spPr bwMode="auto">
            <a:xfrm>
              <a:off x="3258" y="1816"/>
              <a:ext cx="29" cy="24"/>
            </a:xfrm>
            <a:custGeom>
              <a:avLst/>
              <a:gdLst>
                <a:gd name="T0" fmla="*/ 6 w 12"/>
                <a:gd name="T1" fmla="*/ 0 h 10"/>
                <a:gd name="T2" fmla="*/ 1 w 12"/>
                <a:gd name="T3" fmla="*/ 2 h 10"/>
                <a:gd name="T4" fmla="*/ 3 w 12"/>
                <a:gd name="T5" fmla="*/ 10 h 10"/>
                <a:gd name="T6" fmla="*/ 6 w 12"/>
                <a:gd name="T7" fmla="*/ 10 h 10"/>
                <a:gd name="T8" fmla="*/ 10 w 12"/>
                <a:gd name="T9" fmla="*/ 8 h 10"/>
                <a:gd name="T10" fmla="*/ 8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4" y="0"/>
                    <a:pt x="2" y="1"/>
                    <a:pt x="1" y="2"/>
                  </a:cubicBezTo>
                  <a:cubicBezTo>
                    <a:pt x="0" y="5"/>
                    <a:pt x="0" y="8"/>
                    <a:pt x="3" y="10"/>
                  </a:cubicBezTo>
                  <a:cubicBezTo>
                    <a:pt x="4" y="10"/>
                    <a:pt x="5" y="10"/>
                    <a:pt x="6" y="10"/>
                  </a:cubicBezTo>
                  <a:cubicBezTo>
                    <a:pt x="7" y="10"/>
                    <a:pt x="9" y="9"/>
                    <a:pt x="10" y="8"/>
                  </a:cubicBezTo>
                  <a:cubicBezTo>
                    <a:pt x="12" y="5"/>
                    <a:pt x="11" y="2"/>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4" name="Freeform 1797">
              <a:extLst>
                <a:ext uri="{FF2B5EF4-FFF2-40B4-BE49-F238E27FC236}">
                  <a16:creationId xmlns:a16="http://schemas.microsoft.com/office/drawing/2014/main" id="{5077F3FB-EAE0-4658-802F-D6DB9A5ACFC1}"/>
                </a:ext>
              </a:extLst>
            </p:cNvPr>
            <p:cNvSpPr>
              <a:spLocks/>
            </p:cNvSpPr>
            <p:nvPr/>
          </p:nvSpPr>
          <p:spPr bwMode="auto">
            <a:xfrm>
              <a:off x="3180" y="2029"/>
              <a:ext cx="26" cy="27"/>
            </a:xfrm>
            <a:custGeom>
              <a:avLst/>
              <a:gdLst>
                <a:gd name="T0" fmla="*/ 6 w 11"/>
                <a:gd name="T1" fmla="*/ 0 h 11"/>
                <a:gd name="T2" fmla="*/ 0 w 11"/>
                <a:gd name="T3" fmla="*/ 5 h 11"/>
                <a:gd name="T4" fmla="*/ 5 w 11"/>
                <a:gd name="T5" fmla="*/ 11 h 11"/>
                <a:gd name="T6" fmla="*/ 6 w 11"/>
                <a:gd name="T7" fmla="*/ 11 h 11"/>
                <a:gd name="T8" fmla="*/ 11 w 11"/>
                <a:gd name="T9" fmla="*/ 6 h 11"/>
                <a:gd name="T10" fmla="*/ 6 w 11"/>
                <a:gd name="T11" fmla="*/ 0 h 11"/>
                <a:gd name="T12" fmla="*/ 6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6" y="0"/>
                  </a:moveTo>
                  <a:cubicBezTo>
                    <a:pt x="3" y="0"/>
                    <a:pt x="1" y="2"/>
                    <a:pt x="0" y="5"/>
                  </a:cubicBezTo>
                  <a:cubicBezTo>
                    <a:pt x="0" y="7"/>
                    <a:pt x="2" y="10"/>
                    <a:pt x="5" y="11"/>
                  </a:cubicBezTo>
                  <a:cubicBezTo>
                    <a:pt x="5" y="11"/>
                    <a:pt x="5" y="11"/>
                    <a:pt x="6" y="11"/>
                  </a:cubicBezTo>
                  <a:cubicBezTo>
                    <a:pt x="8" y="11"/>
                    <a:pt x="10" y="9"/>
                    <a:pt x="11" y="6"/>
                  </a:cubicBezTo>
                  <a:cubicBezTo>
                    <a:pt x="11" y="4"/>
                    <a:pt x="9" y="1"/>
                    <a:pt x="6" y="0"/>
                  </a:cubicBezTo>
                  <a:cubicBezTo>
                    <a:pt x="6"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5" name="Freeform 1798">
              <a:extLst>
                <a:ext uri="{FF2B5EF4-FFF2-40B4-BE49-F238E27FC236}">
                  <a16:creationId xmlns:a16="http://schemas.microsoft.com/office/drawing/2014/main" id="{E3A2F3D9-91F7-473F-AE7F-4803F47A202D}"/>
                </a:ext>
              </a:extLst>
            </p:cNvPr>
            <p:cNvSpPr>
              <a:spLocks/>
            </p:cNvSpPr>
            <p:nvPr/>
          </p:nvSpPr>
          <p:spPr bwMode="auto">
            <a:xfrm>
              <a:off x="3180" y="2260"/>
              <a:ext cx="26" cy="24"/>
            </a:xfrm>
            <a:custGeom>
              <a:avLst/>
              <a:gdLst>
                <a:gd name="T0" fmla="*/ 6 w 11"/>
                <a:gd name="T1" fmla="*/ 0 h 10"/>
                <a:gd name="T2" fmla="*/ 5 w 11"/>
                <a:gd name="T3" fmla="*/ 0 h 10"/>
                <a:gd name="T4" fmla="*/ 0 w 11"/>
                <a:gd name="T5" fmla="*/ 6 h 10"/>
                <a:gd name="T6" fmla="*/ 6 w 11"/>
                <a:gd name="T7" fmla="*/ 10 h 10"/>
                <a:gd name="T8" fmla="*/ 6 w 11"/>
                <a:gd name="T9" fmla="*/ 10 h 10"/>
                <a:gd name="T10" fmla="*/ 11 w 11"/>
                <a:gd name="T11" fmla="*/ 4 h 10"/>
                <a:gd name="T12" fmla="*/ 6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6" y="0"/>
                  </a:moveTo>
                  <a:cubicBezTo>
                    <a:pt x="5" y="0"/>
                    <a:pt x="5" y="0"/>
                    <a:pt x="5" y="0"/>
                  </a:cubicBezTo>
                  <a:cubicBezTo>
                    <a:pt x="2" y="0"/>
                    <a:pt x="0" y="3"/>
                    <a:pt x="0" y="6"/>
                  </a:cubicBezTo>
                  <a:cubicBezTo>
                    <a:pt x="1" y="8"/>
                    <a:pt x="3" y="10"/>
                    <a:pt x="6" y="10"/>
                  </a:cubicBezTo>
                  <a:cubicBezTo>
                    <a:pt x="6" y="10"/>
                    <a:pt x="6" y="10"/>
                    <a:pt x="6" y="10"/>
                  </a:cubicBezTo>
                  <a:cubicBezTo>
                    <a:pt x="9" y="10"/>
                    <a:pt x="11" y="7"/>
                    <a:pt x="11" y="4"/>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6" name="Freeform 1799">
              <a:extLst>
                <a:ext uri="{FF2B5EF4-FFF2-40B4-BE49-F238E27FC236}">
                  <a16:creationId xmlns:a16="http://schemas.microsoft.com/office/drawing/2014/main" id="{E9B0BAF3-5D37-458D-B397-A6EFF1D68A4E}"/>
                </a:ext>
              </a:extLst>
            </p:cNvPr>
            <p:cNvSpPr>
              <a:spLocks/>
            </p:cNvSpPr>
            <p:nvPr/>
          </p:nvSpPr>
          <p:spPr bwMode="auto">
            <a:xfrm>
              <a:off x="3256" y="2473"/>
              <a:ext cx="28" cy="27"/>
            </a:xfrm>
            <a:custGeom>
              <a:avLst/>
              <a:gdLst>
                <a:gd name="T0" fmla="*/ 6 w 12"/>
                <a:gd name="T1" fmla="*/ 0 h 11"/>
                <a:gd name="T2" fmla="*/ 4 w 12"/>
                <a:gd name="T3" fmla="*/ 1 h 11"/>
                <a:gd name="T4" fmla="*/ 2 w 12"/>
                <a:gd name="T5" fmla="*/ 8 h 11"/>
                <a:gd name="T6" fmla="*/ 6 w 12"/>
                <a:gd name="T7" fmla="*/ 11 h 11"/>
                <a:gd name="T8" fmla="*/ 9 w 12"/>
                <a:gd name="T9" fmla="*/ 10 h 11"/>
                <a:gd name="T10" fmla="*/ 11 w 12"/>
                <a:gd name="T11" fmla="*/ 3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6" y="0"/>
                    <a:pt x="5" y="0"/>
                    <a:pt x="4" y="1"/>
                  </a:cubicBezTo>
                  <a:cubicBezTo>
                    <a:pt x="1" y="2"/>
                    <a:pt x="0" y="5"/>
                    <a:pt x="2" y="8"/>
                  </a:cubicBezTo>
                  <a:cubicBezTo>
                    <a:pt x="3" y="10"/>
                    <a:pt x="5" y="11"/>
                    <a:pt x="6" y="11"/>
                  </a:cubicBezTo>
                  <a:cubicBezTo>
                    <a:pt x="7" y="11"/>
                    <a:pt x="8" y="10"/>
                    <a:pt x="9" y="10"/>
                  </a:cubicBezTo>
                  <a:cubicBezTo>
                    <a:pt x="12" y="8"/>
                    <a:pt x="12" y="5"/>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7" name="Freeform 1800">
              <a:extLst>
                <a:ext uri="{FF2B5EF4-FFF2-40B4-BE49-F238E27FC236}">
                  <a16:creationId xmlns:a16="http://schemas.microsoft.com/office/drawing/2014/main" id="{A2B49C7B-6298-4929-820B-0327F12FE907}"/>
                </a:ext>
              </a:extLst>
            </p:cNvPr>
            <p:cNvSpPr>
              <a:spLocks/>
            </p:cNvSpPr>
            <p:nvPr/>
          </p:nvSpPr>
          <p:spPr bwMode="auto">
            <a:xfrm>
              <a:off x="3403" y="2649"/>
              <a:ext cx="29" cy="24"/>
            </a:xfrm>
            <a:custGeom>
              <a:avLst/>
              <a:gdLst>
                <a:gd name="T0" fmla="*/ 6 w 12"/>
                <a:gd name="T1" fmla="*/ 0 h 10"/>
                <a:gd name="T2" fmla="*/ 2 w 12"/>
                <a:gd name="T3" fmla="*/ 2 h 10"/>
                <a:gd name="T4" fmla="*/ 3 w 12"/>
                <a:gd name="T5" fmla="*/ 9 h 10"/>
                <a:gd name="T6" fmla="*/ 6 w 12"/>
                <a:gd name="T7" fmla="*/ 10 h 10"/>
                <a:gd name="T8" fmla="*/ 10 w 12"/>
                <a:gd name="T9" fmla="*/ 9 h 10"/>
                <a:gd name="T10" fmla="*/ 10 w 12"/>
                <a:gd name="T11" fmla="*/ 1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3" y="1"/>
                    <a:pt x="2" y="2"/>
                  </a:cubicBezTo>
                  <a:cubicBezTo>
                    <a:pt x="0" y="4"/>
                    <a:pt x="1" y="7"/>
                    <a:pt x="3" y="9"/>
                  </a:cubicBezTo>
                  <a:cubicBezTo>
                    <a:pt x="4" y="10"/>
                    <a:pt x="5" y="10"/>
                    <a:pt x="6" y="10"/>
                  </a:cubicBezTo>
                  <a:cubicBezTo>
                    <a:pt x="8" y="10"/>
                    <a:pt x="9" y="10"/>
                    <a:pt x="10" y="9"/>
                  </a:cubicBezTo>
                  <a:cubicBezTo>
                    <a:pt x="12" y="6"/>
                    <a:pt x="12" y="3"/>
                    <a:pt x="10" y="1"/>
                  </a:cubicBezTo>
                  <a:cubicBezTo>
                    <a:pt x="9" y="0"/>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8" name="Freeform 1801">
              <a:extLst>
                <a:ext uri="{FF2B5EF4-FFF2-40B4-BE49-F238E27FC236}">
                  <a16:creationId xmlns:a16="http://schemas.microsoft.com/office/drawing/2014/main" id="{EF0CFDCD-4D70-491B-97A9-E7AEE03F178E}"/>
                </a:ext>
              </a:extLst>
            </p:cNvPr>
            <p:cNvSpPr>
              <a:spLocks/>
            </p:cNvSpPr>
            <p:nvPr/>
          </p:nvSpPr>
          <p:spPr bwMode="auto">
            <a:xfrm>
              <a:off x="3603" y="2763"/>
              <a:ext cx="28" cy="26"/>
            </a:xfrm>
            <a:custGeom>
              <a:avLst/>
              <a:gdLst>
                <a:gd name="T0" fmla="*/ 6 w 12"/>
                <a:gd name="T1" fmla="*/ 0 h 11"/>
                <a:gd name="T2" fmla="*/ 1 w 12"/>
                <a:gd name="T3" fmla="*/ 4 h 11"/>
                <a:gd name="T4" fmla="*/ 4 w 12"/>
                <a:gd name="T5" fmla="*/ 10 h 11"/>
                <a:gd name="T6" fmla="*/ 6 w 12"/>
                <a:gd name="T7" fmla="*/ 11 h 11"/>
                <a:gd name="T8" fmla="*/ 11 w 12"/>
                <a:gd name="T9" fmla="*/ 7 h 11"/>
                <a:gd name="T10" fmla="*/ 8 w 12"/>
                <a:gd name="T11" fmla="*/ 0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4" y="0"/>
                    <a:pt x="2" y="1"/>
                    <a:pt x="1" y="4"/>
                  </a:cubicBezTo>
                  <a:cubicBezTo>
                    <a:pt x="0" y="6"/>
                    <a:pt x="1" y="9"/>
                    <a:pt x="4" y="10"/>
                  </a:cubicBezTo>
                  <a:cubicBezTo>
                    <a:pt x="5" y="11"/>
                    <a:pt x="5" y="11"/>
                    <a:pt x="6" y="11"/>
                  </a:cubicBezTo>
                  <a:cubicBezTo>
                    <a:pt x="8" y="11"/>
                    <a:pt x="10" y="9"/>
                    <a:pt x="11" y="7"/>
                  </a:cubicBezTo>
                  <a:cubicBezTo>
                    <a:pt x="12" y="4"/>
                    <a:pt x="10" y="1"/>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59" name="Oval 1802">
              <a:extLst>
                <a:ext uri="{FF2B5EF4-FFF2-40B4-BE49-F238E27FC236}">
                  <a16:creationId xmlns:a16="http://schemas.microsoft.com/office/drawing/2014/main" id="{7C98CB12-A499-4749-B66A-84A9BB7E295B}"/>
                </a:ext>
              </a:extLst>
            </p:cNvPr>
            <p:cNvSpPr>
              <a:spLocks noChangeArrowheads="1"/>
            </p:cNvSpPr>
            <p:nvPr/>
          </p:nvSpPr>
          <p:spPr bwMode="auto">
            <a:xfrm>
              <a:off x="3828" y="2803"/>
              <a:ext cx="26" cy="24"/>
            </a:xfrm>
            <a:prstGeom prst="ellipse">
              <a:avLst/>
            </a:pr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0" name="Freeform 1803">
              <a:extLst>
                <a:ext uri="{FF2B5EF4-FFF2-40B4-BE49-F238E27FC236}">
                  <a16:creationId xmlns:a16="http://schemas.microsoft.com/office/drawing/2014/main" id="{B99ACE56-4781-41AA-802C-F609B92920F4}"/>
                </a:ext>
              </a:extLst>
            </p:cNvPr>
            <p:cNvSpPr>
              <a:spLocks/>
            </p:cNvSpPr>
            <p:nvPr/>
          </p:nvSpPr>
          <p:spPr bwMode="auto">
            <a:xfrm>
              <a:off x="4054" y="2763"/>
              <a:ext cx="26" cy="26"/>
            </a:xfrm>
            <a:custGeom>
              <a:avLst/>
              <a:gdLst>
                <a:gd name="T0" fmla="*/ 5 w 11"/>
                <a:gd name="T1" fmla="*/ 0 h 11"/>
                <a:gd name="T2" fmla="*/ 4 w 11"/>
                <a:gd name="T3" fmla="*/ 1 h 11"/>
                <a:gd name="T4" fmla="*/ 1 w 11"/>
                <a:gd name="T5" fmla="*/ 7 h 11"/>
                <a:gd name="T6" fmla="*/ 5 w 11"/>
                <a:gd name="T7" fmla="*/ 11 h 11"/>
                <a:gd name="T8" fmla="*/ 7 w 11"/>
                <a:gd name="T9" fmla="*/ 10 h 11"/>
                <a:gd name="T10" fmla="*/ 10 w 11"/>
                <a:gd name="T11" fmla="*/ 4 h 11"/>
                <a:gd name="T12" fmla="*/ 5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5" y="0"/>
                  </a:moveTo>
                  <a:cubicBezTo>
                    <a:pt x="5" y="0"/>
                    <a:pt x="4" y="0"/>
                    <a:pt x="4" y="1"/>
                  </a:cubicBezTo>
                  <a:cubicBezTo>
                    <a:pt x="1" y="2"/>
                    <a:pt x="0" y="5"/>
                    <a:pt x="1" y="7"/>
                  </a:cubicBezTo>
                  <a:cubicBezTo>
                    <a:pt x="1" y="9"/>
                    <a:pt x="3" y="11"/>
                    <a:pt x="5" y="11"/>
                  </a:cubicBezTo>
                  <a:cubicBezTo>
                    <a:pt x="6" y="11"/>
                    <a:pt x="7" y="11"/>
                    <a:pt x="7" y="10"/>
                  </a:cubicBezTo>
                  <a:cubicBezTo>
                    <a:pt x="10" y="9"/>
                    <a:pt x="11" y="6"/>
                    <a:pt x="10" y="4"/>
                  </a:cubicBezTo>
                  <a:cubicBezTo>
                    <a:pt x="10" y="2"/>
                    <a:pt x="8" y="0"/>
                    <a:pt x="5"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1" name="Freeform 1804">
              <a:extLst>
                <a:ext uri="{FF2B5EF4-FFF2-40B4-BE49-F238E27FC236}">
                  <a16:creationId xmlns:a16="http://schemas.microsoft.com/office/drawing/2014/main" id="{A2EF7546-B4EF-4F2E-9F17-ADB37172B4B3}"/>
                </a:ext>
              </a:extLst>
            </p:cNvPr>
            <p:cNvSpPr>
              <a:spLocks/>
            </p:cNvSpPr>
            <p:nvPr/>
          </p:nvSpPr>
          <p:spPr bwMode="auto">
            <a:xfrm>
              <a:off x="4251" y="2649"/>
              <a:ext cx="28" cy="26"/>
            </a:xfrm>
            <a:custGeom>
              <a:avLst/>
              <a:gdLst>
                <a:gd name="T0" fmla="*/ 6 w 12"/>
                <a:gd name="T1" fmla="*/ 0 h 11"/>
                <a:gd name="T2" fmla="*/ 3 w 12"/>
                <a:gd name="T3" fmla="*/ 1 h 11"/>
                <a:gd name="T4" fmla="*/ 2 w 12"/>
                <a:gd name="T5" fmla="*/ 9 h 11"/>
                <a:gd name="T6" fmla="*/ 6 w 12"/>
                <a:gd name="T7" fmla="*/ 11 h 11"/>
                <a:gd name="T8" fmla="*/ 9 w 12"/>
                <a:gd name="T9" fmla="*/ 9 h 11"/>
                <a:gd name="T10" fmla="*/ 10 w 12"/>
                <a:gd name="T11" fmla="*/ 2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5" y="0"/>
                    <a:pt x="4" y="1"/>
                    <a:pt x="3" y="1"/>
                  </a:cubicBezTo>
                  <a:cubicBezTo>
                    <a:pt x="0" y="3"/>
                    <a:pt x="0" y="7"/>
                    <a:pt x="2" y="9"/>
                  </a:cubicBezTo>
                  <a:cubicBezTo>
                    <a:pt x="3" y="10"/>
                    <a:pt x="4" y="11"/>
                    <a:pt x="6" y="11"/>
                  </a:cubicBezTo>
                  <a:cubicBezTo>
                    <a:pt x="7" y="11"/>
                    <a:pt x="8" y="10"/>
                    <a:pt x="9" y="9"/>
                  </a:cubicBezTo>
                  <a:cubicBezTo>
                    <a:pt x="12" y="8"/>
                    <a:pt x="12" y="4"/>
                    <a:pt x="10" y="2"/>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2" name="Freeform 1805">
              <a:extLst>
                <a:ext uri="{FF2B5EF4-FFF2-40B4-BE49-F238E27FC236}">
                  <a16:creationId xmlns:a16="http://schemas.microsoft.com/office/drawing/2014/main" id="{5559366B-4CFE-4D84-A33D-9250E1045974}"/>
                </a:ext>
              </a:extLst>
            </p:cNvPr>
            <p:cNvSpPr>
              <a:spLocks/>
            </p:cNvSpPr>
            <p:nvPr/>
          </p:nvSpPr>
          <p:spPr bwMode="auto">
            <a:xfrm>
              <a:off x="4398" y="2473"/>
              <a:ext cx="28" cy="27"/>
            </a:xfrm>
            <a:custGeom>
              <a:avLst/>
              <a:gdLst>
                <a:gd name="T0" fmla="*/ 6 w 12"/>
                <a:gd name="T1" fmla="*/ 0 h 11"/>
                <a:gd name="T2" fmla="*/ 1 w 12"/>
                <a:gd name="T3" fmla="*/ 3 h 11"/>
                <a:gd name="T4" fmla="*/ 3 w 12"/>
                <a:gd name="T5" fmla="*/ 10 h 11"/>
                <a:gd name="T6" fmla="*/ 6 w 12"/>
                <a:gd name="T7" fmla="*/ 11 h 11"/>
                <a:gd name="T8" fmla="*/ 10 w 12"/>
                <a:gd name="T9" fmla="*/ 8 h 11"/>
                <a:gd name="T10" fmla="*/ 9 w 12"/>
                <a:gd name="T11" fmla="*/ 1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4" y="0"/>
                    <a:pt x="2" y="1"/>
                    <a:pt x="1" y="3"/>
                  </a:cubicBezTo>
                  <a:cubicBezTo>
                    <a:pt x="0" y="5"/>
                    <a:pt x="1" y="9"/>
                    <a:pt x="3" y="10"/>
                  </a:cubicBezTo>
                  <a:cubicBezTo>
                    <a:pt x="4" y="11"/>
                    <a:pt x="5" y="11"/>
                    <a:pt x="6" y="11"/>
                  </a:cubicBezTo>
                  <a:cubicBezTo>
                    <a:pt x="8" y="11"/>
                    <a:pt x="9" y="10"/>
                    <a:pt x="10" y="8"/>
                  </a:cubicBezTo>
                  <a:cubicBezTo>
                    <a:pt x="12" y="6"/>
                    <a:pt x="11" y="3"/>
                    <a:pt x="9" y="1"/>
                  </a:cubicBezTo>
                  <a:cubicBezTo>
                    <a:pt x="8"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3" name="Freeform 1806">
              <a:extLst>
                <a:ext uri="{FF2B5EF4-FFF2-40B4-BE49-F238E27FC236}">
                  <a16:creationId xmlns:a16="http://schemas.microsoft.com/office/drawing/2014/main" id="{CABCAB41-DA43-414A-8AE8-7E9801724383}"/>
                </a:ext>
              </a:extLst>
            </p:cNvPr>
            <p:cNvSpPr>
              <a:spLocks/>
            </p:cNvSpPr>
            <p:nvPr/>
          </p:nvSpPr>
          <p:spPr bwMode="auto">
            <a:xfrm>
              <a:off x="4476" y="2260"/>
              <a:ext cx="29" cy="24"/>
            </a:xfrm>
            <a:custGeom>
              <a:avLst/>
              <a:gdLst>
                <a:gd name="T0" fmla="*/ 6 w 12"/>
                <a:gd name="T1" fmla="*/ 0 h 10"/>
                <a:gd name="T2" fmla="*/ 1 w 12"/>
                <a:gd name="T3" fmla="*/ 4 h 10"/>
                <a:gd name="T4" fmla="*/ 5 w 12"/>
                <a:gd name="T5" fmla="*/ 10 h 10"/>
                <a:gd name="T6" fmla="*/ 6 w 12"/>
                <a:gd name="T7" fmla="*/ 10 h 10"/>
                <a:gd name="T8" fmla="*/ 11 w 12"/>
                <a:gd name="T9" fmla="*/ 6 h 10"/>
                <a:gd name="T10" fmla="*/ 7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3" y="0"/>
                    <a:pt x="1" y="2"/>
                    <a:pt x="1" y="4"/>
                  </a:cubicBezTo>
                  <a:cubicBezTo>
                    <a:pt x="0" y="7"/>
                    <a:pt x="2" y="10"/>
                    <a:pt x="5" y="10"/>
                  </a:cubicBezTo>
                  <a:cubicBezTo>
                    <a:pt x="5" y="10"/>
                    <a:pt x="6" y="10"/>
                    <a:pt x="6" y="10"/>
                  </a:cubicBezTo>
                  <a:cubicBezTo>
                    <a:pt x="8" y="10"/>
                    <a:pt x="11" y="9"/>
                    <a:pt x="11" y="6"/>
                  </a:cubicBezTo>
                  <a:cubicBezTo>
                    <a:pt x="12" y="3"/>
                    <a:pt x="10" y="0"/>
                    <a:pt x="7"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4" name="Freeform 1807">
              <a:extLst>
                <a:ext uri="{FF2B5EF4-FFF2-40B4-BE49-F238E27FC236}">
                  <a16:creationId xmlns:a16="http://schemas.microsoft.com/office/drawing/2014/main" id="{B1A405B9-5934-49A5-9A9C-B297C6ED4E9B}"/>
                </a:ext>
              </a:extLst>
            </p:cNvPr>
            <p:cNvSpPr>
              <a:spLocks/>
            </p:cNvSpPr>
            <p:nvPr/>
          </p:nvSpPr>
          <p:spPr bwMode="auto">
            <a:xfrm>
              <a:off x="4476" y="2032"/>
              <a:ext cx="29" cy="24"/>
            </a:xfrm>
            <a:custGeom>
              <a:avLst/>
              <a:gdLst>
                <a:gd name="T0" fmla="*/ 6 w 12"/>
                <a:gd name="T1" fmla="*/ 0 h 10"/>
                <a:gd name="T2" fmla="*/ 5 w 12"/>
                <a:gd name="T3" fmla="*/ 0 h 10"/>
                <a:gd name="T4" fmla="*/ 1 w 12"/>
                <a:gd name="T5" fmla="*/ 6 h 10"/>
                <a:gd name="T6" fmla="*/ 6 w 12"/>
                <a:gd name="T7" fmla="*/ 10 h 10"/>
                <a:gd name="T8" fmla="*/ 7 w 12"/>
                <a:gd name="T9" fmla="*/ 10 h 10"/>
                <a:gd name="T10" fmla="*/ 11 w 12"/>
                <a:gd name="T11" fmla="*/ 4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6" y="0"/>
                    <a:pt x="5" y="0"/>
                    <a:pt x="5" y="0"/>
                  </a:cubicBezTo>
                  <a:cubicBezTo>
                    <a:pt x="2" y="0"/>
                    <a:pt x="0" y="3"/>
                    <a:pt x="1" y="6"/>
                  </a:cubicBezTo>
                  <a:cubicBezTo>
                    <a:pt x="1" y="8"/>
                    <a:pt x="3" y="10"/>
                    <a:pt x="6" y="10"/>
                  </a:cubicBezTo>
                  <a:cubicBezTo>
                    <a:pt x="6" y="10"/>
                    <a:pt x="7" y="10"/>
                    <a:pt x="7" y="10"/>
                  </a:cubicBezTo>
                  <a:cubicBezTo>
                    <a:pt x="10" y="9"/>
                    <a:pt x="12" y="7"/>
                    <a:pt x="11" y="4"/>
                  </a:cubicBezTo>
                  <a:cubicBezTo>
                    <a:pt x="11"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5" name="Freeform 1808">
              <a:extLst>
                <a:ext uri="{FF2B5EF4-FFF2-40B4-BE49-F238E27FC236}">
                  <a16:creationId xmlns:a16="http://schemas.microsoft.com/office/drawing/2014/main" id="{27DCFF31-1C70-4D38-8D15-D12C20E7370E}"/>
                </a:ext>
              </a:extLst>
            </p:cNvPr>
            <p:cNvSpPr>
              <a:spLocks/>
            </p:cNvSpPr>
            <p:nvPr/>
          </p:nvSpPr>
          <p:spPr bwMode="auto">
            <a:xfrm>
              <a:off x="4398" y="1816"/>
              <a:ext cx="28" cy="24"/>
            </a:xfrm>
            <a:custGeom>
              <a:avLst/>
              <a:gdLst>
                <a:gd name="T0" fmla="*/ 6 w 12"/>
                <a:gd name="T1" fmla="*/ 0 h 10"/>
                <a:gd name="T2" fmla="*/ 3 w 12"/>
                <a:gd name="T3" fmla="*/ 1 h 10"/>
                <a:gd name="T4" fmla="*/ 2 w 12"/>
                <a:gd name="T5" fmla="*/ 8 h 10"/>
                <a:gd name="T6" fmla="*/ 6 w 12"/>
                <a:gd name="T7" fmla="*/ 10 h 10"/>
                <a:gd name="T8" fmla="*/ 9 w 12"/>
                <a:gd name="T9" fmla="*/ 10 h 10"/>
                <a:gd name="T10" fmla="*/ 11 w 12"/>
                <a:gd name="T11" fmla="*/ 3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5" y="0"/>
                    <a:pt x="4" y="0"/>
                    <a:pt x="3" y="1"/>
                  </a:cubicBezTo>
                  <a:cubicBezTo>
                    <a:pt x="1" y="2"/>
                    <a:pt x="0" y="5"/>
                    <a:pt x="2" y="8"/>
                  </a:cubicBezTo>
                  <a:cubicBezTo>
                    <a:pt x="2" y="10"/>
                    <a:pt x="4" y="10"/>
                    <a:pt x="6" y="10"/>
                  </a:cubicBezTo>
                  <a:cubicBezTo>
                    <a:pt x="7" y="10"/>
                    <a:pt x="8" y="10"/>
                    <a:pt x="9" y="10"/>
                  </a:cubicBezTo>
                  <a:cubicBezTo>
                    <a:pt x="11" y="8"/>
                    <a:pt x="12" y="5"/>
                    <a:pt x="11" y="3"/>
                  </a:cubicBezTo>
                  <a:cubicBezTo>
                    <a:pt x="10" y="1"/>
                    <a:pt x="8"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6" name="Freeform 1809">
              <a:extLst>
                <a:ext uri="{FF2B5EF4-FFF2-40B4-BE49-F238E27FC236}">
                  <a16:creationId xmlns:a16="http://schemas.microsoft.com/office/drawing/2014/main" id="{86B77608-AF7F-4CA3-AEFF-FF15694E3DB0}"/>
                </a:ext>
              </a:extLst>
            </p:cNvPr>
            <p:cNvSpPr>
              <a:spLocks/>
            </p:cNvSpPr>
            <p:nvPr/>
          </p:nvSpPr>
          <p:spPr bwMode="auto">
            <a:xfrm>
              <a:off x="4251" y="1640"/>
              <a:ext cx="28" cy="26"/>
            </a:xfrm>
            <a:custGeom>
              <a:avLst/>
              <a:gdLst>
                <a:gd name="T0" fmla="*/ 6 w 12"/>
                <a:gd name="T1" fmla="*/ 0 h 11"/>
                <a:gd name="T2" fmla="*/ 2 w 12"/>
                <a:gd name="T3" fmla="*/ 2 h 11"/>
                <a:gd name="T4" fmla="*/ 3 w 12"/>
                <a:gd name="T5" fmla="*/ 9 h 11"/>
                <a:gd name="T6" fmla="*/ 6 w 12"/>
                <a:gd name="T7" fmla="*/ 11 h 11"/>
                <a:gd name="T8" fmla="*/ 10 w 12"/>
                <a:gd name="T9" fmla="*/ 9 h 11"/>
                <a:gd name="T10" fmla="*/ 10 w 12"/>
                <a:gd name="T11" fmla="*/ 1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cubicBezTo>
                    <a:pt x="5" y="0"/>
                    <a:pt x="3" y="1"/>
                    <a:pt x="2" y="2"/>
                  </a:cubicBezTo>
                  <a:cubicBezTo>
                    <a:pt x="0" y="4"/>
                    <a:pt x="1" y="8"/>
                    <a:pt x="3" y="9"/>
                  </a:cubicBezTo>
                  <a:cubicBezTo>
                    <a:pt x="4" y="10"/>
                    <a:pt x="5" y="11"/>
                    <a:pt x="6" y="11"/>
                  </a:cubicBezTo>
                  <a:cubicBezTo>
                    <a:pt x="8" y="11"/>
                    <a:pt x="9" y="10"/>
                    <a:pt x="10" y="9"/>
                  </a:cubicBezTo>
                  <a:cubicBezTo>
                    <a:pt x="12" y="7"/>
                    <a:pt x="12" y="3"/>
                    <a:pt x="10" y="1"/>
                  </a:cubicBezTo>
                  <a:cubicBezTo>
                    <a:pt x="9" y="1"/>
                    <a:pt x="7"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7" name="Freeform 1810">
              <a:extLst>
                <a:ext uri="{FF2B5EF4-FFF2-40B4-BE49-F238E27FC236}">
                  <a16:creationId xmlns:a16="http://schemas.microsoft.com/office/drawing/2014/main" id="{9741EE4C-4996-4F08-8F9C-D7B2E358DA2B}"/>
                </a:ext>
              </a:extLst>
            </p:cNvPr>
            <p:cNvSpPr>
              <a:spLocks/>
            </p:cNvSpPr>
            <p:nvPr/>
          </p:nvSpPr>
          <p:spPr bwMode="auto">
            <a:xfrm>
              <a:off x="4054" y="1526"/>
              <a:ext cx="28" cy="24"/>
            </a:xfrm>
            <a:custGeom>
              <a:avLst/>
              <a:gdLst>
                <a:gd name="T0" fmla="*/ 6 w 12"/>
                <a:gd name="T1" fmla="*/ 0 h 10"/>
                <a:gd name="T2" fmla="*/ 1 w 12"/>
                <a:gd name="T3" fmla="*/ 3 h 10"/>
                <a:gd name="T4" fmla="*/ 4 w 12"/>
                <a:gd name="T5" fmla="*/ 10 h 10"/>
                <a:gd name="T6" fmla="*/ 6 w 12"/>
                <a:gd name="T7" fmla="*/ 10 h 10"/>
                <a:gd name="T8" fmla="*/ 11 w 12"/>
                <a:gd name="T9" fmla="*/ 7 h 10"/>
                <a:gd name="T10" fmla="*/ 8 w 12"/>
                <a:gd name="T11" fmla="*/ 0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cubicBezTo>
                    <a:pt x="4" y="0"/>
                    <a:pt x="2" y="1"/>
                    <a:pt x="1" y="3"/>
                  </a:cubicBezTo>
                  <a:cubicBezTo>
                    <a:pt x="0" y="6"/>
                    <a:pt x="1" y="9"/>
                    <a:pt x="4" y="10"/>
                  </a:cubicBezTo>
                  <a:cubicBezTo>
                    <a:pt x="5" y="10"/>
                    <a:pt x="5" y="10"/>
                    <a:pt x="6" y="10"/>
                  </a:cubicBezTo>
                  <a:cubicBezTo>
                    <a:pt x="8" y="10"/>
                    <a:pt x="10" y="9"/>
                    <a:pt x="11" y="7"/>
                  </a:cubicBezTo>
                  <a:cubicBezTo>
                    <a:pt x="12" y="4"/>
                    <a:pt x="10" y="1"/>
                    <a:pt x="8" y="0"/>
                  </a:cubicBezTo>
                  <a:cubicBezTo>
                    <a:pt x="7" y="0"/>
                    <a:pt x="6" y="0"/>
                    <a:pt x="6" y="0"/>
                  </a:cubicBezTo>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8" name="Freeform 1811">
              <a:extLst>
                <a:ext uri="{FF2B5EF4-FFF2-40B4-BE49-F238E27FC236}">
                  <a16:creationId xmlns:a16="http://schemas.microsoft.com/office/drawing/2014/main" id="{137811F6-5DC8-423A-8EC7-1C999278774F}"/>
                </a:ext>
              </a:extLst>
            </p:cNvPr>
            <p:cNvSpPr>
              <a:spLocks/>
            </p:cNvSpPr>
            <p:nvPr/>
          </p:nvSpPr>
          <p:spPr bwMode="auto">
            <a:xfrm>
              <a:off x="3142" y="2096"/>
              <a:ext cx="26" cy="12"/>
            </a:xfrm>
            <a:custGeom>
              <a:avLst/>
              <a:gdLst>
                <a:gd name="T0" fmla="*/ 0 w 26"/>
                <a:gd name="T1" fmla="*/ 12 h 12"/>
                <a:gd name="T2" fmla="*/ 2 w 26"/>
                <a:gd name="T3" fmla="*/ 9 h 12"/>
                <a:gd name="T4" fmla="*/ 24 w 26"/>
                <a:gd name="T5" fmla="*/ 9 h 12"/>
                <a:gd name="T6" fmla="*/ 24 w 26"/>
                <a:gd name="T7" fmla="*/ 0 h 12"/>
                <a:gd name="T8" fmla="*/ 26 w 26"/>
                <a:gd name="T9" fmla="*/ 0 h 12"/>
                <a:gd name="T10" fmla="*/ 26 w 26"/>
                <a:gd name="T11" fmla="*/ 12 h 12"/>
                <a:gd name="T12" fmla="*/ 0 w 2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6" h="12">
                  <a:moveTo>
                    <a:pt x="0" y="12"/>
                  </a:moveTo>
                  <a:lnTo>
                    <a:pt x="2" y="9"/>
                  </a:lnTo>
                  <a:lnTo>
                    <a:pt x="24" y="9"/>
                  </a:lnTo>
                  <a:lnTo>
                    <a:pt x="24" y="0"/>
                  </a:lnTo>
                  <a:lnTo>
                    <a:pt x="26" y="0"/>
                  </a:lnTo>
                  <a:lnTo>
                    <a:pt x="26" y="12"/>
                  </a:lnTo>
                  <a:lnTo>
                    <a:pt x="0" y="1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69" name="Freeform 1812">
              <a:extLst>
                <a:ext uri="{FF2B5EF4-FFF2-40B4-BE49-F238E27FC236}">
                  <a16:creationId xmlns:a16="http://schemas.microsoft.com/office/drawing/2014/main" id="{18A585F1-460E-46F8-8B2B-51329E21C4FF}"/>
                </a:ext>
              </a:extLst>
            </p:cNvPr>
            <p:cNvSpPr>
              <a:spLocks noEditPoints="1"/>
            </p:cNvSpPr>
            <p:nvPr/>
          </p:nvSpPr>
          <p:spPr bwMode="auto">
            <a:xfrm>
              <a:off x="3152" y="2075"/>
              <a:ext cx="19" cy="19"/>
            </a:xfrm>
            <a:custGeom>
              <a:avLst/>
              <a:gdLst>
                <a:gd name="T0" fmla="*/ 0 w 8"/>
                <a:gd name="T1" fmla="*/ 4 h 8"/>
                <a:gd name="T2" fmla="*/ 1 w 8"/>
                <a:gd name="T3" fmla="*/ 1 h 8"/>
                <a:gd name="T4" fmla="*/ 4 w 8"/>
                <a:gd name="T5" fmla="*/ 0 h 8"/>
                <a:gd name="T6" fmla="*/ 7 w 8"/>
                <a:gd name="T7" fmla="*/ 1 h 8"/>
                <a:gd name="T8" fmla="*/ 8 w 8"/>
                <a:gd name="T9" fmla="*/ 4 h 8"/>
                <a:gd name="T10" fmla="*/ 6 w 8"/>
                <a:gd name="T11" fmla="*/ 7 h 8"/>
                <a:gd name="T12" fmla="*/ 3 w 8"/>
                <a:gd name="T13" fmla="*/ 8 h 8"/>
                <a:gd name="T14" fmla="*/ 1 w 8"/>
                <a:gd name="T15" fmla="*/ 7 h 8"/>
                <a:gd name="T16" fmla="*/ 0 w 8"/>
                <a:gd name="T17" fmla="*/ 4 h 8"/>
                <a:gd name="T18" fmla="*/ 1 w 8"/>
                <a:gd name="T19" fmla="*/ 4 h 8"/>
                <a:gd name="T20" fmla="*/ 1 w 8"/>
                <a:gd name="T21" fmla="*/ 6 h 8"/>
                <a:gd name="T22" fmla="*/ 3 w 8"/>
                <a:gd name="T23" fmla="*/ 7 h 8"/>
                <a:gd name="T24" fmla="*/ 5 w 8"/>
                <a:gd name="T25" fmla="*/ 7 h 8"/>
                <a:gd name="T26" fmla="*/ 6 w 8"/>
                <a:gd name="T27" fmla="*/ 6 h 8"/>
                <a:gd name="T28" fmla="*/ 7 w 8"/>
                <a:gd name="T29" fmla="*/ 4 h 8"/>
                <a:gd name="T30" fmla="*/ 7 w 8"/>
                <a:gd name="T31" fmla="*/ 3 h 8"/>
                <a:gd name="T32" fmla="*/ 6 w 8"/>
                <a:gd name="T33" fmla="*/ 1 h 8"/>
                <a:gd name="T34" fmla="*/ 4 w 8"/>
                <a:gd name="T35" fmla="*/ 1 h 8"/>
                <a:gd name="T36" fmla="*/ 2 w 8"/>
                <a:gd name="T37" fmla="*/ 2 h 8"/>
                <a:gd name="T38" fmla="*/ 1 w 8"/>
                <a:gd name="T3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8">
                  <a:moveTo>
                    <a:pt x="0" y="4"/>
                  </a:moveTo>
                  <a:cubicBezTo>
                    <a:pt x="0" y="2"/>
                    <a:pt x="0" y="1"/>
                    <a:pt x="1" y="1"/>
                  </a:cubicBezTo>
                  <a:cubicBezTo>
                    <a:pt x="2" y="0"/>
                    <a:pt x="3" y="0"/>
                    <a:pt x="4" y="0"/>
                  </a:cubicBezTo>
                  <a:cubicBezTo>
                    <a:pt x="5" y="0"/>
                    <a:pt x="6" y="0"/>
                    <a:pt x="7" y="1"/>
                  </a:cubicBezTo>
                  <a:cubicBezTo>
                    <a:pt x="8" y="2"/>
                    <a:pt x="8" y="3"/>
                    <a:pt x="8" y="4"/>
                  </a:cubicBezTo>
                  <a:cubicBezTo>
                    <a:pt x="8" y="5"/>
                    <a:pt x="7" y="6"/>
                    <a:pt x="6" y="7"/>
                  </a:cubicBezTo>
                  <a:cubicBezTo>
                    <a:pt x="5" y="8"/>
                    <a:pt x="4" y="8"/>
                    <a:pt x="3" y="8"/>
                  </a:cubicBezTo>
                  <a:cubicBezTo>
                    <a:pt x="2" y="8"/>
                    <a:pt x="1" y="7"/>
                    <a:pt x="1" y="7"/>
                  </a:cubicBezTo>
                  <a:cubicBezTo>
                    <a:pt x="0" y="6"/>
                    <a:pt x="0" y="5"/>
                    <a:pt x="0" y="4"/>
                  </a:cubicBezTo>
                  <a:close/>
                  <a:moveTo>
                    <a:pt x="1" y="4"/>
                  </a:moveTo>
                  <a:cubicBezTo>
                    <a:pt x="1" y="4"/>
                    <a:pt x="1" y="5"/>
                    <a:pt x="1" y="6"/>
                  </a:cubicBezTo>
                  <a:cubicBezTo>
                    <a:pt x="2" y="6"/>
                    <a:pt x="3" y="7"/>
                    <a:pt x="3" y="7"/>
                  </a:cubicBezTo>
                  <a:cubicBezTo>
                    <a:pt x="4" y="7"/>
                    <a:pt x="5" y="7"/>
                    <a:pt x="5" y="7"/>
                  </a:cubicBezTo>
                  <a:cubicBezTo>
                    <a:pt x="6" y="6"/>
                    <a:pt x="6" y="6"/>
                    <a:pt x="6" y="6"/>
                  </a:cubicBezTo>
                  <a:cubicBezTo>
                    <a:pt x="7" y="5"/>
                    <a:pt x="7" y="5"/>
                    <a:pt x="7" y="4"/>
                  </a:cubicBezTo>
                  <a:cubicBezTo>
                    <a:pt x="7" y="4"/>
                    <a:pt x="7" y="3"/>
                    <a:pt x="7" y="3"/>
                  </a:cubicBezTo>
                  <a:cubicBezTo>
                    <a:pt x="6" y="2"/>
                    <a:pt x="6" y="2"/>
                    <a:pt x="6" y="1"/>
                  </a:cubicBezTo>
                  <a:cubicBezTo>
                    <a:pt x="5" y="1"/>
                    <a:pt x="5" y="1"/>
                    <a:pt x="4" y="1"/>
                  </a:cubicBezTo>
                  <a:cubicBezTo>
                    <a:pt x="3" y="1"/>
                    <a:pt x="2" y="1"/>
                    <a:pt x="2" y="2"/>
                  </a:cubicBezTo>
                  <a:cubicBezTo>
                    <a:pt x="1" y="2"/>
                    <a:pt x="1" y="3"/>
                    <a:pt x="1"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0" name="Freeform 1813">
              <a:extLst>
                <a:ext uri="{FF2B5EF4-FFF2-40B4-BE49-F238E27FC236}">
                  <a16:creationId xmlns:a16="http://schemas.microsoft.com/office/drawing/2014/main" id="{FD345674-56D0-4EE6-B867-C851C43E19C5}"/>
                </a:ext>
              </a:extLst>
            </p:cNvPr>
            <p:cNvSpPr>
              <a:spLocks/>
            </p:cNvSpPr>
            <p:nvPr/>
          </p:nvSpPr>
          <p:spPr bwMode="auto">
            <a:xfrm>
              <a:off x="3152" y="2060"/>
              <a:ext cx="19" cy="12"/>
            </a:xfrm>
            <a:custGeom>
              <a:avLst/>
              <a:gdLst>
                <a:gd name="T0" fmla="*/ 0 w 8"/>
                <a:gd name="T1" fmla="*/ 4 h 5"/>
                <a:gd name="T2" fmla="*/ 1 w 8"/>
                <a:gd name="T3" fmla="*/ 3 h 5"/>
                <a:gd name="T4" fmla="*/ 2 w 8"/>
                <a:gd name="T5" fmla="*/ 3 h 5"/>
                <a:gd name="T6" fmla="*/ 1 w 8"/>
                <a:gd name="T7" fmla="*/ 2 h 5"/>
                <a:gd name="T8" fmla="*/ 1 w 8"/>
                <a:gd name="T9" fmla="*/ 1 h 5"/>
                <a:gd name="T10" fmla="*/ 1 w 8"/>
                <a:gd name="T11" fmla="*/ 0 h 5"/>
                <a:gd name="T12" fmla="*/ 2 w 8"/>
                <a:gd name="T13" fmla="*/ 1 h 5"/>
                <a:gd name="T14" fmla="*/ 2 w 8"/>
                <a:gd name="T15" fmla="*/ 1 h 5"/>
                <a:gd name="T16" fmla="*/ 2 w 8"/>
                <a:gd name="T17" fmla="*/ 2 h 5"/>
                <a:gd name="T18" fmla="*/ 3 w 8"/>
                <a:gd name="T19" fmla="*/ 3 h 5"/>
                <a:gd name="T20" fmla="*/ 6 w 8"/>
                <a:gd name="T21" fmla="*/ 4 h 5"/>
                <a:gd name="T22" fmla="*/ 8 w 8"/>
                <a:gd name="T23" fmla="*/ 4 h 5"/>
                <a:gd name="T24" fmla="*/ 8 w 8"/>
                <a:gd name="T25" fmla="*/ 5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3"/>
                    <a:pt x="1" y="3"/>
                    <a:pt x="1" y="3"/>
                  </a:cubicBezTo>
                  <a:cubicBezTo>
                    <a:pt x="2" y="3"/>
                    <a:pt x="2" y="3"/>
                    <a:pt x="2" y="3"/>
                  </a:cubicBezTo>
                  <a:cubicBezTo>
                    <a:pt x="1" y="3"/>
                    <a:pt x="1" y="2"/>
                    <a:pt x="1" y="2"/>
                  </a:cubicBezTo>
                  <a:cubicBezTo>
                    <a:pt x="1" y="2"/>
                    <a:pt x="1" y="1"/>
                    <a:pt x="1" y="1"/>
                  </a:cubicBezTo>
                  <a:cubicBezTo>
                    <a:pt x="1" y="0"/>
                    <a:pt x="1" y="0"/>
                    <a:pt x="1" y="0"/>
                  </a:cubicBezTo>
                  <a:cubicBezTo>
                    <a:pt x="2" y="1"/>
                    <a:pt x="2" y="1"/>
                    <a:pt x="2" y="1"/>
                  </a:cubicBezTo>
                  <a:cubicBezTo>
                    <a:pt x="2" y="1"/>
                    <a:pt x="2" y="1"/>
                    <a:pt x="2" y="1"/>
                  </a:cubicBezTo>
                  <a:cubicBezTo>
                    <a:pt x="2" y="2"/>
                    <a:pt x="2" y="2"/>
                    <a:pt x="2" y="2"/>
                  </a:cubicBezTo>
                  <a:cubicBezTo>
                    <a:pt x="2" y="3"/>
                    <a:pt x="2" y="3"/>
                    <a:pt x="3" y="3"/>
                  </a:cubicBezTo>
                  <a:cubicBezTo>
                    <a:pt x="3" y="3"/>
                    <a:pt x="4" y="3"/>
                    <a:pt x="6" y="4"/>
                  </a:cubicBezTo>
                  <a:cubicBezTo>
                    <a:pt x="8" y="4"/>
                    <a:pt x="8" y="4"/>
                    <a:pt x="8" y="4"/>
                  </a:cubicBezTo>
                  <a:cubicBezTo>
                    <a:pt x="8" y="5"/>
                    <a:pt x="8" y="5"/>
                    <a:pt x="8" y="5"/>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1" name="Freeform 1814">
              <a:extLst>
                <a:ext uri="{FF2B5EF4-FFF2-40B4-BE49-F238E27FC236}">
                  <a16:creationId xmlns:a16="http://schemas.microsoft.com/office/drawing/2014/main" id="{2296A26C-B7F3-4553-816D-069B2DF0AB53}"/>
                </a:ext>
              </a:extLst>
            </p:cNvPr>
            <p:cNvSpPr>
              <a:spLocks noEditPoints="1"/>
            </p:cNvSpPr>
            <p:nvPr/>
          </p:nvSpPr>
          <p:spPr bwMode="auto">
            <a:xfrm>
              <a:off x="3154" y="2041"/>
              <a:ext cx="19" cy="19"/>
            </a:xfrm>
            <a:custGeom>
              <a:avLst/>
              <a:gdLst>
                <a:gd name="T0" fmla="*/ 6 w 8"/>
                <a:gd name="T1" fmla="*/ 1 h 8"/>
                <a:gd name="T2" fmla="*/ 6 w 8"/>
                <a:gd name="T3" fmla="*/ 1 h 8"/>
                <a:gd name="T4" fmla="*/ 8 w 8"/>
                <a:gd name="T5" fmla="*/ 2 h 8"/>
                <a:gd name="T6" fmla="*/ 8 w 8"/>
                <a:gd name="T7" fmla="*/ 3 h 8"/>
                <a:gd name="T8" fmla="*/ 8 w 8"/>
                <a:gd name="T9" fmla="*/ 5 h 8"/>
                <a:gd name="T10" fmla="*/ 7 w 8"/>
                <a:gd name="T11" fmla="*/ 7 h 8"/>
                <a:gd name="T12" fmla="*/ 4 w 8"/>
                <a:gd name="T13" fmla="*/ 8 h 8"/>
                <a:gd name="T14" fmla="*/ 1 w 8"/>
                <a:gd name="T15" fmla="*/ 7 h 8"/>
                <a:gd name="T16" fmla="*/ 0 w 8"/>
                <a:gd name="T17" fmla="*/ 4 h 8"/>
                <a:gd name="T18" fmla="*/ 2 w 8"/>
                <a:gd name="T19" fmla="*/ 1 h 8"/>
                <a:gd name="T20" fmla="*/ 5 w 8"/>
                <a:gd name="T21" fmla="*/ 0 h 8"/>
                <a:gd name="T22" fmla="*/ 4 w 8"/>
                <a:gd name="T23" fmla="*/ 7 h 8"/>
                <a:gd name="T24" fmla="*/ 6 w 8"/>
                <a:gd name="T25" fmla="*/ 6 h 8"/>
                <a:gd name="T26" fmla="*/ 7 w 8"/>
                <a:gd name="T27" fmla="*/ 5 h 8"/>
                <a:gd name="T28" fmla="*/ 7 w 8"/>
                <a:gd name="T29" fmla="*/ 3 h 8"/>
                <a:gd name="T30" fmla="*/ 7 w 8"/>
                <a:gd name="T31" fmla="*/ 2 h 8"/>
                <a:gd name="T32" fmla="*/ 6 w 8"/>
                <a:gd name="T33" fmla="*/ 1 h 8"/>
                <a:gd name="T34" fmla="*/ 4 w 8"/>
                <a:gd name="T35" fmla="*/ 1 h 8"/>
                <a:gd name="T36" fmla="*/ 3 w 8"/>
                <a:gd name="T37" fmla="*/ 2 h 8"/>
                <a:gd name="T38" fmla="*/ 2 w 8"/>
                <a:gd name="T39" fmla="*/ 2 h 8"/>
                <a:gd name="T40" fmla="*/ 1 w 8"/>
                <a:gd name="T41" fmla="*/ 4 h 8"/>
                <a:gd name="T42" fmla="*/ 2 w 8"/>
                <a:gd name="T43" fmla="*/ 6 h 8"/>
                <a:gd name="T44" fmla="*/ 3 w 8"/>
                <a:gd name="T45" fmla="*/ 7 h 8"/>
                <a:gd name="T46" fmla="*/ 4 w 8"/>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6" y="1"/>
                  </a:moveTo>
                  <a:cubicBezTo>
                    <a:pt x="6" y="1"/>
                    <a:pt x="6" y="1"/>
                    <a:pt x="6" y="1"/>
                  </a:cubicBezTo>
                  <a:cubicBezTo>
                    <a:pt x="7" y="1"/>
                    <a:pt x="7" y="1"/>
                    <a:pt x="8" y="2"/>
                  </a:cubicBezTo>
                  <a:cubicBezTo>
                    <a:pt x="8" y="2"/>
                    <a:pt x="8" y="3"/>
                    <a:pt x="8" y="3"/>
                  </a:cubicBezTo>
                  <a:cubicBezTo>
                    <a:pt x="8" y="4"/>
                    <a:pt x="8" y="4"/>
                    <a:pt x="8" y="5"/>
                  </a:cubicBezTo>
                  <a:cubicBezTo>
                    <a:pt x="8" y="6"/>
                    <a:pt x="8" y="7"/>
                    <a:pt x="7" y="7"/>
                  </a:cubicBezTo>
                  <a:cubicBezTo>
                    <a:pt x="6" y="8"/>
                    <a:pt x="5" y="8"/>
                    <a:pt x="4" y="8"/>
                  </a:cubicBezTo>
                  <a:cubicBezTo>
                    <a:pt x="3" y="8"/>
                    <a:pt x="2" y="7"/>
                    <a:pt x="1" y="7"/>
                  </a:cubicBezTo>
                  <a:cubicBezTo>
                    <a:pt x="0" y="6"/>
                    <a:pt x="0" y="5"/>
                    <a:pt x="0" y="4"/>
                  </a:cubicBezTo>
                  <a:cubicBezTo>
                    <a:pt x="0" y="2"/>
                    <a:pt x="1" y="1"/>
                    <a:pt x="2" y="1"/>
                  </a:cubicBezTo>
                  <a:cubicBezTo>
                    <a:pt x="3" y="0"/>
                    <a:pt x="4" y="0"/>
                    <a:pt x="5" y="0"/>
                  </a:cubicBezTo>
                  <a:cubicBezTo>
                    <a:pt x="4" y="7"/>
                    <a:pt x="4" y="7"/>
                    <a:pt x="4" y="7"/>
                  </a:cubicBezTo>
                  <a:cubicBezTo>
                    <a:pt x="5" y="7"/>
                    <a:pt x="6" y="7"/>
                    <a:pt x="6" y="6"/>
                  </a:cubicBezTo>
                  <a:cubicBezTo>
                    <a:pt x="7" y="6"/>
                    <a:pt x="7" y="5"/>
                    <a:pt x="7" y="5"/>
                  </a:cubicBezTo>
                  <a:cubicBezTo>
                    <a:pt x="7" y="4"/>
                    <a:pt x="7" y="4"/>
                    <a:pt x="7" y="3"/>
                  </a:cubicBezTo>
                  <a:cubicBezTo>
                    <a:pt x="7" y="3"/>
                    <a:pt x="7" y="3"/>
                    <a:pt x="7" y="2"/>
                  </a:cubicBezTo>
                  <a:cubicBezTo>
                    <a:pt x="7" y="2"/>
                    <a:pt x="6" y="2"/>
                    <a:pt x="6" y="1"/>
                  </a:cubicBezTo>
                  <a:close/>
                  <a:moveTo>
                    <a:pt x="4" y="1"/>
                  </a:moveTo>
                  <a:cubicBezTo>
                    <a:pt x="3" y="1"/>
                    <a:pt x="3" y="1"/>
                    <a:pt x="3" y="2"/>
                  </a:cubicBezTo>
                  <a:cubicBezTo>
                    <a:pt x="2" y="2"/>
                    <a:pt x="2" y="2"/>
                    <a:pt x="2" y="2"/>
                  </a:cubicBezTo>
                  <a:cubicBezTo>
                    <a:pt x="1" y="3"/>
                    <a:pt x="1" y="3"/>
                    <a:pt x="1" y="4"/>
                  </a:cubicBezTo>
                  <a:cubicBezTo>
                    <a:pt x="1" y="4"/>
                    <a:pt x="1" y="5"/>
                    <a:pt x="2" y="6"/>
                  </a:cubicBezTo>
                  <a:cubicBezTo>
                    <a:pt x="2" y="6"/>
                    <a:pt x="2" y="7"/>
                    <a:pt x="3" y="7"/>
                  </a:cubicBezTo>
                  <a:lnTo>
                    <a:pt x="4" y="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2" name="Freeform 1815">
              <a:extLst>
                <a:ext uri="{FF2B5EF4-FFF2-40B4-BE49-F238E27FC236}">
                  <a16:creationId xmlns:a16="http://schemas.microsoft.com/office/drawing/2014/main" id="{CB3C5C60-790B-4A9C-9D41-3DF7D957B534}"/>
                </a:ext>
              </a:extLst>
            </p:cNvPr>
            <p:cNvSpPr>
              <a:spLocks/>
            </p:cNvSpPr>
            <p:nvPr/>
          </p:nvSpPr>
          <p:spPr bwMode="auto">
            <a:xfrm>
              <a:off x="3156" y="2010"/>
              <a:ext cx="24" cy="29"/>
            </a:xfrm>
            <a:custGeom>
              <a:avLst/>
              <a:gdLst>
                <a:gd name="T0" fmla="*/ 0 w 10"/>
                <a:gd name="T1" fmla="*/ 11 h 12"/>
                <a:gd name="T2" fmla="*/ 0 w 10"/>
                <a:gd name="T3" fmla="*/ 10 h 12"/>
                <a:gd name="T4" fmla="*/ 2 w 10"/>
                <a:gd name="T5" fmla="*/ 10 h 12"/>
                <a:gd name="T6" fmla="*/ 1 w 10"/>
                <a:gd name="T7" fmla="*/ 9 h 12"/>
                <a:gd name="T8" fmla="*/ 1 w 10"/>
                <a:gd name="T9" fmla="*/ 7 h 12"/>
                <a:gd name="T10" fmla="*/ 1 w 10"/>
                <a:gd name="T11" fmla="*/ 6 h 12"/>
                <a:gd name="T12" fmla="*/ 2 w 10"/>
                <a:gd name="T13" fmla="*/ 5 h 12"/>
                <a:gd name="T14" fmla="*/ 3 w 10"/>
                <a:gd name="T15" fmla="*/ 5 h 12"/>
                <a:gd name="T16" fmla="*/ 2 w 10"/>
                <a:gd name="T17" fmla="*/ 4 h 12"/>
                <a:gd name="T18" fmla="*/ 2 w 10"/>
                <a:gd name="T19" fmla="*/ 2 h 12"/>
                <a:gd name="T20" fmla="*/ 2 w 10"/>
                <a:gd name="T21" fmla="*/ 1 h 12"/>
                <a:gd name="T22" fmla="*/ 4 w 10"/>
                <a:gd name="T23" fmla="*/ 0 h 12"/>
                <a:gd name="T24" fmla="*/ 6 w 10"/>
                <a:gd name="T25" fmla="*/ 0 h 12"/>
                <a:gd name="T26" fmla="*/ 10 w 10"/>
                <a:gd name="T27" fmla="*/ 1 h 12"/>
                <a:gd name="T28" fmla="*/ 10 w 10"/>
                <a:gd name="T29" fmla="*/ 2 h 12"/>
                <a:gd name="T30" fmla="*/ 6 w 10"/>
                <a:gd name="T31" fmla="*/ 1 h 12"/>
                <a:gd name="T32" fmla="*/ 4 w 10"/>
                <a:gd name="T33" fmla="*/ 1 h 12"/>
                <a:gd name="T34" fmla="*/ 3 w 10"/>
                <a:gd name="T35" fmla="*/ 1 h 12"/>
                <a:gd name="T36" fmla="*/ 3 w 10"/>
                <a:gd name="T37" fmla="*/ 2 h 12"/>
                <a:gd name="T38" fmla="*/ 3 w 10"/>
                <a:gd name="T39" fmla="*/ 4 h 12"/>
                <a:gd name="T40" fmla="*/ 4 w 10"/>
                <a:gd name="T41" fmla="*/ 5 h 12"/>
                <a:gd name="T42" fmla="*/ 6 w 10"/>
                <a:gd name="T43" fmla="*/ 5 h 12"/>
                <a:gd name="T44" fmla="*/ 9 w 10"/>
                <a:gd name="T45" fmla="*/ 6 h 12"/>
                <a:gd name="T46" fmla="*/ 9 w 10"/>
                <a:gd name="T47" fmla="*/ 7 h 12"/>
                <a:gd name="T48" fmla="*/ 5 w 10"/>
                <a:gd name="T49" fmla="*/ 6 h 12"/>
                <a:gd name="T50" fmla="*/ 3 w 10"/>
                <a:gd name="T51" fmla="*/ 6 h 12"/>
                <a:gd name="T52" fmla="*/ 2 w 10"/>
                <a:gd name="T53" fmla="*/ 6 h 12"/>
                <a:gd name="T54" fmla="*/ 2 w 10"/>
                <a:gd name="T55" fmla="*/ 7 h 12"/>
                <a:gd name="T56" fmla="*/ 2 w 10"/>
                <a:gd name="T57" fmla="*/ 9 h 12"/>
                <a:gd name="T58" fmla="*/ 3 w 10"/>
                <a:gd name="T59" fmla="*/ 10 h 12"/>
                <a:gd name="T60" fmla="*/ 5 w 10"/>
                <a:gd name="T61" fmla="*/ 10 h 12"/>
                <a:gd name="T62" fmla="*/ 8 w 10"/>
                <a:gd name="T63" fmla="*/ 11 h 12"/>
                <a:gd name="T64" fmla="*/ 8 w 10"/>
                <a:gd name="T65" fmla="*/ 12 h 12"/>
                <a:gd name="T66" fmla="*/ 0 w 10"/>
                <a:gd name="T6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 h="12">
                  <a:moveTo>
                    <a:pt x="0" y="11"/>
                  </a:moveTo>
                  <a:cubicBezTo>
                    <a:pt x="0" y="10"/>
                    <a:pt x="0" y="10"/>
                    <a:pt x="0" y="10"/>
                  </a:cubicBezTo>
                  <a:cubicBezTo>
                    <a:pt x="2" y="10"/>
                    <a:pt x="2" y="10"/>
                    <a:pt x="2" y="10"/>
                  </a:cubicBezTo>
                  <a:cubicBezTo>
                    <a:pt x="1" y="10"/>
                    <a:pt x="1" y="9"/>
                    <a:pt x="1" y="9"/>
                  </a:cubicBezTo>
                  <a:cubicBezTo>
                    <a:pt x="1" y="8"/>
                    <a:pt x="1" y="8"/>
                    <a:pt x="1" y="7"/>
                  </a:cubicBezTo>
                  <a:cubicBezTo>
                    <a:pt x="1" y="6"/>
                    <a:pt x="1" y="6"/>
                    <a:pt x="1" y="6"/>
                  </a:cubicBezTo>
                  <a:cubicBezTo>
                    <a:pt x="2" y="5"/>
                    <a:pt x="2" y="5"/>
                    <a:pt x="2" y="5"/>
                  </a:cubicBezTo>
                  <a:cubicBezTo>
                    <a:pt x="2" y="5"/>
                    <a:pt x="2" y="5"/>
                    <a:pt x="3" y="5"/>
                  </a:cubicBezTo>
                  <a:cubicBezTo>
                    <a:pt x="2" y="5"/>
                    <a:pt x="2" y="4"/>
                    <a:pt x="2" y="4"/>
                  </a:cubicBezTo>
                  <a:cubicBezTo>
                    <a:pt x="2" y="3"/>
                    <a:pt x="2" y="2"/>
                    <a:pt x="2" y="2"/>
                  </a:cubicBezTo>
                  <a:cubicBezTo>
                    <a:pt x="2" y="1"/>
                    <a:pt x="2" y="1"/>
                    <a:pt x="2" y="1"/>
                  </a:cubicBezTo>
                  <a:cubicBezTo>
                    <a:pt x="3" y="0"/>
                    <a:pt x="3" y="0"/>
                    <a:pt x="4" y="0"/>
                  </a:cubicBezTo>
                  <a:cubicBezTo>
                    <a:pt x="4" y="0"/>
                    <a:pt x="5" y="0"/>
                    <a:pt x="6" y="0"/>
                  </a:cubicBezTo>
                  <a:cubicBezTo>
                    <a:pt x="10" y="1"/>
                    <a:pt x="10" y="1"/>
                    <a:pt x="10" y="1"/>
                  </a:cubicBezTo>
                  <a:cubicBezTo>
                    <a:pt x="10" y="2"/>
                    <a:pt x="10" y="2"/>
                    <a:pt x="10" y="2"/>
                  </a:cubicBezTo>
                  <a:cubicBezTo>
                    <a:pt x="6" y="1"/>
                    <a:pt x="6" y="1"/>
                    <a:pt x="6" y="1"/>
                  </a:cubicBezTo>
                  <a:cubicBezTo>
                    <a:pt x="5" y="1"/>
                    <a:pt x="4" y="1"/>
                    <a:pt x="4" y="1"/>
                  </a:cubicBezTo>
                  <a:cubicBezTo>
                    <a:pt x="3" y="1"/>
                    <a:pt x="3" y="1"/>
                    <a:pt x="3" y="1"/>
                  </a:cubicBezTo>
                  <a:cubicBezTo>
                    <a:pt x="3" y="2"/>
                    <a:pt x="3" y="2"/>
                    <a:pt x="3" y="2"/>
                  </a:cubicBezTo>
                  <a:cubicBezTo>
                    <a:pt x="2" y="3"/>
                    <a:pt x="3" y="3"/>
                    <a:pt x="3" y="4"/>
                  </a:cubicBezTo>
                  <a:cubicBezTo>
                    <a:pt x="3" y="4"/>
                    <a:pt x="3" y="4"/>
                    <a:pt x="4" y="5"/>
                  </a:cubicBezTo>
                  <a:cubicBezTo>
                    <a:pt x="4" y="5"/>
                    <a:pt x="5" y="5"/>
                    <a:pt x="6" y="5"/>
                  </a:cubicBezTo>
                  <a:cubicBezTo>
                    <a:pt x="9" y="6"/>
                    <a:pt x="9" y="6"/>
                    <a:pt x="9" y="6"/>
                  </a:cubicBezTo>
                  <a:cubicBezTo>
                    <a:pt x="9" y="7"/>
                    <a:pt x="9" y="7"/>
                    <a:pt x="9" y="7"/>
                  </a:cubicBezTo>
                  <a:cubicBezTo>
                    <a:pt x="5" y="6"/>
                    <a:pt x="5" y="6"/>
                    <a:pt x="5" y="6"/>
                  </a:cubicBezTo>
                  <a:cubicBezTo>
                    <a:pt x="4" y="6"/>
                    <a:pt x="3" y="6"/>
                    <a:pt x="3" y="6"/>
                  </a:cubicBezTo>
                  <a:cubicBezTo>
                    <a:pt x="2" y="6"/>
                    <a:pt x="2" y="6"/>
                    <a:pt x="2" y="6"/>
                  </a:cubicBezTo>
                  <a:cubicBezTo>
                    <a:pt x="2" y="7"/>
                    <a:pt x="2" y="7"/>
                    <a:pt x="2" y="7"/>
                  </a:cubicBezTo>
                  <a:cubicBezTo>
                    <a:pt x="2" y="8"/>
                    <a:pt x="2" y="8"/>
                    <a:pt x="2" y="9"/>
                  </a:cubicBezTo>
                  <a:cubicBezTo>
                    <a:pt x="2" y="9"/>
                    <a:pt x="2" y="10"/>
                    <a:pt x="3" y="10"/>
                  </a:cubicBezTo>
                  <a:cubicBezTo>
                    <a:pt x="3" y="10"/>
                    <a:pt x="4" y="10"/>
                    <a:pt x="5" y="10"/>
                  </a:cubicBezTo>
                  <a:cubicBezTo>
                    <a:pt x="8" y="11"/>
                    <a:pt x="8" y="11"/>
                    <a:pt x="8" y="11"/>
                  </a:cubicBezTo>
                  <a:cubicBezTo>
                    <a:pt x="8" y="12"/>
                    <a:pt x="8" y="12"/>
                    <a:pt x="8" y="12"/>
                  </a:cubicBezTo>
                  <a:lnTo>
                    <a:pt x="0" y="1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3" name="Freeform 1816">
              <a:extLst>
                <a:ext uri="{FF2B5EF4-FFF2-40B4-BE49-F238E27FC236}">
                  <a16:creationId xmlns:a16="http://schemas.microsoft.com/office/drawing/2014/main" id="{227377A8-1E8F-42A3-B6BE-F30FC924AED6}"/>
                </a:ext>
              </a:extLst>
            </p:cNvPr>
            <p:cNvSpPr>
              <a:spLocks noEditPoints="1"/>
            </p:cNvSpPr>
            <p:nvPr/>
          </p:nvSpPr>
          <p:spPr bwMode="auto">
            <a:xfrm>
              <a:off x="3159" y="1991"/>
              <a:ext cx="23" cy="8"/>
            </a:xfrm>
            <a:custGeom>
              <a:avLst/>
              <a:gdLst>
                <a:gd name="T0" fmla="*/ 0 w 23"/>
                <a:gd name="T1" fmla="*/ 0 h 8"/>
                <a:gd name="T2" fmla="*/ 0 w 23"/>
                <a:gd name="T3" fmla="*/ 0 h 8"/>
                <a:gd name="T4" fmla="*/ 2 w 23"/>
                <a:gd name="T5" fmla="*/ 0 h 8"/>
                <a:gd name="T6" fmla="*/ 2 w 23"/>
                <a:gd name="T7" fmla="*/ 0 h 8"/>
                <a:gd name="T8" fmla="*/ 2 w 23"/>
                <a:gd name="T9" fmla="*/ 3 h 8"/>
                <a:gd name="T10" fmla="*/ 2 w 23"/>
                <a:gd name="T11" fmla="*/ 3 h 8"/>
                <a:gd name="T12" fmla="*/ 0 w 23"/>
                <a:gd name="T13" fmla="*/ 3 h 8"/>
                <a:gd name="T14" fmla="*/ 0 w 23"/>
                <a:gd name="T15" fmla="*/ 3 h 8"/>
                <a:gd name="T16" fmla="*/ 0 w 23"/>
                <a:gd name="T17" fmla="*/ 0 h 8"/>
                <a:gd name="T18" fmla="*/ 7 w 23"/>
                <a:gd name="T19" fmla="*/ 3 h 8"/>
                <a:gd name="T20" fmla="*/ 7 w 23"/>
                <a:gd name="T21" fmla="*/ 0 h 8"/>
                <a:gd name="T22" fmla="*/ 23 w 23"/>
                <a:gd name="T23" fmla="*/ 5 h 8"/>
                <a:gd name="T24" fmla="*/ 23 w 23"/>
                <a:gd name="T25" fmla="*/ 8 h 8"/>
                <a:gd name="T26" fmla="*/ 7 w 23"/>
                <a:gd name="T2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8">
                  <a:moveTo>
                    <a:pt x="0" y="0"/>
                  </a:moveTo>
                  <a:lnTo>
                    <a:pt x="0" y="0"/>
                  </a:lnTo>
                  <a:lnTo>
                    <a:pt x="2" y="0"/>
                  </a:lnTo>
                  <a:lnTo>
                    <a:pt x="2" y="0"/>
                  </a:lnTo>
                  <a:lnTo>
                    <a:pt x="2" y="3"/>
                  </a:lnTo>
                  <a:lnTo>
                    <a:pt x="2" y="3"/>
                  </a:lnTo>
                  <a:lnTo>
                    <a:pt x="0" y="3"/>
                  </a:lnTo>
                  <a:lnTo>
                    <a:pt x="0" y="3"/>
                  </a:lnTo>
                  <a:lnTo>
                    <a:pt x="0" y="0"/>
                  </a:lnTo>
                  <a:close/>
                  <a:moveTo>
                    <a:pt x="7" y="3"/>
                  </a:moveTo>
                  <a:lnTo>
                    <a:pt x="7" y="0"/>
                  </a:lnTo>
                  <a:lnTo>
                    <a:pt x="23" y="5"/>
                  </a:lnTo>
                  <a:lnTo>
                    <a:pt x="23" y="8"/>
                  </a:lnTo>
                  <a:lnTo>
                    <a:pt x="7" y="3"/>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4" name="Freeform 1817">
              <a:extLst>
                <a:ext uri="{FF2B5EF4-FFF2-40B4-BE49-F238E27FC236}">
                  <a16:creationId xmlns:a16="http://schemas.microsoft.com/office/drawing/2014/main" id="{C5CE4ED7-B7F4-4A5B-AF41-5B8E1415A438}"/>
                </a:ext>
              </a:extLst>
            </p:cNvPr>
            <p:cNvSpPr>
              <a:spLocks noEditPoints="1"/>
            </p:cNvSpPr>
            <p:nvPr/>
          </p:nvSpPr>
          <p:spPr bwMode="auto">
            <a:xfrm>
              <a:off x="3166" y="1970"/>
              <a:ext cx="26" cy="24"/>
            </a:xfrm>
            <a:custGeom>
              <a:avLst/>
              <a:gdLst>
                <a:gd name="T0" fmla="*/ 0 w 11"/>
                <a:gd name="T1" fmla="*/ 7 h 10"/>
                <a:gd name="T2" fmla="*/ 1 w 11"/>
                <a:gd name="T3" fmla="*/ 6 h 10"/>
                <a:gd name="T4" fmla="*/ 2 w 11"/>
                <a:gd name="T5" fmla="*/ 7 h 10"/>
                <a:gd name="T6" fmla="*/ 1 w 11"/>
                <a:gd name="T7" fmla="*/ 5 h 10"/>
                <a:gd name="T8" fmla="*/ 1 w 11"/>
                <a:gd name="T9" fmla="*/ 3 h 10"/>
                <a:gd name="T10" fmla="*/ 3 w 11"/>
                <a:gd name="T11" fmla="*/ 1 h 10"/>
                <a:gd name="T12" fmla="*/ 6 w 11"/>
                <a:gd name="T13" fmla="*/ 0 h 10"/>
                <a:gd name="T14" fmla="*/ 8 w 11"/>
                <a:gd name="T15" fmla="*/ 2 h 10"/>
                <a:gd name="T16" fmla="*/ 9 w 11"/>
                <a:gd name="T17" fmla="*/ 5 h 10"/>
                <a:gd name="T18" fmla="*/ 8 w 11"/>
                <a:gd name="T19" fmla="*/ 7 h 10"/>
                <a:gd name="T20" fmla="*/ 7 w 11"/>
                <a:gd name="T21" fmla="*/ 8 h 10"/>
                <a:gd name="T22" fmla="*/ 11 w 11"/>
                <a:gd name="T23" fmla="*/ 9 h 10"/>
                <a:gd name="T24" fmla="*/ 10 w 11"/>
                <a:gd name="T25" fmla="*/ 10 h 10"/>
                <a:gd name="T26" fmla="*/ 0 w 11"/>
                <a:gd name="T27" fmla="*/ 7 h 10"/>
                <a:gd name="T28" fmla="*/ 2 w 11"/>
                <a:gd name="T29" fmla="*/ 4 h 10"/>
                <a:gd name="T30" fmla="*/ 2 w 11"/>
                <a:gd name="T31" fmla="*/ 6 h 10"/>
                <a:gd name="T32" fmla="*/ 4 w 11"/>
                <a:gd name="T33" fmla="*/ 7 h 10"/>
                <a:gd name="T34" fmla="*/ 6 w 11"/>
                <a:gd name="T35" fmla="*/ 7 h 10"/>
                <a:gd name="T36" fmla="*/ 7 w 11"/>
                <a:gd name="T37" fmla="*/ 7 h 10"/>
                <a:gd name="T38" fmla="*/ 8 w 11"/>
                <a:gd name="T39" fmla="*/ 5 h 10"/>
                <a:gd name="T40" fmla="*/ 8 w 11"/>
                <a:gd name="T41" fmla="*/ 4 h 10"/>
                <a:gd name="T42" fmla="*/ 7 w 11"/>
                <a:gd name="T43" fmla="*/ 2 h 10"/>
                <a:gd name="T44" fmla="*/ 6 w 11"/>
                <a:gd name="T45" fmla="*/ 1 h 10"/>
                <a:gd name="T46" fmla="*/ 4 w 11"/>
                <a:gd name="T47" fmla="*/ 1 h 10"/>
                <a:gd name="T48" fmla="*/ 3 w 11"/>
                <a:gd name="T49" fmla="*/ 2 h 10"/>
                <a:gd name="T50" fmla="*/ 2 w 11"/>
                <a:gd name="T5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10">
                  <a:moveTo>
                    <a:pt x="0" y="7"/>
                  </a:moveTo>
                  <a:cubicBezTo>
                    <a:pt x="1" y="6"/>
                    <a:pt x="1" y="6"/>
                    <a:pt x="1" y="6"/>
                  </a:cubicBezTo>
                  <a:cubicBezTo>
                    <a:pt x="2" y="7"/>
                    <a:pt x="2" y="7"/>
                    <a:pt x="2" y="7"/>
                  </a:cubicBezTo>
                  <a:cubicBezTo>
                    <a:pt x="1" y="6"/>
                    <a:pt x="1" y="6"/>
                    <a:pt x="1" y="5"/>
                  </a:cubicBezTo>
                  <a:cubicBezTo>
                    <a:pt x="1" y="5"/>
                    <a:pt x="1" y="4"/>
                    <a:pt x="1" y="3"/>
                  </a:cubicBezTo>
                  <a:cubicBezTo>
                    <a:pt x="1" y="2"/>
                    <a:pt x="2" y="1"/>
                    <a:pt x="3" y="1"/>
                  </a:cubicBezTo>
                  <a:cubicBezTo>
                    <a:pt x="4" y="0"/>
                    <a:pt x="5" y="0"/>
                    <a:pt x="6" y="0"/>
                  </a:cubicBezTo>
                  <a:cubicBezTo>
                    <a:pt x="7" y="1"/>
                    <a:pt x="8" y="1"/>
                    <a:pt x="8" y="2"/>
                  </a:cubicBezTo>
                  <a:cubicBezTo>
                    <a:pt x="9" y="3"/>
                    <a:pt x="9" y="4"/>
                    <a:pt x="9" y="5"/>
                  </a:cubicBezTo>
                  <a:cubicBezTo>
                    <a:pt x="9" y="6"/>
                    <a:pt x="8" y="6"/>
                    <a:pt x="8" y="7"/>
                  </a:cubicBezTo>
                  <a:cubicBezTo>
                    <a:pt x="8" y="7"/>
                    <a:pt x="7" y="8"/>
                    <a:pt x="7" y="8"/>
                  </a:cubicBezTo>
                  <a:cubicBezTo>
                    <a:pt x="11" y="9"/>
                    <a:pt x="11" y="9"/>
                    <a:pt x="11" y="9"/>
                  </a:cubicBezTo>
                  <a:cubicBezTo>
                    <a:pt x="10" y="10"/>
                    <a:pt x="10" y="10"/>
                    <a:pt x="10" y="10"/>
                  </a:cubicBezTo>
                  <a:lnTo>
                    <a:pt x="0" y="7"/>
                  </a:lnTo>
                  <a:close/>
                  <a:moveTo>
                    <a:pt x="2" y="4"/>
                  </a:moveTo>
                  <a:cubicBezTo>
                    <a:pt x="2" y="4"/>
                    <a:pt x="2" y="5"/>
                    <a:pt x="2" y="6"/>
                  </a:cubicBezTo>
                  <a:cubicBezTo>
                    <a:pt x="3" y="7"/>
                    <a:pt x="3" y="7"/>
                    <a:pt x="4" y="7"/>
                  </a:cubicBezTo>
                  <a:cubicBezTo>
                    <a:pt x="5" y="7"/>
                    <a:pt x="5" y="7"/>
                    <a:pt x="6" y="7"/>
                  </a:cubicBezTo>
                  <a:cubicBezTo>
                    <a:pt x="6" y="7"/>
                    <a:pt x="7" y="7"/>
                    <a:pt x="7" y="7"/>
                  </a:cubicBezTo>
                  <a:cubicBezTo>
                    <a:pt x="8" y="6"/>
                    <a:pt x="8" y="6"/>
                    <a:pt x="8" y="5"/>
                  </a:cubicBezTo>
                  <a:cubicBezTo>
                    <a:pt x="8" y="5"/>
                    <a:pt x="8" y="4"/>
                    <a:pt x="8" y="4"/>
                  </a:cubicBezTo>
                  <a:cubicBezTo>
                    <a:pt x="8" y="3"/>
                    <a:pt x="7" y="3"/>
                    <a:pt x="7" y="2"/>
                  </a:cubicBezTo>
                  <a:cubicBezTo>
                    <a:pt x="7" y="2"/>
                    <a:pt x="6" y="2"/>
                    <a:pt x="6" y="1"/>
                  </a:cubicBezTo>
                  <a:cubicBezTo>
                    <a:pt x="5" y="1"/>
                    <a:pt x="5" y="1"/>
                    <a:pt x="4" y="1"/>
                  </a:cubicBezTo>
                  <a:cubicBezTo>
                    <a:pt x="4" y="2"/>
                    <a:pt x="3" y="2"/>
                    <a:pt x="3" y="2"/>
                  </a:cubicBezTo>
                  <a:cubicBezTo>
                    <a:pt x="2" y="3"/>
                    <a:pt x="2" y="3"/>
                    <a:pt x="2"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5" name="Freeform 1818">
              <a:extLst>
                <a:ext uri="{FF2B5EF4-FFF2-40B4-BE49-F238E27FC236}">
                  <a16:creationId xmlns:a16="http://schemas.microsoft.com/office/drawing/2014/main" id="{70748150-B80F-4E62-AE69-3E6637BFFE27}"/>
                </a:ext>
              </a:extLst>
            </p:cNvPr>
            <p:cNvSpPr>
              <a:spLocks/>
            </p:cNvSpPr>
            <p:nvPr/>
          </p:nvSpPr>
          <p:spPr bwMode="auto">
            <a:xfrm>
              <a:off x="3173" y="1956"/>
              <a:ext cx="19" cy="14"/>
            </a:xfrm>
            <a:custGeom>
              <a:avLst/>
              <a:gdLst>
                <a:gd name="T0" fmla="*/ 2 w 8"/>
                <a:gd name="T1" fmla="*/ 0 h 6"/>
                <a:gd name="T2" fmla="*/ 2 w 8"/>
                <a:gd name="T3" fmla="*/ 1 h 6"/>
                <a:gd name="T4" fmla="*/ 1 w 8"/>
                <a:gd name="T5" fmla="*/ 2 h 6"/>
                <a:gd name="T6" fmla="*/ 1 w 8"/>
                <a:gd name="T7" fmla="*/ 3 h 6"/>
                <a:gd name="T8" fmla="*/ 2 w 8"/>
                <a:gd name="T9" fmla="*/ 4 h 6"/>
                <a:gd name="T10" fmla="*/ 2 w 8"/>
                <a:gd name="T11" fmla="*/ 3 h 6"/>
                <a:gd name="T12" fmla="*/ 3 w 8"/>
                <a:gd name="T13" fmla="*/ 3 h 6"/>
                <a:gd name="T14" fmla="*/ 5 w 8"/>
                <a:gd name="T15" fmla="*/ 1 h 6"/>
                <a:gd name="T16" fmla="*/ 6 w 8"/>
                <a:gd name="T17" fmla="*/ 1 h 6"/>
                <a:gd name="T18" fmla="*/ 8 w 8"/>
                <a:gd name="T19" fmla="*/ 2 h 6"/>
                <a:gd name="T20" fmla="*/ 8 w 8"/>
                <a:gd name="T21" fmla="*/ 4 h 6"/>
                <a:gd name="T22" fmla="*/ 7 w 8"/>
                <a:gd name="T23" fmla="*/ 5 h 6"/>
                <a:gd name="T24" fmla="*/ 6 w 8"/>
                <a:gd name="T25" fmla="*/ 6 h 6"/>
                <a:gd name="T26" fmla="*/ 6 w 8"/>
                <a:gd name="T27" fmla="*/ 5 h 6"/>
                <a:gd name="T28" fmla="*/ 7 w 8"/>
                <a:gd name="T29" fmla="*/ 4 h 6"/>
                <a:gd name="T30" fmla="*/ 7 w 8"/>
                <a:gd name="T31" fmla="*/ 3 h 6"/>
                <a:gd name="T32" fmla="*/ 6 w 8"/>
                <a:gd name="T33" fmla="*/ 2 h 6"/>
                <a:gd name="T34" fmla="*/ 5 w 8"/>
                <a:gd name="T35" fmla="*/ 2 h 6"/>
                <a:gd name="T36" fmla="*/ 4 w 8"/>
                <a:gd name="T37" fmla="*/ 3 h 6"/>
                <a:gd name="T38" fmla="*/ 3 w 8"/>
                <a:gd name="T39" fmla="*/ 4 h 6"/>
                <a:gd name="T40" fmla="*/ 1 w 8"/>
                <a:gd name="T41" fmla="*/ 4 h 6"/>
                <a:gd name="T42" fmla="*/ 0 w 8"/>
                <a:gd name="T43" fmla="*/ 3 h 6"/>
                <a:gd name="T44" fmla="*/ 0 w 8"/>
                <a:gd name="T45" fmla="*/ 2 h 6"/>
                <a:gd name="T46" fmla="*/ 2 w 8"/>
                <a:gd name="T4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6">
                  <a:moveTo>
                    <a:pt x="2" y="0"/>
                  </a:moveTo>
                  <a:cubicBezTo>
                    <a:pt x="2" y="1"/>
                    <a:pt x="2" y="1"/>
                    <a:pt x="2" y="1"/>
                  </a:cubicBezTo>
                  <a:cubicBezTo>
                    <a:pt x="1" y="1"/>
                    <a:pt x="1" y="2"/>
                    <a:pt x="1" y="2"/>
                  </a:cubicBezTo>
                  <a:cubicBezTo>
                    <a:pt x="1" y="3"/>
                    <a:pt x="1" y="3"/>
                    <a:pt x="1" y="3"/>
                  </a:cubicBezTo>
                  <a:cubicBezTo>
                    <a:pt x="2" y="4"/>
                    <a:pt x="2" y="4"/>
                    <a:pt x="2" y="4"/>
                  </a:cubicBezTo>
                  <a:cubicBezTo>
                    <a:pt x="2" y="3"/>
                    <a:pt x="2" y="3"/>
                    <a:pt x="2" y="3"/>
                  </a:cubicBezTo>
                  <a:cubicBezTo>
                    <a:pt x="3" y="3"/>
                    <a:pt x="3" y="3"/>
                    <a:pt x="3" y="3"/>
                  </a:cubicBezTo>
                  <a:cubicBezTo>
                    <a:pt x="4" y="2"/>
                    <a:pt x="4" y="2"/>
                    <a:pt x="5" y="1"/>
                  </a:cubicBezTo>
                  <a:cubicBezTo>
                    <a:pt x="5" y="1"/>
                    <a:pt x="6" y="1"/>
                    <a:pt x="6" y="1"/>
                  </a:cubicBezTo>
                  <a:cubicBezTo>
                    <a:pt x="7" y="2"/>
                    <a:pt x="7" y="2"/>
                    <a:pt x="8" y="2"/>
                  </a:cubicBezTo>
                  <a:cubicBezTo>
                    <a:pt x="8" y="3"/>
                    <a:pt x="8" y="4"/>
                    <a:pt x="8" y="4"/>
                  </a:cubicBezTo>
                  <a:cubicBezTo>
                    <a:pt x="8" y="5"/>
                    <a:pt x="7" y="5"/>
                    <a:pt x="7" y="5"/>
                  </a:cubicBezTo>
                  <a:cubicBezTo>
                    <a:pt x="7" y="6"/>
                    <a:pt x="6" y="6"/>
                    <a:pt x="6" y="6"/>
                  </a:cubicBezTo>
                  <a:cubicBezTo>
                    <a:pt x="6" y="5"/>
                    <a:pt x="6" y="5"/>
                    <a:pt x="6" y="5"/>
                  </a:cubicBezTo>
                  <a:cubicBezTo>
                    <a:pt x="6" y="5"/>
                    <a:pt x="7" y="5"/>
                    <a:pt x="7" y="4"/>
                  </a:cubicBezTo>
                  <a:cubicBezTo>
                    <a:pt x="7" y="4"/>
                    <a:pt x="7" y="3"/>
                    <a:pt x="7" y="3"/>
                  </a:cubicBezTo>
                  <a:cubicBezTo>
                    <a:pt x="6" y="2"/>
                    <a:pt x="6" y="2"/>
                    <a:pt x="6" y="2"/>
                  </a:cubicBezTo>
                  <a:cubicBezTo>
                    <a:pt x="5" y="2"/>
                    <a:pt x="5" y="2"/>
                    <a:pt x="5" y="2"/>
                  </a:cubicBezTo>
                  <a:cubicBezTo>
                    <a:pt x="5" y="2"/>
                    <a:pt x="4" y="3"/>
                    <a:pt x="4" y="3"/>
                  </a:cubicBezTo>
                  <a:cubicBezTo>
                    <a:pt x="3" y="4"/>
                    <a:pt x="3" y="4"/>
                    <a:pt x="3" y="4"/>
                  </a:cubicBezTo>
                  <a:cubicBezTo>
                    <a:pt x="2" y="5"/>
                    <a:pt x="2" y="5"/>
                    <a:pt x="1" y="4"/>
                  </a:cubicBezTo>
                  <a:cubicBezTo>
                    <a:pt x="1" y="4"/>
                    <a:pt x="0" y="4"/>
                    <a:pt x="0" y="3"/>
                  </a:cubicBezTo>
                  <a:cubicBezTo>
                    <a:pt x="0" y="3"/>
                    <a:pt x="0" y="2"/>
                    <a:pt x="0" y="2"/>
                  </a:cubicBezTo>
                  <a:cubicBezTo>
                    <a:pt x="0" y="1"/>
                    <a:pt x="1" y="1"/>
                    <a:pt x="2"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6" name="Freeform 1819">
              <a:extLst>
                <a:ext uri="{FF2B5EF4-FFF2-40B4-BE49-F238E27FC236}">
                  <a16:creationId xmlns:a16="http://schemas.microsoft.com/office/drawing/2014/main" id="{6E8DDAB7-E820-4AB2-8B1A-2F9C73010B78}"/>
                </a:ext>
              </a:extLst>
            </p:cNvPr>
            <p:cNvSpPr>
              <a:spLocks/>
            </p:cNvSpPr>
            <p:nvPr/>
          </p:nvSpPr>
          <p:spPr bwMode="auto">
            <a:xfrm>
              <a:off x="3175" y="1937"/>
              <a:ext cx="22" cy="19"/>
            </a:xfrm>
            <a:custGeom>
              <a:avLst/>
              <a:gdLst>
                <a:gd name="T0" fmla="*/ 0 w 9"/>
                <a:gd name="T1" fmla="*/ 6 h 8"/>
                <a:gd name="T2" fmla="*/ 0 w 9"/>
                <a:gd name="T3" fmla="*/ 5 h 8"/>
                <a:gd name="T4" fmla="*/ 4 w 9"/>
                <a:gd name="T5" fmla="*/ 6 h 8"/>
                <a:gd name="T6" fmla="*/ 6 w 9"/>
                <a:gd name="T7" fmla="*/ 7 h 8"/>
                <a:gd name="T8" fmla="*/ 7 w 9"/>
                <a:gd name="T9" fmla="*/ 6 h 8"/>
                <a:gd name="T10" fmla="*/ 8 w 9"/>
                <a:gd name="T11" fmla="*/ 5 h 8"/>
                <a:gd name="T12" fmla="*/ 8 w 9"/>
                <a:gd name="T13" fmla="*/ 4 h 8"/>
                <a:gd name="T14" fmla="*/ 7 w 9"/>
                <a:gd name="T15" fmla="*/ 3 h 8"/>
                <a:gd name="T16" fmla="*/ 5 w 9"/>
                <a:gd name="T17" fmla="*/ 2 h 8"/>
                <a:gd name="T18" fmla="*/ 2 w 9"/>
                <a:gd name="T19" fmla="*/ 1 h 8"/>
                <a:gd name="T20" fmla="*/ 2 w 9"/>
                <a:gd name="T21" fmla="*/ 0 h 8"/>
                <a:gd name="T22" fmla="*/ 6 w 9"/>
                <a:gd name="T23" fmla="*/ 1 h 8"/>
                <a:gd name="T24" fmla="*/ 8 w 9"/>
                <a:gd name="T25" fmla="*/ 2 h 8"/>
                <a:gd name="T26" fmla="*/ 9 w 9"/>
                <a:gd name="T27" fmla="*/ 3 h 8"/>
                <a:gd name="T28" fmla="*/ 9 w 9"/>
                <a:gd name="T29" fmla="*/ 5 h 8"/>
                <a:gd name="T30" fmla="*/ 8 w 9"/>
                <a:gd name="T31" fmla="*/ 7 h 8"/>
                <a:gd name="T32" fmla="*/ 6 w 9"/>
                <a:gd name="T33" fmla="*/ 8 h 8"/>
                <a:gd name="T34" fmla="*/ 4 w 9"/>
                <a:gd name="T35" fmla="*/ 7 h 8"/>
                <a:gd name="T36" fmla="*/ 0 w 9"/>
                <a:gd name="T3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8">
                  <a:moveTo>
                    <a:pt x="0" y="6"/>
                  </a:moveTo>
                  <a:cubicBezTo>
                    <a:pt x="0" y="5"/>
                    <a:pt x="0" y="5"/>
                    <a:pt x="0" y="5"/>
                  </a:cubicBezTo>
                  <a:cubicBezTo>
                    <a:pt x="4" y="6"/>
                    <a:pt x="4" y="6"/>
                    <a:pt x="4" y="6"/>
                  </a:cubicBezTo>
                  <a:cubicBezTo>
                    <a:pt x="5" y="7"/>
                    <a:pt x="5" y="7"/>
                    <a:pt x="6" y="7"/>
                  </a:cubicBezTo>
                  <a:cubicBezTo>
                    <a:pt x="6" y="7"/>
                    <a:pt x="7" y="7"/>
                    <a:pt x="7" y="6"/>
                  </a:cubicBezTo>
                  <a:cubicBezTo>
                    <a:pt x="7" y="6"/>
                    <a:pt x="8" y="6"/>
                    <a:pt x="8" y="5"/>
                  </a:cubicBezTo>
                  <a:cubicBezTo>
                    <a:pt x="8" y="5"/>
                    <a:pt x="8" y="4"/>
                    <a:pt x="8" y="4"/>
                  </a:cubicBezTo>
                  <a:cubicBezTo>
                    <a:pt x="8" y="3"/>
                    <a:pt x="7" y="3"/>
                    <a:pt x="7" y="3"/>
                  </a:cubicBezTo>
                  <a:cubicBezTo>
                    <a:pt x="7" y="2"/>
                    <a:pt x="6" y="2"/>
                    <a:pt x="5" y="2"/>
                  </a:cubicBezTo>
                  <a:cubicBezTo>
                    <a:pt x="2" y="1"/>
                    <a:pt x="2" y="1"/>
                    <a:pt x="2" y="1"/>
                  </a:cubicBezTo>
                  <a:cubicBezTo>
                    <a:pt x="2" y="0"/>
                    <a:pt x="2" y="0"/>
                    <a:pt x="2" y="0"/>
                  </a:cubicBezTo>
                  <a:cubicBezTo>
                    <a:pt x="6" y="1"/>
                    <a:pt x="6" y="1"/>
                    <a:pt x="6" y="1"/>
                  </a:cubicBezTo>
                  <a:cubicBezTo>
                    <a:pt x="7" y="1"/>
                    <a:pt x="7" y="2"/>
                    <a:pt x="8" y="2"/>
                  </a:cubicBezTo>
                  <a:cubicBezTo>
                    <a:pt x="8" y="2"/>
                    <a:pt x="9" y="3"/>
                    <a:pt x="9" y="3"/>
                  </a:cubicBezTo>
                  <a:cubicBezTo>
                    <a:pt x="9" y="4"/>
                    <a:pt x="9" y="5"/>
                    <a:pt x="9" y="5"/>
                  </a:cubicBezTo>
                  <a:cubicBezTo>
                    <a:pt x="8" y="6"/>
                    <a:pt x="8" y="7"/>
                    <a:pt x="8" y="7"/>
                  </a:cubicBezTo>
                  <a:cubicBezTo>
                    <a:pt x="7" y="7"/>
                    <a:pt x="7" y="8"/>
                    <a:pt x="6" y="8"/>
                  </a:cubicBezTo>
                  <a:cubicBezTo>
                    <a:pt x="6" y="8"/>
                    <a:pt x="5" y="8"/>
                    <a:pt x="4" y="7"/>
                  </a:cubicBezTo>
                  <a:lnTo>
                    <a:pt x="0" y="6"/>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7" name="Freeform 1820">
              <a:extLst>
                <a:ext uri="{FF2B5EF4-FFF2-40B4-BE49-F238E27FC236}">
                  <a16:creationId xmlns:a16="http://schemas.microsoft.com/office/drawing/2014/main" id="{E2872402-9D3F-4778-8FD2-73AB61734AB7}"/>
                </a:ext>
              </a:extLst>
            </p:cNvPr>
            <p:cNvSpPr>
              <a:spLocks/>
            </p:cNvSpPr>
            <p:nvPr/>
          </p:nvSpPr>
          <p:spPr bwMode="auto">
            <a:xfrm>
              <a:off x="3182" y="1906"/>
              <a:ext cx="27" cy="31"/>
            </a:xfrm>
            <a:custGeom>
              <a:avLst/>
              <a:gdLst>
                <a:gd name="T0" fmla="*/ 0 w 11"/>
                <a:gd name="T1" fmla="*/ 11 h 13"/>
                <a:gd name="T2" fmla="*/ 0 w 11"/>
                <a:gd name="T3" fmla="*/ 10 h 13"/>
                <a:gd name="T4" fmla="*/ 1 w 11"/>
                <a:gd name="T5" fmla="*/ 10 h 13"/>
                <a:gd name="T6" fmla="*/ 1 w 11"/>
                <a:gd name="T7" fmla="*/ 9 h 13"/>
                <a:gd name="T8" fmla="*/ 1 w 11"/>
                <a:gd name="T9" fmla="*/ 7 h 13"/>
                <a:gd name="T10" fmla="*/ 1 w 11"/>
                <a:gd name="T11" fmla="*/ 6 h 13"/>
                <a:gd name="T12" fmla="*/ 2 w 11"/>
                <a:gd name="T13" fmla="*/ 6 h 13"/>
                <a:gd name="T14" fmla="*/ 3 w 11"/>
                <a:gd name="T15" fmla="*/ 5 h 13"/>
                <a:gd name="T16" fmla="*/ 2 w 11"/>
                <a:gd name="T17" fmla="*/ 4 h 13"/>
                <a:gd name="T18" fmla="*/ 2 w 11"/>
                <a:gd name="T19" fmla="*/ 2 h 13"/>
                <a:gd name="T20" fmla="*/ 3 w 11"/>
                <a:gd name="T21" fmla="*/ 1 h 13"/>
                <a:gd name="T22" fmla="*/ 5 w 11"/>
                <a:gd name="T23" fmla="*/ 0 h 13"/>
                <a:gd name="T24" fmla="*/ 7 w 11"/>
                <a:gd name="T25" fmla="*/ 1 h 13"/>
                <a:gd name="T26" fmla="*/ 11 w 11"/>
                <a:gd name="T27" fmla="*/ 2 h 13"/>
                <a:gd name="T28" fmla="*/ 10 w 11"/>
                <a:gd name="T29" fmla="*/ 3 h 13"/>
                <a:gd name="T30" fmla="*/ 6 w 11"/>
                <a:gd name="T31" fmla="*/ 2 h 13"/>
                <a:gd name="T32" fmla="*/ 5 w 11"/>
                <a:gd name="T33" fmla="*/ 1 h 13"/>
                <a:gd name="T34" fmla="*/ 4 w 11"/>
                <a:gd name="T35" fmla="*/ 2 h 13"/>
                <a:gd name="T36" fmla="*/ 3 w 11"/>
                <a:gd name="T37" fmla="*/ 3 h 13"/>
                <a:gd name="T38" fmla="*/ 3 w 11"/>
                <a:gd name="T39" fmla="*/ 4 h 13"/>
                <a:gd name="T40" fmla="*/ 4 w 11"/>
                <a:gd name="T41" fmla="*/ 5 h 13"/>
                <a:gd name="T42" fmla="*/ 6 w 11"/>
                <a:gd name="T43" fmla="*/ 6 h 13"/>
                <a:gd name="T44" fmla="*/ 9 w 11"/>
                <a:gd name="T45" fmla="*/ 7 h 13"/>
                <a:gd name="T46" fmla="*/ 9 w 11"/>
                <a:gd name="T47" fmla="*/ 8 h 13"/>
                <a:gd name="T48" fmla="*/ 5 w 11"/>
                <a:gd name="T49" fmla="*/ 7 h 13"/>
                <a:gd name="T50" fmla="*/ 3 w 11"/>
                <a:gd name="T51" fmla="*/ 6 h 13"/>
                <a:gd name="T52" fmla="*/ 2 w 11"/>
                <a:gd name="T53" fmla="*/ 7 h 13"/>
                <a:gd name="T54" fmla="*/ 2 w 11"/>
                <a:gd name="T55" fmla="*/ 8 h 13"/>
                <a:gd name="T56" fmla="*/ 2 w 11"/>
                <a:gd name="T57" fmla="*/ 9 h 13"/>
                <a:gd name="T58" fmla="*/ 2 w 11"/>
                <a:gd name="T59" fmla="*/ 10 h 13"/>
                <a:gd name="T60" fmla="*/ 4 w 11"/>
                <a:gd name="T61" fmla="*/ 11 h 13"/>
                <a:gd name="T62" fmla="*/ 7 w 11"/>
                <a:gd name="T63" fmla="*/ 12 h 13"/>
                <a:gd name="T64" fmla="*/ 7 w 11"/>
                <a:gd name="T65" fmla="*/ 13 h 13"/>
                <a:gd name="T66" fmla="*/ 0 w 11"/>
                <a:gd name="T6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 h="13">
                  <a:moveTo>
                    <a:pt x="0" y="11"/>
                  </a:moveTo>
                  <a:cubicBezTo>
                    <a:pt x="0" y="10"/>
                    <a:pt x="0" y="10"/>
                    <a:pt x="0" y="10"/>
                  </a:cubicBezTo>
                  <a:cubicBezTo>
                    <a:pt x="1" y="10"/>
                    <a:pt x="1" y="10"/>
                    <a:pt x="1" y="10"/>
                  </a:cubicBezTo>
                  <a:cubicBezTo>
                    <a:pt x="1" y="10"/>
                    <a:pt x="1" y="9"/>
                    <a:pt x="1" y="9"/>
                  </a:cubicBezTo>
                  <a:cubicBezTo>
                    <a:pt x="1" y="8"/>
                    <a:pt x="1" y="8"/>
                    <a:pt x="1" y="7"/>
                  </a:cubicBezTo>
                  <a:cubicBezTo>
                    <a:pt x="1" y="6"/>
                    <a:pt x="1" y="6"/>
                    <a:pt x="1" y="6"/>
                  </a:cubicBezTo>
                  <a:cubicBezTo>
                    <a:pt x="2" y="6"/>
                    <a:pt x="2" y="6"/>
                    <a:pt x="2" y="6"/>
                  </a:cubicBezTo>
                  <a:cubicBezTo>
                    <a:pt x="2" y="5"/>
                    <a:pt x="3" y="5"/>
                    <a:pt x="3" y="5"/>
                  </a:cubicBezTo>
                  <a:cubicBezTo>
                    <a:pt x="3" y="5"/>
                    <a:pt x="3" y="4"/>
                    <a:pt x="2" y="4"/>
                  </a:cubicBezTo>
                  <a:cubicBezTo>
                    <a:pt x="2" y="3"/>
                    <a:pt x="2" y="3"/>
                    <a:pt x="2" y="2"/>
                  </a:cubicBezTo>
                  <a:cubicBezTo>
                    <a:pt x="3" y="2"/>
                    <a:pt x="3" y="1"/>
                    <a:pt x="3" y="1"/>
                  </a:cubicBezTo>
                  <a:cubicBezTo>
                    <a:pt x="4" y="1"/>
                    <a:pt x="4" y="0"/>
                    <a:pt x="5" y="0"/>
                  </a:cubicBezTo>
                  <a:cubicBezTo>
                    <a:pt x="5" y="0"/>
                    <a:pt x="6" y="1"/>
                    <a:pt x="7" y="1"/>
                  </a:cubicBezTo>
                  <a:cubicBezTo>
                    <a:pt x="11" y="2"/>
                    <a:pt x="11" y="2"/>
                    <a:pt x="11" y="2"/>
                  </a:cubicBezTo>
                  <a:cubicBezTo>
                    <a:pt x="10" y="3"/>
                    <a:pt x="10" y="3"/>
                    <a:pt x="10" y="3"/>
                  </a:cubicBezTo>
                  <a:cubicBezTo>
                    <a:pt x="6" y="2"/>
                    <a:pt x="6" y="2"/>
                    <a:pt x="6" y="2"/>
                  </a:cubicBezTo>
                  <a:cubicBezTo>
                    <a:pt x="6" y="2"/>
                    <a:pt x="5" y="1"/>
                    <a:pt x="5" y="1"/>
                  </a:cubicBezTo>
                  <a:cubicBezTo>
                    <a:pt x="4" y="2"/>
                    <a:pt x="4" y="2"/>
                    <a:pt x="4" y="2"/>
                  </a:cubicBezTo>
                  <a:cubicBezTo>
                    <a:pt x="4" y="2"/>
                    <a:pt x="3" y="2"/>
                    <a:pt x="3" y="3"/>
                  </a:cubicBezTo>
                  <a:cubicBezTo>
                    <a:pt x="3" y="3"/>
                    <a:pt x="3" y="4"/>
                    <a:pt x="3" y="4"/>
                  </a:cubicBezTo>
                  <a:cubicBezTo>
                    <a:pt x="3" y="4"/>
                    <a:pt x="4" y="5"/>
                    <a:pt x="4" y="5"/>
                  </a:cubicBezTo>
                  <a:cubicBezTo>
                    <a:pt x="4" y="5"/>
                    <a:pt x="5" y="6"/>
                    <a:pt x="6" y="6"/>
                  </a:cubicBezTo>
                  <a:cubicBezTo>
                    <a:pt x="9" y="7"/>
                    <a:pt x="9" y="7"/>
                    <a:pt x="9" y="7"/>
                  </a:cubicBezTo>
                  <a:cubicBezTo>
                    <a:pt x="9" y="8"/>
                    <a:pt x="9" y="8"/>
                    <a:pt x="9" y="8"/>
                  </a:cubicBezTo>
                  <a:cubicBezTo>
                    <a:pt x="5" y="7"/>
                    <a:pt x="5" y="7"/>
                    <a:pt x="5" y="7"/>
                  </a:cubicBezTo>
                  <a:cubicBezTo>
                    <a:pt x="4" y="7"/>
                    <a:pt x="4" y="6"/>
                    <a:pt x="3" y="6"/>
                  </a:cubicBezTo>
                  <a:cubicBezTo>
                    <a:pt x="2" y="7"/>
                    <a:pt x="2" y="7"/>
                    <a:pt x="2" y="7"/>
                  </a:cubicBezTo>
                  <a:cubicBezTo>
                    <a:pt x="2" y="7"/>
                    <a:pt x="2" y="7"/>
                    <a:pt x="2" y="8"/>
                  </a:cubicBezTo>
                  <a:cubicBezTo>
                    <a:pt x="1" y="8"/>
                    <a:pt x="1" y="8"/>
                    <a:pt x="2" y="9"/>
                  </a:cubicBezTo>
                  <a:cubicBezTo>
                    <a:pt x="2" y="9"/>
                    <a:pt x="2" y="10"/>
                    <a:pt x="2" y="10"/>
                  </a:cubicBezTo>
                  <a:cubicBezTo>
                    <a:pt x="3" y="10"/>
                    <a:pt x="3" y="11"/>
                    <a:pt x="4" y="11"/>
                  </a:cubicBezTo>
                  <a:cubicBezTo>
                    <a:pt x="7" y="12"/>
                    <a:pt x="7" y="12"/>
                    <a:pt x="7" y="12"/>
                  </a:cubicBezTo>
                  <a:cubicBezTo>
                    <a:pt x="7" y="13"/>
                    <a:pt x="7" y="13"/>
                    <a:pt x="7" y="13"/>
                  </a:cubicBezTo>
                  <a:lnTo>
                    <a:pt x="0" y="1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8" name="Freeform 1821">
              <a:extLst>
                <a:ext uri="{FF2B5EF4-FFF2-40B4-BE49-F238E27FC236}">
                  <a16:creationId xmlns:a16="http://schemas.microsoft.com/office/drawing/2014/main" id="{341BE242-7CC5-4649-B4CB-556802CB21F9}"/>
                </a:ext>
              </a:extLst>
            </p:cNvPr>
            <p:cNvSpPr>
              <a:spLocks noEditPoints="1"/>
            </p:cNvSpPr>
            <p:nvPr/>
          </p:nvSpPr>
          <p:spPr bwMode="auto">
            <a:xfrm>
              <a:off x="3197" y="1873"/>
              <a:ext cx="23" cy="24"/>
            </a:xfrm>
            <a:custGeom>
              <a:avLst/>
              <a:gdLst>
                <a:gd name="T0" fmla="*/ 0 w 10"/>
                <a:gd name="T1" fmla="*/ 0 h 10"/>
                <a:gd name="T2" fmla="*/ 10 w 10"/>
                <a:gd name="T3" fmla="*/ 4 h 10"/>
                <a:gd name="T4" fmla="*/ 9 w 10"/>
                <a:gd name="T5" fmla="*/ 4 h 10"/>
                <a:gd name="T6" fmla="*/ 8 w 10"/>
                <a:gd name="T7" fmla="*/ 4 h 10"/>
                <a:gd name="T8" fmla="*/ 9 w 10"/>
                <a:gd name="T9" fmla="*/ 6 h 10"/>
                <a:gd name="T10" fmla="*/ 8 w 10"/>
                <a:gd name="T11" fmla="*/ 7 h 10"/>
                <a:gd name="T12" fmla="*/ 6 w 10"/>
                <a:gd name="T13" fmla="*/ 10 h 10"/>
                <a:gd name="T14" fmla="*/ 3 w 10"/>
                <a:gd name="T15" fmla="*/ 10 h 10"/>
                <a:gd name="T16" fmla="*/ 1 w 10"/>
                <a:gd name="T17" fmla="*/ 7 h 10"/>
                <a:gd name="T18" fmla="*/ 1 w 10"/>
                <a:gd name="T19" fmla="*/ 4 h 10"/>
                <a:gd name="T20" fmla="*/ 2 w 10"/>
                <a:gd name="T21" fmla="*/ 3 h 10"/>
                <a:gd name="T22" fmla="*/ 4 w 10"/>
                <a:gd name="T23" fmla="*/ 2 h 10"/>
                <a:gd name="T24" fmla="*/ 0 w 10"/>
                <a:gd name="T25" fmla="*/ 0 h 10"/>
                <a:gd name="T26" fmla="*/ 2 w 10"/>
                <a:gd name="T27" fmla="*/ 5 h 10"/>
                <a:gd name="T28" fmla="*/ 2 w 10"/>
                <a:gd name="T29" fmla="*/ 6 h 10"/>
                <a:gd name="T30" fmla="*/ 2 w 10"/>
                <a:gd name="T31" fmla="*/ 8 h 10"/>
                <a:gd name="T32" fmla="*/ 4 w 10"/>
                <a:gd name="T33" fmla="*/ 9 h 10"/>
                <a:gd name="T34" fmla="*/ 5 w 10"/>
                <a:gd name="T35" fmla="*/ 9 h 10"/>
                <a:gd name="T36" fmla="*/ 7 w 10"/>
                <a:gd name="T37" fmla="*/ 8 h 10"/>
                <a:gd name="T38" fmla="*/ 8 w 10"/>
                <a:gd name="T39" fmla="*/ 7 h 10"/>
                <a:gd name="T40" fmla="*/ 8 w 10"/>
                <a:gd name="T41" fmla="*/ 5 h 10"/>
                <a:gd name="T42" fmla="*/ 7 w 10"/>
                <a:gd name="T43" fmla="*/ 4 h 10"/>
                <a:gd name="T44" fmla="*/ 6 w 10"/>
                <a:gd name="T45" fmla="*/ 3 h 10"/>
                <a:gd name="T46" fmla="*/ 4 w 10"/>
                <a:gd name="T47" fmla="*/ 3 h 10"/>
                <a:gd name="T48" fmla="*/ 2 w 10"/>
                <a:gd name="T4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0">
                  <a:moveTo>
                    <a:pt x="0" y="0"/>
                  </a:moveTo>
                  <a:cubicBezTo>
                    <a:pt x="10" y="4"/>
                    <a:pt x="10" y="4"/>
                    <a:pt x="10" y="4"/>
                  </a:cubicBezTo>
                  <a:cubicBezTo>
                    <a:pt x="9" y="4"/>
                    <a:pt x="9" y="4"/>
                    <a:pt x="9" y="4"/>
                  </a:cubicBezTo>
                  <a:cubicBezTo>
                    <a:pt x="8" y="4"/>
                    <a:pt x="8" y="4"/>
                    <a:pt x="8" y="4"/>
                  </a:cubicBezTo>
                  <a:cubicBezTo>
                    <a:pt x="9" y="5"/>
                    <a:pt x="9" y="5"/>
                    <a:pt x="9" y="6"/>
                  </a:cubicBezTo>
                  <a:cubicBezTo>
                    <a:pt x="9" y="6"/>
                    <a:pt x="9" y="7"/>
                    <a:pt x="8" y="7"/>
                  </a:cubicBezTo>
                  <a:cubicBezTo>
                    <a:pt x="8" y="8"/>
                    <a:pt x="7" y="9"/>
                    <a:pt x="6" y="10"/>
                  </a:cubicBezTo>
                  <a:cubicBezTo>
                    <a:pt x="5" y="10"/>
                    <a:pt x="4" y="10"/>
                    <a:pt x="3" y="10"/>
                  </a:cubicBezTo>
                  <a:cubicBezTo>
                    <a:pt x="2" y="9"/>
                    <a:pt x="1" y="8"/>
                    <a:pt x="1" y="7"/>
                  </a:cubicBezTo>
                  <a:cubicBezTo>
                    <a:pt x="1" y="6"/>
                    <a:pt x="1" y="5"/>
                    <a:pt x="1" y="4"/>
                  </a:cubicBezTo>
                  <a:cubicBezTo>
                    <a:pt x="1" y="4"/>
                    <a:pt x="2" y="3"/>
                    <a:pt x="2" y="3"/>
                  </a:cubicBezTo>
                  <a:cubicBezTo>
                    <a:pt x="2" y="3"/>
                    <a:pt x="3" y="2"/>
                    <a:pt x="4" y="2"/>
                  </a:cubicBezTo>
                  <a:cubicBezTo>
                    <a:pt x="0" y="0"/>
                    <a:pt x="0" y="0"/>
                    <a:pt x="0" y="0"/>
                  </a:cubicBezTo>
                  <a:close/>
                  <a:moveTo>
                    <a:pt x="2" y="5"/>
                  </a:moveTo>
                  <a:cubicBezTo>
                    <a:pt x="2" y="5"/>
                    <a:pt x="2" y="6"/>
                    <a:pt x="2" y="6"/>
                  </a:cubicBezTo>
                  <a:cubicBezTo>
                    <a:pt x="2" y="7"/>
                    <a:pt x="2" y="7"/>
                    <a:pt x="2" y="8"/>
                  </a:cubicBezTo>
                  <a:cubicBezTo>
                    <a:pt x="3" y="8"/>
                    <a:pt x="3" y="8"/>
                    <a:pt x="4" y="9"/>
                  </a:cubicBezTo>
                  <a:cubicBezTo>
                    <a:pt x="4" y="9"/>
                    <a:pt x="5" y="9"/>
                    <a:pt x="5" y="9"/>
                  </a:cubicBezTo>
                  <a:cubicBezTo>
                    <a:pt x="6" y="9"/>
                    <a:pt x="6" y="9"/>
                    <a:pt x="7" y="8"/>
                  </a:cubicBezTo>
                  <a:cubicBezTo>
                    <a:pt x="7" y="8"/>
                    <a:pt x="7" y="7"/>
                    <a:pt x="8" y="7"/>
                  </a:cubicBezTo>
                  <a:cubicBezTo>
                    <a:pt x="8" y="6"/>
                    <a:pt x="8" y="6"/>
                    <a:pt x="8" y="5"/>
                  </a:cubicBezTo>
                  <a:cubicBezTo>
                    <a:pt x="8" y="5"/>
                    <a:pt x="8" y="4"/>
                    <a:pt x="7" y="4"/>
                  </a:cubicBezTo>
                  <a:cubicBezTo>
                    <a:pt x="7" y="4"/>
                    <a:pt x="6" y="3"/>
                    <a:pt x="6" y="3"/>
                  </a:cubicBezTo>
                  <a:cubicBezTo>
                    <a:pt x="5" y="3"/>
                    <a:pt x="4" y="3"/>
                    <a:pt x="4" y="3"/>
                  </a:cubicBezTo>
                  <a:cubicBezTo>
                    <a:pt x="3" y="3"/>
                    <a:pt x="2" y="4"/>
                    <a:pt x="2" y="5"/>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79" name="Freeform 1822">
              <a:extLst>
                <a:ext uri="{FF2B5EF4-FFF2-40B4-BE49-F238E27FC236}">
                  <a16:creationId xmlns:a16="http://schemas.microsoft.com/office/drawing/2014/main" id="{127AA9A2-830D-4E37-B84C-80CA9B609CF3}"/>
                </a:ext>
              </a:extLst>
            </p:cNvPr>
            <p:cNvSpPr>
              <a:spLocks noEditPoints="1"/>
            </p:cNvSpPr>
            <p:nvPr/>
          </p:nvSpPr>
          <p:spPr bwMode="auto">
            <a:xfrm>
              <a:off x="3206" y="1856"/>
              <a:ext cx="22" cy="19"/>
            </a:xfrm>
            <a:custGeom>
              <a:avLst/>
              <a:gdLst>
                <a:gd name="T0" fmla="*/ 1 w 9"/>
                <a:gd name="T1" fmla="*/ 2 h 8"/>
                <a:gd name="T2" fmla="*/ 3 w 9"/>
                <a:gd name="T3" fmla="*/ 0 h 8"/>
                <a:gd name="T4" fmla="*/ 6 w 9"/>
                <a:gd name="T5" fmla="*/ 0 h 8"/>
                <a:gd name="T6" fmla="*/ 8 w 9"/>
                <a:gd name="T7" fmla="*/ 2 h 8"/>
                <a:gd name="T8" fmla="*/ 8 w 9"/>
                <a:gd name="T9" fmla="*/ 5 h 8"/>
                <a:gd name="T10" fmla="*/ 6 w 9"/>
                <a:gd name="T11" fmla="*/ 7 h 8"/>
                <a:gd name="T12" fmla="*/ 3 w 9"/>
                <a:gd name="T13" fmla="*/ 7 h 8"/>
                <a:gd name="T14" fmla="*/ 1 w 9"/>
                <a:gd name="T15" fmla="*/ 5 h 8"/>
                <a:gd name="T16" fmla="*/ 1 w 9"/>
                <a:gd name="T17" fmla="*/ 2 h 8"/>
                <a:gd name="T18" fmla="*/ 2 w 9"/>
                <a:gd name="T19" fmla="*/ 2 h 8"/>
                <a:gd name="T20" fmla="*/ 2 w 9"/>
                <a:gd name="T21" fmla="*/ 5 h 8"/>
                <a:gd name="T22" fmla="*/ 3 w 9"/>
                <a:gd name="T23" fmla="*/ 6 h 8"/>
                <a:gd name="T24" fmla="*/ 5 w 9"/>
                <a:gd name="T25" fmla="*/ 7 h 8"/>
                <a:gd name="T26" fmla="*/ 7 w 9"/>
                <a:gd name="T27" fmla="*/ 6 h 8"/>
                <a:gd name="T28" fmla="*/ 7 w 9"/>
                <a:gd name="T29" fmla="*/ 5 h 8"/>
                <a:gd name="T30" fmla="*/ 8 w 9"/>
                <a:gd name="T31" fmla="*/ 3 h 8"/>
                <a:gd name="T32" fmla="*/ 7 w 9"/>
                <a:gd name="T33" fmla="*/ 2 h 8"/>
                <a:gd name="T34" fmla="*/ 6 w 9"/>
                <a:gd name="T35" fmla="*/ 1 h 8"/>
                <a:gd name="T36" fmla="*/ 4 w 9"/>
                <a:gd name="T37" fmla="*/ 1 h 8"/>
                <a:gd name="T38" fmla="*/ 2 w 9"/>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8">
                  <a:moveTo>
                    <a:pt x="1" y="2"/>
                  </a:moveTo>
                  <a:cubicBezTo>
                    <a:pt x="1" y="1"/>
                    <a:pt x="2" y="0"/>
                    <a:pt x="3" y="0"/>
                  </a:cubicBezTo>
                  <a:cubicBezTo>
                    <a:pt x="4" y="0"/>
                    <a:pt x="5" y="0"/>
                    <a:pt x="6" y="0"/>
                  </a:cubicBezTo>
                  <a:cubicBezTo>
                    <a:pt x="7" y="0"/>
                    <a:pt x="8" y="1"/>
                    <a:pt x="8" y="2"/>
                  </a:cubicBezTo>
                  <a:cubicBezTo>
                    <a:pt x="9" y="3"/>
                    <a:pt x="9" y="4"/>
                    <a:pt x="8" y="5"/>
                  </a:cubicBezTo>
                  <a:cubicBezTo>
                    <a:pt x="8" y="6"/>
                    <a:pt x="7" y="7"/>
                    <a:pt x="6" y="7"/>
                  </a:cubicBezTo>
                  <a:cubicBezTo>
                    <a:pt x="5" y="8"/>
                    <a:pt x="4" y="8"/>
                    <a:pt x="3" y="7"/>
                  </a:cubicBezTo>
                  <a:cubicBezTo>
                    <a:pt x="2" y="7"/>
                    <a:pt x="1" y="6"/>
                    <a:pt x="1" y="5"/>
                  </a:cubicBezTo>
                  <a:cubicBezTo>
                    <a:pt x="0" y="4"/>
                    <a:pt x="0" y="3"/>
                    <a:pt x="1" y="2"/>
                  </a:cubicBezTo>
                  <a:close/>
                  <a:moveTo>
                    <a:pt x="2" y="2"/>
                  </a:moveTo>
                  <a:cubicBezTo>
                    <a:pt x="2" y="3"/>
                    <a:pt x="2" y="4"/>
                    <a:pt x="2" y="5"/>
                  </a:cubicBezTo>
                  <a:cubicBezTo>
                    <a:pt x="2" y="6"/>
                    <a:pt x="3" y="6"/>
                    <a:pt x="3" y="6"/>
                  </a:cubicBezTo>
                  <a:cubicBezTo>
                    <a:pt x="4" y="7"/>
                    <a:pt x="4" y="7"/>
                    <a:pt x="5" y="7"/>
                  </a:cubicBezTo>
                  <a:cubicBezTo>
                    <a:pt x="6" y="7"/>
                    <a:pt x="6" y="6"/>
                    <a:pt x="7" y="6"/>
                  </a:cubicBezTo>
                  <a:cubicBezTo>
                    <a:pt x="7" y="6"/>
                    <a:pt x="7" y="5"/>
                    <a:pt x="7" y="5"/>
                  </a:cubicBezTo>
                  <a:cubicBezTo>
                    <a:pt x="8" y="4"/>
                    <a:pt x="8" y="4"/>
                    <a:pt x="8" y="3"/>
                  </a:cubicBezTo>
                  <a:cubicBezTo>
                    <a:pt x="8" y="3"/>
                    <a:pt x="7" y="2"/>
                    <a:pt x="7" y="2"/>
                  </a:cubicBezTo>
                  <a:cubicBezTo>
                    <a:pt x="7" y="2"/>
                    <a:pt x="6" y="1"/>
                    <a:pt x="6" y="1"/>
                  </a:cubicBezTo>
                  <a:cubicBezTo>
                    <a:pt x="5" y="1"/>
                    <a:pt x="4" y="1"/>
                    <a:pt x="4" y="1"/>
                  </a:cubicBezTo>
                  <a:cubicBezTo>
                    <a:pt x="3" y="1"/>
                    <a:pt x="2" y="2"/>
                    <a:pt x="2"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0" name="Freeform 1823">
              <a:extLst>
                <a:ext uri="{FF2B5EF4-FFF2-40B4-BE49-F238E27FC236}">
                  <a16:creationId xmlns:a16="http://schemas.microsoft.com/office/drawing/2014/main" id="{A9823580-9538-4E40-9268-7A4210FD7712}"/>
                </a:ext>
              </a:extLst>
            </p:cNvPr>
            <p:cNvSpPr>
              <a:spLocks/>
            </p:cNvSpPr>
            <p:nvPr/>
          </p:nvSpPr>
          <p:spPr bwMode="auto">
            <a:xfrm>
              <a:off x="3209" y="1844"/>
              <a:ext cx="23" cy="12"/>
            </a:xfrm>
            <a:custGeom>
              <a:avLst/>
              <a:gdLst>
                <a:gd name="T0" fmla="*/ 0 w 23"/>
                <a:gd name="T1" fmla="*/ 3 h 12"/>
                <a:gd name="T2" fmla="*/ 0 w 23"/>
                <a:gd name="T3" fmla="*/ 0 h 12"/>
                <a:gd name="T4" fmla="*/ 23 w 23"/>
                <a:gd name="T5" fmla="*/ 10 h 12"/>
                <a:gd name="T6" fmla="*/ 21 w 23"/>
                <a:gd name="T7" fmla="*/ 12 h 12"/>
                <a:gd name="T8" fmla="*/ 0 w 23"/>
                <a:gd name="T9" fmla="*/ 3 h 12"/>
              </a:gdLst>
              <a:ahLst/>
              <a:cxnLst>
                <a:cxn ang="0">
                  <a:pos x="T0" y="T1"/>
                </a:cxn>
                <a:cxn ang="0">
                  <a:pos x="T2" y="T3"/>
                </a:cxn>
                <a:cxn ang="0">
                  <a:pos x="T4" y="T5"/>
                </a:cxn>
                <a:cxn ang="0">
                  <a:pos x="T6" y="T7"/>
                </a:cxn>
                <a:cxn ang="0">
                  <a:pos x="T8" y="T9"/>
                </a:cxn>
              </a:cxnLst>
              <a:rect l="0" t="0" r="r" b="b"/>
              <a:pathLst>
                <a:path w="23" h="12">
                  <a:moveTo>
                    <a:pt x="0" y="3"/>
                  </a:moveTo>
                  <a:lnTo>
                    <a:pt x="0" y="0"/>
                  </a:lnTo>
                  <a:lnTo>
                    <a:pt x="23" y="10"/>
                  </a:lnTo>
                  <a:lnTo>
                    <a:pt x="21" y="12"/>
                  </a:lnTo>
                  <a:lnTo>
                    <a:pt x="0" y="3"/>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1" name="Freeform 1824">
              <a:extLst>
                <a:ext uri="{FF2B5EF4-FFF2-40B4-BE49-F238E27FC236}">
                  <a16:creationId xmlns:a16="http://schemas.microsoft.com/office/drawing/2014/main" id="{150C428F-4815-414F-8EF7-E8A29D1ECB93}"/>
                </a:ext>
              </a:extLst>
            </p:cNvPr>
            <p:cNvSpPr>
              <a:spLocks noEditPoints="1"/>
            </p:cNvSpPr>
            <p:nvPr/>
          </p:nvSpPr>
          <p:spPr bwMode="auto">
            <a:xfrm>
              <a:off x="3220" y="1828"/>
              <a:ext cx="19" cy="21"/>
            </a:xfrm>
            <a:custGeom>
              <a:avLst/>
              <a:gdLst>
                <a:gd name="T0" fmla="*/ 0 w 8"/>
                <a:gd name="T1" fmla="*/ 3 h 9"/>
                <a:gd name="T2" fmla="*/ 3 w 8"/>
                <a:gd name="T3" fmla="*/ 1 h 9"/>
                <a:gd name="T4" fmla="*/ 6 w 8"/>
                <a:gd name="T5" fmla="*/ 1 h 9"/>
                <a:gd name="T6" fmla="*/ 8 w 8"/>
                <a:gd name="T7" fmla="*/ 3 h 9"/>
                <a:gd name="T8" fmla="*/ 8 w 8"/>
                <a:gd name="T9" fmla="*/ 6 h 9"/>
                <a:gd name="T10" fmla="*/ 5 w 8"/>
                <a:gd name="T11" fmla="*/ 8 h 9"/>
                <a:gd name="T12" fmla="*/ 2 w 8"/>
                <a:gd name="T13" fmla="*/ 8 h 9"/>
                <a:gd name="T14" fmla="*/ 0 w 8"/>
                <a:gd name="T15" fmla="*/ 6 h 9"/>
                <a:gd name="T16" fmla="*/ 0 w 8"/>
                <a:gd name="T17" fmla="*/ 3 h 9"/>
                <a:gd name="T18" fmla="*/ 1 w 8"/>
                <a:gd name="T19" fmla="*/ 3 h 9"/>
                <a:gd name="T20" fmla="*/ 1 w 8"/>
                <a:gd name="T21" fmla="*/ 5 h 9"/>
                <a:gd name="T22" fmla="*/ 3 w 8"/>
                <a:gd name="T23" fmla="*/ 7 h 9"/>
                <a:gd name="T24" fmla="*/ 4 w 8"/>
                <a:gd name="T25" fmla="*/ 8 h 9"/>
                <a:gd name="T26" fmla="*/ 6 w 8"/>
                <a:gd name="T27" fmla="*/ 7 h 9"/>
                <a:gd name="T28" fmla="*/ 7 w 8"/>
                <a:gd name="T29" fmla="*/ 6 h 9"/>
                <a:gd name="T30" fmla="*/ 7 w 8"/>
                <a:gd name="T31" fmla="*/ 4 h 9"/>
                <a:gd name="T32" fmla="*/ 6 w 8"/>
                <a:gd name="T33" fmla="*/ 3 h 9"/>
                <a:gd name="T34" fmla="*/ 5 w 8"/>
                <a:gd name="T35" fmla="*/ 2 h 9"/>
                <a:gd name="T36" fmla="*/ 3 w 8"/>
                <a:gd name="T37" fmla="*/ 2 h 9"/>
                <a:gd name="T38" fmla="*/ 1 w 8"/>
                <a:gd name="T3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0" y="3"/>
                  </a:moveTo>
                  <a:cubicBezTo>
                    <a:pt x="1" y="2"/>
                    <a:pt x="2" y="1"/>
                    <a:pt x="3" y="1"/>
                  </a:cubicBezTo>
                  <a:cubicBezTo>
                    <a:pt x="4" y="0"/>
                    <a:pt x="5" y="0"/>
                    <a:pt x="6" y="1"/>
                  </a:cubicBezTo>
                  <a:cubicBezTo>
                    <a:pt x="7" y="1"/>
                    <a:pt x="7" y="2"/>
                    <a:pt x="8" y="3"/>
                  </a:cubicBezTo>
                  <a:cubicBezTo>
                    <a:pt x="8" y="4"/>
                    <a:pt x="8" y="5"/>
                    <a:pt x="8" y="6"/>
                  </a:cubicBezTo>
                  <a:cubicBezTo>
                    <a:pt x="7" y="7"/>
                    <a:pt x="6" y="8"/>
                    <a:pt x="5" y="8"/>
                  </a:cubicBezTo>
                  <a:cubicBezTo>
                    <a:pt x="4" y="9"/>
                    <a:pt x="3" y="9"/>
                    <a:pt x="2" y="8"/>
                  </a:cubicBezTo>
                  <a:cubicBezTo>
                    <a:pt x="1" y="8"/>
                    <a:pt x="1" y="7"/>
                    <a:pt x="0" y="6"/>
                  </a:cubicBezTo>
                  <a:cubicBezTo>
                    <a:pt x="0" y="5"/>
                    <a:pt x="0" y="4"/>
                    <a:pt x="0" y="3"/>
                  </a:cubicBezTo>
                  <a:close/>
                  <a:moveTo>
                    <a:pt x="1" y="3"/>
                  </a:moveTo>
                  <a:cubicBezTo>
                    <a:pt x="1" y="4"/>
                    <a:pt x="1" y="5"/>
                    <a:pt x="1" y="5"/>
                  </a:cubicBezTo>
                  <a:cubicBezTo>
                    <a:pt x="1" y="6"/>
                    <a:pt x="2" y="7"/>
                    <a:pt x="3" y="7"/>
                  </a:cubicBezTo>
                  <a:cubicBezTo>
                    <a:pt x="3" y="7"/>
                    <a:pt x="4" y="8"/>
                    <a:pt x="4" y="8"/>
                  </a:cubicBezTo>
                  <a:cubicBezTo>
                    <a:pt x="5" y="8"/>
                    <a:pt x="5" y="7"/>
                    <a:pt x="6" y="7"/>
                  </a:cubicBezTo>
                  <a:cubicBezTo>
                    <a:pt x="6" y="7"/>
                    <a:pt x="6" y="6"/>
                    <a:pt x="7" y="6"/>
                  </a:cubicBezTo>
                  <a:cubicBezTo>
                    <a:pt x="7" y="5"/>
                    <a:pt x="7" y="5"/>
                    <a:pt x="7" y="4"/>
                  </a:cubicBezTo>
                  <a:cubicBezTo>
                    <a:pt x="7" y="4"/>
                    <a:pt x="7" y="3"/>
                    <a:pt x="6" y="3"/>
                  </a:cubicBezTo>
                  <a:cubicBezTo>
                    <a:pt x="6" y="2"/>
                    <a:pt x="6" y="2"/>
                    <a:pt x="5" y="2"/>
                  </a:cubicBezTo>
                  <a:cubicBezTo>
                    <a:pt x="5" y="2"/>
                    <a:pt x="4" y="1"/>
                    <a:pt x="3" y="2"/>
                  </a:cubicBezTo>
                  <a:cubicBezTo>
                    <a:pt x="2" y="2"/>
                    <a:pt x="2" y="2"/>
                    <a:pt x="1" y="3"/>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2" name="Freeform 1825">
              <a:extLst>
                <a:ext uri="{FF2B5EF4-FFF2-40B4-BE49-F238E27FC236}">
                  <a16:creationId xmlns:a16="http://schemas.microsoft.com/office/drawing/2014/main" id="{04DD0A63-14A1-4EDD-B73A-4F6C78417F09}"/>
                </a:ext>
              </a:extLst>
            </p:cNvPr>
            <p:cNvSpPr>
              <a:spLocks/>
            </p:cNvSpPr>
            <p:nvPr/>
          </p:nvSpPr>
          <p:spPr bwMode="auto">
            <a:xfrm>
              <a:off x="3228" y="1813"/>
              <a:ext cx="16" cy="17"/>
            </a:xfrm>
            <a:custGeom>
              <a:avLst/>
              <a:gdLst>
                <a:gd name="T0" fmla="*/ 0 w 7"/>
                <a:gd name="T1" fmla="*/ 4 h 7"/>
                <a:gd name="T2" fmla="*/ 0 w 7"/>
                <a:gd name="T3" fmla="*/ 3 h 7"/>
                <a:gd name="T4" fmla="*/ 1 w 7"/>
                <a:gd name="T5" fmla="*/ 3 h 7"/>
                <a:gd name="T6" fmla="*/ 1 w 7"/>
                <a:gd name="T7" fmla="*/ 2 h 7"/>
                <a:gd name="T8" fmla="*/ 1 w 7"/>
                <a:gd name="T9" fmla="*/ 1 h 7"/>
                <a:gd name="T10" fmla="*/ 2 w 7"/>
                <a:gd name="T11" fmla="*/ 0 h 7"/>
                <a:gd name="T12" fmla="*/ 2 w 7"/>
                <a:gd name="T13" fmla="*/ 1 h 7"/>
                <a:gd name="T14" fmla="*/ 2 w 7"/>
                <a:gd name="T15" fmla="*/ 2 h 7"/>
                <a:gd name="T16" fmla="*/ 2 w 7"/>
                <a:gd name="T17" fmla="*/ 3 h 7"/>
                <a:gd name="T18" fmla="*/ 3 w 7"/>
                <a:gd name="T19" fmla="*/ 4 h 7"/>
                <a:gd name="T20" fmla="*/ 5 w 7"/>
                <a:gd name="T21" fmla="*/ 5 h 7"/>
                <a:gd name="T22" fmla="*/ 7 w 7"/>
                <a:gd name="T23" fmla="*/ 7 h 7"/>
                <a:gd name="T24" fmla="*/ 7 w 7"/>
                <a:gd name="T25" fmla="*/ 7 h 7"/>
                <a:gd name="T26" fmla="*/ 0 w 7"/>
                <a:gd name="T2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0" y="4"/>
                  </a:moveTo>
                  <a:cubicBezTo>
                    <a:pt x="0" y="3"/>
                    <a:pt x="0" y="3"/>
                    <a:pt x="0" y="3"/>
                  </a:cubicBezTo>
                  <a:cubicBezTo>
                    <a:pt x="1" y="3"/>
                    <a:pt x="1" y="3"/>
                    <a:pt x="1" y="3"/>
                  </a:cubicBezTo>
                  <a:cubicBezTo>
                    <a:pt x="1" y="3"/>
                    <a:pt x="1" y="3"/>
                    <a:pt x="1" y="2"/>
                  </a:cubicBezTo>
                  <a:cubicBezTo>
                    <a:pt x="1" y="2"/>
                    <a:pt x="1" y="1"/>
                    <a:pt x="1" y="1"/>
                  </a:cubicBezTo>
                  <a:cubicBezTo>
                    <a:pt x="2" y="0"/>
                    <a:pt x="2" y="0"/>
                    <a:pt x="2" y="0"/>
                  </a:cubicBezTo>
                  <a:cubicBezTo>
                    <a:pt x="2" y="1"/>
                    <a:pt x="2" y="1"/>
                    <a:pt x="2" y="1"/>
                  </a:cubicBezTo>
                  <a:cubicBezTo>
                    <a:pt x="2" y="2"/>
                    <a:pt x="2" y="2"/>
                    <a:pt x="2" y="2"/>
                  </a:cubicBezTo>
                  <a:cubicBezTo>
                    <a:pt x="2" y="2"/>
                    <a:pt x="2" y="2"/>
                    <a:pt x="2" y="3"/>
                  </a:cubicBezTo>
                  <a:cubicBezTo>
                    <a:pt x="2" y="3"/>
                    <a:pt x="2" y="4"/>
                    <a:pt x="3" y="4"/>
                  </a:cubicBezTo>
                  <a:cubicBezTo>
                    <a:pt x="3" y="4"/>
                    <a:pt x="4" y="5"/>
                    <a:pt x="5" y="5"/>
                  </a:cubicBezTo>
                  <a:cubicBezTo>
                    <a:pt x="7" y="7"/>
                    <a:pt x="7" y="7"/>
                    <a:pt x="7" y="7"/>
                  </a:cubicBezTo>
                  <a:cubicBezTo>
                    <a:pt x="7" y="7"/>
                    <a:pt x="7" y="7"/>
                    <a:pt x="7" y="7"/>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3" name="Freeform 1826">
              <a:extLst>
                <a:ext uri="{FF2B5EF4-FFF2-40B4-BE49-F238E27FC236}">
                  <a16:creationId xmlns:a16="http://schemas.microsoft.com/office/drawing/2014/main" id="{EF0D3679-1F5E-437F-96AA-D1F0F000FDDC}"/>
                </a:ext>
              </a:extLst>
            </p:cNvPr>
            <p:cNvSpPr>
              <a:spLocks/>
            </p:cNvSpPr>
            <p:nvPr/>
          </p:nvSpPr>
          <p:spPr bwMode="auto">
            <a:xfrm>
              <a:off x="3239" y="1797"/>
              <a:ext cx="17" cy="16"/>
            </a:xfrm>
            <a:custGeom>
              <a:avLst/>
              <a:gdLst>
                <a:gd name="T0" fmla="*/ 2 w 7"/>
                <a:gd name="T1" fmla="*/ 0 h 7"/>
                <a:gd name="T2" fmla="*/ 2 w 7"/>
                <a:gd name="T3" fmla="*/ 1 h 7"/>
                <a:gd name="T4" fmla="*/ 1 w 7"/>
                <a:gd name="T5" fmla="*/ 2 h 7"/>
                <a:gd name="T6" fmla="*/ 1 w 7"/>
                <a:gd name="T7" fmla="*/ 3 h 7"/>
                <a:gd name="T8" fmla="*/ 1 w 7"/>
                <a:gd name="T9" fmla="*/ 3 h 7"/>
                <a:gd name="T10" fmla="*/ 2 w 7"/>
                <a:gd name="T11" fmla="*/ 4 h 7"/>
                <a:gd name="T12" fmla="*/ 3 w 7"/>
                <a:gd name="T13" fmla="*/ 3 h 7"/>
                <a:gd name="T14" fmla="*/ 5 w 7"/>
                <a:gd name="T15" fmla="*/ 2 h 7"/>
                <a:gd name="T16" fmla="*/ 6 w 7"/>
                <a:gd name="T17" fmla="*/ 2 h 7"/>
                <a:gd name="T18" fmla="*/ 7 w 7"/>
                <a:gd name="T19" fmla="*/ 4 h 7"/>
                <a:gd name="T20" fmla="*/ 7 w 7"/>
                <a:gd name="T21" fmla="*/ 6 h 7"/>
                <a:gd name="T22" fmla="*/ 6 w 7"/>
                <a:gd name="T23" fmla="*/ 7 h 7"/>
                <a:gd name="T24" fmla="*/ 5 w 7"/>
                <a:gd name="T25" fmla="*/ 7 h 7"/>
                <a:gd name="T26" fmla="*/ 4 w 7"/>
                <a:gd name="T27" fmla="*/ 6 h 7"/>
                <a:gd name="T28" fmla="*/ 6 w 7"/>
                <a:gd name="T29" fmla="*/ 5 h 7"/>
                <a:gd name="T30" fmla="*/ 6 w 7"/>
                <a:gd name="T31" fmla="*/ 4 h 7"/>
                <a:gd name="T32" fmla="*/ 6 w 7"/>
                <a:gd name="T33" fmla="*/ 3 h 7"/>
                <a:gd name="T34" fmla="*/ 5 w 7"/>
                <a:gd name="T35" fmla="*/ 3 h 7"/>
                <a:gd name="T36" fmla="*/ 3 w 7"/>
                <a:gd name="T37" fmla="*/ 4 h 7"/>
                <a:gd name="T38" fmla="*/ 2 w 7"/>
                <a:gd name="T39" fmla="*/ 5 h 7"/>
                <a:gd name="T40" fmla="*/ 1 w 7"/>
                <a:gd name="T41" fmla="*/ 4 h 7"/>
                <a:gd name="T42" fmla="*/ 0 w 7"/>
                <a:gd name="T43" fmla="*/ 3 h 7"/>
                <a:gd name="T44" fmla="*/ 0 w 7"/>
                <a:gd name="T45" fmla="*/ 1 h 7"/>
                <a:gd name="T46" fmla="*/ 2 w 7"/>
                <a:gd name="T4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7">
                  <a:moveTo>
                    <a:pt x="2" y="0"/>
                  </a:moveTo>
                  <a:cubicBezTo>
                    <a:pt x="2" y="1"/>
                    <a:pt x="2" y="1"/>
                    <a:pt x="2" y="1"/>
                  </a:cubicBezTo>
                  <a:cubicBezTo>
                    <a:pt x="1" y="1"/>
                    <a:pt x="1" y="1"/>
                    <a:pt x="1" y="2"/>
                  </a:cubicBezTo>
                  <a:cubicBezTo>
                    <a:pt x="1" y="3"/>
                    <a:pt x="1" y="3"/>
                    <a:pt x="1" y="3"/>
                  </a:cubicBezTo>
                  <a:cubicBezTo>
                    <a:pt x="1" y="3"/>
                    <a:pt x="1" y="3"/>
                    <a:pt x="1" y="3"/>
                  </a:cubicBezTo>
                  <a:cubicBezTo>
                    <a:pt x="2" y="4"/>
                    <a:pt x="2" y="4"/>
                    <a:pt x="2" y="4"/>
                  </a:cubicBezTo>
                  <a:cubicBezTo>
                    <a:pt x="2" y="4"/>
                    <a:pt x="3" y="3"/>
                    <a:pt x="3" y="3"/>
                  </a:cubicBezTo>
                  <a:cubicBezTo>
                    <a:pt x="4" y="2"/>
                    <a:pt x="4" y="2"/>
                    <a:pt x="5" y="2"/>
                  </a:cubicBezTo>
                  <a:cubicBezTo>
                    <a:pt x="5" y="2"/>
                    <a:pt x="6" y="2"/>
                    <a:pt x="6" y="2"/>
                  </a:cubicBezTo>
                  <a:cubicBezTo>
                    <a:pt x="7" y="3"/>
                    <a:pt x="7" y="3"/>
                    <a:pt x="7" y="4"/>
                  </a:cubicBezTo>
                  <a:cubicBezTo>
                    <a:pt x="7" y="4"/>
                    <a:pt x="7" y="5"/>
                    <a:pt x="7" y="6"/>
                  </a:cubicBezTo>
                  <a:cubicBezTo>
                    <a:pt x="7" y="6"/>
                    <a:pt x="6" y="6"/>
                    <a:pt x="6" y="7"/>
                  </a:cubicBezTo>
                  <a:cubicBezTo>
                    <a:pt x="6" y="7"/>
                    <a:pt x="5" y="7"/>
                    <a:pt x="5" y="7"/>
                  </a:cubicBezTo>
                  <a:cubicBezTo>
                    <a:pt x="4" y="6"/>
                    <a:pt x="4" y="6"/>
                    <a:pt x="4" y="6"/>
                  </a:cubicBezTo>
                  <a:cubicBezTo>
                    <a:pt x="5" y="6"/>
                    <a:pt x="6" y="6"/>
                    <a:pt x="6" y="5"/>
                  </a:cubicBezTo>
                  <a:cubicBezTo>
                    <a:pt x="6" y="5"/>
                    <a:pt x="6" y="4"/>
                    <a:pt x="6" y="4"/>
                  </a:cubicBezTo>
                  <a:cubicBezTo>
                    <a:pt x="6" y="4"/>
                    <a:pt x="6" y="3"/>
                    <a:pt x="6" y="3"/>
                  </a:cubicBezTo>
                  <a:cubicBezTo>
                    <a:pt x="5" y="3"/>
                    <a:pt x="5" y="3"/>
                    <a:pt x="5" y="3"/>
                  </a:cubicBezTo>
                  <a:cubicBezTo>
                    <a:pt x="5" y="3"/>
                    <a:pt x="4" y="3"/>
                    <a:pt x="3" y="4"/>
                  </a:cubicBezTo>
                  <a:cubicBezTo>
                    <a:pt x="3" y="4"/>
                    <a:pt x="2" y="4"/>
                    <a:pt x="2" y="5"/>
                  </a:cubicBezTo>
                  <a:cubicBezTo>
                    <a:pt x="1" y="5"/>
                    <a:pt x="1" y="4"/>
                    <a:pt x="1" y="4"/>
                  </a:cubicBezTo>
                  <a:cubicBezTo>
                    <a:pt x="0" y="4"/>
                    <a:pt x="0" y="4"/>
                    <a:pt x="0" y="3"/>
                  </a:cubicBezTo>
                  <a:cubicBezTo>
                    <a:pt x="0" y="2"/>
                    <a:pt x="0" y="2"/>
                    <a:pt x="0" y="1"/>
                  </a:cubicBezTo>
                  <a:cubicBezTo>
                    <a:pt x="0" y="1"/>
                    <a:pt x="1" y="0"/>
                    <a:pt x="2"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4" name="Freeform 1827">
              <a:extLst>
                <a:ext uri="{FF2B5EF4-FFF2-40B4-BE49-F238E27FC236}">
                  <a16:creationId xmlns:a16="http://schemas.microsoft.com/office/drawing/2014/main" id="{20D425D4-29A5-410A-A032-A454A64D9926}"/>
                </a:ext>
              </a:extLst>
            </p:cNvPr>
            <p:cNvSpPr>
              <a:spLocks noEditPoints="1"/>
            </p:cNvSpPr>
            <p:nvPr/>
          </p:nvSpPr>
          <p:spPr bwMode="auto">
            <a:xfrm>
              <a:off x="3237" y="1787"/>
              <a:ext cx="24" cy="15"/>
            </a:xfrm>
            <a:custGeom>
              <a:avLst/>
              <a:gdLst>
                <a:gd name="T0" fmla="*/ 2 w 24"/>
                <a:gd name="T1" fmla="*/ 0 h 15"/>
                <a:gd name="T2" fmla="*/ 2 w 24"/>
                <a:gd name="T3" fmla="*/ 0 h 15"/>
                <a:gd name="T4" fmla="*/ 5 w 24"/>
                <a:gd name="T5" fmla="*/ 0 h 15"/>
                <a:gd name="T6" fmla="*/ 5 w 24"/>
                <a:gd name="T7" fmla="*/ 0 h 15"/>
                <a:gd name="T8" fmla="*/ 5 w 24"/>
                <a:gd name="T9" fmla="*/ 3 h 15"/>
                <a:gd name="T10" fmla="*/ 2 w 24"/>
                <a:gd name="T11" fmla="*/ 3 h 15"/>
                <a:gd name="T12" fmla="*/ 2 w 24"/>
                <a:gd name="T13" fmla="*/ 3 h 15"/>
                <a:gd name="T14" fmla="*/ 0 w 24"/>
                <a:gd name="T15" fmla="*/ 3 h 15"/>
                <a:gd name="T16" fmla="*/ 2 w 24"/>
                <a:gd name="T17" fmla="*/ 0 h 15"/>
                <a:gd name="T18" fmla="*/ 7 w 24"/>
                <a:gd name="T19" fmla="*/ 5 h 15"/>
                <a:gd name="T20" fmla="*/ 9 w 24"/>
                <a:gd name="T21" fmla="*/ 3 h 15"/>
                <a:gd name="T22" fmla="*/ 24 w 24"/>
                <a:gd name="T23" fmla="*/ 12 h 15"/>
                <a:gd name="T24" fmla="*/ 24 w 24"/>
                <a:gd name="T25" fmla="*/ 15 h 15"/>
                <a:gd name="T26" fmla="*/ 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2" y="0"/>
                  </a:moveTo>
                  <a:lnTo>
                    <a:pt x="2" y="0"/>
                  </a:lnTo>
                  <a:lnTo>
                    <a:pt x="5" y="0"/>
                  </a:lnTo>
                  <a:lnTo>
                    <a:pt x="5" y="0"/>
                  </a:lnTo>
                  <a:lnTo>
                    <a:pt x="5" y="3"/>
                  </a:lnTo>
                  <a:lnTo>
                    <a:pt x="2" y="3"/>
                  </a:lnTo>
                  <a:lnTo>
                    <a:pt x="2" y="3"/>
                  </a:lnTo>
                  <a:lnTo>
                    <a:pt x="0" y="3"/>
                  </a:lnTo>
                  <a:lnTo>
                    <a:pt x="2" y="0"/>
                  </a:lnTo>
                  <a:close/>
                  <a:moveTo>
                    <a:pt x="7" y="5"/>
                  </a:moveTo>
                  <a:lnTo>
                    <a:pt x="9" y="3"/>
                  </a:lnTo>
                  <a:lnTo>
                    <a:pt x="24" y="12"/>
                  </a:lnTo>
                  <a:lnTo>
                    <a:pt x="24" y="15"/>
                  </a:lnTo>
                  <a:lnTo>
                    <a:pt x="7" y="5"/>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5" name="Freeform 1828">
              <a:extLst>
                <a:ext uri="{FF2B5EF4-FFF2-40B4-BE49-F238E27FC236}">
                  <a16:creationId xmlns:a16="http://schemas.microsoft.com/office/drawing/2014/main" id="{E59490E7-B7B2-4FEA-A76B-A1F45AAE79C2}"/>
                </a:ext>
              </a:extLst>
            </p:cNvPr>
            <p:cNvSpPr>
              <a:spLocks/>
            </p:cNvSpPr>
            <p:nvPr/>
          </p:nvSpPr>
          <p:spPr bwMode="auto">
            <a:xfrm>
              <a:off x="3244" y="1780"/>
              <a:ext cx="21" cy="14"/>
            </a:xfrm>
            <a:custGeom>
              <a:avLst/>
              <a:gdLst>
                <a:gd name="T0" fmla="*/ 0 w 21"/>
                <a:gd name="T1" fmla="*/ 0 h 14"/>
                <a:gd name="T2" fmla="*/ 0 w 21"/>
                <a:gd name="T3" fmla="*/ 0 h 14"/>
                <a:gd name="T4" fmla="*/ 7 w 21"/>
                <a:gd name="T5" fmla="*/ 3 h 14"/>
                <a:gd name="T6" fmla="*/ 7 w 21"/>
                <a:gd name="T7" fmla="*/ 0 h 14"/>
                <a:gd name="T8" fmla="*/ 10 w 21"/>
                <a:gd name="T9" fmla="*/ 0 h 14"/>
                <a:gd name="T10" fmla="*/ 7 w 21"/>
                <a:gd name="T11" fmla="*/ 3 h 14"/>
                <a:gd name="T12" fmla="*/ 21 w 21"/>
                <a:gd name="T13" fmla="*/ 12 h 14"/>
                <a:gd name="T14" fmla="*/ 21 w 21"/>
                <a:gd name="T15" fmla="*/ 14 h 14"/>
                <a:gd name="T16" fmla="*/ 7 w 21"/>
                <a:gd name="T17" fmla="*/ 5 h 14"/>
                <a:gd name="T18" fmla="*/ 5 w 21"/>
                <a:gd name="T19" fmla="*/ 7 h 14"/>
                <a:gd name="T20" fmla="*/ 2 w 21"/>
                <a:gd name="T21" fmla="*/ 7 h 14"/>
                <a:gd name="T22" fmla="*/ 5 w 21"/>
                <a:gd name="T23" fmla="*/ 5 h 14"/>
                <a:gd name="T24" fmla="*/ 0 w 21"/>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4">
                  <a:moveTo>
                    <a:pt x="0" y="0"/>
                  </a:moveTo>
                  <a:lnTo>
                    <a:pt x="0" y="0"/>
                  </a:lnTo>
                  <a:lnTo>
                    <a:pt x="7" y="3"/>
                  </a:lnTo>
                  <a:lnTo>
                    <a:pt x="7" y="0"/>
                  </a:lnTo>
                  <a:lnTo>
                    <a:pt x="10" y="0"/>
                  </a:lnTo>
                  <a:lnTo>
                    <a:pt x="7" y="3"/>
                  </a:lnTo>
                  <a:lnTo>
                    <a:pt x="21" y="12"/>
                  </a:lnTo>
                  <a:lnTo>
                    <a:pt x="21" y="14"/>
                  </a:lnTo>
                  <a:lnTo>
                    <a:pt x="7" y="5"/>
                  </a:lnTo>
                  <a:lnTo>
                    <a:pt x="5" y="7"/>
                  </a:lnTo>
                  <a:lnTo>
                    <a:pt x="2" y="7"/>
                  </a:lnTo>
                  <a:lnTo>
                    <a:pt x="5"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6" name="Freeform 1829">
              <a:extLst>
                <a:ext uri="{FF2B5EF4-FFF2-40B4-BE49-F238E27FC236}">
                  <a16:creationId xmlns:a16="http://schemas.microsoft.com/office/drawing/2014/main" id="{D2597803-1F9A-4F4D-A189-AE38D078E643}"/>
                </a:ext>
              </a:extLst>
            </p:cNvPr>
            <p:cNvSpPr>
              <a:spLocks noEditPoints="1"/>
            </p:cNvSpPr>
            <p:nvPr/>
          </p:nvSpPr>
          <p:spPr bwMode="auto">
            <a:xfrm>
              <a:off x="3261" y="1752"/>
              <a:ext cx="23" cy="23"/>
            </a:xfrm>
            <a:custGeom>
              <a:avLst/>
              <a:gdLst>
                <a:gd name="T0" fmla="*/ 4 w 10"/>
                <a:gd name="T1" fmla="*/ 0 h 10"/>
                <a:gd name="T2" fmla="*/ 10 w 10"/>
                <a:gd name="T3" fmla="*/ 5 h 10"/>
                <a:gd name="T4" fmla="*/ 9 w 10"/>
                <a:gd name="T5" fmla="*/ 6 h 10"/>
                <a:gd name="T6" fmla="*/ 8 w 10"/>
                <a:gd name="T7" fmla="*/ 5 h 10"/>
                <a:gd name="T8" fmla="*/ 9 w 10"/>
                <a:gd name="T9" fmla="*/ 7 h 10"/>
                <a:gd name="T10" fmla="*/ 8 w 10"/>
                <a:gd name="T11" fmla="*/ 8 h 10"/>
                <a:gd name="T12" fmla="*/ 5 w 10"/>
                <a:gd name="T13" fmla="*/ 10 h 10"/>
                <a:gd name="T14" fmla="*/ 2 w 10"/>
                <a:gd name="T15" fmla="*/ 9 h 10"/>
                <a:gd name="T16" fmla="*/ 1 w 10"/>
                <a:gd name="T17" fmla="*/ 7 h 10"/>
                <a:gd name="T18" fmla="*/ 1 w 10"/>
                <a:gd name="T19" fmla="*/ 4 h 10"/>
                <a:gd name="T20" fmla="*/ 2 w 10"/>
                <a:gd name="T21" fmla="*/ 3 h 10"/>
                <a:gd name="T22" fmla="*/ 4 w 10"/>
                <a:gd name="T23" fmla="*/ 2 h 10"/>
                <a:gd name="T24" fmla="*/ 3 w 10"/>
                <a:gd name="T25" fmla="*/ 1 h 10"/>
                <a:gd name="T26" fmla="*/ 4 w 10"/>
                <a:gd name="T27" fmla="*/ 0 h 10"/>
                <a:gd name="T28" fmla="*/ 2 w 10"/>
                <a:gd name="T29" fmla="*/ 4 h 10"/>
                <a:gd name="T30" fmla="*/ 2 w 10"/>
                <a:gd name="T31" fmla="*/ 6 h 10"/>
                <a:gd name="T32" fmla="*/ 2 w 10"/>
                <a:gd name="T33" fmla="*/ 7 h 10"/>
                <a:gd name="T34" fmla="*/ 3 w 10"/>
                <a:gd name="T35" fmla="*/ 8 h 10"/>
                <a:gd name="T36" fmla="*/ 4 w 10"/>
                <a:gd name="T37" fmla="*/ 9 h 10"/>
                <a:gd name="T38" fmla="*/ 6 w 10"/>
                <a:gd name="T39" fmla="*/ 9 h 10"/>
                <a:gd name="T40" fmla="*/ 7 w 10"/>
                <a:gd name="T41" fmla="*/ 8 h 10"/>
                <a:gd name="T42" fmla="*/ 8 w 10"/>
                <a:gd name="T43" fmla="*/ 6 h 10"/>
                <a:gd name="T44" fmla="*/ 7 w 10"/>
                <a:gd name="T45" fmla="*/ 5 h 10"/>
                <a:gd name="T46" fmla="*/ 6 w 10"/>
                <a:gd name="T47" fmla="*/ 3 h 10"/>
                <a:gd name="T48" fmla="*/ 4 w 10"/>
                <a:gd name="T49" fmla="*/ 3 h 10"/>
                <a:gd name="T50" fmla="*/ 2 w 10"/>
                <a:gd name="T5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4" y="0"/>
                  </a:moveTo>
                  <a:cubicBezTo>
                    <a:pt x="10" y="5"/>
                    <a:pt x="10" y="5"/>
                    <a:pt x="10" y="5"/>
                  </a:cubicBezTo>
                  <a:cubicBezTo>
                    <a:pt x="9" y="6"/>
                    <a:pt x="9" y="6"/>
                    <a:pt x="9" y="6"/>
                  </a:cubicBezTo>
                  <a:cubicBezTo>
                    <a:pt x="8" y="5"/>
                    <a:pt x="8" y="5"/>
                    <a:pt x="8" y="5"/>
                  </a:cubicBezTo>
                  <a:cubicBezTo>
                    <a:pt x="9" y="5"/>
                    <a:pt x="9" y="6"/>
                    <a:pt x="9" y="7"/>
                  </a:cubicBezTo>
                  <a:cubicBezTo>
                    <a:pt x="8" y="7"/>
                    <a:pt x="8" y="8"/>
                    <a:pt x="8" y="8"/>
                  </a:cubicBezTo>
                  <a:cubicBezTo>
                    <a:pt x="7" y="9"/>
                    <a:pt x="6" y="10"/>
                    <a:pt x="5" y="10"/>
                  </a:cubicBezTo>
                  <a:cubicBezTo>
                    <a:pt x="4" y="10"/>
                    <a:pt x="3" y="10"/>
                    <a:pt x="2" y="9"/>
                  </a:cubicBezTo>
                  <a:cubicBezTo>
                    <a:pt x="1" y="9"/>
                    <a:pt x="1" y="8"/>
                    <a:pt x="1" y="7"/>
                  </a:cubicBezTo>
                  <a:cubicBezTo>
                    <a:pt x="0" y="6"/>
                    <a:pt x="1" y="5"/>
                    <a:pt x="1" y="4"/>
                  </a:cubicBezTo>
                  <a:cubicBezTo>
                    <a:pt x="2" y="3"/>
                    <a:pt x="2" y="3"/>
                    <a:pt x="2" y="3"/>
                  </a:cubicBezTo>
                  <a:cubicBezTo>
                    <a:pt x="3" y="2"/>
                    <a:pt x="4" y="2"/>
                    <a:pt x="4" y="2"/>
                  </a:cubicBezTo>
                  <a:cubicBezTo>
                    <a:pt x="3" y="1"/>
                    <a:pt x="3" y="1"/>
                    <a:pt x="3" y="1"/>
                  </a:cubicBezTo>
                  <a:lnTo>
                    <a:pt x="4" y="0"/>
                  </a:lnTo>
                  <a:close/>
                  <a:moveTo>
                    <a:pt x="2" y="4"/>
                  </a:moveTo>
                  <a:cubicBezTo>
                    <a:pt x="2" y="5"/>
                    <a:pt x="2" y="5"/>
                    <a:pt x="2" y="6"/>
                  </a:cubicBezTo>
                  <a:cubicBezTo>
                    <a:pt x="1" y="6"/>
                    <a:pt x="2" y="7"/>
                    <a:pt x="2" y="7"/>
                  </a:cubicBezTo>
                  <a:cubicBezTo>
                    <a:pt x="2" y="8"/>
                    <a:pt x="2" y="8"/>
                    <a:pt x="3" y="8"/>
                  </a:cubicBezTo>
                  <a:cubicBezTo>
                    <a:pt x="3" y="9"/>
                    <a:pt x="4" y="9"/>
                    <a:pt x="4" y="9"/>
                  </a:cubicBezTo>
                  <a:cubicBezTo>
                    <a:pt x="5" y="9"/>
                    <a:pt x="6" y="9"/>
                    <a:pt x="6" y="9"/>
                  </a:cubicBezTo>
                  <a:cubicBezTo>
                    <a:pt x="7" y="8"/>
                    <a:pt x="7" y="8"/>
                    <a:pt x="7" y="8"/>
                  </a:cubicBezTo>
                  <a:cubicBezTo>
                    <a:pt x="7" y="7"/>
                    <a:pt x="8" y="7"/>
                    <a:pt x="8" y="6"/>
                  </a:cubicBezTo>
                  <a:cubicBezTo>
                    <a:pt x="8" y="6"/>
                    <a:pt x="8" y="5"/>
                    <a:pt x="7" y="5"/>
                  </a:cubicBezTo>
                  <a:cubicBezTo>
                    <a:pt x="7" y="4"/>
                    <a:pt x="7" y="4"/>
                    <a:pt x="6" y="3"/>
                  </a:cubicBezTo>
                  <a:cubicBezTo>
                    <a:pt x="6" y="3"/>
                    <a:pt x="5" y="3"/>
                    <a:pt x="4" y="3"/>
                  </a:cubicBezTo>
                  <a:cubicBezTo>
                    <a:pt x="3" y="3"/>
                    <a:pt x="3" y="3"/>
                    <a:pt x="2" y="4"/>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7" name="Freeform 1830">
              <a:extLst>
                <a:ext uri="{FF2B5EF4-FFF2-40B4-BE49-F238E27FC236}">
                  <a16:creationId xmlns:a16="http://schemas.microsoft.com/office/drawing/2014/main" id="{5891ED85-8317-4743-8654-C5B6DD8818E3}"/>
                </a:ext>
              </a:extLst>
            </p:cNvPr>
            <p:cNvSpPr>
              <a:spLocks/>
            </p:cNvSpPr>
            <p:nvPr/>
          </p:nvSpPr>
          <p:spPr bwMode="auto">
            <a:xfrm>
              <a:off x="3273" y="1728"/>
              <a:ext cx="30" cy="31"/>
            </a:xfrm>
            <a:custGeom>
              <a:avLst/>
              <a:gdLst>
                <a:gd name="T0" fmla="*/ 0 w 13"/>
                <a:gd name="T1" fmla="*/ 8 h 13"/>
                <a:gd name="T2" fmla="*/ 1 w 13"/>
                <a:gd name="T3" fmla="*/ 8 h 13"/>
                <a:gd name="T4" fmla="*/ 2 w 13"/>
                <a:gd name="T5" fmla="*/ 8 h 13"/>
                <a:gd name="T6" fmla="*/ 1 w 13"/>
                <a:gd name="T7" fmla="*/ 7 h 13"/>
                <a:gd name="T8" fmla="*/ 2 w 13"/>
                <a:gd name="T9" fmla="*/ 5 h 13"/>
                <a:gd name="T10" fmla="*/ 3 w 13"/>
                <a:gd name="T11" fmla="*/ 5 h 13"/>
                <a:gd name="T12" fmla="*/ 4 w 13"/>
                <a:gd name="T13" fmla="*/ 4 h 13"/>
                <a:gd name="T14" fmla="*/ 5 w 13"/>
                <a:gd name="T15" fmla="*/ 5 h 13"/>
                <a:gd name="T16" fmla="*/ 4 w 13"/>
                <a:gd name="T17" fmla="*/ 3 h 13"/>
                <a:gd name="T18" fmla="*/ 5 w 13"/>
                <a:gd name="T19" fmla="*/ 1 h 13"/>
                <a:gd name="T20" fmla="*/ 6 w 13"/>
                <a:gd name="T21" fmla="*/ 0 h 13"/>
                <a:gd name="T22" fmla="*/ 8 w 13"/>
                <a:gd name="T23" fmla="*/ 0 h 13"/>
                <a:gd name="T24" fmla="*/ 9 w 13"/>
                <a:gd name="T25" fmla="*/ 1 h 13"/>
                <a:gd name="T26" fmla="*/ 13 w 13"/>
                <a:gd name="T27" fmla="*/ 4 h 13"/>
                <a:gd name="T28" fmla="*/ 12 w 13"/>
                <a:gd name="T29" fmla="*/ 4 h 13"/>
                <a:gd name="T30" fmla="*/ 9 w 13"/>
                <a:gd name="T31" fmla="*/ 2 h 13"/>
                <a:gd name="T32" fmla="*/ 7 w 13"/>
                <a:gd name="T33" fmla="*/ 1 h 13"/>
                <a:gd name="T34" fmla="*/ 6 w 13"/>
                <a:gd name="T35" fmla="*/ 1 h 13"/>
                <a:gd name="T36" fmla="*/ 6 w 13"/>
                <a:gd name="T37" fmla="*/ 2 h 13"/>
                <a:gd name="T38" fmla="*/ 5 w 13"/>
                <a:gd name="T39" fmla="*/ 3 h 13"/>
                <a:gd name="T40" fmla="*/ 6 w 13"/>
                <a:gd name="T41" fmla="*/ 5 h 13"/>
                <a:gd name="T42" fmla="*/ 7 w 13"/>
                <a:gd name="T43" fmla="*/ 6 h 13"/>
                <a:gd name="T44" fmla="*/ 10 w 13"/>
                <a:gd name="T45" fmla="*/ 8 h 13"/>
                <a:gd name="T46" fmla="*/ 9 w 13"/>
                <a:gd name="T47" fmla="*/ 9 h 13"/>
                <a:gd name="T48" fmla="*/ 6 w 13"/>
                <a:gd name="T49" fmla="*/ 6 h 13"/>
                <a:gd name="T50" fmla="*/ 4 w 13"/>
                <a:gd name="T51" fmla="*/ 5 h 13"/>
                <a:gd name="T52" fmla="*/ 3 w 13"/>
                <a:gd name="T53" fmla="*/ 5 h 13"/>
                <a:gd name="T54" fmla="*/ 3 w 13"/>
                <a:gd name="T55" fmla="*/ 6 h 13"/>
                <a:gd name="T56" fmla="*/ 2 w 13"/>
                <a:gd name="T57" fmla="*/ 7 h 13"/>
                <a:gd name="T58" fmla="*/ 3 w 13"/>
                <a:gd name="T59" fmla="*/ 9 h 13"/>
                <a:gd name="T60" fmla="*/ 4 w 13"/>
                <a:gd name="T61" fmla="*/ 10 h 13"/>
                <a:gd name="T62" fmla="*/ 7 w 13"/>
                <a:gd name="T63" fmla="*/ 12 h 13"/>
                <a:gd name="T64" fmla="*/ 6 w 13"/>
                <a:gd name="T65" fmla="*/ 13 h 13"/>
                <a:gd name="T66" fmla="*/ 0 w 13"/>
                <a:gd name="T6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 h="13">
                  <a:moveTo>
                    <a:pt x="0" y="8"/>
                  </a:moveTo>
                  <a:cubicBezTo>
                    <a:pt x="1" y="8"/>
                    <a:pt x="1" y="8"/>
                    <a:pt x="1" y="8"/>
                  </a:cubicBezTo>
                  <a:cubicBezTo>
                    <a:pt x="2" y="8"/>
                    <a:pt x="2" y="8"/>
                    <a:pt x="2" y="8"/>
                  </a:cubicBezTo>
                  <a:cubicBezTo>
                    <a:pt x="1" y="8"/>
                    <a:pt x="1" y="7"/>
                    <a:pt x="1" y="7"/>
                  </a:cubicBezTo>
                  <a:cubicBezTo>
                    <a:pt x="1" y="6"/>
                    <a:pt x="2" y="6"/>
                    <a:pt x="2" y="5"/>
                  </a:cubicBezTo>
                  <a:cubicBezTo>
                    <a:pt x="3" y="5"/>
                    <a:pt x="3" y="5"/>
                    <a:pt x="3" y="5"/>
                  </a:cubicBezTo>
                  <a:cubicBezTo>
                    <a:pt x="4" y="4"/>
                    <a:pt x="4" y="4"/>
                    <a:pt x="4" y="4"/>
                  </a:cubicBezTo>
                  <a:cubicBezTo>
                    <a:pt x="4" y="4"/>
                    <a:pt x="4" y="4"/>
                    <a:pt x="5" y="5"/>
                  </a:cubicBezTo>
                  <a:cubicBezTo>
                    <a:pt x="5" y="4"/>
                    <a:pt x="4" y="3"/>
                    <a:pt x="4" y="3"/>
                  </a:cubicBezTo>
                  <a:cubicBezTo>
                    <a:pt x="4" y="2"/>
                    <a:pt x="5" y="2"/>
                    <a:pt x="5" y="1"/>
                  </a:cubicBezTo>
                  <a:cubicBezTo>
                    <a:pt x="5" y="1"/>
                    <a:pt x="6" y="0"/>
                    <a:pt x="6" y="0"/>
                  </a:cubicBezTo>
                  <a:cubicBezTo>
                    <a:pt x="7" y="0"/>
                    <a:pt x="7" y="0"/>
                    <a:pt x="8" y="0"/>
                  </a:cubicBezTo>
                  <a:cubicBezTo>
                    <a:pt x="8" y="0"/>
                    <a:pt x="9" y="1"/>
                    <a:pt x="9" y="1"/>
                  </a:cubicBezTo>
                  <a:cubicBezTo>
                    <a:pt x="13" y="4"/>
                    <a:pt x="13" y="4"/>
                    <a:pt x="13" y="4"/>
                  </a:cubicBezTo>
                  <a:cubicBezTo>
                    <a:pt x="12" y="4"/>
                    <a:pt x="12" y="4"/>
                    <a:pt x="12" y="4"/>
                  </a:cubicBezTo>
                  <a:cubicBezTo>
                    <a:pt x="9" y="2"/>
                    <a:pt x="9" y="2"/>
                    <a:pt x="9" y="2"/>
                  </a:cubicBezTo>
                  <a:cubicBezTo>
                    <a:pt x="8" y="2"/>
                    <a:pt x="8" y="1"/>
                    <a:pt x="7" y="1"/>
                  </a:cubicBezTo>
                  <a:cubicBezTo>
                    <a:pt x="6" y="1"/>
                    <a:pt x="6" y="1"/>
                    <a:pt x="6" y="1"/>
                  </a:cubicBezTo>
                  <a:cubicBezTo>
                    <a:pt x="6" y="2"/>
                    <a:pt x="6" y="2"/>
                    <a:pt x="6" y="2"/>
                  </a:cubicBezTo>
                  <a:cubicBezTo>
                    <a:pt x="5" y="2"/>
                    <a:pt x="5" y="3"/>
                    <a:pt x="5" y="3"/>
                  </a:cubicBezTo>
                  <a:cubicBezTo>
                    <a:pt x="5" y="4"/>
                    <a:pt x="5" y="4"/>
                    <a:pt x="6" y="5"/>
                  </a:cubicBezTo>
                  <a:cubicBezTo>
                    <a:pt x="6" y="5"/>
                    <a:pt x="6" y="6"/>
                    <a:pt x="7" y="6"/>
                  </a:cubicBezTo>
                  <a:cubicBezTo>
                    <a:pt x="10" y="8"/>
                    <a:pt x="10" y="8"/>
                    <a:pt x="10" y="8"/>
                  </a:cubicBezTo>
                  <a:cubicBezTo>
                    <a:pt x="9" y="9"/>
                    <a:pt x="9" y="9"/>
                    <a:pt x="9" y="9"/>
                  </a:cubicBezTo>
                  <a:cubicBezTo>
                    <a:pt x="6" y="6"/>
                    <a:pt x="6" y="6"/>
                    <a:pt x="6" y="6"/>
                  </a:cubicBezTo>
                  <a:cubicBezTo>
                    <a:pt x="5" y="6"/>
                    <a:pt x="5" y="6"/>
                    <a:pt x="4" y="5"/>
                  </a:cubicBezTo>
                  <a:cubicBezTo>
                    <a:pt x="3" y="5"/>
                    <a:pt x="3" y="5"/>
                    <a:pt x="3" y="5"/>
                  </a:cubicBezTo>
                  <a:cubicBezTo>
                    <a:pt x="3" y="6"/>
                    <a:pt x="3" y="6"/>
                    <a:pt x="3" y="6"/>
                  </a:cubicBezTo>
                  <a:cubicBezTo>
                    <a:pt x="2" y="6"/>
                    <a:pt x="2" y="7"/>
                    <a:pt x="2" y="7"/>
                  </a:cubicBezTo>
                  <a:cubicBezTo>
                    <a:pt x="2" y="8"/>
                    <a:pt x="2" y="8"/>
                    <a:pt x="3" y="9"/>
                  </a:cubicBezTo>
                  <a:cubicBezTo>
                    <a:pt x="3" y="9"/>
                    <a:pt x="3" y="10"/>
                    <a:pt x="4" y="10"/>
                  </a:cubicBezTo>
                  <a:cubicBezTo>
                    <a:pt x="7" y="12"/>
                    <a:pt x="7" y="12"/>
                    <a:pt x="7" y="12"/>
                  </a:cubicBezTo>
                  <a:cubicBezTo>
                    <a:pt x="6" y="13"/>
                    <a:pt x="6" y="13"/>
                    <a:pt x="6" y="13"/>
                  </a:cubicBezTo>
                  <a:lnTo>
                    <a:pt x="0"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8" name="Freeform 1831">
              <a:extLst>
                <a:ext uri="{FF2B5EF4-FFF2-40B4-BE49-F238E27FC236}">
                  <a16:creationId xmlns:a16="http://schemas.microsoft.com/office/drawing/2014/main" id="{FC735231-3C59-4FC2-B0C6-7A210104BCD6}"/>
                </a:ext>
              </a:extLst>
            </p:cNvPr>
            <p:cNvSpPr>
              <a:spLocks noEditPoints="1"/>
            </p:cNvSpPr>
            <p:nvPr/>
          </p:nvSpPr>
          <p:spPr bwMode="auto">
            <a:xfrm>
              <a:off x="3294" y="1711"/>
              <a:ext cx="19" cy="19"/>
            </a:xfrm>
            <a:custGeom>
              <a:avLst/>
              <a:gdLst>
                <a:gd name="T0" fmla="*/ 7 w 8"/>
                <a:gd name="T1" fmla="*/ 2 h 8"/>
                <a:gd name="T2" fmla="*/ 8 w 8"/>
                <a:gd name="T3" fmla="*/ 2 h 8"/>
                <a:gd name="T4" fmla="*/ 8 w 8"/>
                <a:gd name="T5" fmla="*/ 4 h 8"/>
                <a:gd name="T6" fmla="*/ 8 w 8"/>
                <a:gd name="T7" fmla="*/ 5 h 8"/>
                <a:gd name="T8" fmla="*/ 8 w 8"/>
                <a:gd name="T9" fmla="*/ 6 h 8"/>
                <a:gd name="T10" fmla="*/ 5 w 8"/>
                <a:gd name="T11" fmla="*/ 8 h 8"/>
                <a:gd name="T12" fmla="*/ 2 w 8"/>
                <a:gd name="T13" fmla="*/ 7 h 8"/>
                <a:gd name="T14" fmla="*/ 0 w 8"/>
                <a:gd name="T15" fmla="*/ 5 h 8"/>
                <a:gd name="T16" fmla="*/ 1 w 8"/>
                <a:gd name="T17" fmla="*/ 1 h 8"/>
                <a:gd name="T18" fmla="*/ 4 w 8"/>
                <a:gd name="T19" fmla="*/ 0 h 8"/>
                <a:gd name="T20" fmla="*/ 7 w 8"/>
                <a:gd name="T21" fmla="*/ 1 h 8"/>
                <a:gd name="T22" fmla="*/ 3 w 8"/>
                <a:gd name="T23" fmla="*/ 6 h 8"/>
                <a:gd name="T24" fmla="*/ 5 w 8"/>
                <a:gd name="T25" fmla="*/ 7 h 8"/>
                <a:gd name="T26" fmla="*/ 7 w 8"/>
                <a:gd name="T27" fmla="*/ 6 h 8"/>
                <a:gd name="T28" fmla="*/ 7 w 8"/>
                <a:gd name="T29" fmla="*/ 5 h 8"/>
                <a:gd name="T30" fmla="*/ 7 w 8"/>
                <a:gd name="T31" fmla="*/ 4 h 8"/>
                <a:gd name="T32" fmla="*/ 7 w 8"/>
                <a:gd name="T33" fmla="*/ 2 h 8"/>
                <a:gd name="T34" fmla="*/ 5 w 8"/>
                <a:gd name="T35" fmla="*/ 1 h 8"/>
                <a:gd name="T36" fmla="*/ 4 w 8"/>
                <a:gd name="T37" fmla="*/ 1 h 8"/>
                <a:gd name="T38" fmla="*/ 3 w 8"/>
                <a:gd name="T39" fmla="*/ 1 h 8"/>
                <a:gd name="T40" fmla="*/ 2 w 8"/>
                <a:gd name="T41" fmla="*/ 2 h 8"/>
                <a:gd name="T42" fmla="*/ 1 w 8"/>
                <a:gd name="T43" fmla="*/ 4 h 8"/>
                <a:gd name="T44" fmla="*/ 2 w 8"/>
                <a:gd name="T45" fmla="*/ 6 h 8"/>
                <a:gd name="T46" fmla="*/ 5 w 8"/>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7" y="2"/>
                  </a:moveTo>
                  <a:cubicBezTo>
                    <a:pt x="8" y="2"/>
                    <a:pt x="8" y="2"/>
                    <a:pt x="8" y="2"/>
                  </a:cubicBezTo>
                  <a:cubicBezTo>
                    <a:pt x="8" y="3"/>
                    <a:pt x="8" y="3"/>
                    <a:pt x="8" y="4"/>
                  </a:cubicBezTo>
                  <a:cubicBezTo>
                    <a:pt x="8" y="4"/>
                    <a:pt x="8" y="5"/>
                    <a:pt x="8" y="5"/>
                  </a:cubicBezTo>
                  <a:cubicBezTo>
                    <a:pt x="8" y="5"/>
                    <a:pt x="8" y="6"/>
                    <a:pt x="8" y="6"/>
                  </a:cubicBezTo>
                  <a:cubicBezTo>
                    <a:pt x="7" y="7"/>
                    <a:pt x="6" y="8"/>
                    <a:pt x="5" y="8"/>
                  </a:cubicBezTo>
                  <a:cubicBezTo>
                    <a:pt x="4" y="8"/>
                    <a:pt x="3" y="8"/>
                    <a:pt x="2" y="7"/>
                  </a:cubicBezTo>
                  <a:cubicBezTo>
                    <a:pt x="1" y="6"/>
                    <a:pt x="1" y="6"/>
                    <a:pt x="0" y="5"/>
                  </a:cubicBezTo>
                  <a:cubicBezTo>
                    <a:pt x="0" y="4"/>
                    <a:pt x="0" y="2"/>
                    <a:pt x="1" y="1"/>
                  </a:cubicBezTo>
                  <a:cubicBezTo>
                    <a:pt x="2" y="0"/>
                    <a:pt x="3" y="0"/>
                    <a:pt x="4" y="0"/>
                  </a:cubicBezTo>
                  <a:cubicBezTo>
                    <a:pt x="5" y="0"/>
                    <a:pt x="6" y="0"/>
                    <a:pt x="7" y="1"/>
                  </a:cubicBezTo>
                  <a:cubicBezTo>
                    <a:pt x="3" y="6"/>
                    <a:pt x="3" y="6"/>
                    <a:pt x="3" y="6"/>
                  </a:cubicBezTo>
                  <a:cubicBezTo>
                    <a:pt x="3" y="7"/>
                    <a:pt x="4" y="7"/>
                    <a:pt x="5" y="7"/>
                  </a:cubicBezTo>
                  <a:cubicBezTo>
                    <a:pt x="6" y="7"/>
                    <a:pt x="6" y="7"/>
                    <a:pt x="7" y="6"/>
                  </a:cubicBezTo>
                  <a:cubicBezTo>
                    <a:pt x="7" y="6"/>
                    <a:pt x="7" y="5"/>
                    <a:pt x="7" y="5"/>
                  </a:cubicBezTo>
                  <a:cubicBezTo>
                    <a:pt x="7" y="4"/>
                    <a:pt x="7" y="4"/>
                    <a:pt x="7" y="4"/>
                  </a:cubicBezTo>
                  <a:cubicBezTo>
                    <a:pt x="7" y="3"/>
                    <a:pt x="7" y="3"/>
                    <a:pt x="7" y="2"/>
                  </a:cubicBezTo>
                  <a:close/>
                  <a:moveTo>
                    <a:pt x="5" y="1"/>
                  </a:moveTo>
                  <a:cubicBezTo>
                    <a:pt x="5" y="1"/>
                    <a:pt x="5" y="1"/>
                    <a:pt x="4" y="1"/>
                  </a:cubicBezTo>
                  <a:cubicBezTo>
                    <a:pt x="4" y="1"/>
                    <a:pt x="3" y="1"/>
                    <a:pt x="3" y="1"/>
                  </a:cubicBezTo>
                  <a:cubicBezTo>
                    <a:pt x="3" y="1"/>
                    <a:pt x="2" y="2"/>
                    <a:pt x="2" y="2"/>
                  </a:cubicBezTo>
                  <a:cubicBezTo>
                    <a:pt x="1" y="3"/>
                    <a:pt x="1" y="3"/>
                    <a:pt x="1" y="4"/>
                  </a:cubicBezTo>
                  <a:cubicBezTo>
                    <a:pt x="1" y="4"/>
                    <a:pt x="2" y="5"/>
                    <a:pt x="2" y="6"/>
                  </a:cubicBezTo>
                  <a:lnTo>
                    <a:pt x="5" y="1"/>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89" name="Freeform 1832">
              <a:extLst>
                <a:ext uri="{FF2B5EF4-FFF2-40B4-BE49-F238E27FC236}">
                  <a16:creationId xmlns:a16="http://schemas.microsoft.com/office/drawing/2014/main" id="{A0393D9C-178D-4D37-A0D8-66EEF9ED4E08}"/>
                </a:ext>
              </a:extLst>
            </p:cNvPr>
            <p:cNvSpPr>
              <a:spLocks/>
            </p:cNvSpPr>
            <p:nvPr/>
          </p:nvSpPr>
          <p:spPr bwMode="auto">
            <a:xfrm>
              <a:off x="3301" y="1697"/>
              <a:ext cx="21" cy="17"/>
            </a:xfrm>
            <a:custGeom>
              <a:avLst/>
              <a:gdLst>
                <a:gd name="T0" fmla="*/ 0 w 21"/>
                <a:gd name="T1" fmla="*/ 0 h 17"/>
                <a:gd name="T2" fmla="*/ 2 w 21"/>
                <a:gd name="T3" fmla="*/ 0 h 17"/>
                <a:gd name="T4" fmla="*/ 7 w 21"/>
                <a:gd name="T5" fmla="*/ 2 h 17"/>
                <a:gd name="T6" fmla="*/ 10 w 21"/>
                <a:gd name="T7" fmla="*/ 0 h 17"/>
                <a:gd name="T8" fmla="*/ 12 w 21"/>
                <a:gd name="T9" fmla="*/ 2 h 17"/>
                <a:gd name="T10" fmla="*/ 10 w 21"/>
                <a:gd name="T11" fmla="*/ 5 h 17"/>
                <a:gd name="T12" fmla="*/ 21 w 21"/>
                <a:gd name="T13" fmla="*/ 14 h 17"/>
                <a:gd name="T14" fmla="*/ 19 w 21"/>
                <a:gd name="T15" fmla="*/ 17 h 17"/>
                <a:gd name="T16" fmla="*/ 7 w 21"/>
                <a:gd name="T17" fmla="*/ 7 h 17"/>
                <a:gd name="T18" fmla="*/ 5 w 21"/>
                <a:gd name="T19" fmla="*/ 10 h 17"/>
                <a:gd name="T20" fmla="*/ 5 w 21"/>
                <a:gd name="T21" fmla="*/ 7 h 17"/>
                <a:gd name="T22" fmla="*/ 7 w 21"/>
                <a:gd name="T23" fmla="*/ 5 h 17"/>
                <a:gd name="T24" fmla="*/ 0 w 21"/>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7">
                  <a:moveTo>
                    <a:pt x="0" y="0"/>
                  </a:moveTo>
                  <a:lnTo>
                    <a:pt x="2" y="0"/>
                  </a:lnTo>
                  <a:lnTo>
                    <a:pt x="7" y="2"/>
                  </a:lnTo>
                  <a:lnTo>
                    <a:pt x="10" y="0"/>
                  </a:lnTo>
                  <a:lnTo>
                    <a:pt x="12" y="2"/>
                  </a:lnTo>
                  <a:lnTo>
                    <a:pt x="10" y="5"/>
                  </a:lnTo>
                  <a:lnTo>
                    <a:pt x="21" y="14"/>
                  </a:lnTo>
                  <a:lnTo>
                    <a:pt x="19" y="17"/>
                  </a:lnTo>
                  <a:lnTo>
                    <a:pt x="7" y="7"/>
                  </a:lnTo>
                  <a:lnTo>
                    <a:pt x="5" y="10"/>
                  </a:lnTo>
                  <a:lnTo>
                    <a:pt x="5" y="7"/>
                  </a:lnTo>
                  <a:lnTo>
                    <a:pt x="7"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0" name="Freeform 1833">
              <a:extLst>
                <a:ext uri="{FF2B5EF4-FFF2-40B4-BE49-F238E27FC236}">
                  <a16:creationId xmlns:a16="http://schemas.microsoft.com/office/drawing/2014/main" id="{57874360-D9B8-444E-B6DB-C55509013AF0}"/>
                </a:ext>
              </a:extLst>
            </p:cNvPr>
            <p:cNvSpPr>
              <a:spLocks/>
            </p:cNvSpPr>
            <p:nvPr/>
          </p:nvSpPr>
          <p:spPr bwMode="auto">
            <a:xfrm>
              <a:off x="3325" y="1702"/>
              <a:ext cx="5" cy="7"/>
            </a:xfrm>
            <a:custGeom>
              <a:avLst/>
              <a:gdLst>
                <a:gd name="T0" fmla="*/ 0 w 5"/>
                <a:gd name="T1" fmla="*/ 0 h 7"/>
                <a:gd name="T2" fmla="*/ 2 w 5"/>
                <a:gd name="T3" fmla="*/ 0 h 7"/>
                <a:gd name="T4" fmla="*/ 5 w 5"/>
                <a:gd name="T5" fmla="*/ 5 h 7"/>
                <a:gd name="T6" fmla="*/ 5 w 5"/>
                <a:gd name="T7" fmla="*/ 7 h 7"/>
                <a:gd name="T8" fmla="*/ 0 w 5"/>
                <a:gd name="T9" fmla="*/ 0 h 7"/>
              </a:gdLst>
              <a:ahLst/>
              <a:cxnLst>
                <a:cxn ang="0">
                  <a:pos x="T0" y="T1"/>
                </a:cxn>
                <a:cxn ang="0">
                  <a:pos x="T2" y="T3"/>
                </a:cxn>
                <a:cxn ang="0">
                  <a:pos x="T4" y="T5"/>
                </a:cxn>
                <a:cxn ang="0">
                  <a:pos x="T6" y="T7"/>
                </a:cxn>
                <a:cxn ang="0">
                  <a:pos x="T8" y="T9"/>
                </a:cxn>
              </a:cxnLst>
              <a:rect l="0" t="0" r="r" b="b"/>
              <a:pathLst>
                <a:path w="5" h="7">
                  <a:moveTo>
                    <a:pt x="0" y="0"/>
                  </a:moveTo>
                  <a:lnTo>
                    <a:pt x="2" y="0"/>
                  </a:lnTo>
                  <a:lnTo>
                    <a:pt x="5" y="5"/>
                  </a:lnTo>
                  <a:lnTo>
                    <a:pt x="5" y="7"/>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1" name="Freeform 1834">
              <a:extLst>
                <a:ext uri="{FF2B5EF4-FFF2-40B4-BE49-F238E27FC236}">
                  <a16:creationId xmlns:a16="http://schemas.microsoft.com/office/drawing/2014/main" id="{A41FA402-DFDD-4F64-96FA-B3639D0DFD56}"/>
                </a:ext>
              </a:extLst>
            </p:cNvPr>
            <p:cNvSpPr>
              <a:spLocks/>
            </p:cNvSpPr>
            <p:nvPr/>
          </p:nvSpPr>
          <p:spPr bwMode="auto">
            <a:xfrm>
              <a:off x="3330" y="1669"/>
              <a:ext cx="19" cy="21"/>
            </a:xfrm>
            <a:custGeom>
              <a:avLst/>
              <a:gdLst>
                <a:gd name="T0" fmla="*/ 5 w 8"/>
                <a:gd name="T1" fmla="*/ 1 h 9"/>
                <a:gd name="T2" fmla="*/ 5 w 8"/>
                <a:gd name="T3" fmla="*/ 1 h 9"/>
                <a:gd name="T4" fmla="*/ 2 w 8"/>
                <a:gd name="T5" fmla="*/ 3 h 9"/>
                <a:gd name="T6" fmla="*/ 1 w 8"/>
                <a:gd name="T7" fmla="*/ 5 h 9"/>
                <a:gd name="T8" fmla="*/ 2 w 8"/>
                <a:gd name="T9" fmla="*/ 7 h 9"/>
                <a:gd name="T10" fmla="*/ 3 w 8"/>
                <a:gd name="T11" fmla="*/ 8 h 9"/>
                <a:gd name="T12" fmla="*/ 5 w 8"/>
                <a:gd name="T13" fmla="*/ 8 h 9"/>
                <a:gd name="T14" fmla="*/ 6 w 8"/>
                <a:gd name="T15" fmla="*/ 7 h 9"/>
                <a:gd name="T16" fmla="*/ 7 w 8"/>
                <a:gd name="T17" fmla="*/ 4 h 9"/>
                <a:gd name="T18" fmla="*/ 8 w 8"/>
                <a:gd name="T19" fmla="*/ 4 h 9"/>
                <a:gd name="T20" fmla="*/ 8 w 8"/>
                <a:gd name="T21" fmla="*/ 6 h 9"/>
                <a:gd name="T22" fmla="*/ 7 w 8"/>
                <a:gd name="T23" fmla="*/ 7 h 9"/>
                <a:gd name="T24" fmla="*/ 4 w 8"/>
                <a:gd name="T25" fmla="*/ 9 h 9"/>
                <a:gd name="T26" fmla="*/ 1 w 8"/>
                <a:gd name="T27" fmla="*/ 8 h 9"/>
                <a:gd name="T28" fmla="*/ 0 w 8"/>
                <a:gd name="T29" fmla="*/ 6 h 9"/>
                <a:gd name="T30" fmla="*/ 0 w 8"/>
                <a:gd name="T31" fmla="*/ 4 h 9"/>
                <a:gd name="T32" fmla="*/ 1 w 8"/>
                <a:gd name="T33" fmla="*/ 2 h 9"/>
                <a:gd name="T34" fmla="*/ 2 w 8"/>
                <a:gd name="T35" fmla="*/ 1 h 9"/>
                <a:gd name="T36" fmla="*/ 3 w 8"/>
                <a:gd name="T37" fmla="*/ 1 h 9"/>
                <a:gd name="T38" fmla="*/ 5 w 8"/>
                <a:gd name="T3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5" y="1"/>
                  </a:moveTo>
                  <a:cubicBezTo>
                    <a:pt x="5" y="1"/>
                    <a:pt x="5" y="1"/>
                    <a:pt x="5" y="1"/>
                  </a:cubicBezTo>
                  <a:cubicBezTo>
                    <a:pt x="3" y="1"/>
                    <a:pt x="2" y="2"/>
                    <a:pt x="2" y="3"/>
                  </a:cubicBezTo>
                  <a:cubicBezTo>
                    <a:pt x="1" y="3"/>
                    <a:pt x="1" y="4"/>
                    <a:pt x="1" y="5"/>
                  </a:cubicBezTo>
                  <a:cubicBezTo>
                    <a:pt x="1" y="6"/>
                    <a:pt x="1" y="6"/>
                    <a:pt x="2" y="7"/>
                  </a:cubicBezTo>
                  <a:cubicBezTo>
                    <a:pt x="2" y="7"/>
                    <a:pt x="3" y="8"/>
                    <a:pt x="3" y="8"/>
                  </a:cubicBezTo>
                  <a:cubicBezTo>
                    <a:pt x="4" y="8"/>
                    <a:pt x="4" y="8"/>
                    <a:pt x="5" y="8"/>
                  </a:cubicBezTo>
                  <a:cubicBezTo>
                    <a:pt x="5" y="8"/>
                    <a:pt x="6" y="7"/>
                    <a:pt x="6" y="7"/>
                  </a:cubicBezTo>
                  <a:cubicBezTo>
                    <a:pt x="7" y="6"/>
                    <a:pt x="7" y="5"/>
                    <a:pt x="7" y="4"/>
                  </a:cubicBezTo>
                  <a:cubicBezTo>
                    <a:pt x="8" y="4"/>
                    <a:pt x="8" y="4"/>
                    <a:pt x="8" y="4"/>
                  </a:cubicBezTo>
                  <a:cubicBezTo>
                    <a:pt x="8" y="4"/>
                    <a:pt x="8" y="5"/>
                    <a:pt x="8" y="6"/>
                  </a:cubicBezTo>
                  <a:cubicBezTo>
                    <a:pt x="8" y="6"/>
                    <a:pt x="7" y="7"/>
                    <a:pt x="7" y="7"/>
                  </a:cubicBezTo>
                  <a:cubicBezTo>
                    <a:pt x="6" y="8"/>
                    <a:pt x="5" y="9"/>
                    <a:pt x="4" y="9"/>
                  </a:cubicBezTo>
                  <a:cubicBezTo>
                    <a:pt x="3" y="9"/>
                    <a:pt x="2" y="9"/>
                    <a:pt x="1" y="8"/>
                  </a:cubicBezTo>
                  <a:cubicBezTo>
                    <a:pt x="1" y="7"/>
                    <a:pt x="0" y="7"/>
                    <a:pt x="0" y="6"/>
                  </a:cubicBezTo>
                  <a:cubicBezTo>
                    <a:pt x="0" y="5"/>
                    <a:pt x="0" y="5"/>
                    <a:pt x="0" y="4"/>
                  </a:cubicBezTo>
                  <a:cubicBezTo>
                    <a:pt x="0" y="3"/>
                    <a:pt x="0" y="3"/>
                    <a:pt x="1" y="2"/>
                  </a:cubicBezTo>
                  <a:cubicBezTo>
                    <a:pt x="1" y="2"/>
                    <a:pt x="2" y="1"/>
                    <a:pt x="2" y="1"/>
                  </a:cubicBezTo>
                  <a:cubicBezTo>
                    <a:pt x="3" y="1"/>
                    <a:pt x="3" y="1"/>
                    <a:pt x="3" y="1"/>
                  </a:cubicBezTo>
                  <a:cubicBezTo>
                    <a:pt x="4" y="0"/>
                    <a:pt x="4" y="0"/>
                    <a:pt x="5"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2" name="Freeform 1835">
              <a:extLst>
                <a:ext uri="{FF2B5EF4-FFF2-40B4-BE49-F238E27FC236}">
                  <a16:creationId xmlns:a16="http://schemas.microsoft.com/office/drawing/2014/main" id="{1A5B8735-2F43-4323-8265-451B52582723}"/>
                </a:ext>
              </a:extLst>
            </p:cNvPr>
            <p:cNvSpPr>
              <a:spLocks noEditPoints="1"/>
            </p:cNvSpPr>
            <p:nvPr/>
          </p:nvSpPr>
          <p:spPr bwMode="auto">
            <a:xfrm>
              <a:off x="3344" y="1654"/>
              <a:ext cx="19" cy="19"/>
            </a:xfrm>
            <a:custGeom>
              <a:avLst/>
              <a:gdLst>
                <a:gd name="T0" fmla="*/ 1 w 8"/>
                <a:gd name="T1" fmla="*/ 1 h 8"/>
                <a:gd name="T2" fmla="*/ 4 w 8"/>
                <a:gd name="T3" fmla="*/ 0 h 8"/>
                <a:gd name="T4" fmla="*/ 7 w 8"/>
                <a:gd name="T5" fmla="*/ 1 h 8"/>
                <a:gd name="T6" fmla="*/ 8 w 8"/>
                <a:gd name="T7" fmla="*/ 4 h 8"/>
                <a:gd name="T8" fmla="*/ 7 w 8"/>
                <a:gd name="T9" fmla="*/ 7 h 8"/>
                <a:gd name="T10" fmla="*/ 4 w 8"/>
                <a:gd name="T11" fmla="*/ 8 h 8"/>
                <a:gd name="T12" fmla="*/ 1 w 8"/>
                <a:gd name="T13" fmla="*/ 7 h 8"/>
                <a:gd name="T14" fmla="*/ 0 w 8"/>
                <a:gd name="T15" fmla="*/ 4 h 8"/>
                <a:gd name="T16" fmla="*/ 1 w 8"/>
                <a:gd name="T17" fmla="*/ 1 h 8"/>
                <a:gd name="T18" fmla="*/ 2 w 8"/>
                <a:gd name="T19" fmla="*/ 2 h 8"/>
                <a:gd name="T20" fmla="*/ 1 w 8"/>
                <a:gd name="T21" fmla="*/ 4 h 8"/>
                <a:gd name="T22" fmla="*/ 2 w 8"/>
                <a:gd name="T23" fmla="*/ 6 h 8"/>
                <a:gd name="T24" fmla="*/ 4 w 8"/>
                <a:gd name="T25" fmla="*/ 7 h 8"/>
                <a:gd name="T26" fmla="*/ 5 w 8"/>
                <a:gd name="T27" fmla="*/ 7 h 8"/>
                <a:gd name="T28" fmla="*/ 6 w 8"/>
                <a:gd name="T29" fmla="*/ 6 h 8"/>
                <a:gd name="T30" fmla="*/ 7 w 8"/>
                <a:gd name="T31" fmla="*/ 5 h 8"/>
                <a:gd name="T32" fmla="*/ 7 w 8"/>
                <a:gd name="T33" fmla="*/ 3 h 8"/>
                <a:gd name="T34" fmla="*/ 6 w 8"/>
                <a:gd name="T35" fmla="*/ 2 h 8"/>
                <a:gd name="T36" fmla="*/ 4 w 8"/>
                <a:gd name="T37" fmla="*/ 1 h 8"/>
                <a:gd name="T38" fmla="*/ 2 w 8"/>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8">
                  <a:moveTo>
                    <a:pt x="1" y="1"/>
                  </a:moveTo>
                  <a:cubicBezTo>
                    <a:pt x="2" y="0"/>
                    <a:pt x="3" y="0"/>
                    <a:pt x="4" y="0"/>
                  </a:cubicBezTo>
                  <a:cubicBezTo>
                    <a:pt x="5" y="0"/>
                    <a:pt x="6" y="0"/>
                    <a:pt x="7" y="1"/>
                  </a:cubicBezTo>
                  <a:cubicBezTo>
                    <a:pt x="8" y="2"/>
                    <a:pt x="8" y="3"/>
                    <a:pt x="8" y="4"/>
                  </a:cubicBezTo>
                  <a:cubicBezTo>
                    <a:pt x="8" y="5"/>
                    <a:pt x="8" y="6"/>
                    <a:pt x="7" y="7"/>
                  </a:cubicBezTo>
                  <a:cubicBezTo>
                    <a:pt x="6" y="8"/>
                    <a:pt x="5" y="8"/>
                    <a:pt x="4" y="8"/>
                  </a:cubicBezTo>
                  <a:cubicBezTo>
                    <a:pt x="3" y="8"/>
                    <a:pt x="2" y="8"/>
                    <a:pt x="1" y="7"/>
                  </a:cubicBezTo>
                  <a:cubicBezTo>
                    <a:pt x="1" y="6"/>
                    <a:pt x="0" y="5"/>
                    <a:pt x="0" y="4"/>
                  </a:cubicBezTo>
                  <a:cubicBezTo>
                    <a:pt x="0" y="3"/>
                    <a:pt x="1" y="2"/>
                    <a:pt x="1" y="1"/>
                  </a:cubicBezTo>
                  <a:close/>
                  <a:moveTo>
                    <a:pt x="2" y="2"/>
                  </a:moveTo>
                  <a:cubicBezTo>
                    <a:pt x="1" y="2"/>
                    <a:pt x="1" y="3"/>
                    <a:pt x="1" y="4"/>
                  </a:cubicBezTo>
                  <a:cubicBezTo>
                    <a:pt x="1" y="5"/>
                    <a:pt x="2" y="6"/>
                    <a:pt x="2" y="6"/>
                  </a:cubicBezTo>
                  <a:cubicBezTo>
                    <a:pt x="3" y="7"/>
                    <a:pt x="3" y="7"/>
                    <a:pt x="4" y="7"/>
                  </a:cubicBezTo>
                  <a:cubicBezTo>
                    <a:pt x="4" y="7"/>
                    <a:pt x="5" y="7"/>
                    <a:pt x="5" y="7"/>
                  </a:cubicBezTo>
                  <a:cubicBezTo>
                    <a:pt x="6" y="7"/>
                    <a:pt x="6" y="7"/>
                    <a:pt x="6" y="6"/>
                  </a:cubicBezTo>
                  <a:cubicBezTo>
                    <a:pt x="7" y="6"/>
                    <a:pt x="7" y="5"/>
                    <a:pt x="7" y="5"/>
                  </a:cubicBezTo>
                  <a:cubicBezTo>
                    <a:pt x="7" y="4"/>
                    <a:pt x="7" y="4"/>
                    <a:pt x="7" y="3"/>
                  </a:cubicBezTo>
                  <a:cubicBezTo>
                    <a:pt x="7" y="3"/>
                    <a:pt x="7" y="2"/>
                    <a:pt x="6" y="2"/>
                  </a:cubicBezTo>
                  <a:cubicBezTo>
                    <a:pt x="6" y="1"/>
                    <a:pt x="5" y="1"/>
                    <a:pt x="4" y="1"/>
                  </a:cubicBezTo>
                  <a:cubicBezTo>
                    <a:pt x="3" y="1"/>
                    <a:pt x="3" y="1"/>
                    <a:pt x="2"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3" name="Freeform 1836">
              <a:extLst>
                <a:ext uri="{FF2B5EF4-FFF2-40B4-BE49-F238E27FC236}">
                  <a16:creationId xmlns:a16="http://schemas.microsoft.com/office/drawing/2014/main" id="{35EB8915-CDF6-4FA4-82FA-86353BDD076A}"/>
                </a:ext>
              </a:extLst>
            </p:cNvPr>
            <p:cNvSpPr>
              <a:spLocks/>
            </p:cNvSpPr>
            <p:nvPr/>
          </p:nvSpPr>
          <p:spPr bwMode="auto">
            <a:xfrm>
              <a:off x="3358" y="1638"/>
              <a:ext cx="24" cy="23"/>
            </a:xfrm>
            <a:custGeom>
              <a:avLst/>
              <a:gdLst>
                <a:gd name="T0" fmla="*/ 0 w 10"/>
                <a:gd name="T1" fmla="*/ 4 h 10"/>
                <a:gd name="T2" fmla="*/ 0 w 10"/>
                <a:gd name="T3" fmla="*/ 3 h 10"/>
                <a:gd name="T4" fmla="*/ 1 w 10"/>
                <a:gd name="T5" fmla="*/ 4 h 10"/>
                <a:gd name="T6" fmla="*/ 2 w 10"/>
                <a:gd name="T7" fmla="*/ 3 h 10"/>
                <a:gd name="T8" fmla="*/ 2 w 10"/>
                <a:gd name="T9" fmla="*/ 1 h 10"/>
                <a:gd name="T10" fmla="*/ 4 w 10"/>
                <a:gd name="T11" fmla="*/ 1 h 10"/>
                <a:gd name="T12" fmla="*/ 5 w 10"/>
                <a:gd name="T13" fmla="*/ 1 h 10"/>
                <a:gd name="T14" fmla="*/ 7 w 10"/>
                <a:gd name="T15" fmla="*/ 2 h 10"/>
                <a:gd name="T16" fmla="*/ 10 w 10"/>
                <a:gd name="T17" fmla="*/ 5 h 10"/>
                <a:gd name="T18" fmla="*/ 9 w 10"/>
                <a:gd name="T19" fmla="*/ 6 h 10"/>
                <a:gd name="T20" fmla="*/ 7 w 10"/>
                <a:gd name="T21" fmla="*/ 3 h 10"/>
                <a:gd name="T22" fmla="*/ 5 w 10"/>
                <a:gd name="T23" fmla="*/ 2 h 10"/>
                <a:gd name="T24" fmla="*/ 4 w 10"/>
                <a:gd name="T25" fmla="*/ 1 h 10"/>
                <a:gd name="T26" fmla="*/ 3 w 10"/>
                <a:gd name="T27" fmla="*/ 2 h 10"/>
                <a:gd name="T28" fmla="*/ 2 w 10"/>
                <a:gd name="T29" fmla="*/ 4 h 10"/>
                <a:gd name="T30" fmla="*/ 2 w 10"/>
                <a:gd name="T31" fmla="*/ 5 h 10"/>
                <a:gd name="T32" fmla="*/ 4 w 10"/>
                <a:gd name="T33" fmla="*/ 7 h 10"/>
                <a:gd name="T34" fmla="*/ 6 w 10"/>
                <a:gd name="T35" fmla="*/ 9 h 10"/>
                <a:gd name="T36" fmla="*/ 5 w 10"/>
                <a:gd name="T37" fmla="*/ 10 h 10"/>
                <a:gd name="T38" fmla="*/ 0 w 10"/>
                <a:gd name="T39"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0">
                  <a:moveTo>
                    <a:pt x="0" y="4"/>
                  </a:moveTo>
                  <a:cubicBezTo>
                    <a:pt x="0" y="3"/>
                    <a:pt x="0" y="3"/>
                    <a:pt x="0" y="3"/>
                  </a:cubicBezTo>
                  <a:cubicBezTo>
                    <a:pt x="1" y="4"/>
                    <a:pt x="1" y="4"/>
                    <a:pt x="1" y="4"/>
                  </a:cubicBezTo>
                  <a:cubicBezTo>
                    <a:pt x="1" y="4"/>
                    <a:pt x="1" y="3"/>
                    <a:pt x="2" y="3"/>
                  </a:cubicBezTo>
                  <a:cubicBezTo>
                    <a:pt x="2" y="2"/>
                    <a:pt x="2" y="2"/>
                    <a:pt x="2" y="1"/>
                  </a:cubicBezTo>
                  <a:cubicBezTo>
                    <a:pt x="3" y="1"/>
                    <a:pt x="3" y="1"/>
                    <a:pt x="4" y="1"/>
                  </a:cubicBezTo>
                  <a:cubicBezTo>
                    <a:pt x="4" y="0"/>
                    <a:pt x="5" y="1"/>
                    <a:pt x="5" y="1"/>
                  </a:cubicBezTo>
                  <a:cubicBezTo>
                    <a:pt x="6" y="1"/>
                    <a:pt x="6" y="1"/>
                    <a:pt x="7" y="2"/>
                  </a:cubicBezTo>
                  <a:cubicBezTo>
                    <a:pt x="10" y="5"/>
                    <a:pt x="10" y="5"/>
                    <a:pt x="10" y="5"/>
                  </a:cubicBezTo>
                  <a:cubicBezTo>
                    <a:pt x="9" y="6"/>
                    <a:pt x="9" y="6"/>
                    <a:pt x="9" y="6"/>
                  </a:cubicBezTo>
                  <a:cubicBezTo>
                    <a:pt x="7" y="3"/>
                    <a:pt x="7" y="3"/>
                    <a:pt x="7" y="3"/>
                  </a:cubicBezTo>
                  <a:cubicBezTo>
                    <a:pt x="6" y="2"/>
                    <a:pt x="6" y="2"/>
                    <a:pt x="5" y="2"/>
                  </a:cubicBezTo>
                  <a:cubicBezTo>
                    <a:pt x="5" y="2"/>
                    <a:pt x="4" y="1"/>
                    <a:pt x="4" y="1"/>
                  </a:cubicBezTo>
                  <a:cubicBezTo>
                    <a:pt x="4" y="2"/>
                    <a:pt x="3" y="2"/>
                    <a:pt x="3" y="2"/>
                  </a:cubicBezTo>
                  <a:cubicBezTo>
                    <a:pt x="2" y="3"/>
                    <a:pt x="2" y="3"/>
                    <a:pt x="2" y="4"/>
                  </a:cubicBezTo>
                  <a:cubicBezTo>
                    <a:pt x="2" y="4"/>
                    <a:pt x="2" y="5"/>
                    <a:pt x="2" y="5"/>
                  </a:cubicBezTo>
                  <a:cubicBezTo>
                    <a:pt x="3" y="6"/>
                    <a:pt x="3" y="6"/>
                    <a:pt x="4" y="7"/>
                  </a:cubicBezTo>
                  <a:cubicBezTo>
                    <a:pt x="6" y="9"/>
                    <a:pt x="6" y="9"/>
                    <a:pt x="6" y="9"/>
                  </a:cubicBezTo>
                  <a:cubicBezTo>
                    <a:pt x="5" y="10"/>
                    <a:pt x="5" y="10"/>
                    <a:pt x="5" y="10"/>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4" name="Freeform 1837">
              <a:extLst>
                <a:ext uri="{FF2B5EF4-FFF2-40B4-BE49-F238E27FC236}">
                  <a16:creationId xmlns:a16="http://schemas.microsoft.com/office/drawing/2014/main" id="{7E22E9D9-6D22-4EC9-9D2D-4CF63190AF5E}"/>
                </a:ext>
              </a:extLst>
            </p:cNvPr>
            <p:cNvSpPr>
              <a:spLocks/>
            </p:cNvSpPr>
            <p:nvPr/>
          </p:nvSpPr>
          <p:spPr bwMode="auto">
            <a:xfrm>
              <a:off x="3375" y="1628"/>
              <a:ext cx="14" cy="19"/>
            </a:xfrm>
            <a:custGeom>
              <a:avLst/>
              <a:gdLst>
                <a:gd name="T0" fmla="*/ 3 w 6"/>
                <a:gd name="T1" fmla="*/ 0 h 8"/>
                <a:gd name="T2" fmla="*/ 3 w 6"/>
                <a:gd name="T3" fmla="*/ 1 h 8"/>
                <a:gd name="T4" fmla="*/ 1 w 6"/>
                <a:gd name="T5" fmla="*/ 1 h 8"/>
                <a:gd name="T6" fmla="*/ 1 w 6"/>
                <a:gd name="T7" fmla="*/ 2 h 8"/>
                <a:gd name="T8" fmla="*/ 1 w 6"/>
                <a:gd name="T9" fmla="*/ 3 h 8"/>
                <a:gd name="T10" fmla="*/ 1 w 6"/>
                <a:gd name="T11" fmla="*/ 3 h 8"/>
                <a:gd name="T12" fmla="*/ 3 w 6"/>
                <a:gd name="T13" fmla="*/ 3 h 8"/>
                <a:gd name="T14" fmla="*/ 5 w 6"/>
                <a:gd name="T15" fmla="*/ 3 h 8"/>
                <a:gd name="T16" fmla="*/ 6 w 6"/>
                <a:gd name="T17" fmla="*/ 4 h 8"/>
                <a:gd name="T18" fmla="*/ 6 w 6"/>
                <a:gd name="T19" fmla="*/ 5 h 8"/>
                <a:gd name="T20" fmla="*/ 6 w 6"/>
                <a:gd name="T21" fmla="*/ 7 h 8"/>
                <a:gd name="T22" fmla="*/ 5 w 6"/>
                <a:gd name="T23" fmla="*/ 7 h 8"/>
                <a:gd name="T24" fmla="*/ 3 w 6"/>
                <a:gd name="T25" fmla="*/ 7 h 8"/>
                <a:gd name="T26" fmla="*/ 3 w 6"/>
                <a:gd name="T27" fmla="*/ 7 h 8"/>
                <a:gd name="T28" fmla="*/ 5 w 6"/>
                <a:gd name="T29" fmla="*/ 6 h 8"/>
                <a:gd name="T30" fmla="*/ 5 w 6"/>
                <a:gd name="T31" fmla="*/ 5 h 8"/>
                <a:gd name="T32" fmla="*/ 5 w 6"/>
                <a:gd name="T33" fmla="*/ 4 h 8"/>
                <a:gd name="T34" fmla="*/ 4 w 6"/>
                <a:gd name="T35" fmla="*/ 4 h 8"/>
                <a:gd name="T36" fmla="*/ 3 w 6"/>
                <a:gd name="T37" fmla="*/ 4 h 8"/>
                <a:gd name="T38" fmla="*/ 1 w 6"/>
                <a:gd name="T39" fmla="*/ 4 h 8"/>
                <a:gd name="T40" fmla="*/ 0 w 6"/>
                <a:gd name="T41" fmla="*/ 4 h 8"/>
                <a:gd name="T42" fmla="*/ 0 w 6"/>
                <a:gd name="T43" fmla="*/ 2 h 8"/>
                <a:gd name="T44" fmla="*/ 0 w 6"/>
                <a:gd name="T45" fmla="*/ 1 h 8"/>
                <a:gd name="T46" fmla="*/ 3 w 6"/>
                <a:gd name="T4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8">
                  <a:moveTo>
                    <a:pt x="3" y="0"/>
                  </a:moveTo>
                  <a:cubicBezTo>
                    <a:pt x="3" y="1"/>
                    <a:pt x="3" y="1"/>
                    <a:pt x="3" y="1"/>
                  </a:cubicBezTo>
                  <a:cubicBezTo>
                    <a:pt x="2" y="1"/>
                    <a:pt x="1" y="1"/>
                    <a:pt x="1" y="1"/>
                  </a:cubicBezTo>
                  <a:cubicBezTo>
                    <a:pt x="1" y="2"/>
                    <a:pt x="1" y="2"/>
                    <a:pt x="1" y="2"/>
                  </a:cubicBezTo>
                  <a:cubicBezTo>
                    <a:pt x="1" y="3"/>
                    <a:pt x="1" y="3"/>
                    <a:pt x="1" y="3"/>
                  </a:cubicBezTo>
                  <a:cubicBezTo>
                    <a:pt x="1" y="3"/>
                    <a:pt x="1" y="3"/>
                    <a:pt x="1" y="3"/>
                  </a:cubicBezTo>
                  <a:cubicBezTo>
                    <a:pt x="2" y="3"/>
                    <a:pt x="2" y="3"/>
                    <a:pt x="3" y="3"/>
                  </a:cubicBezTo>
                  <a:cubicBezTo>
                    <a:pt x="4" y="3"/>
                    <a:pt x="4" y="3"/>
                    <a:pt x="5" y="3"/>
                  </a:cubicBezTo>
                  <a:cubicBezTo>
                    <a:pt x="5" y="3"/>
                    <a:pt x="6" y="3"/>
                    <a:pt x="6" y="4"/>
                  </a:cubicBezTo>
                  <a:cubicBezTo>
                    <a:pt x="6" y="4"/>
                    <a:pt x="6" y="5"/>
                    <a:pt x="6" y="5"/>
                  </a:cubicBezTo>
                  <a:cubicBezTo>
                    <a:pt x="6" y="6"/>
                    <a:pt x="6" y="6"/>
                    <a:pt x="6" y="7"/>
                  </a:cubicBezTo>
                  <a:cubicBezTo>
                    <a:pt x="5" y="7"/>
                    <a:pt x="5" y="7"/>
                    <a:pt x="5" y="7"/>
                  </a:cubicBezTo>
                  <a:cubicBezTo>
                    <a:pt x="4" y="8"/>
                    <a:pt x="4" y="8"/>
                    <a:pt x="3" y="7"/>
                  </a:cubicBezTo>
                  <a:cubicBezTo>
                    <a:pt x="3" y="7"/>
                    <a:pt x="3" y="7"/>
                    <a:pt x="3" y="7"/>
                  </a:cubicBezTo>
                  <a:cubicBezTo>
                    <a:pt x="4" y="7"/>
                    <a:pt x="5" y="6"/>
                    <a:pt x="5" y="6"/>
                  </a:cubicBezTo>
                  <a:cubicBezTo>
                    <a:pt x="5" y="6"/>
                    <a:pt x="5" y="5"/>
                    <a:pt x="5" y="5"/>
                  </a:cubicBezTo>
                  <a:cubicBezTo>
                    <a:pt x="6" y="5"/>
                    <a:pt x="5" y="4"/>
                    <a:pt x="5" y="4"/>
                  </a:cubicBezTo>
                  <a:cubicBezTo>
                    <a:pt x="4" y="4"/>
                    <a:pt x="4" y="4"/>
                    <a:pt x="4" y="4"/>
                  </a:cubicBezTo>
                  <a:cubicBezTo>
                    <a:pt x="4" y="4"/>
                    <a:pt x="4" y="4"/>
                    <a:pt x="3" y="4"/>
                  </a:cubicBezTo>
                  <a:cubicBezTo>
                    <a:pt x="2" y="4"/>
                    <a:pt x="2" y="4"/>
                    <a:pt x="1" y="4"/>
                  </a:cubicBezTo>
                  <a:cubicBezTo>
                    <a:pt x="1" y="4"/>
                    <a:pt x="0" y="4"/>
                    <a:pt x="0" y="4"/>
                  </a:cubicBezTo>
                  <a:cubicBezTo>
                    <a:pt x="0" y="3"/>
                    <a:pt x="0" y="3"/>
                    <a:pt x="0" y="2"/>
                  </a:cubicBezTo>
                  <a:cubicBezTo>
                    <a:pt x="0" y="2"/>
                    <a:pt x="0" y="1"/>
                    <a:pt x="0" y="1"/>
                  </a:cubicBezTo>
                  <a:cubicBezTo>
                    <a:pt x="1" y="0"/>
                    <a:pt x="2" y="0"/>
                    <a:pt x="3"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5" name="Freeform 1838">
              <a:extLst>
                <a:ext uri="{FF2B5EF4-FFF2-40B4-BE49-F238E27FC236}">
                  <a16:creationId xmlns:a16="http://schemas.microsoft.com/office/drawing/2014/main" id="{322A2473-7A75-4022-BF19-2E2A0D883D0F}"/>
                </a:ext>
              </a:extLst>
            </p:cNvPr>
            <p:cNvSpPr>
              <a:spLocks noEditPoints="1"/>
            </p:cNvSpPr>
            <p:nvPr/>
          </p:nvSpPr>
          <p:spPr bwMode="auto">
            <a:xfrm>
              <a:off x="3387" y="1614"/>
              <a:ext cx="19" cy="21"/>
            </a:xfrm>
            <a:custGeom>
              <a:avLst/>
              <a:gdLst>
                <a:gd name="T0" fmla="*/ 7 w 8"/>
                <a:gd name="T1" fmla="*/ 4 h 9"/>
                <a:gd name="T2" fmla="*/ 8 w 8"/>
                <a:gd name="T3" fmla="*/ 4 h 9"/>
                <a:gd name="T4" fmla="*/ 8 w 8"/>
                <a:gd name="T5" fmla="*/ 5 h 9"/>
                <a:gd name="T6" fmla="*/ 7 w 8"/>
                <a:gd name="T7" fmla="*/ 7 h 9"/>
                <a:gd name="T8" fmla="*/ 6 w 8"/>
                <a:gd name="T9" fmla="*/ 8 h 9"/>
                <a:gd name="T10" fmla="*/ 3 w 8"/>
                <a:gd name="T11" fmla="*/ 9 h 9"/>
                <a:gd name="T12" fmla="*/ 1 w 8"/>
                <a:gd name="T13" fmla="*/ 7 h 9"/>
                <a:gd name="T14" fmla="*/ 0 w 8"/>
                <a:gd name="T15" fmla="*/ 5 h 9"/>
                <a:gd name="T16" fmla="*/ 1 w 8"/>
                <a:gd name="T17" fmla="*/ 2 h 9"/>
                <a:gd name="T18" fmla="*/ 4 w 8"/>
                <a:gd name="T19" fmla="*/ 1 h 9"/>
                <a:gd name="T20" fmla="*/ 7 w 8"/>
                <a:gd name="T21" fmla="*/ 2 h 9"/>
                <a:gd name="T22" fmla="*/ 1 w 8"/>
                <a:gd name="T23" fmla="*/ 7 h 9"/>
                <a:gd name="T24" fmla="*/ 4 w 8"/>
                <a:gd name="T25" fmla="*/ 8 h 9"/>
                <a:gd name="T26" fmla="*/ 6 w 8"/>
                <a:gd name="T27" fmla="*/ 7 h 9"/>
                <a:gd name="T28" fmla="*/ 6 w 8"/>
                <a:gd name="T29" fmla="*/ 6 h 9"/>
                <a:gd name="T30" fmla="*/ 7 w 8"/>
                <a:gd name="T31" fmla="*/ 5 h 9"/>
                <a:gd name="T32" fmla="*/ 7 w 8"/>
                <a:gd name="T33" fmla="*/ 4 h 9"/>
                <a:gd name="T34" fmla="*/ 5 w 8"/>
                <a:gd name="T35" fmla="*/ 2 h 9"/>
                <a:gd name="T36" fmla="*/ 4 w 8"/>
                <a:gd name="T37" fmla="*/ 2 h 9"/>
                <a:gd name="T38" fmla="*/ 3 w 8"/>
                <a:gd name="T39" fmla="*/ 2 h 9"/>
                <a:gd name="T40" fmla="*/ 2 w 8"/>
                <a:gd name="T41" fmla="*/ 2 h 9"/>
                <a:gd name="T42" fmla="*/ 1 w 8"/>
                <a:gd name="T43" fmla="*/ 4 h 9"/>
                <a:gd name="T44" fmla="*/ 1 w 8"/>
                <a:gd name="T45" fmla="*/ 6 h 9"/>
                <a:gd name="T46" fmla="*/ 5 w 8"/>
                <a:gd name="T4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9">
                  <a:moveTo>
                    <a:pt x="7" y="4"/>
                  </a:moveTo>
                  <a:cubicBezTo>
                    <a:pt x="8" y="4"/>
                    <a:pt x="8" y="4"/>
                    <a:pt x="8" y="4"/>
                  </a:cubicBezTo>
                  <a:cubicBezTo>
                    <a:pt x="8" y="4"/>
                    <a:pt x="8" y="5"/>
                    <a:pt x="8" y="5"/>
                  </a:cubicBezTo>
                  <a:cubicBezTo>
                    <a:pt x="8" y="6"/>
                    <a:pt x="8" y="6"/>
                    <a:pt x="7" y="7"/>
                  </a:cubicBezTo>
                  <a:cubicBezTo>
                    <a:pt x="7" y="7"/>
                    <a:pt x="7" y="7"/>
                    <a:pt x="6" y="8"/>
                  </a:cubicBezTo>
                  <a:cubicBezTo>
                    <a:pt x="5" y="9"/>
                    <a:pt x="4" y="9"/>
                    <a:pt x="3" y="9"/>
                  </a:cubicBezTo>
                  <a:cubicBezTo>
                    <a:pt x="2" y="9"/>
                    <a:pt x="1" y="8"/>
                    <a:pt x="1" y="7"/>
                  </a:cubicBezTo>
                  <a:cubicBezTo>
                    <a:pt x="0" y="7"/>
                    <a:pt x="0" y="6"/>
                    <a:pt x="0" y="5"/>
                  </a:cubicBezTo>
                  <a:cubicBezTo>
                    <a:pt x="0" y="4"/>
                    <a:pt x="0" y="2"/>
                    <a:pt x="1" y="2"/>
                  </a:cubicBezTo>
                  <a:cubicBezTo>
                    <a:pt x="2" y="1"/>
                    <a:pt x="3" y="0"/>
                    <a:pt x="4" y="1"/>
                  </a:cubicBezTo>
                  <a:cubicBezTo>
                    <a:pt x="5" y="1"/>
                    <a:pt x="6" y="1"/>
                    <a:pt x="7" y="2"/>
                  </a:cubicBezTo>
                  <a:cubicBezTo>
                    <a:pt x="1" y="7"/>
                    <a:pt x="1" y="7"/>
                    <a:pt x="1" y="7"/>
                  </a:cubicBezTo>
                  <a:cubicBezTo>
                    <a:pt x="2" y="7"/>
                    <a:pt x="3" y="8"/>
                    <a:pt x="4" y="8"/>
                  </a:cubicBezTo>
                  <a:cubicBezTo>
                    <a:pt x="4" y="8"/>
                    <a:pt x="5" y="8"/>
                    <a:pt x="6" y="7"/>
                  </a:cubicBezTo>
                  <a:cubicBezTo>
                    <a:pt x="6" y="6"/>
                    <a:pt x="6" y="6"/>
                    <a:pt x="6" y="6"/>
                  </a:cubicBezTo>
                  <a:cubicBezTo>
                    <a:pt x="7" y="5"/>
                    <a:pt x="7" y="5"/>
                    <a:pt x="7" y="5"/>
                  </a:cubicBezTo>
                  <a:cubicBezTo>
                    <a:pt x="7" y="5"/>
                    <a:pt x="7" y="4"/>
                    <a:pt x="7" y="4"/>
                  </a:cubicBezTo>
                  <a:close/>
                  <a:moveTo>
                    <a:pt x="5" y="2"/>
                  </a:moveTo>
                  <a:cubicBezTo>
                    <a:pt x="5" y="2"/>
                    <a:pt x="4" y="2"/>
                    <a:pt x="4" y="2"/>
                  </a:cubicBezTo>
                  <a:cubicBezTo>
                    <a:pt x="4" y="2"/>
                    <a:pt x="3" y="2"/>
                    <a:pt x="3" y="2"/>
                  </a:cubicBezTo>
                  <a:cubicBezTo>
                    <a:pt x="2" y="2"/>
                    <a:pt x="2" y="2"/>
                    <a:pt x="2" y="2"/>
                  </a:cubicBezTo>
                  <a:cubicBezTo>
                    <a:pt x="1" y="3"/>
                    <a:pt x="1" y="3"/>
                    <a:pt x="1" y="4"/>
                  </a:cubicBezTo>
                  <a:cubicBezTo>
                    <a:pt x="1" y="5"/>
                    <a:pt x="1" y="5"/>
                    <a:pt x="1" y="6"/>
                  </a:cubicBezTo>
                  <a:lnTo>
                    <a:pt x="5"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6" name="Freeform 1839">
              <a:extLst>
                <a:ext uri="{FF2B5EF4-FFF2-40B4-BE49-F238E27FC236}">
                  <a16:creationId xmlns:a16="http://schemas.microsoft.com/office/drawing/2014/main" id="{D5220662-70F9-458B-8C30-36B19CEB1C52}"/>
                </a:ext>
              </a:extLst>
            </p:cNvPr>
            <p:cNvSpPr>
              <a:spLocks/>
            </p:cNvSpPr>
            <p:nvPr/>
          </p:nvSpPr>
          <p:spPr bwMode="auto">
            <a:xfrm>
              <a:off x="3403" y="1600"/>
              <a:ext cx="19" cy="21"/>
            </a:xfrm>
            <a:custGeom>
              <a:avLst/>
              <a:gdLst>
                <a:gd name="T0" fmla="*/ 5 w 8"/>
                <a:gd name="T1" fmla="*/ 0 h 9"/>
                <a:gd name="T2" fmla="*/ 5 w 8"/>
                <a:gd name="T3" fmla="*/ 1 h 9"/>
                <a:gd name="T4" fmla="*/ 2 w 8"/>
                <a:gd name="T5" fmla="*/ 2 h 9"/>
                <a:gd name="T6" fmla="*/ 1 w 8"/>
                <a:gd name="T7" fmla="*/ 4 h 9"/>
                <a:gd name="T8" fmla="*/ 2 w 8"/>
                <a:gd name="T9" fmla="*/ 6 h 9"/>
                <a:gd name="T10" fmla="*/ 3 w 8"/>
                <a:gd name="T11" fmla="*/ 7 h 9"/>
                <a:gd name="T12" fmla="*/ 5 w 8"/>
                <a:gd name="T13" fmla="*/ 8 h 9"/>
                <a:gd name="T14" fmla="*/ 6 w 8"/>
                <a:gd name="T15" fmla="*/ 7 h 9"/>
                <a:gd name="T16" fmla="*/ 7 w 8"/>
                <a:gd name="T17" fmla="*/ 4 h 9"/>
                <a:gd name="T18" fmla="*/ 8 w 8"/>
                <a:gd name="T19" fmla="*/ 4 h 9"/>
                <a:gd name="T20" fmla="*/ 8 w 8"/>
                <a:gd name="T21" fmla="*/ 6 h 9"/>
                <a:gd name="T22" fmla="*/ 7 w 8"/>
                <a:gd name="T23" fmla="*/ 8 h 9"/>
                <a:gd name="T24" fmla="*/ 4 w 8"/>
                <a:gd name="T25" fmla="*/ 9 h 9"/>
                <a:gd name="T26" fmla="*/ 1 w 8"/>
                <a:gd name="T27" fmla="*/ 7 h 9"/>
                <a:gd name="T28" fmla="*/ 0 w 8"/>
                <a:gd name="T29" fmla="*/ 5 h 9"/>
                <a:gd name="T30" fmla="*/ 0 w 8"/>
                <a:gd name="T31" fmla="*/ 3 h 9"/>
                <a:gd name="T32" fmla="*/ 2 w 8"/>
                <a:gd name="T33" fmla="*/ 1 h 9"/>
                <a:gd name="T34" fmla="*/ 3 w 8"/>
                <a:gd name="T35" fmla="*/ 0 h 9"/>
                <a:gd name="T36" fmla="*/ 4 w 8"/>
                <a:gd name="T37" fmla="*/ 0 h 9"/>
                <a:gd name="T38" fmla="*/ 5 w 8"/>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5" y="0"/>
                  </a:moveTo>
                  <a:cubicBezTo>
                    <a:pt x="5" y="1"/>
                    <a:pt x="5" y="1"/>
                    <a:pt x="5" y="1"/>
                  </a:cubicBezTo>
                  <a:cubicBezTo>
                    <a:pt x="4" y="1"/>
                    <a:pt x="3" y="1"/>
                    <a:pt x="2" y="2"/>
                  </a:cubicBezTo>
                  <a:cubicBezTo>
                    <a:pt x="1" y="3"/>
                    <a:pt x="1" y="3"/>
                    <a:pt x="1" y="4"/>
                  </a:cubicBezTo>
                  <a:cubicBezTo>
                    <a:pt x="1" y="5"/>
                    <a:pt x="1" y="6"/>
                    <a:pt x="2" y="6"/>
                  </a:cubicBezTo>
                  <a:cubicBezTo>
                    <a:pt x="2" y="7"/>
                    <a:pt x="2" y="7"/>
                    <a:pt x="3" y="7"/>
                  </a:cubicBezTo>
                  <a:cubicBezTo>
                    <a:pt x="3" y="8"/>
                    <a:pt x="4" y="8"/>
                    <a:pt x="5" y="8"/>
                  </a:cubicBezTo>
                  <a:cubicBezTo>
                    <a:pt x="5" y="7"/>
                    <a:pt x="6" y="7"/>
                    <a:pt x="6" y="7"/>
                  </a:cubicBezTo>
                  <a:cubicBezTo>
                    <a:pt x="7" y="6"/>
                    <a:pt x="7" y="5"/>
                    <a:pt x="7" y="4"/>
                  </a:cubicBezTo>
                  <a:cubicBezTo>
                    <a:pt x="8" y="4"/>
                    <a:pt x="8" y="4"/>
                    <a:pt x="8" y="4"/>
                  </a:cubicBezTo>
                  <a:cubicBezTo>
                    <a:pt x="8" y="5"/>
                    <a:pt x="8" y="5"/>
                    <a:pt x="8" y="6"/>
                  </a:cubicBezTo>
                  <a:cubicBezTo>
                    <a:pt x="8" y="6"/>
                    <a:pt x="7" y="7"/>
                    <a:pt x="7" y="8"/>
                  </a:cubicBezTo>
                  <a:cubicBezTo>
                    <a:pt x="6" y="8"/>
                    <a:pt x="5" y="9"/>
                    <a:pt x="4" y="9"/>
                  </a:cubicBezTo>
                  <a:cubicBezTo>
                    <a:pt x="2" y="8"/>
                    <a:pt x="2" y="8"/>
                    <a:pt x="1" y="7"/>
                  </a:cubicBezTo>
                  <a:cubicBezTo>
                    <a:pt x="0" y="7"/>
                    <a:pt x="0" y="6"/>
                    <a:pt x="0" y="5"/>
                  </a:cubicBezTo>
                  <a:cubicBezTo>
                    <a:pt x="0" y="4"/>
                    <a:pt x="0" y="4"/>
                    <a:pt x="0" y="3"/>
                  </a:cubicBezTo>
                  <a:cubicBezTo>
                    <a:pt x="1" y="2"/>
                    <a:pt x="1" y="2"/>
                    <a:pt x="2" y="1"/>
                  </a:cubicBezTo>
                  <a:cubicBezTo>
                    <a:pt x="2" y="1"/>
                    <a:pt x="2" y="1"/>
                    <a:pt x="3" y="0"/>
                  </a:cubicBezTo>
                  <a:cubicBezTo>
                    <a:pt x="3" y="0"/>
                    <a:pt x="4" y="0"/>
                    <a:pt x="4" y="0"/>
                  </a:cubicBezTo>
                  <a:cubicBezTo>
                    <a:pt x="5" y="0"/>
                    <a:pt x="5" y="0"/>
                    <a:pt x="5"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7" name="Freeform 1840">
              <a:extLst>
                <a:ext uri="{FF2B5EF4-FFF2-40B4-BE49-F238E27FC236}">
                  <a16:creationId xmlns:a16="http://schemas.microsoft.com/office/drawing/2014/main" id="{0425D488-878D-490B-888D-5042D9C36C3A}"/>
                </a:ext>
              </a:extLst>
            </p:cNvPr>
            <p:cNvSpPr>
              <a:spLocks/>
            </p:cNvSpPr>
            <p:nvPr/>
          </p:nvSpPr>
          <p:spPr bwMode="auto">
            <a:xfrm>
              <a:off x="3415" y="1588"/>
              <a:ext cx="17" cy="21"/>
            </a:xfrm>
            <a:custGeom>
              <a:avLst/>
              <a:gdLst>
                <a:gd name="T0" fmla="*/ 0 w 17"/>
                <a:gd name="T1" fmla="*/ 0 h 21"/>
                <a:gd name="T2" fmla="*/ 2 w 17"/>
                <a:gd name="T3" fmla="*/ 0 h 21"/>
                <a:gd name="T4" fmla="*/ 5 w 17"/>
                <a:gd name="T5" fmla="*/ 5 h 21"/>
                <a:gd name="T6" fmla="*/ 10 w 17"/>
                <a:gd name="T7" fmla="*/ 2 h 21"/>
                <a:gd name="T8" fmla="*/ 10 w 17"/>
                <a:gd name="T9" fmla="*/ 5 h 21"/>
                <a:gd name="T10" fmla="*/ 7 w 17"/>
                <a:gd name="T11" fmla="*/ 7 h 21"/>
                <a:gd name="T12" fmla="*/ 17 w 17"/>
                <a:gd name="T13" fmla="*/ 19 h 21"/>
                <a:gd name="T14" fmla="*/ 14 w 17"/>
                <a:gd name="T15" fmla="*/ 21 h 21"/>
                <a:gd name="T16" fmla="*/ 5 w 17"/>
                <a:gd name="T17" fmla="*/ 7 h 21"/>
                <a:gd name="T18" fmla="*/ 2 w 17"/>
                <a:gd name="T19" fmla="*/ 9 h 21"/>
                <a:gd name="T20" fmla="*/ 2 w 17"/>
                <a:gd name="T21" fmla="*/ 7 h 21"/>
                <a:gd name="T22" fmla="*/ 5 w 17"/>
                <a:gd name="T23" fmla="*/ 5 h 21"/>
                <a:gd name="T24" fmla="*/ 0 w 17"/>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0" y="0"/>
                  </a:moveTo>
                  <a:lnTo>
                    <a:pt x="2" y="0"/>
                  </a:lnTo>
                  <a:lnTo>
                    <a:pt x="5" y="5"/>
                  </a:lnTo>
                  <a:lnTo>
                    <a:pt x="10" y="2"/>
                  </a:lnTo>
                  <a:lnTo>
                    <a:pt x="10" y="5"/>
                  </a:lnTo>
                  <a:lnTo>
                    <a:pt x="7" y="7"/>
                  </a:lnTo>
                  <a:lnTo>
                    <a:pt x="17" y="19"/>
                  </a:lnTo>
                  <a:lnTo>
                    <a:pt x="14" y="21"/>
                  </a:lnTo>
                  <a:lnTo>
                    <a:pt x="5" y="7"/>
                  </a:lnTo>
                  <a:lnTo>
                    <a:pt x="2" y="9"/>
                  </a:lnTo>
                  <a:lnTo>
                    <a:pt x="2" y="7"/>
                  </a:lnTo>
                  <a:lnTo>
                    <a:pt x="5" y="5"/>
                  </a:lnTo>
                  <a:lnTo>
                    <a:pt x="0" y="0"/>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8" name="Freeform 1841">
              <a:extLst>
                <a:ext uri="{FF2B5EF4-FFF2-40B4-BE49-F238E27FC236}">
                  <a16:creationId xmlns:a16="http://schemas.microsoft.com/office/drawing/2014/main" id="{D5CBC0F5-95BD-4B51-B346-1AA934611068}"/>
                </a:ext>
              </a:extLst>
            </p:cNvPr>
            <p:cNvSpPr>
              <a:spLocks noEditPoints="1"/>
            </p:cNvSpPr>
            <p:nvPr/>
          </p:nvSpPr>
          <p:spPr bwMode="auto">
            <a:xfrm>
              <a:off x="3429" y="1581"/>
              <a:ext cx="19" cy="19"/>
            </a:xfrm>
            <a:custGeom>
              <a:avLst/>
              <a:gdLst>
                <a:gd name="T0" fmla="*/ 7 w 8"/>
                <a:gd name="T1" fmla="*/ 3 h 8"/>
                <a:gd name="T2" fmla="*/ 8 w 8"/>
                <a:gd name="T3" fmla="*/ 3 h 8"/>
                <a:gd name="T4" fmla="*/ 8 w 8"/>
                <a:gd name="T5" fmla="*/ 5 h 8"/>
                <a:gd name="T6" fmla="*/ 8 w 8"/>
                <a:gd name="T7" fmla="*/ 6 h 8"/>
                <a:gd name="T8" fmla="*/ 7 w 8"/>
                <a:gd name="T9" fmla="*/ 7 h 8"/>
                <a:gd name="T10" fmla="*/ 3 w 8"/>
                <a:gd name="T11" fmla="*/ 8 h 8"/>
                <a:gd name="T12" fmla="*/ 1 w 8"/>
                <a:gd name="T13" fmla="*/ 6 h 8"/>
                <a:gd name="T14" fmla="*/ 0 w 8"/>
                <a:gd name="T15" fmla="*/ 4 h 8"/>
                <a:gd name="T16" fmla="*/ 2 w 8"/>
                <a:gd name="T17" fmla="*/ 1 h 8"/>
                <a:gd name="T18" fmla="*/ 5 w 8"/>
                <a:gd name="T19" fmla="*/ 0 h 8"/>
                <a:gd name="T20" fmla="*/ 7 w 8"/>
                <a:gd name="T21" fmla="*/ 2 h 8"/>
                <a:gd name="T22" fmla="*/ 2 w 8"/>
                <a:gd name="T23" fmla="*/ 6 h 8"/>
                <a:gd name="T24" fmla="*/ 4 w 8"/>
                <a:gd name="T25" fmla="*/ 7 h 8"/>
                <a:gd name="T26" fmla="*/ 6 w 8"/>
                <a:gd name="T27" fmla="*/ 6 h 8"/>
                <a:gd name="T28" fmla="*/ 7 w 8"/>
                <a:gd name="T29" fmla="*/ 6 h 8"/>
                <a:gd name="T30" fmla="*/ 7 w 8"/>
                <a:gd name="T31" fmla="*/ 5 h 8"/>
                <a:gd name="T32" fmla="*/ 7 w 8"/>
                <a:gd name="T33" fmla="*/ 3 h 8"/>
                <a:gd name="T34" fmla="*/ 6 w 8"/>
                <a:gd name="T35" fmla="*/ 2 h 8"/>
                <a:gd name="T36" fmla="*/ 5 w 8"/>
                <a:gd name="T37" fmla="*/ 1 h 8"/>
                <a:gd name="T38" fmla="*/ 4 w 8"/>
                <a:gd name="T39" fmla="*/ 1 h 8"/>
                <a:gd name="T40" fmla="*/ 2 w 8"/>
                <a:gd name="T41" fmla="*/ 1 h 8"/>
                <a:gd name="T42" fmla="*/ 1 w 8"/>
                <a:gd name="T43" fmla="*/ 3 h 8"/>
                <a:gd name="T44" fmla="*/ 1 w 8"/>
                <a:gd name="T45" fmla="*/ 5 h 8"/>
                <a:gd name="T46" fmla="*/ 6 w 8"/>
                <a:gd name="T4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7" y="3"/>
                  </a:moveTo>
                  <a:cubicBezTo>
                    <a:pt x="8" y="3"/>
                    <a:pt x="8" y="3"/>
                    <a:pt x="8" y="3"/>
                  </a:cubicBezTo>
                  <a:cubicBezTo>
                    <a:pt x="8" y="4"/>
                    <a:pt x="8" y="4"/>
                    <a:pt x="8" y="5"/>
                  </a:cubicBezTo>
                  <a:cubicBezTo>
                    <a:pt x="8" y="5"/>
                    <a:pt x="8" y="6"/>
                    <a:pt x="8" y="6"/>
                  </a:cubicBezTo>
                  <a:cubicBezTo>
                    <a:pt x="7" y="6"/>
                    <a:pt x="7" y="7"/>
                    <a:pt x="7" y="7"/>
                  </a:cubicBezTo>
                  <a:cubicBezTo>
                    <a:pt x="6" y="8"/>
                    <a:pt x="5" y="8"/>
                    <a:pt x="3" y="8"/>
                  </a:cubicBezTo>
                  <a:cubicBezTo>
                    <a:pt x="2" y="8"/>
                    <a:pt x="2" y="7"/>
                    <a:pt x="1" y="6"/>
                  </a:cubicBezTo>
                  <a:cubicBezTo>
                    <a:pt x="0" y="5"/>
                    <a:pt x="0" y="5"/>
                    <a:pt x="0" y="4"/>
                  </a:cubicBezTo>
                  <a:cubicBezTo>
                    <a:pt x="0" y="2"/>
                    <a:pt x="1" y="1"/>
                    <a:pt x="2" y="1"/>
                  </a:cubicBezTo>
                  <a:cubicBezTo>
                    <a:pt x="3" y="0"/>
                    <a:pt x="4" y="0"/>
                    <a:pt x="5" y="0"/>
                  </a:cubicBezTo>
                  <a:cubicBezTo>
                    <a:pt x="6" y="0"/>
                    <a:pt x="7" y="1"/>
                    <a:pt x="7" y="2"/>
                  </a:cubicBezTo>
                  <a:cubicBezTo>
                    <a:pt x="2" y="6"/>
                    <a:pt x="2" y="6"/>
                    <a:pt x="2" y="6"/>
                  </a:cubicBezTo>
                  <a:cubicBezTo>
                    <a:pt x="2" y="6"/>
                    <a:pt x="3" y="7"/>
                    <a:pt x="4" y="7"/>
                  </a:cubicBezTo>
                  <a:cubicBezTo>
                    <a:pt x="5" y="7"/>
                    <a:pt x="5" y="7"/>
                    <a:pt x="6" y="6"/>
                  </a:cubicBezTo>
                  <a:cubicBezTo>
                    <a:pt x="7" y="6"/>
                    <a:pt x="7" y="6"/>
                    <a:pt x="7" y="6"/>
                  </a:cubicBezTo>
                  <a:cubicBezTo>
                    <a:pt x="7" y="5"/>
                    <a:pt x="7" y="5"/>
                    <a:pt x="7" y="5"/>
                  </a:cubicBezTo>
                  <a:cubicBezTo>
                    <a:pt x="7" y="4"/>
                    <a:pt x="7" y="4"/>
                    <a:pt x="7" y="3"/>
                  </a:cubicBezTo>
                  <a:close/>
                  <a:moveTo>
                    <a:pt x="6" y="2"/>
                  </a:moveTo>
                  <a:cubicBezTo>
                    <a:pt x="6" y="1"/>
                    <a:pt x="5" y="1"/>
                    <a:pt x="5" y="1"/>
                  </a:cubicBezTo>
                  <a:cubicBezTo>
                    <a:pt x="4" y="1"/>
                    <a:pt x="4" y="1"/>
                    <a:pt x="4" y="1"/>
                  </a:cubicBezTo>
                  <a:cubicBezTo>
                    <a:pt x="3" y="1"/>
                    <a:pt x="3" y="1"/>
                    <a:pt x="2" y="1"/>
                  </a:cubicBezTo>
                  <a:cubicBezTo>
                    <a:pt x="2" y="2"/>
                    <a:pt x="1" y="2"/>
                    <a:pt x="1" y="3"/>
                  </a:cubicBezTo>
                  <a:cubicBezTo>
                    <a:pt x="1" y="4"/>
                    <a:pt x="1" y="4"/>
                    <a:pt x="1" y="5"/>
                  </a:cubicBezTo>
                  <a:lnTo>
                    <a:pt x="6"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199" name="Freeform 1842">
              <a:extLst>
                <a:ext uri="{FF2B5EF4-FFF2-40B4-BE49-F238E27FC236}">
                  <a16:creationId xmlns:a16="http://schemas.microsoft.com/office/drawing/2014/main" id="{AB32B613-2CA4-4438-A1BB-058F02633B5B}"/>
                </a:ext>
              </a:extLst>
            </p:cNvPr>
            <p:cNvSpPr>
              <a:spLocks/>
            </p:cNvSpPr>
            <p:nvPr/>
          </p:nvSpPr>
          <p:spPr bwMode="auto">
            <a:xfrm>
              <a:off x="3444" y="1567"/>
              <a:ext cx="16" cy="21"/>
            </a:xfrm>
            <a:custGeom>
              <a:avLst/>
              <a:gdLst>
                <a:gd name="T0" fmla="*/ 0 w 16"/>
                <a:gd name="T1" fmla="*/ 2 h 21"/>
                <a:gd name="T2" fmla="*/ 2 w 16"/>
                <a:gd name="T3" fmla="*/ 0 h 21"/>
                <a:gd name="T4" fmla="*/ 4 w 16"/>
                <a:gd name="T5" fmla="*/ 4 h 21"/>
                <a:gd name="T6" fmla="*/ 9 w 16"/>
                <a:gd name="T7" fmla="*/ 2 h 21"/>
                <a:gd name="T8" fmla="*/ 9 w 16"/>
                <a:gd name="T9" fmla="*/ 4 h 21"/>
                <a:gd name="T10" fmla="*/ 7 w 16"/>
                <a:gd name="T11" fmla="*/ 7 h 21"/>
                <a:gd name="T12" fmla="*/ 16 w 16"/>
                <a:gd name="T13" fmla="*/ 21 h 21"/>
                <a:gd name="T14" fmla="*/ 14 w 16"/>
                <a:gd name="T15" fmla="*/ 21 h 21"/>
                <a:gd name="T16" fmla="*/ 4 w 16"/>
                <a:gd name="T17" fmla="*/ 9 h 21"/>
                <a:gd name="T18" fmla="*/ 2 w 16"/>
                <a:gd name="T19" fmla="*/ 9 h 21"/>
                <a:gd name="T20" fmla="*/ 0 w 16"/>
                <a:gd name="T21" fmla="*/ 9 h 21"/>
                <a:gd name="T22" fmla="*/ 2 w 16"/>
                <a:gd name="T23" fmla="*/ 7 h 21"/>
                <a:gd name="T24" fmla="*/ 0 w 16"/>
                <a:gd name="T2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0" y="2"/>
                  </a:moveTo>
                  <a:lnTo>
                    <a:pt x="2" y="0"/>
                  </a:lnTo>
                  <a:lnTo>
                    <a:pt x="4" y="4"/>
                  </a:lnTo>
                  <a:lnTo>
                    <a:pt x="9" y="2"/>
                  </a:lnTo>
                  <a:lnTo>
                    <a:pt x="9" y="4"/>
                  </a:lnTo>
                  <a:lnTo>
                    <a:pt x="7" y="7"/>
                  </a:lnTo>
                  <a:lnTo>
                    <a:pt x="16" y="21"/>
                  </a:lnTo>
                  <a:lnTo>
                    <a:pt x="14" y="21"/>
                  </a:lnTo>
                  <a:lnTo>
                    <a:pt x="4" y="9"/>
                  </a:lnTo>
                  <a:lnTo>
                    <a:pt x="2" y="9"/>
                  </a:lnTo>
                  <a:lnTo>
                    <a:pt x="0" y="9"/>
                  </a:lnTo>
                  <a:lnTo>
                    <a:pt x="2" y="7"/>
                  </a:ln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0" name="Freeform 1843">
              <a:extLst>
                <a:ext uri="{FF2B5EF4-FFF2-40B4-BE49-F238E27FC236}">
                  <a16:creationId xmlns:a16="http://schemas.microsoft.com/office/drawing/2014/main" id="{DE542A92-9AC5-4399-A247-CED4D797B106}"/>
                </a:ext>
              </a:extLst>
            </p:cNvPr>
            <p:cNvSpPr>
              <a:spLocks/>
            </p:cNvSpPr>
            <p:nvPr/>
          </p:nvSpPr>
          <p:spPr bwMode="auto">
            <a:xfrm>
              <a:off x="3455" y="1559"/>
              <a:ext cx="22" cy="22"/>
            </a:xfrm>
            <a:custGeom>
              <a:avLst/>
              <a:gdLst>
                <a:gd name="T0" fmla="*/ 0 w 9"/>
                <a:gd name="T1" fmla="*/ 4 h 9"/>
                <a:gd name="T2" fmla="*/ 1 w 9"/>
                <a:gd name="T3" fmla="*/ 3 h 9"/>
                <a:gd name="T4" fmla="*/ 3 w 9"/>
                <a:gd name="T5" fmla="*/ 6 h 9"/>
                <a:gd name="T6" fmla="*/ 4 w 9"/>
                <a:gd name="T7" fmla="*/ 7 h 9"/>
                <a:gd name="T8" fmla="*/ 5 w 9"/>
                <a:gd name="T9" fmla="*/ 8 h 9"/>
                <a:gd name="T10" fmla="*/ 6 w 9"/>
                <a:gd name="T11" fmla="*/ 7 h 9"/>
                <a:gd name="T12" fmla="*/ 7 w 9"/>
                <a:gd name="T13" fmla="*/ 6 h 9"/>
                <a:gd name="T14" fmla="*/ 7 w 9"/>
                <a:gd name="T15" fmla="*/ 5 h 9"/>
                <a:gd name="T16" fmla="*/ 6 w 9"/>
                <a:gd name="T17" fmla="*/ 3 h 9"/>
                <a:gd name="T18" fmla="*/ 4 w 9"/>
                <a:gd name="T19" fmla="*/ 0 h 9"/>
                <a:gd name="T20" fmla="*/ 5 w 9"/>
                <a:gd name="T21" fmla="*/ 0 h 9"/>
                <a:gd name="T22" fmla="*/ 7 w 9"/>
                <a:gd name="T23" fmla="*/ 3 h 9"/>
                <a:gd name="T24" fmla="*/ 8 w 9"/>
                <a:gd name="T25" fmla="*/ 5 h 9"/>
                <a:gd name="T26" fmla="*/ 8 w 9"/>
                <a:gd name="T27" fmla="*/ 7 h 9"/>
                <a:gd name="T28" fmla="*/ 7 w 9"/>
                <a:gd name="T29" fmla="*/ 8 h 9"/>
                <a:gd name="T30" fmla="*/ 5 w 9"/>
                <a:gd name="T31" fmla="*/ 9 h 9"/>
                <a:gd name="T32" fmla="*/ 3 w 9"/>
                <a:gd name="T33" fmla="*/ 8 h 9"/>
                <a:gd name="T34" fmla="*/ 2 w 9"/>
                <a:gd name="T35" fmla="*/ 7 h 9"/>
                <a:gd name="T36" fmla="*/ 0 w 9"/>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9">
                  <a:moveTo>
                    <a:pt x="0" y="4"/>
                  </a:moveTo>
                  <a:cubicBezTo>
                    <a:pt x="1" y="3"/>
                    <a:pt x="1" y="3"/>
                    <a:pt x="1" y="3"/>
                  </a:cubicBezTo>
                  <a:cubicBezTo>
                    <a:pt x="3" y="6"/>
                    <a:pt x="3" y="6"/>
                    <a:pt x="3" y="6"/>
                  </a:cubicBezTo>
                  <a:cubicBezTo>
                    <a:pt x="3" y="7"/>
                    <a:pt x="3" y="7"/>
                    <a:pt x="4" y="7"/>
                  </a:cubicBezTo>
                  <a:cubicBezTo>
                    <a:pt x="4" y="8"/>
                    <a:pt x="4" y="8"/>
                    <a:pt x="5" y="8"/>
                  </a:cubicBezTo>
                  <a:cubicBezTo>
                    <a:pt x="5" y="8"/>
                    <a:pt x="6" y="8"/>
                    <a:pt x="6" y="7"/>
                  </a:cubicBezTo>
                  <a:cubicBezTo>
                    <a:pt x="7" y="7"/>
                    <a:pt x="7" y="7"/>
                    <a:pt x="7" y="6"/>
                  </a:cubicBezTo>
                  <a:cubicBezTo>
                    <a:pt x="7" y="6"/>
                    <a:pt x="7" y="5"/>
                    <a:pt x="7" y="5"/>
                  </a:cubicBezTo>
                  <a:cubicBezTo>
                    <a:pt x="7" y="5"/>
                    <a:pt x="7" y="4"/>
                    <a:pt x="6" y="3"/>
                  </a:cubicBezTo>
                  <a:cubicBezTo>
                    <a:pt x="4" y="0"/>
                    <a:pt x="4" y="0"/>
                    <a:pt x="4" y="0"/>
                  </a:cubicBezTo>
                  <a:cubicBezTo>
                    <a:pt x="5" y="0"/>
                    <a:pt x="5" y="0"/>
                    <a:pt x="5" y="0"/>
                  </a:cubicBezTo>
                  <a:cubicBezTo>
                    <a:pt x="7" y="3"/>
                    <a:pt x="7" y="3"/>
                    <a:pt x="7" y="3"/>
                  </a:cubicBezTo>
                  <a:cubicBezTo>
                    <a:pt x="8" y="4"/>
                    <a:pt x="8" y="5"/>
                    <a:pt x="8" y="5"/>
                  </a:cubicBezTo>
                  <a:cubicBezTo>
                    <a:pt x="9" y="6"/>
                    <a:pt x="8" y="6"/>
                    <a:pt x="8" y="7"/>
                  </a:cubicBezTo>
                  <a:cubicBezTo>
                    <a:pt x="8" y="7"/>
                    <a:pt x="7" y="8"/>
                    <a:pt x="7" y="8"/>
                  </a:cubicBezTo>
                  <a:cubicBezTo>
                    <a:pt x="6" y="9"/>
                    <a:pt x="6" y="9"/>
                    <a:pt x="5" y="9"/>
                  </a:cubicBezTo>
                  <a:cubicBezTo>
                    <a:pt x="4" y="9"/>
                    <a:pt x="4" y="9"/>
                    <a:pt x="3" y="8"/>
                  </a:cubicBezTo>
                  <a:cubicBezTo>
                    <a:pt x="3" y="8"/>
                    <a:pt x="2" y="8"/>
                    <a:pt x="2" y="7"/>
                  </a:cubicBezTo>
                  <a:lnTo>
                    <a:pt x="0" y="4"/>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1" name="Freeform 1844">
              <a:extLst>
                <a:ext uri="{FF2B5EF4-FFF2-40B4-BE49-F238E27FC236}">
                  <a16:creationId xmlns:a16="http://schemas.microsoft.com/office/drawing/2014/main" id="{C6A14E9E-144E-4EB2-A75B-6382AEC60DC0}"/>
                </a:ext>
              </a:extLst>
            </p:cNvPr>
            <p:cNvSpPr>
              <a:spLocks/>
            </p:cNvSpPr>
            <p:nvPr/>
          </p:nvSpPr>
          <p:spPr bwMode="auto">
            <a:xfrm>
              <a:off x="3472" y="1552"/>
              <a:ext cx="12" cy="19"/>
            </a:xfrm>
            <a:custGeom>
              <a:avLst/>
              <a:gdLst>
                <a:gd name="T0" fmla="*/ 0 w 5"/>
                <a:gd name="T1" fmla="*/ 2 h 8"/>
                <a:gd name="T2" fmla="*/ 1 w 5"/>
                <a:gd name="T3" fmla="*/ 1 h 8"/>
                <a:gd name="T4" fmla="*/ 1 w 5"/>
                <a:gd name="T5" fmla="*/ 2 h 8"/>
                <a:gd name="T6" fmla="*/ 2 w 5"/>
                <a:gd name="T7" fmla="*/ 1 h 8"/>
                <a:gd name="T8" fmla="*/ 2 w 5"/>
                <a:gd name="T9" fmla="*/ 0 h 8"/>
                <a:gd name="T10" fmla="*/ 3 w 5"/>
                <a:gd name="T11" fmla="*/ 0 h 8"/>
                <a:gd name="T12" fmla="*/ 3 w 5"/>
                <a:gd name="T13" fmla="*/ 1 h 8"/>
                <a:gd name="T14" fmla="*/ 3 w 5"/>
                <a:gd name="T15" fmla="*/ 1 h 8"/>
                <a:gd name="T16" fmla="*/ 2 w 5"/>
                <a:gd name="T17" fmla="*/ 2 h 8"/>
                <a:gd name="T18" fmla="*/ 2 w 5"/>
                <a:gd name="T19" fmla="*/ 3 h 8"/>
                <a:gd name="T20" fmla="*/ 3 w 5"/>
                <a:gd name="T21" fmla="*/ 6 h 8"/>
                <a:gd name="T22" fmla="*/ 5 w 5"/>
                <a:gd name="T23" fmla="*/ 8 h 8"/>
                <a:gd name="T24" fmla="*/ 4 w 5"/>
                <a:gd name="T25" fmla="*/ 8 h 8"/>
                <a:gd name="T26" fmla="*/ 0 w 5"/>
                <a:gd name="T2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8">
                  <a:moveTo>
                    <a:pt x="0" y="2"/>
                  </a:moveTo>
                  <a:cubicBezTo>
                    <a:pt x="1" y="1"/>
                    <a:pt x="1" y="1"/>
                    <a:pt x="1" y="1"/>
                  </a:cubicBezTo>
                  <a:cubicBezTo>
                    <a:pt x="1" y="2"/>
                    <a:pt x="1" y="2"/>
                    <a:pt x="1" y="2"/>
                  </a:cubicBezTo>
                  <a:cubicBezTo>
                    <a:pt x="1" y="2"/>
                    <a:pt x="2" y="1"/>
                    <a:pt x="2" y="1"/>
                  </a:cubicBezTo>
                  <a:cubicBezTo>
                    <a:pt x="2" y="0"/>
                    <a:pt x="2" y="0"/>
                    <a:pt x="2" y="0"/>
                  </a:cubicBezTo>
                  <a:cubicBezTo>
                    <a:pt x="3" y="0"/>
                    <a:pt x="3" y="0"/>
                    <a:pt x="3" y="0"/>
                  </a:cubicBezTo>
                  <a:cubicBezTo>
                    <a:pt x="3" y="1"/>
                    <a:pt x="3" y="1"/>
                    <a:pt x="3" y="1"/>
                  </a:cubicBezTo>
                  <a:cubicBezTo>
                    <a:pt x="3" y="1"/>
                    <a:pt x="3" y="1"/>
                    <a:pt x="3" y="1"/>
                  </a:cubicBezTo>
                  <a:cubicBezTo>
                    <a:pt x="2" y="1"/>
                    <a:pt x="2" y="1"/>
                    <a:pt x="2" y="2"/>
                  </a:cubicBezTo>
                  <a:cubicBezTo>
                    <a:pt x="2" y="2"/>
                    <a:pt x="2" y="3"/>
                    <a:pt x="2" y="3"/>
                  </a:cubicBezTo>
                  <a:cubicBezTo>
                    <a:pt x="2" y="4"/>
                    <a:pt x="3" y="4"/>
                    <a:pt x="3" y="6"/>
                  </a:cubicBezTo>
                  <a:cubicBezTo>
                    <a:pt x="5" y="8"/>
                    <a:pt x="5" y="8"/>
                    <a:pt x="5" y="8"/>
                  </a:cubicBezTo>
                  <a:cubicBezTo>
                    <a:pt x="4" y="8"/>
                    <a:pt x="4" y="8"/>
                    <a:pt x="4" y="8"/>
                  </a:cubicBez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2" name="Freeform 1845">
              <a:extLst>
                <a:ext uri="{FF2B5EF4-FFF2-40B4-BE49-F238E27FC236}">
                  <a16:creationId xmlns:a16="http://schemas.microsoft.com/office/drawing/2014/main" id="{1B1BD4EB-3C8D-4D1C-81AF-D6875D7EE56E}"/>
                </a:ext>
              </a:extLst>
            </p:cNvPr>
            <p:cNvSpPr>
              <a:spLocks noEditPoints="1"/>
            </p:cNvSpPr>
            <p:nvPr/>
          </p:nvSpPr>
          <p:spPr bwMode="auto">
            <a:xfrm>
              <a:off x="3491" y="1536"/>
              <a:ext cx="24" cy="23"/>
            </a:xfrm>
            <a:custGeom>
              <a:avLst/>
              <a:gdLst>
                <a:gd name="T0" fmla="*/ 6 w 10"/>
                <a:gd name="T1" fmla="*/ 0 h 10"/>
                <a:gd name="T2" fmla="*/ 10 w 10"/>
                <a:gd name="T3" fmla="*/ 7 h 10"/>
                <a:gd name="T4" fmla="*/ 9 w 10"/>
                <a:gd name="T5" fmla="*/ 7 h 10"/>
                <a:gd name="T6" fmla="*/ 8 w 10"/>
                <a:gd name="T7" fmla="*/ 6 h 10"/>
                <a:gd name="T8" fmla="*/ 8 w 10"/>
                <a:gd name="T9" fmla="*/ 8 h 10"/>
                <a:gd name="T10" fmla="*/ 7 w 10"/>
                <a:gd name="T11" fmla="*/ 9 h 10"/>
                <a:gd name="T12" fmla="*/ 4 w 10"/>
                <a:gd name="T13" fmla="*/ 10 h 10"/>
                <a:gd name="T14" fmla="*/ 1 w 10"/>
                <a:gd name="T15" fmla="*/ 8 h 10"/>
                <a:gd name="T16" fmla="*/ 1 w 10"/>
                <a:gd name="T17" fmla="*/ 5 h 10"/>
                <a:gd name="T18" fmla="*/ 3 w 10"/>
                <a:gd name="T19" fmla="*/ 2 h 10"/>
                <a:gd name="T20" fmla="*/ 4 w 10"/>
                <a:gd name="T21" fmla="*/ 2 h 10"/>
                <a:gd name="T22" fmla="*/ 6 w 10"/>
                <a:gd name="T23" fmla="*/ 2 h 10"/>
                <a:gd name="T24" fmla="*/ 5 w 10"/>
                <a:gd name="T25" fmla="*/ 1 h 10"/>
                <a:gd name="T26" fmla="*/ 6 w 10"/>
                <a:gd name="T27" fmla="*/ 0 h 10"/>
                <a:gd name="T28" fmla="*/ 3 w 10"/>
                <a:gd name="T29" fmla="*/ 3 h 10"/>
                <a:gd name="T30" fmla="*/ 2 w 10"/>
                <a:gd name="T31" fmla="*/ 4 h 10"/>
                <a:gd name="T32" fmla="*/ 2 w 10"/>
                <a:gd name="T33" fmla="*/ 6 h 10"/>
                <a:gd name="T34" fmla="*/ 2 w 10"/>
                <a:gd name="T35" fmla="*/ 7 h 10"/>
                <a:gd name="T36" fmla="*/ 3 w 10"/>
                <a:gd name="T37" fmla="*/ 8 h 10"/>
                <a:gd name="T38" fmla="*/ 5 w 10"/>
                <a:gd name="T39" fmla="*/ 9 h 10"/>
                <a:gd name="T40" fmla="*/ 6 w 10"/>
                <a:gd name="T41" fmla="*/ 8 h 10"/>
                <a:gd name="T42" fmla="*/ 7 w 10"/>
                <a:gd name="T43" fmla="*/ 7 h 10"/>
                <a:gd name="T44" fmla="*/ 8 w 10"/>
                <a:gd name="T45" fmla="*/ 6 h 10"/>
                <a:gd name="T46" fmla="*/ 7 w 10"/>
                <a:gd name="T47" fmla="*/ 4 h 10"/>
                <a:gd name="T48" fmla="*/ 5 w 10"/>
                <a:gd name="T49" fmla="*/ 3 h 10"/>
                <a:gd name="T50" fmla="*/ 3 w 10"/>
                <a:gd name="T5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6" y="0"/>
                  </a:moveTo>
                  <a:cubicBezTo>
                    <a:pt x="10" y="7"/>
                    <a:pt x="10" y="7"/>
                    <a:pt x="10" y="7"/>
                  </a:cubicBezTo>
                  <a:cubicBezTo>
                    <a:pt x="9" y="7"/>
                    <a:pt x="9" y="7"/>
                    <a:pt x="9" y="7"/>
                  </a:cubicBezTo>
                  <a:cubicBezTo>
                    <a:pt x="8" y="6"/>
                    <a:pt x="8" y="6"/>
                    <a:pt x="8" y="6"/>
                  </a:cubicBezTo>
                  <a:cubicBezTo>
                    <a:pt x="8" y="7"/>
                    <a:pt x="8" y="8"/>
                    <a:pt x="8" y="8"/>
                  </a:cubicBezTo>
                  <a:cubicBezTo>
                    <a:pt x="8" y="8"/>
                    <a:pt x="7" y="9"/>
                    <a:pt x="7" y="9"/>
                  </a:cubicBezTo>
                  <a:cubicBezTo>
                    <a:pt x="6" y="10"/>
                    <a:pt x="5" y="10"/>
                    <a:pt x="4" y="10"/>
                  </a:cubicBezTo>
                  <a:cubicBezTo>
                    <a:pt x="2" y="9"/>
                    <a:pt x="2" y="9"/>
                    <a:pt x="1" y="8"/>
                  </a:cubicBezTo>
                  <a:cubicBezTo>
                    <a:pt x="1" y="7"/>
                    <a:pt x="0" y="6"/>
                    <a:pt x="1" y="5"/>
                  </a:cubicBezTo>
                  <a:cubicBezTo>
                    <a:pt x="1" y="4"/>
                    <a:pt x="2" y="3"/>
                    <a:pt x="3" y="2"/>
                  </a:cubicBezTo>
                  <a:cubicBezTo>
                    <a:pt x="3" y="2"/>
                    <a:pt x="4" y="2"/>
                    <a:pt x="4" y="2"/>
                  </a:cubicBezTo>
                  <a:cubicBezTo>
                    <a:pt x="5" y="2"/>
                    <a:pt x="5" y="2"/>
                    <a:pt x="6" y="2"/>
                  </a:cubicBezTo>
                  <a:cubicBezTo>
                    <a:pt x="5" y="1"/>
                    <a:pt x="5" y="1"/>
                    <a:pt x="5" y="1"/>
                  </a:cubicBezTo>
                  <a:lnTo>
                    <a:pt x="6" y="0"/>
                  </a:lnTo>
                  <a:close/>
                  <a:moveTo>
                    <a:pt x="3" y="3"/>
                  </a:moveTo>
                  <a:cubicBezTo>
                    <a:pt x="3" y="3"/>
                    <a:pt x="2" y="4"/>
                    <a:pt x="2" y="4"/>
                  </a:cubicBezTo>
                  <a:cubicBezTo>
                    <a:pt x="2" y="5"/>
                    <a:pt x="2" y="5"/>
                    <a:pt x="2" y="6"/>
                  </a:cubicBezTo>
                  <a:cubicBezTo>
                    <a:pt x="2" y="6"/>
                    <a:pt x="2" y="7"/>
                    <a:pt x="2" y="7"/>
                  </a:cubicBezTo>
                  <a:cubicBezTo>
                    <a:pt x="2" y="8"/>
                    <a:pt x="3" y="8"/>
                    <a:pt x="3" y="8"/>
                  </a:cubicBezTo>
                  <a:cubicBezTo>
                    <a:pt x="4" y="9"/>
                    <a:pt x="4" y="9"/>
                    <a:pt x="5" y="9"/>
                  </a:cubicBezTo>
                  <a:cubicBezTo>
                    <a:pt x="5" y="9"/>
                    <a:pt x="6" y="9"/>
                    <a:pt x="6" y="8"/>
                  </a:cubicBezTo>
                  <a:cubicBezTo>
                    <a:pt x="7" y="8"/>
                    <a:pt x="7" y="8"/>
                    <a:pt x="7" y="7"/>
                  </a:cubicBezTo>
                  <a:cubicBezTo>
                    <a:pt x="8" y="7"/>
                    <a:pt x="8" y="6"/>
                    <a:pt x="8" y="6"/>
                  </a:cubicBezTo>
                  <a:cubicBezTo>
                    <a:pt x="8" y="5"/>
                    <a:pt x="8" y="5"/>
                    <a:pt x="7" y="4"/>
                  </a:cubicBezTo>
                  <a:cubicBezTo>
                    <a:pt x="7" y="3"/>
                    <a:pt x="6" y="3"/>
                    <a:pt x="5" y="3"/>
                  </a:cubicBezTo>
                  <a:cubicBezTo>
                    <a:pt x="5" y="2"/>
                    <a:pt x="4" y="3"/>
                    <a:pt x="3" y="3"/>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3" name="Freeform 1846">
              <a:extLst>
                <a:ext uri="{FF2B5EF4-FFF2-40B4-BE49-F238E27FC236}">
                  <a16:creationId xmlns:a16="http://schemas.microsoft.com/office/drawing/2014/main" id="{E65F83EB-D8F3-4168-B401-BF860390F84C}"/>
                </a:ext>
              </a:extLst>
            </p:cNvPr>
            <p:cNvSpPr>
              <a:spLocks noEditPoints="1"/>
            </p:cNvSpPr>
            <p:nvPr/>
          </p:nvSpPr>
          <p:spPr bwMode="auto">
            <a:xfrm>
              <a:off x="3512" y="1519"/>
              <a:ext cx="24" cy="29"/>
            </a:xfrm>
            <a:custGeom>
              <a:avLst/>
              <a:gdLst>
                <a:gd name="T0" fmla="*/ 5 w 10"/>
                <a:gd name="T1" fmla="*/ 0 h 12"/>
                <a:gd name="T2" fmla="*/ 10 w 10"/>
                <a:gd name="T3" fmla="*/ 9 h 12"/>
                <a:gd name="T4" fmla="*/ 9 w 10"/>
                <a:gd name="T5" fmla="*/ 10 h 12"/>
                <a:gd name="T6" fmla="*/ 8 w 10"/>
                <a:gd name="T7" fmla="*/ 9 h 12"/>
                <a:gd name="T8" fmla="*/ 7 w 10"/>
                <a:gd name="T9" fmla="*/ 10 h 12"/>
                <a:gd name="T10" fmla="*/ 6 w 10"/>
                <a:gd name="T11" fmla="*/ 11 h 12"/>
                <a:gd name="T12" fmla="*/ 3 w 10"/>
                <a:gd name="T13" fmla="*/ 12 h 12"/>
                <a:gd name="T14" fmla="*/ 1 w 10"/>
                <a:gd name="T15" fmla="*/ 10 h 12"/>
                <a:gd name="T16" fmla="*/ 0 w 10"/>
                <a:gd name="T17" fmla="*/ 7 h 12"/>
                <a:gd name="T18" fmla="*/ 2 w 10"/>
                <a:gd name="T19" fmla="*/ 4 h 12"/>
                <a:gd name="T20" fmla="*/ 4 w 10"/>
                <a:gd name="T21" fmla="*/ 4 h 12"/>
                <a:gd name="T22" fmla="*/ 6 w 10"/>
                <a:gd name="T23" fmla="*/ 4 h 12"/>
                <a:gd name="T24" fmla="*/ 4 w 10"/>
                <a:gd name="T25" fmla="*/ 0 h 12"/>
                <a:gd name="T26" fmla="*/ 5 w 10"/>
                <a:gd name="T27" fmla="*/ 0 h 12"/>
                <a:gd name="T28" fmla="*/ 3 w 10"/>
                <a:gd name="T29" fmla="*/ 5 h 12"/>
                <a:gd name="T30" fmla="*/ 2 w 10"/>
                <a:gd name="T31" fmla="*/ 6 h 12"/>
                <a:gd name="T32" fmla="*/ 1 w 10"/>
                <a:gd name="T33" fmla="*/ 8 h 12"/>
                <a:gd name="T34" fmla="*/ 2 w 10"/>
                <a:gd name="T35" fmla="*/ 9 h 12"/>
                <a:gd name="T36" fmla="*/ 3 w 10"/>
                <a:gd name="T37" fmla="*/ 10 h 12"/>
                <a:gd name="T38" fmla="*/ 4 w 10"/>
                <a:gd name="T39" fmla="*/ 11 h 12"/>
                <a:gd name="T40" fmla="*/ 6 w 10"/>
                <a:gd name="T41" fmla="*/ 11 h 12"/>
                <a:gd name="T42" fmla="*/ 7 w 10"/>
                <a:gd name="T43" fmla="*/ 9 h 12"/>
                <a:gd name="T44" fmla="*/ 7 w 10"/>
                <a:gd name="T45" fmla="*/ 8 h 12"/>
                <a:gd name="T46" fmla="*/ 7 w 10"/>
                <a:gd name="T47" fmla="*/ 6 h 12"/>
                <a:gd name="T48" fmla="*/ 5 w 10"/>
                <a:gd name="T49" fmla="*/ 5 h 12"/>
                <a:gd name="T50" fmla="*/ 3 w 10"/>
                <a:gd name="T5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2">
                  <a:moveTo>
                    <a:pt x="5" y="0"/>
                  </a:moveTo>
                  <a:cubicBezTo>
                    <a:pt x="10" y="9"/>
                    <a:pt x="10" y="9"/>
                    <a:pt x="10" y="9"/>
                  </a:cubicBezTo>
                  <a:cubicBezTo>
                    <a:pt x="9" y="10"/>
                    <a:pt x="9" y="10"/>
                    <a:pt x="9" y="10"/>
                  </a:cubicBezTo>
                  <a:cubicBezTo>
                    <a:pt x="8" y="9"/>
                    <a:pt x="8" y="9"/>
                    <a:pt x="8" y="9"/>
                  </a:cubicBezTo>
                  <a:cubicBezTo>
                    <a:pt x="8" y="9"/>
                    <a:pt x="8" y="10"/>
                    <a:pt x="7" y="10"/>
                  </a:cubicBezTo>
                  <a:cubicBezTo>
                    <a:pt x="7" y="11"/>
                    <a:pt x="7" y="11"/>
                    <a:pt x="6" y="11"/>
                  </a:cubicBezTo>
                  <a:cubicBezTo>
                    <a:pt x="5" y="12"/>
                    <a:pt x="4" y="12"/>
                    <a:pt x="3" y="12"/>
                  </a:cubicBezTo>
                  <a:cubicBezTo>
                    <a:pt x="2" y="11"/>
                    <a:pt x="1" y="11"/>
                    <a:pt x="1" y="10"/>
                  </a:cubicBezTo>
                  <a:cubicBezTo>
                    <a:pt x="0" y="9"/>
                    <a:pt x="0" y="8"/>
                    <a:pt x="0" y="7"/>
                  </a:cubicBezTo>
                  <a:cubicBezTo>
                    <a:pt x="1" y="6"/>
                    <a:pt x="1" y="5"/>
                    <a:pt x="2" y="4"/>
                  </a:cubicBezTo>
                  <a:cubicBezTo>
                    <a:pt x="3" y="4"/>
                    <a:pt x="4" y="4"/>
                    <a:pt x="4" y="4"/>
                  </a:cubicBezTo>
                  <a:cubicBezTo>
                    <a:pt x="5" y="4"/>
                    <a:pt x="5" y="4"/>
                    <a:pt x="6" y="4"/>
                  </a:cubicBezTo>
                  <a:cubicBezTo>
                    <a:pt x="4" y="0"/>
                    <a:pt x="4" y="0"/>
                    <a:pt x="4" y="0"/>
                  </a:cubicBezTo>
                  <a:lnTo>
                    <a:pt x="5" y="0"/>
                  </a:lnTo>
                  <a:close/>
                  <a:moveTo>
                    <a:pt x="3" y="5"/>
                  </a:moveTo>
                  <a:cubicBezTo>
                    <a:pt x="2" y="5"/>
                    <a:pt x="2" y="6"/>
                    <a:pt x="2" y="6"/>
                  </a:cubicBezTo>
                  <a:cubicBezTo>
                    <a:pt x="1" y="7"/>
                    <a:pt x="1" y="7"/>
                    <a:pt x="1" y="8"/>
                  </a:cubicBezTo>
                  <a:cubicBezTo>
                    <a:pt x="1" y="8"/>
                    <a:pt x="1" y="9"/>
                    <a:pt x="2" y="9"/>
                  </a:cubicBezTo>
                  <a:cubicBezTo>
                    <a:pt x="2" y="10"/>
                    <a:pt x="2" y="10"/>
                    <a:pt x="3" y="10"/>
                  </a:cubicBezTo>
                  <a:cubicBezTo>
                    <a:pt x="3" y="11"/>
                    <a:pt x="4" y="11"/>
                    <a:pt x="4" y="11"/>
                  </a:cubicBezTo>
                  <a:cubicBezTo>
                    <a:pt x="5" y="11"/>
                    <a:pt x="5" y="11"/>
                    <a:pt x="6" y="11"/>
                  </a:cubicBezTo>
                  <a:cubicBezTo>
                    <a:pt x="6" y="10"/>
                    <a:pt x="7" y="10"/>
                    <a:pt x="7" y="9"/>
                  </a:cubicBezTo>
                  <a:cubicBezTo>
                    <a:pt x="7" y="9"/>
                    <a:pt x="7" y="8"/>
                    <a:pt x="7" y="8"/>
                  </a:cubicBezTo>
                  <a:cubicBezTo>
                    <a:pt x="7" y="7"/>
                    <a:pt x="7" y="7"/>
                    <a:pt x="7" y="6"/>
                  </a:cubicBezTo>
                  <a:cubicBezTo>
                    <a:pt x="7" y="6"/>
                    <a:pt x="6" y="5"/>
                    <a:pt x="5" y="5"/>
                  </a:cubicBezTo>
                  <a:cubicBezTo>
                    <a:pt x="4" y="5"/>
                    <a:pt x="4" y="5"/>
                    <a:pt x="3" y="5"/>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4" name="Freeform 1847">
              <a:extLst>
                <a:ext uri="{FF2B5EF4-FFF2-40B4-BE49-F238E27FC236}">
                  <a16:creationId xmlns:a16="http://schemas.microsoft.com/office/drawing/2014/main" id="{D1E5C60C-36CF-402D-92EF-6C0554133EC5}"/>
                </a:ext>
              </a:extLst>
            </p:cNvPr>
            <p:cNvSpPr>
              <a:spLocks noEditPoints="1"/>
            </p:cNvSpPr>
            <p:nvPr/>
          </p:nvSpPr>
          <p:spPr bwMode="auto">
            <a:xfrm>
              <a:off x="3529" y="1517"/>
              <a:ext cx="12" cy="21"/>
            </a:xfrm>
            <a:custGeom>
              <a:avLst/>
              <a:gdLst>
                <a:gd name="T0" fmla="*/ 0 w 12"/>
                <a:gd name="T1" fmla="*/ 0 h 21"/>
                <a:gd name="T2" fmla="*/ 2 w 12"/>
                <a:gd name="T3" fmla="*/ 0 h 21"/>
                <a:gd name="T4" fmla="*/ 2 w 12"/>
                <a:gd name="T5" fmla="*/ 0 h 21"/>
                <a:gd name="T6" fmla="*/ 2 w 12"/>
                <a:gd name="T7" fmla="*/ 2 h 21"/>
                <a:gd name="T8" fmla="*/ 2 w 12"/>
                <a:gd name="T9" fmla="*/ 2 h 21"/>
                <a:gd name="T10" fmla="*/ 0 w 12"/>
                <a:gd name="T11" fmla="*/ 2 h 21"/>
                <a:gd name="T12" fmla="*/ 0 w 12"/>
                <a:gd name="T13" fmla="*/ 2 h 21"/>
                <a:gd name="T14" fmla="*/ 0 w 12"/>
                <a:gd name="T15" fmla="*/ 0 h 21"/>
                <a:gd name="T16" fmla="*/ 0 w 12"/>
                <a:gd name="T17" fmla="*/ 0 h 21"/>
                <a:gd name="T18" fmla="*/ 2 w 12"/>
                <a:gd name="T19" fmla="*/ 7 h 21"/>
                <a:gd name="T20" fmla="*/ 5 w 12"/>
                <a:gd name="T21" fmla="*/ 4 h 21"/>
                <a:gd name="T22" fmla="*/ 12 w 12"/>
                <a:gd name="T23" fmla="*/ 21 h 21"/>
                <a:gd name="T24" fmla="*/ 9 w 12"/>
                <a:gd name="T25" fmla="*/ 21 h 21"/>
                <a:gd name="T26" fmla="*/ 2 w 12"/>
                <a:gd name="T27"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1">
                  <a:moveTo>
                    <a:pt x="0" y="0"/>
                  </a:moveTo>
                  <a:lnTo>
                    <a:pt x="2" y="0"/>
                  </a:lnTo>
                  <a:lnTo>
                    <a:pt x="2" y="0"/>
                  </a:lnTo>
                  <a:lnTo>
                    <a:pt x="2" y="2"/>
                  </a:lnTo>
                  <a:lnTo>
                    <a:pt x="2" y="2"/>
                  </a:lnTo>
                  <a:lnTo>
                    <a:pt x="0" y="2"/>
                  </a:lnTo>
                  <a:lnTo>
                    <a:pt x="0" y="2"/>
                  </a:lnTo>
                  <a:lnTo>
                    <a:pt x="0" y="0"/>
                  </a:lnTo>
                  <a:lnTo>
                    <a:pt x="0" y="0"/>
                  </a:lnTo>
                  <a:close/>
                  <a:moveTo>
                    <a:pt x="2" y="7"/>
                  </a:moveTo>
                  <a:lnTo>
                    <a:pt x="5" y="4"/>
                  </a:lnTo>
                  <a:lnTo>
                    <a:pt x="12" y="21"/>
                  </a:lnTo>
                  <a:lnTo>
                    <a:pt x="9" y="21"/>
                  </a:lnTo>
                  <a:lnTo>
                    <a:pt x="2" y="7"/>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5" name="Freeform 1848">
              <a:extLst>
                <a:ext uri="{FF2B5EF4-FFF2-40B4-BE49-F238E27FC236}">
                  <a16:creationId xmlns:a16="http://schemas.microsoft.com/office/drawing/2014/main" id="{C31B56A6-B86C-4A1D-9A86-37C6F7B30583}"/>
                </a:ext>
              </a:extLst>
            </p:cNvPr>
            <p:cNvSpPr>
              <a:spLocks noEditPoints="1"/>
            </p:cNvSpPr>
            <p:nvPr/>
          </p:nvSpPr>
          <p:spPr bwMode="auto">
            <a:xfrm>
              <a:off x="3538" y="1514"/>
              <a:ext cx="22" cy="29"/>
            </a:xfrm>
            <a:custGeom>
              <a:avLst/>
              <a:gdLst>
                <a:gd name="T0" fmla="*/ 0 w 9"/>
                <a:gd name="T1" fmla="*/ 2 h 12"/>
                <a:gd name="T2" fmla="*/ 1 w 9"/>
                <a:gd name="T3" fmla="*/ 2 h 12"/>
                <a:gd name="T4" fmla="*/ 1 w 9"/>
                <a:gd name="T5" fmla="*/ 3 h 12"/>
                <a:gd name="T6" fmla="*/ 2 w 9"/>
                <a:gd name="T7" fmla="*/ 1 h 12"/>
                <a:gd name="T8" fmla="*/ 3 w 9"/>
                <a:gd name="T9" fmla="*/ 0 h 12"/>
                <a:gd name="T10" fmla="*/ 6 w 9"/>
                <a:gd name="T11" fmla="*/ 0 h 12"/>
                <a:gd name="T12" fmla="*/ 9 w 9"/>
                <a:gd name="T13" fmla="*/ 2 h 12"/>
                <a:gd name="T14" fmla="*/ 9 w 9"/>
                <a:gd name="T15" fmla="*/ 5 h 12"/>
                <a:gd name="T16" fmla="*/ 7 w 9"/>
                <a:gd name="T17" fmla="*/ 7 h 12"/>
                <a:gd name="T18" fmla="*/ 5 w 9"/>
                <a:gd name="T19" fmla="*/ 8 h 12"/>
                <a:gd name="T20" fmla="*/ 3 w 9"/>
                <a:gd name="T21" fmla="*/ 7 h 12"/>
                <a:gd name="T22" fmla="*/ 5 w 9"/>
                <a:gd name="T23" fmla="*/ 11 h 12"/>
                <a:gd name="T24" fmla="*/ 4 w 9"/>
                <a:gd name="T25" fmla="*/ 12 h 12"/>
                <a:gd name="T26" fmla="*/ 0 w 9"/>
                <a:gd name="T27" fmla="*/ 2 h 12"/>
                <a:gd name="T28" fmla="*/ 4 w 9"/>
                <a:gd name="T29" fmla="*/ 1 h 12"/>
                <a:gd name="T30" fmla="*/ 2 w 9"/>
                <a:gd name="T31" fmla="*/ 3 h 12"/>
                <a:gd name="T32" fmla="*/ 2 w 9"/>
                <a:gd name="T33" fmla="*/ 5 h 12"/>
                <a:gd name="T34" fmla="*/ 3 w 9"/>
                <a:gd name="T35" fmla="*/ 6 h 12"/>
                <a:gd name="T36" fmla="*/ 5 w 9"/>
                <a:gd name="T37" fmla="*/ 7 h 12"/>
                <a:gd name="T38" fmla="*/ 6 w 9"/>
                <a:gd name="T39" fmla="*/ 7 h 12"/>
                <a:gd name="T40" fmla="*/ 8 w 9"/>
                <a:gd name="T41" fmla="*/ 6 h 12"/>
                <a:gd name="T42" fmla="*/ 8 w 9"/>
                <a:gd name="T43" fmla="*/ 4 h 12"/>
                <a:gd name="T44" fmla="*/ 8 w 9"/>
                <a:gd name="T45" fmla="*/ 3 h 12"/>
                <a:gd name="T46" fmla="*/ 7 w 9"/>
                <a:gd name="T47" fmla="*/ 1 h 12"/>
                <a:gd name="T48" fmla="*/ 5 w 9"/>
                <a:gd name="T49" fmla="*/ 1 h 12"/>
                <a:gd name="T50" fmla="*/ 4 w 9"/>
                <a:gd name="T5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12">
                  <a:moveTo>
                    <a:pt x="0" y="2"/>
                  </a:moveTo>
                  <a:cubicBezTo>
                    <a:pt x="1" y="2"/>
                    <a:pt x="1" y="2"/>
                    <a:pt x="1" y="2"/>
                  </a:cubicBezTo>
                  <a:cubicBezTo>
                    <a:pt x="1" y="3"/>
                    <a:pt x="1" y="3"/>
                    <a:pt x="1" y="3"/>
                  </a:cubicBezTo>
                  <a:cubicBezTo>
                    <a:pt x="1" y="2"/>
                    <a:pt x="2" y="2"/>
                    <a:pt x="2" y="1"/>
                  </a:cubicBezTo>
                  <a:cubicBezTo>
                    <a:pt x="2" y="1"/>
                    <a:pt x="3" y="0"/>
                    <a:pt x="3" y="0"/>
                  </a:cubicBezTo>
                  <a:cubicBezTo>
                    <a:pt x="4" y="0"/>
                    <a:pt x="5" y="0"/>
                    <a:pt x="6" y="0"/>
                  </a:cubicBezTo>
                  <a:cubicBezTo>
                    <a:pt x="7" y="0"/>
                    <a:pt x="8" y="1"/>
                    <a:pt x="9" y="2"/>
                  </a:cubicBezTo>
                  <a:cubicBezTo>
                    <a:pt x="9" y="3"/>
                    <a:pt x="9" y="4"/>
                    <a:pt x="9" y="5"/>
                  </a:cubicBezTo>
                  <a:cubicBezTo>
                    <a:pt x="9" y="6"/>
                    <a:pt x="8" y="7"/>
                    <a:pt x="7" y="7"/>
                  </a:cubicBezTo>
                  <a:cubicBezTo>
                    <a:pt x="6" y="8"/>
                    <a:pt x="6" y="8"/>
                    <a:pt x="5" y="8"/>
                  </a:cubicBezTo>
                  <a:cubicBezTo>
                    <a:pt x="5" y="8"/>
                    <a:pt x="4" y="8"/>
                    <a:pt x="3" y="7"/>
                  </a:cubicBezTo>
                  <a:cubicBezTo>
                    <a:pt x="5" y="11"/>
                    <a:pt x="5" y="11"/>
                    <a:pt x="5" y="11"/>
                  </a:cubicBezTo>
                  <a:cubicBezTo>
                    <a:pt x="4" y="12"/>
                    <a:pt x="4" y="12"/>
                    <a:pt x="4" y="12"/>
                  </a:cubicBezTo>
                  <a:lnTo>
                    <a:pt x="0" y="2"/>
                  </a:lnTo>
                  <a:close/>
                  <a:moveTo>
                    <a:pt x="4" y="1"/>
                  </a:moveTo>
                  <a:cubicBezTo>
                    <a:pt x="3" y="1"/>
                    <a:pt x="2" y="2"/>
                    <a:pt x="2" y="3"/>
                  </a:cubicBezTo>
                  <a:cubicBezTo>
                    <a:pt x="2" y="4"/>
                    <a:pt x="2" y="4"/>
                    <a:pt x="2" y="5"/>
                  </a:cubicBezTo>
                  <a:cubicBezTo>
                    <a:pt x="3" y="6"/>
                    <a:pt x="3" y="6"/>
                    <a:pt x="3" y="6"/>
                  </a:cubicBezTo>
                  <a:cubicBezTo>
                    <a:pt x="4" y="7"/>
                    <a:pt x="4" y="7"/>
                    <a:pt x="5" y="7"/>
                  </a:cubicBezTo>
                  <a:cubicBezTo>
                    <a:pt x="5" y="7"/>
                    <a:pt x="6" y="7"/>
                    <a:pt x="6" y="7"/>
                  </a:cubicBezTo>
                  <a:cubicBezTo>
                    <a:pt x="7" y="6"/>
                    <a:pt x="7" y="6"/>
                    <a:pt x="8" y="6"/>
                  </a:cubicBezTo>
                  <a:cubicBezTo>
                    <a:pt x="8" y="5"/>
                    <a:pt x="8" y="5"/>
                    <a:pt x="8" y="4"/>
                  </a:cubicBezTo>
                  <a:cubicBezTo>
                    <a:pt x="8" y="4"/>
                    <a:pt x="8" y="3"/>
                    <a:pt x="8" y="3"/>
                  </a:cubicBezTo>
                  <a:cubicBezTo>
                    <a:pt x="8" y="2"/>
                    <a:pt x="7" y="2"/>
                    <a:pt x="7" y="1"/>
                  </a:cubicBezTo>
                  <a:cubicBezTo>
                    <a:pt x="6" y="1"/>
                    <a:pt x="6" y="1"/>
                    <a:pt x="5" y="1"/>
                  </a:cubicBezTo>
                  <a:cubicBezTo>
                    <a:pt x="5" y="1"/>
                    <a:pt x="4" y="1"/>
                    <a:pt x="4"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6" name="Freeform 1849">
              <a:extLst>
                <a:ext uri="{FF2B5EF4-FFF2-40B4-BE49-F238E27FC236}">
                  <a16:creationId xmlns:a16="http://schemas.microsoft.com/office/drawing/2014/main" id="{66C1FD3D-8255-4CCD-925A-3FB340FF6919}"/>
                </a:ext>
              </a:extLst>
            </p:cNvPr>
            <p:cNvSpPr>
              <a:spLocks noEditPoints="1"/>
            </p:cNvSpPr>
            <p:nvPr/>
          </p:nvSpPr>
          <p:spPr bwMode="auto">
            <a:xfrm>
              <a:off x="3555" y="1502"/>
              <a:ext cx="14" cy="24"/>
            </a:xfrm>
            <a:custGeom>
              <a:avLst/>
              <a:gdLst>
                <a:gd name="T0" fmla="*/ 2 w 14"/>
                <a:gd name="T1" fmla="*/ 0 h 24"/>
                <a:gd name="T2" fmla="*/ 2 w 14"/>
                <a:gd name="T3" fmla="*/ 0 h 24"/>
                <a:gd name="T4" fmla="*/ 5 w 14"/>
                <a:gd name="T5" fmla="*/ 0 h 24"/>
                <a:gd name="T6" fmla="*/ 5 w 14"/>
                <a:gd name="T7" fmla="*/ 3 h 24"/>
                <a:gd name="T8" fmla="*/ 5 w 14"/>
                <a:gd name="T9" fmla="*/ 3 h 24"/>
                <a:gd name="T10" fmla="*/ 2 w 14"/>
                <a:gd name="T11" fmla="*/ 3 h 24"/>
                <a:gd name="T12" fmla="*/ 0 w 14"/>
                <a:gd name="T13" fmla="*/ 3 h 24"/>
                <a:gd name="T14" fmla="*/ 0 w 14"/>
                <a:gd name="T15" fmla="*/ 0 h 24"/>
                <a:gd name="T16" fmla="*/ 2 w 14"/>
                <a:gd name="T17" fmla="*/ 0 h 24"/>
                <a:gd name="T18" fmla="*/ 5 w 14"/>
                <a:gd name="T19" fmla="*/ 8 h 24"/>
                <a:gd name="T20" fmla="*/ 7 w 14"/>
                <a:gd name="T21" fmla="*/ 8 h 24"/>
                <a:gd name="T22" fmla="*/ 14 w 14"/>
                <a:gd name="T23" fmla="*/ 24 h 24"/>
                <a:gd name="T24" fmla="*/ 12 w 14"/>
                <a:gd name="T25" fmla="*/ 24 h 24"/>
                <a:gd name="T26" fmla="*/ 5 w 14"/>
                <a:gd name="T2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4">
                  <a:moveTo>
                    <a:pt x="2" y="0"/>
                  </a:moveTo>
                  <a:lnTo>
                    <a:pt x="2" y="0"/>
                  </a:lnTo>
                  <a:lnTo>
                    <a:pt x="5" y="0"/>
                  </a:lnTo>
                  <a:lnTo>
                    <a:pt x="5" y="3"/>
                  </a:lnTo>
                  <a:lnTo>
                    <a:pt x="5" y="3"/>
                  </a:lnTo>
                  <a:lnTo>
                    <a:pt x="2" y="3"/>
                  </a:lnTo>
                  <a:lnTo>
                    <a:pt x="0" y="3"/>
                  </a:lnTo>
                  <a:lnTo>
                    <a:pt x="0" y="0"/>
                  </a:lnTo>
                  <a:lnTo>
                    <a:pt x="2" y="0"/>
                  </a:lnTo>
                  <a:close/>
                  <a:moveTo>
                    <a:pt x="5" y="8"/>
                  </a:moveTo>
                  <a:lnTo>
                    <a:pt x="7" y="8"/>
                  </a:lnTo>
                  <a:lnTo>
                    <a:pt x="14" y="24"/>
                  </a:lnTo>
                  <a:lnTo>
                    <a:pt x="12" y="24"/>
                  </a:lnTo>
                  <a:lnTo>
                    <a:pt x="5"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7" name="Freeform 1850">
              <a:extLst>
                <a:ext uri="{FF2B5EF4-FFF2-40B4-BE49-F238E27FC236}">
                  <a16:creationId xmlns:a16="http://schemas.microsoft.com/office/drawing/2014/main" id="{2F3D513A-3D40-4608-AD0F-BC2889BC7A85}"/>
                </a:ext>
              </a:extLst>
            </p:cNvPr>
            <p:cNvSpPr>
              <a:spLocks/>
            </p:cNvSpPr>
            <p:nvPr/>
          </p:nvSpPr>
          <p:spPr bwMode="auto">
            <a:xfrm>
              <a:off x="3567" y="1505"/>
              <a:ext cx="14" cy="19"/>
            </a:xfrm>
            <a:custGeom>
              <a:avLst/>
              <a:gdLst>
                <a:gd name="T0" fmla="*/ 3 w 6"/>
                <a:gd name="T1" fmla="*/ 0 h 8"/>
                <a:gd name="T2" fmla="*/ 3 w 6"/>
                <a:gd name="T3" fmla="*/ 1 h 8"/>
                <a:gd name="T4" fmla="*/ 1 w 6"/>
                <a:gd name="T5" fmla="*/ 1 h 8"/>
                <a:gd name="T6" fmla="*/ 1 w 6"/>
                <a:gd name="T7" fmla="*/ 1 h 8"/>
                <a:gd name="T8" fmla="*/ 1 w 6"/>
                <a:gd name="T9" fmla="*/ 2 h 8"/>
                <a:gd name="T10" fmla="*/ 1 w 6"/>
                <a:gd name="T11" fmla="*/ 3 h 8"/>
                <a:gd name="T12" fmla="*/ 3 w 6"/>
                <a:gd name="T13" fmla="*/ 3 h 8"/>
                <a:gd name="T14" fmla="*/ 4 w 6"/>
                <a:gd name="T15" fmla="*/ 3 h 8"/>
                <a:gd name="T16" fmla="*/ 5 w 6"/>
                <a:gd name="T17" fmla="*/ 4 h 8"/>
                <a:gd name="T18" fmla="*/ 5 w 6"/>
                <a:gd name="T19" fmla="*/ 6 h 8"/>
                <a:gd name="T20" fmla="*/ 4 w 6"/>
                <a:gd name="T21" fmla="*/ 7 h 8"/>
                <a:gd name="T22" fmla="*/ 3 w 6"/>
                <a:gd name="T23" fmla="*/ 8 h 8"/>
                <a:gd name="T24" fmla="*/ 2 w 6"/>
                <a:gd name="T25" fmla="*/ 7 h 8"/>
                <a:gd name="T26" fmla="*/ 2 w 6"/>
                <a:gd name="T27" fmla="*/ 6 h 8"/>
                <a:gd name="T28" fmla="*/ 4 w 6"/>
                <a:gd name="T29" fmla="*/ 6 h 8"/>
                <a:gd name="T30" fmla="*/ 4 w 6"/>
                <a:gd name="T31" fmla="*/ 6 h 8"/>
                <a:gd name="T32" fmla="*/ 4 w 6"/>
                <a:gd name="T33" fmla="*/ 5 h 8"/>
                <a:gd name="T34" fmla="*/ 4 w 6"/>
                <a:gd name="T35" fmla="*/ 4 h 8"/>
                <a:gd name="T36" fmla="*/ 2 w 6"/>
                <a:gd name="T37" fmla="*/ 4 h 8"/>
                <a:gd name="T38" fmla="*/ 1 w 6"/>
                <a:gd name="T39" fmla="*/ 3 h 8"/>
                <a:gd name="T40" fmla="*/ 0 w 6"/>
                <a:gd name="T41" fmla="*/ 3 h 8"/>
                <a:gd name="T42" fmla="*/ 0 w 6"/>
                <a:gd name="T43" fmla="*/ 1 h 8"/>
                <a:gd name="T44" fmla="*/ 1 w 6"/>
                <a:gd name="T45" fmla="*/ 0 h 8"/>
                <a:gd name="T46" fmla="*/ 3 w 6"/>
                <a:gd name="T4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8">
                  <a:moveTo>
                    <a:pt x="3" y="0"/>
                  </a:moveTo>
                  <a:cubicBezTo>
                    <a:pt x="3" y="1"/>
                    <a:pt x="3" y="1"/>
                    <a:pt x="3" y="1"/>
                  </a:cubicBezTo>
                  <a:cubicBezTo>
                    <a:pt x="2" y="1"/>
                    <a:pt x="2" y="1"/>
                    <a:pt x="1" y="1"/>
                  </a:cubicBezTo>
                  <a:cubicBezTo>
                    <a:pt x="1" y="1"/>
                    <a:pt x="1" y="1"/>
                    <a:pt x="1" y="1"/>
                  </a:cubicBezTo>
                  <a:cubicBezTo>
                    <a:pt x="1" y="2"/>
                    <a:pt x="1" y="2"/>
                    <a:pt x="1" y="2"/>
                  </a:cubicBezTo>
                  <a:cubicBezTo>
                    <a:pt x="1" y="3"/>
                    <a:pt x="1" y="3"/>
                    <a:pt x="1" y="3"/>
                  </a:cubicBezTo>
                  <a:cubicBezTo>
                    <a:pt x="1" y="3"/>
                    <a:pt x="2" y="3"/>
                    <a:pt x="3" y="3"/>
                  </a:cubicBezTo>
                  <a:cubicBezTo>
                    <a:pt x="3" y="3"/>
                    <a:pt x="4" y="3"/>
                    <a:pt x="4" y="3"/>
                  </a:cubicBezTo>
                  <a:cubicBezTo>
                    <a:pt x="5" y="4"/>
                    <a:pt x="5" y="4"/>
                    <a:pt x="5" y="4"/>
                  </a:cubicBezTo>
                  <a:cubicBezTo>
                    <a:pt x="6" y="5"/>
                    <a:pt x="6" y="5"/>
                    <a:pt x="5" y="6"/>
                  </a:cubicBezTo>
                  <a:cubicBezTo>
                    <a:pt x="5" y="7"/>
                    <a:pt x="5" y="7"/>
                    <a:pt x="4" y="7"/>
                  </a:cubicBezTo>
                  <a:cubicBezTo>
                    <a:pt x="4" y="7"/>
                    <a:pt x="3" y="8"/>
                    <a:pt x="3" y="8"/>
                  </a:cubicBezTo>
                  <a:cubicBezTo>
                    <a:pt x="2" y="8"/>
                    <a:pt x="2" y="7"/>
                    <a:pt x="2" y="7"/>
                  </a:cubicBezTo>
                  <a:cubicBezTo>
                    <a:pt x="2" y="6"/>
                    <a:pt x="2" y="6"/>
                    <a:pt x="2" y="6"/>
                  </a:cubicBezTo>
                  <a:cubicBezTo>
                    <a:pt x="3" y="7"/>
                    <a:pt x="3" y="7"/>
                    <a:pt x="4" y="6"/>
                  </a:cubicBezTo>
                  <a:cubicBezTo>
                    <a:pt x="4" y="6"/>
                    <a:pt x="4" y="6"/>
                    <a:pt x="4" y="6"/>
                  </a:cubicBezTo>
                  <a:cubicBezTo>
                    <a:pt x="4" y="5"/>
                    <a:pt x="4" y="5"/>
                    <a:pt x="4" y="5"/>
                  </a:cubicBezTo>
                  <a:cubicBezTo>
                    <a:pt x="4" y="4"/>
                    <a:pt x="4" y="4"/>
                    <a:pt x="4" y="4"/>
                  </a:cubicBezTo>
                  <a:cubicBezTo>
                    <a:pt x="4" y="4"/>
                    <a:pt x="3" y="4"/>
                    <a:pt x="2" y="4"/>
                  </a:cubicBezTo>
                  <a:cubicBezTo>
                    <a:pt x="2" y="4"/>
                    <a:pt x="1" y="4"/>
                    <a:pt x="1" y="3"/>
                  </a:cubicBezTo>
                  <a:cubicBezTo>
                    <a:pt x="0" y="3"/>
                    <a:pt x="0" y="3"/>
                    <a:pt x="0" y="3"/>
                  </a:cubicBezTo>
                  <a:cubicBezTo>
                    <a:pt x="0" y="2"/>
                    <a:pt x="0" y="1"/>
                    <a:pt x="0" y="1"/>
                  </a:cubicBezTo>
                  <a:cubicBezTo>
                    <a:pt x="0" y="0"/>
                    <a:pt x="0" y="0"/>
                    <a:pt x="1" y="0"/>
                  </a:cubicBezTo>
                  <a:cubicBezTo>
                    <a:pt x="2" y="0"/>
                    <a:pt x="2" y="0"/>
                    <a:pt x="3" y="0"/>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8" name="Freeform 1851">
              <a:extLst>
                <a:ext uri="{FF2B5EF4-FFF2-40B4-BE49-F238E27FC236}">
                  <a16:creationId xmlns:a16="http://schemas.microsoft.com/office/drawing/2014/main" id="{1FF54965-B07A-40B5-B209-A12E8724D3C2}"/>
                </a:ext>
              </a:extLst>
            </p:cNvPr>
            <p:cNvSpPr>
              <a:spLocks noEditPoints="1"/>
            </p:cNvSpPr>
            <p:nvPr/>
          </p:nvSpPr>
          <p:spPr bwMode="auto">
            <a:xfrm>
              <a:off x="3574" y="1493"/>
              <a:ext cx="12" cy="26"/>
            </a:xfrm>
            <a:custGeom>
              <a:avLst/>
              <a:gdLst>
                <a:gd name="T0" fmla="*/ 2 w 12"/>
                <a:gd name="T1" fmla="*/ 0 h 26"/>
                <a:gd name="T2" fmla="*/ 2 w 12"/>
                <a:gd name="T3" fmla="*/ 0 h 26"/>
                <a:gd name="T4" fmla="*/ 5 w 12"/>
                <a:gd name="T5" fmla="*/ 2 h 26"/>
                <a:gd name="T6" fmla="*/ 5 w 12"/>
                <a:gd name="T7" fmla="*/ 5 h 26"/>
                <a:gd name="T8" fmla="*/ 2 w 12"/>
                <a:gd name="T9" fmla="*/ 5 h 26"/>
                <a:gd name="T10" fmla="*/ 2 w 12"/>
                <a:gd name="T11" fmla="*/ 5 h 26"/>
                <a:gd name="T12" fmla="*/ 0 w 12"/>
                <a:gd name="T13" fmla="*/ 5 h 26"/>
                <a:gd name="T14" fmla="*/ 0 w 12"/>
                <a:gd name="T15" fmla="*/ 2 h 26"/>
                <a:gd name="T16" fmla="*/ 2 w 12"/>
                <a:gd name="T17" fmla="*/ 0 h 26"/>
                <a:gd name="T18" fmla="*/ 5 w 12"/>
                <a:gd name="T19" fmla="*/ 9 h 26"/>
                <a:gd name="T20" fmla="*/ 7 w 12"/>
                <a:gd name="T21" fmla="*/ 7 h 26"/>
                <a:gd name="T22" fmla="*/ 12 w 12"/>
                <a:gd name="T23" fmla="*/ 24 h 26"/>
                <a:gd name="T24" fmla="*/ 12 w 12"/>
                <a:gd name="T25" fmla="*/ 26 h 26"/>
                <a:gd name="T26" fmla="*/ 5 w 12"/>
                <a:gd name="T2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26">
                  <a:moveTo>
                    <a:pt x="2" y="0"/>
                  </a:moveTo>
                  <a:lnTo>
                    <a:pt x="2" y="0"/>
                  </a:lnTo>
                  <a:lnTo>
                    <a:pt x="5" y="2"/>
                  </a:lnTo>
                  <a:lnTo>
                    <a:pt x="5" y="5"/>
                  </a:lnTo>
                  <a:lnTo>
                    <a:pt x="2" y="5"/>
                  </a:lnTo>
                  <a:lnTo>
                    <a:pt x="2" y="5"/>
                  </a:lnTo>
                  <a:lnTo>
                    <a:pt x="0" y="5"/>
                  </a:lnTo>
                  <a:lnTo>
                    <a:pt x="0" y="2"/>
                  </a:lnTo>
                  <a:lnTo>
                    <a:pt x="2" y="0"/>
                  </a:lnTo>
                  <a:close/>
                  <a:moveTo>
                    <a:pt x="5" y="9"/>
                  </a:moveTo>
                  <a:lnTo>
                    <a:pt x="7" y="7"/>
                  </a:lnTo>
                  <a:lnTo>
                    <a:pt x="12" y="24"/>
                  </a:lnTo>
                  <a:lnTo>
                    <a:pt x="12" y="26"/>
                  </a:lnTo>
                  <a:lnTo>
                    <a:pt x="5" y="9"/>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09" name="Freeform 1852">
              <a:extLst>
                <a:ext uri="{FF2B5EF4-FFF2-40B4-BE49-F238E27FC236}">
                  <a16:creationId xmlns:a16="http://schemas.microsoft.com/office/drawing/2014/main" id="{4F604524-A932-4805-87E4-FAB8D344B12C}"/>
                </a:ext>
              </a:extLst>
            </p:cNvPr>
            <p:cNvSpPr>
              <a:spLocks/>
            </p:cNvSpPr>
            <p:nvPr/>
          </p:nvSpPr>
          <p:spPr bwMode="auto">
            <a:xfrm>
              <a:off x="3586" y="1493"/>
              <a:ext cx="21" cy="21"/>
            </a:xfrm>
            <a:custGeom>
              <a:avLst/>
              <a:gdLst>
                <a:gd name="T0" fmla="*/ 7 w 9"/>
                <a:gd name="T1" fmla="*/ 1 h 9"/>
                <a:gd name="T2" fmla="*/ 6 w 9"/>
                <a:gd name="T3" fmla="*/ 2 h 9"/>
                <a:gd name="T4" fmla="*/ 3 w 9"/>
                <a:gd name="T5" fmla="*/ 2 h 9"/>
                <a:gd name="T6" fmla="*/ 2 w 9"/>
                <a:gd name="T7" fmla="*/ 3 h 9"/>
                <a:gd name="T8" fmla="*/ 2 w 9"/>
                <a:gd name="T9" fmla="*/ 6 h 9"/>
                <a:gd name="T10" fmla="*/ 2 w 9"/>
                <a:gd name="T11" fmla="*/ 7 h 9"/>
                <a:gd name="T12" fmla="*/ 4 w 9"/>
                <a:gd name="T13" fmla="*/ 8 h 9"/>
                <a:gd name="T14" fmla="*/ 6 w 9"/>
                <a:gd name="T15" fmla="*/ 7 h 9"/>
                <a:gd name="T16" fmla="*/ 8 w 9"/>
                <a:gd name="T17" fmla="*/ 5 h 9"/>
                <a:gd name="T18" fmla="*/ 9 w 9"/>
                <a:gd name="T19" fmla="*/ 5 h 9"/>
                <a:gd name="T20" fmla="*/ 8 w 9"/>
                <a:gd name="T21" fmla="*/ 7 h 9"/>
                <a:gd name="T22" fmla="*/ 6 w 9"/>
                <a:gd name="T23" fmla="*/ 8 h 9"/>
                <a:gd name="T24" fmla="*/ 3 w 9"/>
                <a:gd name="T25" fmla="*/ 8 h 9"/>
                <a:gd name="T26" fmla="*/ 1 w 9"/>
                <a:gd name="T27" fmla="*/ 6 h 9"/>
                <a:gd name="T28" fmla="*/ 0 w 9"/>
                <a:gd name="T29" fmla="*/ 4 h 9"/>
                <a:gd name="T30" fmla="*/ 1 w 9"/>
                <a:gd name="T31" fmla="*/ 2 h 9"/>
                <a:gd name="T32" fmla="*/ 3 w 9"/>
                <a:gd name="T33" fmla="*/ 1 h 9"/>
                <a:gd name="T34" fmla="*/ 5 w 9"/>
                <a:gd name="T35" fmla="*/ 0 h 9"/>
                <a:gd name="T36" fmla="*/ 6 w 9"/>
                <a:gd name="T37" fmla="*/ 1 h 9"/>
                <a:gd name="T38" fmla="*/ 7 w 9"/>
                <a:gd name="T3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9">
                  <a:moveTo>
                    <a:pt x="7" y="1"/>
                  </a:moveTo>
                  <a:cubicBezTo>
                    <a:pt x="6" y="2"/>
                    <a:pt x="6" y="2"/>
                    <a:pt x="6" y="2"/>
                  </a:cubicBezTo>
                  <a:cubicBezTo>
                    <a:pt x="6" y="1"/>
                    <a:pt x="5" y="1"/>
                    <a:pt x="3" y="2"/>
                  </a:cubicBezTo>
                  <a:cubicBezTo>
                    <a:pt x="3" y="2"/>
                    <a:pt x="2" y="2"/>
                    <a:pt x="2" y="3"/>
                  </a:cubicBezTo>
                  <a:cubicBezTo>
                    <a:pt x="1" y="4"/>
                    <a:pt x="1" y="5"/>
                    <a:pt x="2" y="6"/>
                  </a:cubicBezTo>
                  <a:cubicBezTo>
                    <a:pt x="2" y="6"/>
                    <a:pt x="2" y="7"/>
                    <a:pt x="2" y="7"/>
                  </a:cubicBezTo>
                  <a:cubicBezTo>
                    <a:pt x="3" y="7"/>
                    <a:pt x="3" y="8"/>
                    <a:pt x="4" y="8"/>
                  </a:cubicBezTo>
                  <a:cubicBezTo>
                    <a:pt x="5" y="8"/>
                    <a:pt x="5" y="8"/>
                    <a:pt x="6" y="7"/>
                  </a:cubicBezTo>
                  <a:cubicBezTo>
                    <a:pt x="7" y="7"/>
                    <a:pt x="7" y="6"/>
                    <a:pt x="8" y="5"/>
                  </a:cubicBezTo>
                  <a:cubicBezTo>
                    <a:pt x="9" y="5"/>
                    <a:pt x="9" y="5"/>
                    <a:pt x="9" y="5"/>
                  </a:cubicBezTo>
                  <a:cubicBezTo>
                    <a:pt x="9" y="6"/>
                    <a:pt x="8" y="7"/>
                    <a:pt x="8" y="7"/>
                  </a:cubicBezTo>
                  <a:cubicBezTo>
                    <a:pt x="7" y="8"/>
                    <a:pt x="7" y="8"/>
                    <a:pt x="6" y="8"/>
                  </a:cubicBezTo>
                  <a:cubicBezTo>
                    <a:pt x="5" y="9"/>
                    <a:pt x="4" y="9"/>
                    <a:pt x="3" y="8"/>
                  </a:cubicBezTo>
                  <a:cubicBezTo>
                    <a:pt x="2" y="8"/>
                    <a:pt x="1" y="7"/>
                    <a:pt x="1" y="6"/>
                  </a:cubicBezTo>
                  <a:cubicBezTo>
                    <a:pt x="0" y="5"/>
                    <a:pt x="0" y="5"/>
                    <a:pt x="0" y="4"/>
                  </a:cubicBezTo>
                  <a:cubicBezTo>
                    <a:pt x="1" y="3"/>
                    <a:pt x="1" y="3"/>
                    <a:pt x="1" y="2"/>
                  </a:cubicBezTo>
                  <a:cubicBezTo>
                    <a:pt x="2" y="1"/>
                    <a:pt x="2" y="1"/>
                    <a:pt x="3" y="1"/>
                  </a:cubicBezTo>
                  <a:cubicBezTo>
                    <a:pt x="4" y="1"/>
                    <a:pt x="4" y="0"/>
                    <a:pt x="5" y="0"/>
                  </a:cubicBezTo>
                  <a:cubicBezTo>
                    <a:pt x="5" y="0"/>
                    <a:pt x="6" y="0"/>
                    <a:pt x="6" y="1"/>
                  </a:cubicBezTo>
                  <a:cubicBezTo>
                    <a:pt x="6" y="1"/>
                    <a:pt x="7" y="1"/>
                    <a:pt x="7" y="1"/>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0" name="Freeform 1853">
              <a:extLst>
                <a:ext uri="{FF2B5EF4-FFF2-40B4-BE49-F238E27FC236}">
                  <a16:creationId xmlns:a16="http://schemas.microsoft.com/office/drawing/2014/main" id="{72709867-8C2A-4A12-8436-EE7F421003BD}"/>
                </a:ext>
              </a:extLst>
            </p:cNvPr>
            <p:cNvSpPr>
              <a:spLocks noEditPoints="1"/>
            </p:cNvSpPr>
            <p:nvPr/>
          </p:nvSpPr>
          <p:spPr bwMode="auto">
            <a:xfrm>
              <a:off x="3603" y="1483"/>
              <a:ext cx="11" cy="24"/>
            </a:xfrm>
            <a:custGeom>
              <a:avLst/>
              <a:gdLst>
                <a:gd name="T0" fmla="*/ 2 w 11"/>
                <a:gd name="T1" fmla="*/ 0 h 24"/>
                <a:gd name="T2" fmla="*/ 2 w 11"/>
                <a:gd name="T3" fmla="*/ 0 h 24"/>
                <a:gd name="T4" fmla="*/ 4 w 11"/>
                <a:gd name="T5" fmla="*/ 0 h 24"/>
                <a:gd name="T6" fmla="*/ 4 w 11"/>
                <a:gd name="T7" fmla="*/ 3 h 24"/>
                <a:gd name="T8" fmla="*/ 2 w 11"/>
                <a:gd name="T9" fmla="*/ 3 h 24"/>
                <a:gd name="T10" fmla="*/ 0 w 11"/>
                <a:gd name="T11" fmla="*/ 3 h 24"/>
                <a:gd name="T12" fmla="*/ 0 w 11"/>
                <a:gd name="T13" fmla="*/ 3 h 24"/>
                <a:gd name="T14" fmla="*/ 0 w 11"/>
                <a:gd name="T15" fmla="*/ 0 h 24"/>
                <a:gd name="T16" fmla="*/ 2 w 11"/>
                <a:gd name="T17" fmla="*/ 0 h 24"/>
                <a:gd name="T18" fmla="*/ 2 w 11"/>
                <a:gd name="T19" fmla="*/ 8 h 24"/>
                <a:gd name="T20" fmla="*/ 4 w 11"/>
                <a:gd name="T21" fmla="*/ 8 h 24"/>
                <a:gd name="T22" fmla="*/ 11 w 11"/>
                <a:gd name="T23" fmla="*/ 24 h 24"/>
                <a:gd name="T24" fmla="*/ 9 w 11"/>
                <a:gd name="T25" fmla="*/ 24 h 24"/>
                <a:gd name="T26" fmla="*/ 2 w 11"/>
                <a:gd name="T2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24">
                  <a:moveTo>
                    <a:pt x="2" y="0"/>
                  </a:moveTo>
                  <a:lnTo>
                    <a:pt x="2" y="0"/>
                  </a:lnTo>
                  <a:lnTo>
                    <a:pt x="4" y="0"/>
                  </a:lnTo>
                  <a:lnTo>
                    <a:pt x="4" y="3"/>
                  </a:lnTo>
                  <a:lnTo>
                    <a:pt x="2" y="3"/>
                  </a:lnTo>
                  <a:lnTo>
                    <a:pt x="0" y="3"/>
                  </a:lnTo>
                  <a:lnTo>
                    <a:pt x="0" y="3"/>
                  </a:lnTo>
                  <a:lnTo>
                    <a:pt x="0" y="0"/>
                  </a:lnTo>
                  <a:lnTo>
                    <a:pt x="2" y="0"/>
                  </a:lnTo>
                  <a:close/>
                  <a:moveTo>
                    <a:pt x="2" y="8"/>
                  </a:moveTo>
                  <a:lnTo>
                    <a:pt x="4" y="8"/>
                  </a:lnTo>
                  <a:lnTo>
                    <a:pt x="11" y="24"/>
                  </a:lnTo>
                  <a:lnTo>
                    <a:pt x="9" y="24"/>
                  </a:lnTo>
                  <a:lnTo>
                    <a:pt x="2" y="8"/>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1" name="Freeform 1854">
              <a:extLst>
                <a:ext uri="{FF2B5EF4-FFF2-40B4-BE49-F238E27FC236}">
                  <a16:creationId xmlns:a16="http://schemas.microsoft.com/office/drawing/2014/main" id="{913CD893-6AAC-4FB9-8CA4-EC37E8A1C4FF}"/>
                </a:ext>
              </a:extLst>
            </p:cNvPr>
            <p:cNvSpPr>
              <a:spLocks/>
            </p:cNvSpPr>
            <p:nvPr/>
          </p:nvSpPr>
          <p:spPr bwMode="auto">
            <a:xfrm>
              <a:off x="3612" y="1483"/>
              <a:ext cx="21" cy="22"/>
            </a:xfrm>
            <a:custGeom>
              <a:avLst/>
              <a:gdLst>
                <a:gd name="T0" fmla="*/ 0 w 9"/>
                <a:gd name="T1" fmla="*/ 2 h 9"/>
                <a:gd name="T2" fmla="*/ 1 w 9"/>
                <a:gd name="T3" fmla="*/ 2 h 9"/>
                <a:gd name="T4" fmla="*/ 2 w 9"/>
                <a:gd name="T5" fmla="*/ 3 h 9"/>
                <a:gd name="T6" fmla="*/ 2 w 9"/>
                <a:gd name="T7" fmla="*/ 1 h 9"/>
                <a:gd name="T8" fmla="*/ 4 w 9"/>
                <a:gd name="T9" fmla="*/ 0 h 9"/>
                <a:gd name="T10" fmla="*/ 5 w 9"/>
                <a:gd name="T11" fmla="*/ 0 h 9"/>
                <a:gd name="T12" fmla="*/ 7 w 9"/>
                <a:gd name="T13" fmla="*/ 1 h 9"/>
                <a:gd name="T14" fmla="*/ 8 w 9"/>
                <a:gd name="T15" fmla="*/ 3 h 9"/>
                <a:gd name="T16" fmla="*/ 9 w 9"/>
                <a:gd name="T17" fmla="*/ 7 h 9"/>
                <a:gd name="T18" fmla="*/ 8 w 9"/>
                <a:gd name="T19" fmla="*/ 7 h 9"/>
                <a:gd name="T20" fmla="*/ 7 w 9"/>
                <a:gd name="T21" fmla="*/ 4 h 9"/>
                <a:gd name="T22" fmla="*/ 6 w 9"/>
                <a:gd name="T23" fmla="*/ 2 h 9"/>
                <a:gd name="T24" fmla="*/ 5 w 9"/>
                <a:gd name="T25" fmla="*/ 1 h 9"/>
                <a:gd name="T26" fmla="*/ 4 w 9"/>
                <a:gd name="T27" fmla="*/ 1 h 9"/>
                <a:gd name="T28" fmla="*/ 2 w 9"/>
                <a:gd name="T29" fmla="*/ 2 h 9"/>
                <a:gd name="T30" fmla="*/ 2 w 9"/>
                <a:gd name="T31" fmla="*/ 4 h 9"/>
                <a:gd name="T32" fmla="*/ 3 w 9"/>
                <a:gd name="T33" fmla="*/ 6 h 9"/>
                <a:gd name="T34" fmla="*/ 4 w 9"/>
                <a:gd name="T35" fmla="*/ 9 h 9"/>
                <a:gd name="T36" fmla="*/ 3 w 9"/>
                <a:gd name="T37" fmla="*/ 9 h 9"/>
                <a:gd name="T38" fmla="*/ 0 w 9"/>
                <a:gd name="T3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9">
                  <a:moveTo>
                    <a:pt x="0" y="2"/>
                  </a:moveTo>
                  <a:cubicBezTo>
                    <a:pt x="1" y="2"/>
                    <a:pt x="1" y="2"/>
                    <a:pt x="1" y="2"/>
                  </a:cubicBezTo>
                  <a:cubicBezTo>
                    <a:pt x="2" y="3"/>
                    <a:pt x="2" y="3"/>
                    <a:pt x="2" y="3"/>
                  </a:cubicBezTo>
                  <a:cubicBezTo>
                    <a:pt x="2" y="2"/>
                    <a:pt x="2" y="2"/>
                    <a:pt x="2" y="1"/>
                  </a:cubicBezTo>
                  <a:cubicBezTo>
                    <a:pt x="3" y="1"/>
                    <a:pt x="3" y="1"/>
                    <a:pt x="4" y="0"/>
                  </a:cubicBezTo>
                  <a:cubicBezTo>
                    <a:pt x="4" y="0"/>
                    <a:pt x="5" y="0"/>
                    <a:pt x="5" y="0"/>
                  </a:cubicBezTo>
                  <a:cubicBezTo>
                    <a:pt x="6" y="1"/>
                    <a:pt x="6" y="1"/>
                    <a:pt x="7" y="1"/>
                  </a:cubicBezTo>
                  <a:cubicBezTo>
                    <a:pt x="7" y="2"/>
                    <a:pt x="7" y="2"/>
                    <a:pt x="8" y="3"/>
                  </a:cubicBezTo>
                  <a:cubicBezTo>
                    <a:pt x="9" y="7"/>
                    <a:pt x="9" y="7"/>
                    <a:pt x="9" y="7"/>
                  </a:cubicBezTo>
                  <a:cubicBezTo>
                    <a:pt x="8" y="7"/>
                    <a:pt x="8" y="7"/>
                    <a:pt x="8" y="7"/>
                  </a:cubicBezTo>
                  <a:cubicBezTo>
                    <a:pt x="7" y="4"/>
                    <a:pt x="7" y="4"/>
                    <a:pt x="7" y="4"/>
                  </a:cubicBezTo>
                  <a:cubicBezTo>
                    <a:pt x="7" y="3"/>
                    <a:pt x="6" y="2"/>
                    <a:pt x="6" y="2"/>
                  </a:cubicBezTo>
                  <a:cubicBezTo>
                    <a:pt x="6" y="2"/>
                    <a:pt x="6" y="2"/>
                    <a:pt x="5" y="1"/>
                  </a:cubicBezTo>
                  <a:cubicBezTo>
                    <a:pt x="5" y="1"/>
                    <a:pt x="4" y="1"/>
                    <a:pt x="4" y="1"/>
                  </a:cubicBezTo>
                  <a:cubicBezTo>
                    <a:pt x="3" y="2"/>
                    <a:pt x="3" y="2"/>
                    <a:pt x="2" y="2"/>
                  </a:cubicBezTo>
                  <a:cubicBezTo>
                    <a:pt x="2" y="3"/>
                    <a:pt x="2" y="4"/>
                    <a:pt x="2" y="4"/>
                  </a:cubicBezTo>
                  <a:cubicBezTo>
                    <a:pt x="2" y="5"/>
                    <a:pt x="2" y="5"/>
                    <a:pt x="3" y="6"/>
                  </a:cubicBezTo>
                  <a:cubicBezTo>
                    <a:pt x="4" y="9"/>
                    <a:pt x="4" y="9"/>
                    <a:pt x="4" y="9"/>
                  </a:cubicBezTo>
                  <a:cubicBezTo>
                    <a:pt x="3" y="9"/>
                    <a:pt x="3" y="9"/>
                    <a:pt x="3" y="9"/>
                  </a:cubicBezTo>
                  <a:lnTo>
                    <a:pt x="0"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2" name="Freeform 1855">
              <a:extLst>
                <a:ext uri="{FF2B5EF4-FFF2-40B4-BE49-F238E27FC236}">
                  <a16:creationId xmlns:a16="http://schemas.microsoft.com/office/drawing/2014/main" id="{205323B7-E099-4828-AAB2-0BB47F572E8A}"/>
                </a:ext>
              </a:extLst>
            </p:cNvPr>
            <p:cNvSpPr>
              <a:spLocks noEditPoints="1"/>
            </p:cNvSpPr>
            <p:nvPr/>
          </p:nvSpPr>
          <p:spPr bwMode="auto">
            <a:xfrm>
              <a:off x="3633" y="1476"/>
              <a:ext cx="22" cy="26"/>
            </a:xfrm>
            <a:custGeom>
              <a:avLst/>
              <a:gdLst>
                <a:gd name="T0" fmla="*/ 6 w 9"/>
                <a:gd name="T1" fmla="*/ 0 h 11"/>
                <a:gd name="T2" fmla="*/ 7 w 9"/>
                <a:gd name="T3" fmla="*/ 0 h 11"/>
                <a:gd name="T4" fmla="*/ 9 w 9"/>
                <a:gd name="T5" fmla="*/ 6 h 11"/>
                <a:gd name="T6" fmla="*/ 9 w 9"/>
                <a:gd name="T7" fmla="*/ 8 h 11"/>
                <a:gd name="T8" fmla="*/ 8 w 9"/>
                <a:gd name="T9" fmla="*/ 10 h 11"/>
                <a:gd name="T10" fmla="*/ 6 w 9"/>
                <a:gd name="T11" fmla="*/ 11 h 11"/>
                <a:gd name="T12" fmla="*/ 5 w 9"/>
                <a:gd name="T13" fmla="*/ 11 h 11"/>
                <a:gd name="T14" fmla="*/ 3 w 9"/>
                <a:gd name="T15" fmla="*/ 11 h 11"/>
                <a:gd name="T16" fmla="*/ 2 w 9"/>
                <a:gd name="T17" fmla="*/ 10 h 11"/>
                <a:gd name="T18" fmla="*/ 3 w 9"/>
                <a:gd name="T19" fmla="*/ 10 h 11"/>
                <a:gd name="T20" fmla="*/ 4 w 9"/>
                <a:gd name="T21" fmla="*/ 10 h 11"/>
                <a:gd name="T22" fmla="*/ 6 w 9"/>
                <a:gd name="T23" fmla="*/ 10 h 11"/>
                <a:gd name="T24" fmla="*/ 7 w 9"/>
                <a:gd name="T25" fmla="*/ 9 h 11"/>
                <a:gd name="T26" fmla="*/ 8 w 9"/>
                <a:gd name="T27" fmla="*/ 8 h 11"/>
                <a:gd name="T28" fmla="*/ 8 w 9"/>
                <a:gd name="T29" fmla="*/ 6 h 11"/>
                <a:gd name="T30" fmla="*/ 8 w 9"/>
                <a:gd name="T31" fmla="*/ 6 h 11"/>
                <a:gd name="T32" fmla="*/ 7 w 9"/>
                <a:gd name="T33" fmla="*/ 7 h 11"/>
                <a:gd name="T34" fmla="*/ 5 w 9"/>
                <a:gd name="T35" fmla="*/ 8 h 11"/>
                <a:gd name="T36" fmla="*/ 3 w 9"/>
                <a:gd name="T37" fmla="*/ 8 h 11"/>
                <a:gd name="T38" fmla="*/ 1 w 9"/>
                <a:gd name="T39" fmla="*/ 7 h 11"/>
                <a:gd name="T40" fmla="*/ 0 w 9"/>
                <a:gd name="T41" fmla="*/ 6 h 11"/>
                <a:gd name="T42" fmla="*/ 0 w 9"/>
                <a:gd name="T43" fmla="*/ 4 h 11"/>
                <a:gd name="T44" fmla="*/ 1 w 9"/>
                <a:gd name="T45" fmla="*/ 2 h 11"/>
                <a:gd name="T46" fmla="*/ 3 w 9"/>
                <a:gd name="T47" fmla="*/ 1 h 11"/>
                <a:gd name="T48" fmla="*/ 5 w 9"/>
                <a:gd name="T49" fmla="*/ 1 h 11"/>
                <a:gd name="T50" fmla="*/ 6 w 9"/>
                <a:gd name="T51" fmla="*/ 1 h 11"/>
                <a:gd name="T52" fmla="*/ 6 w 9"/>
                <a:gd name="T53" fmla="*/ 0 h 11"/>
                <a:gd name="T54" fmla="*/ 3 w 9"/>
                <a:gd name="T55" fmla="*/ 2 h 11"/>
                <a:gd name="T56" fmla="*/ 2 w 9"/>
                <a:gd name="T57" fmla="*/ 3 h 11"/>
                <a:gd name="T58" fmla="*/ 1 w 9"/>
                <a:gd name="T59" fmla="*/ 4 h 11"/>
                <a:gd name="T60" fmla="*/ 1 w 9"/>
                <a:gd name="T61" fmla="*/ 6 h 11"/>
                <a:gd name="T62" fmla="*/ 3 w 9"/>
                <a:gd name="T63" fmla="*/ 7 h 11"/>
                <a:gd name="T64" fmla="*/ 5 w 9"/>
                <a:gd name="T65" fmla="*/ 7 h 11"/>
                <a:gd name="T66" fmla="*/ 7 w 9"/>
                <a:gd name="T67" fmla="*/ 6 h 11"/>
                <a:gd name="T68" fmla="*/ 7 w 9"/>
                <a:gd name="T69" fmla="*/ 4 h 11"/>
                <a:gd name="T70" fmla="*/ 6 w 9"/>
                <a:gd name="T71" fmla="*/ 2 h 11"/>
                <a:gd name="T72" fmla="*/ 5 w 9"/>
                <a:gd name="T73" fmla="*/ 2 h 11"/>
                <a:gd name="T74" fmla="*/ 3 w 9"/>
                <a:gd name="T7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 h="11">
                  <a:moveTo>
                    <a:pt x="6" y="0"/>
                  </a:moveTo>
                  <a:cubicBezTo>
                    <a:pt x="7" y="0"/>
                    <a:pt x="7" y="0"/>
                    <a:pt x="7" y="0"/>
                  </a:cubicBezTo>
                  <a:cubicBezTo>
                    <a:pt x="9" y="6"/>
                    <a:pt x="9" y="6"/>
                    <a:pt x="9" y="6"/>
                  </a:cubicBezTo>
                  <a:cubicBezTo>
                    <a:pt x="9" y="7"/>
                    <a:pt x="9" y="7"/>
                    <a:pt x="9" y="8"/>
                  </a:cubicBezTo>
                  <a:cubicBezTo>
                    <a:pt x="9" y="9"/>
                    <a:pt x="9" y="9"/>
                    <a:pt x="8" y="10"/>
                  </a:cubicBezTo>
                  <a:cubicBezTo>
                    <a:pt x="8" y="10"/>
                    <a:pt x="7" y="11"/>
                    <a:pt x="6" y="11"/>
                  </a:cubicBezTo>
                  <a:cubicBezTo>
                    <a:pt x="6" y="11"/>
                    <a:pt x="5" y="11"/>
                    <a:pt x="5" y="11"/>
                  </a:cubicBezTo>
                  <a:cubicBezTo>
                    <a:pt x="4" y="11"/>
                    <a:pt x="3" y="11"/>
                    <a:pt x="3" y="11"/>
                  </a:cubicBezTo>
                  <a:cubicBezTo>
                    <a:pt x="3" y="11"/>
                    <a:pt x="2" y="11"/>
                    <a:pt x="2" y="10"/>
                  </a:cubicBezTo>
                  <a:cubicBezTo>
                    <a:pt x="3" y="10"/>
                    <a:pt x="3" y="10"/>
                    <a:pt x="3" y="10"/>
                  </a:cubicBezTo>
                  <a:cubicBezTo>
                    <a:pt x="3" y="10"/>
                    <a:pt x="4" y="10"/>
                    <a:pt x="4" y="10"/>
                  </a:cubicBezTo>
                  <a:cubicBezTo>
                    <a:pt x="5" y="11"/>
                    <a:pt x="5" y="10"/>
                    <a:pt x="6" y="10"/>
                  </a:cubicBezTo>
                  <a:cubicBezTo>
                    <a:pt x="7" y="10"/>
                    <a:pt x="7" y="10"/>
                    <a:pt x="7" y="9"/>
                  </a:cubicBezTo>
                  <a:cubicBezTo>
                    <a:pt x="8" y="9"/>
                    <a:pt x="8" y="9"/>
                    <a:pt x="8" y="8"/>
                  </a:cubicBezTo>
                  <a:cubicBezTo>
                    <a:pt x="8" y="8"/>
                    <a:pt x="8" y="7"/>
                    <a:pt x="8" y="6"/>
                  </a:cubicBezTo>
                  <a:cubicBezTo>
                    <a:pt x="8" y="6"/>
                    <a:pt x="8" y="6"/>
                    <a:pt x="8" y="6"/>
                  </a:cubicBezTo>
                  <a:cubicBezTo>
                    <a:pt x="8" y="7"/>
                    <a:pt x="7" y="7"/>
                    <a:pt x="7" y="7"/>
                  </a:cubicBezTo>
                  <a:cubicBezTo>
                    <a:pt x="6" y="8"/>
                    <a:pt x="6" y="8"/>
                    <a:pt x="5" y="8"/>
                  </a:cubicBezTo>
                  <a:cubicBezTo>
                    <a:pt x="5" y="9"/>
                    <a:pt x="4" y="9"/>
                    <a:pt x="3" y="8"/>
                  </a:cubicBezTo>
                  <a:cubicBezTo>
                    <a:pt x="3" y="8"/>
                    <a:pt x="2" y="8"/>
                    <a:pt x="1" y="7"/>
                  </a:cubicBezTo>
                  <a:cubicBezTo>
                    <a:pt x="1" y="7"/>
                    <a:pt x="1" y="6"/>
                    <a:pt x="0" y="6"/>
                  </a:cubicBezTo>
                  <a:cubicBezTo>
                    <a:pt x="0" y="5"/>
                    <a:pt x="0" y="4"/>
                    <a:pt x="0" y="4"/>
                  </a:cubicBezTo>
                  <a:cubicBezTo>
                    <a:pt x="0" y="3"/>
                    <a:pt x="1" y="2"/>
                    <a:pt x="1" y="2"/>
                  </a:cubicBezTo>
                  <a:cubicBezTo>
                    <a:pt x="2" y="1"/>
                    <a:pt x="2" y="1"/>
                    <a:pt x="3" y="1"/>
                  </a:cubicBezTo>
                  <a:cubicBezTo>
                    <a:pt x="4" y="1"/>
                    <a:pt x="4" y="1"/>
                    <a:pt x="5" y="1"/>
                  </a:cubicBezTo>
                  <a:cubicBezTo>
                    <a:pt x="5" y="1"/>
                    <a:pt x="6" y="1"/>
                    <a:pt x="6" y="1"/>
                  </a:cubicBezTo>
                  <a:lnTo>
                    <a:pt x="6" y="0"/>
                  </a:lnTo>
                  <a:close/>
                  <a:moveTo>
                    <a:pt x="3" y="2"/>
                  </a:moveTo>
                  <a:cubicBezTo>
                    <a:pt x="3" y="2"/>
                    <a:pt x="2" y="2"/>
                    <a:pt x="2" y="3"/>
                  </a:cubicBezTo>
                  <a:cubicBezTo>
                    <a:pt x="2" y="3"/>
                    <a:pt x="1" y="3"/>
                    <a:pt x="1" y="4"/>
                  </a:cubicBezTo>
                  <a:cubicBezTo>
                    <a:pt x="1" y="4"/>
                    <a:pt x="1" y="5"/>
                    <a:pt x="1" y="6"/>
                  </a:cubicBezTo>
                  <a:cubicBezTo>
                    <a:pt x="2" y="6"/>
                    <a:pt x="2" y="7"/>
                    <a:pt x="3" y="7"/>
                  </a:cubicBezTo>
                  <a:cubicBezTo>
                    <a:pt x="3" y="8"/>
                    <a:pt x="4" y="8"/>
                    <a:pt x="5" y="7"/>
                  </a:cubicBezTo>
                  <a:cubicBezTo>
                    <a:pt x="6" y="7"/>
                    <a:pt x="7" y="7"/>
                    <a:pt x="7" y="6"/>
                  </a:cubicBezTo>
                  <a:cubicBezTo>
                    <a:pt x="7" y="5"/>
                    <a:pt x="7" y="5"/>
                    <a:pt x="7" y="4"/>
                  </a:cubicBezTo>
                  <a:cubicBezTo>
                    <a:pt x="7" y="3"/>
                    <a:pt x="7" y="3"/>
                    <a:pt x="6" y="2"/>
                  </a:cubicBezTo>
                  <a:cubicBezTo>
                    <a:pt x="6" y="2"/>
                    <a:pt x="5" y="2"/>
                    <a:pt x="5" y="2"/>
                  </a:cubicBezTo>
                  <a:cubicBezTo>
                    <a:pt x="4" y="1"/>
                    <a:pt x="4" y="2"/>
                    <a:pt x="3" y="2"/>
                  </a:cubicBez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sp>
          <p:nvSpPr>
            <p:cNvPr id="213" name="Freeform 1856">
              <a:extLst>
                <a:ext uri="{FF2B5EF4-FFF2-40B4-BE49-F238E27FC236}">
                  <a16:creationId xmlns:a16="http://schemas.microsoft.com/office/drawing/2014/main" id="{70F14B2E-B4B9-4D7C-A0E8-854CFC30883B}"/>
                </a:ext>
              </a:extLst>
            </p:cNvPr>
            <p:cNvSpPr>
              <a:spLocks noEditPoints="1"/>
            </p:cNvSpPr>
            <p:nvPr/>
          </p:nvSpPr>
          <p:spPr bwMode="auto">
            <a:xfrm>
              <a:off x="3664" y="1469"/>
              <a:ext cx="19" cy="19"/>
            </a:xfrm>
            <a:custGeom>
              <a:avLst/>
              <a:gdLst>
                <a:gd name="T0" fmla="*/ 8 w 8"/>
                <a:gd name="T1" fmla="*/ 4 h 8"/>
                <a:gd name="T2" fmla="*/ 8 w 8"/>
                <a:gd name="T3" fmla="*/ 5 h 8"/>
                <a:gd name="T4" fmla="*/ 8 w 8"/>
                <a:gd name="T5" fmla="*/ 6 h 8"/>
                <a:gd name="T6" fmla="*/ 7 w 8"/>
                <a:gd name="T7" fmla="*/ 7 h 8"/>
                <a:gd name="T8" fmla="*/ 5 w 8"/>
                <a:gd name="T9" fmla="*/ 8 h 8"/>
                <a:gd name="T10" fmla="*/ 2 w 8"/>
                <a:gd name="T11" fmla="*/ 7 h 8"/>
                <a:gd name="T12" fmla="*/ 1 w 8"/>
                <a:gd name="T13" fmla="*/ 5 h 8"/>
                <a:gd name="T14" fmla="*/ 1 w 8"/>
                <a:gd name="T15" fmla="*/ 2 h 8"/>
                <a:gd name="T16" fmla="*/ 3 w 8"/>
                <a:gd name="T17" fmla="*/ 0 h 8"/>
                <a:gd name="T18" fmla="*/ 7 w 8"/>
                <a:gd name="T19" fmla="*/ 1 h 8"/>
                <a:gd name="T20" fmla="*/ 8 w 8"/>
                <a:gd name="T21" fmla="*/ 3 h 8"/>
                <a:gd name="T22" fmla="*/ 2 w 8"/>
                <a:gd name="T23" fmla="*/ 5 h 8"/>
                <a:gd name="T24" fmla="*/ 3 w 8"/>
                <a:gd name="T25" fmla="*/ 7 h 8"/>
                <a:gd name="T26" fmla="*/ 5 w 8"/>
                <a:gd name="T27" fmla="*/ 7 h 8"/>
                <a:gd name="T28" fmla="*/ 6 w 8"/>
                <a:gd name="T29" fmla="*/ 6 h 8"/>
                <a:gd name="T30" fmla="*/ 7 w 8"/>
                <a:gd name="T31" fmla="*/ 6 h 8"/>
                <a:gd name="T32" fmla="*/ 8 w 8"/>
                <a:gd name="T33" fmla="*/ 4 h 8"/>
                <a:gd name="T34" fmla="*/ 7 w 8"/>
                <a:gd name="T35" fmla="*/ 2 h 8"/>
                <a:gd name="T36" fmla="*/ 6 w 8"/>
                <a:gd name="T37" fmla="*/ 1 h 8"/>
                <a:gd name="T38" fmla="*/ 5 w 8"/>
                <a:gd name="T39" fmla="*/ 1 h 8"/>
                <a:gd name="T40" fmla="*/ 4 w 8"/>
                <a:gd name="T41" fmla="*/ 1 h 8"/>
                <a:gd name="T42" fmla="*/ 2 w 8"/>
                <a:gd name="T43" fmla="*/ 2 h 8"/>
                <a:gd name="T44" fmla="*/ 2 w 8"/>
                <a:gd name="T45" fmla="*/ 4 h 8"/>
                <a:gd name="T46" fmla="*/ 7 w 8"/>
                <a:gd name="T4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 h="8">
                  <a:moveTo>
                    <a:pt x="8" y="4"/>
                  </a:moveTo>
                  <a:cubicBezTo>
                    <a:pt x="8" y="5"/>
                    <a:pt x="8" y="5"/>
                    <a:pt x="8" y="5"/>
                  </a:cubicBezTo>
                  <a:cubicBezTo>
                    <a:pt x="8" y="5"/>
                    <a:pt x="8" y="6"/>
                    <a:pt x="8" y="6"/>
                  </a:cubicBezTo>
                  <a:cubicBezTo>
                    <a:pt x="8" y="7"/>
                    <a:pt x="7" y="7"/>
                    <a:pt x="7" y="7"/>
                  </a:cubicBezTo>
                  <a:cubicBezTo>
                    <a:pt x="6" y="7"/>
                    <a:pt x="6" y="8"/>
                    <a:pt x="5" y="8"/>
                  </a:cubicBezTo>
                  <a:cubicBezTo>
                    <a:pt x="4" y="8"/>
                    <a:pt x="3" y="8"/>
                    <a:pt x="2" y="7"/>
                  </a:cubicBezTo>
                  <a:cubicBezTo>
                    <a:pt x="1" y="7"/>
                    <a:pt x="1" y="6"/>
                    <a:pt x="1" y="5"/>
                  </a:cubicBezTo>
                  <a:cubicBezTo>
                    <a:pt x="0" y="4"/>
                    <a:pt x="0" y="3"/>
                    <a:pt x="1" y="2"/>
                  </a:cubicBezTo>
                  <a:cubicBezTo>
                    <a:pt x="1" y="1"/>
                    <a:pt x="2" y="0"/>
                    <a:pt x="3" y="0"/>
                  </a:cubicBezTo>
                  <a:cubicBezTo>
                    <a:pt x="5" y="0"/>
                    <a:pt x="6" y="0"/>
                    <a:pt x="7" y="1"/>
                  </a:cubicBezTo>
                  <a:cubicBezTo>
                    <a:pt x="8" y="1"/>
                    <a:pt x="8" y="2"/>
                    <a:pt x="8" y="3"/>
                  </a:cubicBezTo>
                  <a:cubicBezTo>
                    <a:pt x="2" y="5"/>
                    <a:pt x="2" y="5"/>
                    <a:pt x="2" y="5"/>
                  </a:cubicBezTo>
                  <a:cubicBezTo>
                    <a:pt x="2" y="6"/>
                    <a:pt x="2" y="6"/>
                    <a:pt x="3" y="7"/>
                  </a:cubicBezTo>
                  <a:cubicBezTo>
                    <a:pt x="4" y="7"/>
                    <a:pt x="4" y="7"/>
                    <a:pt x="5" y="7"/>
                  </a:cubicBezTo>
                  <a:cubicBezTo>
                    <a:pt x="6" y="7"/>
                    <a:pt x="6" y="7"/>
                    <a:pt x="6" y="6"/>
                  </a:cubicBezTo>
                  <a:cubicBezTo>
                    <a:pt x="7" y="6"/>
                    <a:pt x="7" y="6"/>
                    <a:pt x="7" y="6"/>
                  </a:cubicBezTo>
                  <a:cubicBezTo>
                    <a:pt x="7" y="5"/>
                    <a:pt x="7" y="5"/>
                    <a:pt x="8" y="4"/>
                  </a:cubicBezTo>
                  <a:close/>
                  <a:moveTo>
                    <a:pt x="7" y="2"/>
                  </a:moveTo>
                  <a:cubicBezTo>
                    <a:pt x="7" y="2"/>
                    <a:pt x="6" y="2"/>
                    <a:pt x="6" y="1"/>
                  </a:cubicBezTo>
                  <a:cubicBezTo>
                    <a:pt x="6" y="1"/>
                    <a:pt x="5" y="1"/>
                    <a:pt x="5" y="1"/>
                  </a:cubicBezTo>
                  <a:cubicBezTo>
                    <a:pt x="5" y="1"/>
                    <a:pt x="4" y="1"/>
                    <a:pt x="4" y="1"/>
                  </a:cubicBezTo>
                  <a:cubicBezTo>
                    <a:pt x="3" y="1"/>
                    <a:pt x="2" y="2"/>
                    <a:pt x="2" y="2"/>
                  </a:cubicBezTo>
                  <a:cubicBezTo>
                    <a:pt x="2" y="3"/>
                    <a:pt x="2" y="3"/>
                    <a:pt x="2" y="4"/>
                  </a:cubicBezTo>
                  <a:lnTo>
                    <a:pt x="7" y="2"/>
                  </a:lnTo>
                  <a:close/>
                </a:path>
              </a:pathLst>
            </a:custGeom>
            <a:grpFill/>
            <a:ln>
              <a:noFill/>
            </a:ln>
            <a:sp3d prstMaterial="matte"/>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8"/>
            </a:p>
          </p:txBody>
        </p:sp>
      </p:grpSp>
      <p:sp>
        <p:nvSpPr>
          <p:cNvPr id="414" name="任意多边形 2">
            <a:extLst>
              <a:ext uri="{FF2B5EF4-FFF2-40B4-BE49-F238E27FC236}">
                <a16:creationId xmlns:a16="http://schemas.microsoft.com/office/drawing/2014/main" id="{ACF8F4A1-482C-4CB7-9CFD-D4EF98EA544F}"/>
              </a:ext>
            </a:extLst>
          </p:cNvPr>
          <p:cNvSpPr/>
          <p:nvPr userDrawn="1"/>
        </p:nvSpPr>
        <p:spPr>
          <a:xfrm>
            <a:off x="4279469" y="744498"/>
            <a:ext cx="6261531" cy="263078"/>
          </a:xfrm>
          <a:custGeom>
            <a:avLst/>
            <a:gdLst>
              <a:gd name="connsiteX0" fmla="*/ 3619500 w 3619500"/>
              <a:gd name="connsiteY0" fmla="*/ 47163 h 263078"/>
              <a:gd name="connsiteX1" fmla="*/ 2997200 w 3619500"/>
              <a:gd name="connsiteY1" fmla="*/ 15413 h 263078"/>
              <a:gd name="connsiteX2" fmla="*/ 2108200 w 3619500"/>
              <a:gd name="connsiteY2" fmla="*/ 263063 h 263078"/>
              <a:gd name="connsiteX3" fmla="*/ 920750 w 3619500"/>
              <a:gd name="connsiteY3" fmla="*/ 2713 h 263078"/>
              <a:gd name="connsiteX4" fmla="*/ 0 w 3619500"/>
              <a:gd name="connsiteY4" fmla="*/ 180513 h 26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0" h="263078">
                <a:moveTo>
                  <a:pt x="3619500" y="47163"/>
                </a:moveTo>
                <a:cubicBezTo>
                  <a:pt x="3434291" y="13296"/>
                  <a:pt x="3249083" y="-20570"/>
                  <a:pt x="2997200" y="15413"/>
                </a:cubicBezTo>
                <a:cubicBezTo>
                  <a:pt x="2745317" y="51396"/>
                  <a:pt x="2454275" y="265180"/>
                  <a:pt x="2108200" y="263063"/>
                </a:cubicBezTo>
                <a:cubicBezTo>
                  <a:pt x="1762125" y="260946"/>
                  <a:pt x="1272117" y="16471"/>
                  <a:pt x="920750" y="2713"/>
                </a:cubicBezTo>
                <a:cubicBezTo>
                  <a:pt x="569383" y="-11045"/>
                  <a:pt x="284691" y="84734"/>
                  <a:pt x="0" y="180513"/>
                </a:cubicBezTo>
              </a:path>
            </a:pathLst>
          </a:custGeom>
          <a:noFill/>
          <a:ln w="22225">
            <a:gradFill flip="none" rotWithShape="1">
              <a:gsLst>
                <a:gs pos="0">
                  <a:schemeClr val="accent1">
                    <a:alpha val="0"/>
                  </a:schemeClr>
                </a:gs>
                <a:gs pos="74000">
                  <a:schemeClr val="accent2">
                    <a:alpha val="4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3">
            <a:extLst>
              <a:ext uri="{FF2B5EF4-FFF2-40B4-BE49-F238E27FC236}">
                <a16:creationId xmlns:a16="http://schemas.microsoft.com/office/drawing/2014/main" id="{71D668B1-F5F2-45A7-AD92-05AF61CD59F5}"/>
              </a:ext>
            </a:extLst>
          </p:cNvPr>
          <p:cNvSpPr/>
          <p:nvPr userDrawn="1"/>
        </p:nvSpPr>
        <p:spPr>
          <a:xfrm>
            <a:off x="3379511" y="828162"/>
            <a:ext cx="6894275" cy="167743"/>
          </a:xfrm>
          <a:custGeom>
            <a:avLst/>
            <a:gdLst>
              <a:gd name="connsiteX0" fmla="*/ 0 w 3985260"/>
              <a:gd name="connsiteY0" fmla="*/ 114312 h 167743"/>
              <a:gd name="connsiteX1" fmla="*/ 685800 w 3985260"/>
              <a:gd name="connsiteY1" fmla="*/ 12 h 167743"/>
              <a:gd name="connsiteX2" fmla="*/ 1409700 w 3985260"/>
              <a:gd name="connsiteY2" fmla="*/ 106692 h 167743"/>
              <a:gd name="connsiteX3" fmla="*/ 2263140 w 3985260"/>
              <a:gd name="connsiteY3" fmla="*/ 53352 h 167743"/>
              <a:gd name="connsiteX4" fmla="*/ 3009900 w 3985260"/>
              <a:gd name="connsiteY4" fmla="*/ 167652 h 167743"/>
              <a:gd name="connsiteX5" fmla="*/ 3985260 w 3985260"/>
              <a:gd name="connsiteY5" fmla="*/ 68592 h 167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5260" h="167743">
                <a:moveTo>
                  <a:pt x="0" y="114312"/>
                </a:moveTo>
                <a:cubicBezTo>
                  <a:pt x="225425" y="57797"/>
                  <a:pt x="450850" y="1282"/>
                  <a:pt x="685800" y="12"/>
                </a:cubicBezTo>
                <a:cubicBezTo>
                  <a:pt x="920750" y="-1258"/>
                  <a:pt x="1146810" y="97802"/>
                  <a:pt x="1409700" y="106692"/>
                </a:cubicBezTo>
                <a:cubicBezTo>
                  <a:pt x="1672590" y="115582"/>
                  <a:pt x="1996440" y="43192"/>
                  <a:pt x="2263140" y="53352"/>
                </a:cubicBezTo>
                <a:cubicBezTo>
                  <a:pt x="2529840" y="63512"/>
                  <a:pt x="2722880" y="165112"/>
                  <a:pt x="3009900" y="167652"/>
                </a:cubicBezTo>
                <a:cubicBezTo>
                  <a:pt x="3296920" y="170192"/>
                  <a:pt x="3641090" y="119392"/>
                  <a:pt x="3985260" y="68592"/>
                </a:cubicBezTo>
              </a:path>
            </a:pathLst>
          </a:custGeom>
          <a:noFill/>
          <a:ln w="22225">
            <a:gradFill flip="none" rotWithShape="1">
              <a:gsLst>
                <a:gs pos="0">
                  <a:schemeClr val="accent1">
                    <a:alpha val="0"/>
                  </a:schemeClr>
                </a:gs>
                <a:gs pos="74000">
                  <a:schemeClr val="accent1">
                    <a:alpha val="88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任意多边形 4">
            <a:extLst>
              <a:ext uri="{FF2B5EF4-FFF2-40B4-BE49-F238E27FC236}">
                <a16:creationId xmlns:a16="http://schemas.microsoft.com/office/drawing/2014/main" id="{07E181DF-0D30-4FAB-BC03-FDB986D99B01}"/>
              </a:ext>
            </a:extLst>
          </p:cNvPr>
          <p:cNvSpPr/>
          <p:nvPr userDrawn="1"/>
        </p:nvSpPr>
        <p:spPr>
          <a:xfrm>
            <a:off x="1222852" y="675774"/>
            <a:ext cx="5690304" cy="342900"/>
          </a:xfrm>
          <a:custGeom>
            <a:avLst/>
            <a:gdLst>
              <a:gd name="connsiteX0" fmla="*/ 0 w 3289300"/>
              <a:gd name="connsiteY0" fmla="*/ 0 h 273050"/>
              <a:gd name="connsiteX1" fmla="*/ 349250 w 3289300"/>
              <a:gd name="connsiteY1" fmla="*/ 234950 h 273050"/>
              <a:gd name="connsiteX2" fmla="*/ 901700 w 3289300"/>
              <a:gd name="connsiteY2" fmla="*/ 88900 h 273050"/>
              <a:gd name="connsiteX3" fmla="*/ 1536700 w 3289300"/>
              <a:gd name="connsiteY3" fmla="*/ 222250 h 273050"/>
              <a:gd name="connsiteX4" fmla="*/ 2336800 w 3289300"/>
              <a:gd name="connsiteY4" fmla="*/ 120650 h 273050"/>
              <a:gd name="connsiteX5" fmla="*/ 3289300 w 3289300"/>
              <a:gd name="connsiteY5" fmla="*/ 27305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9300" h="273050">
                <a:moveTo>
                  <a:pt x="0" y="0"/>
                </a:moveTo>
                <a:cubicBezTo>
                  <a:pt x="99483" y="110066"/>
                  <a:pt x="198967" y="220133"/>
                  <a:pt x="349250" y="234950"/>
                </a:cubicBezTo>
                <a:cubicBezTo>
                  <a:pt x="499533" y="249767"/>
                  <a:pt x="703792" y="91017"/>
                  <a:pt x="901700" y="88900"/>
                </a:cubicBezTo>
                <a:cubicBezTo>
                  <a:pt x="1099608" y="86783"/>
                  <a:pt x="1297517" y="216958"/>
                  <a:pt x="1536700" y="222250"/>
                </a:cubicBezTo>
                <a:cubicBezTo>
                  <a:pt x="1775883" y="227542"/>
                  <a:pt x="2044700" y="112183"/>
                  <a:pt x="2336800" y="120650"/>
                </a:cubicBezTo>
                <a:cubicBezTo>
                  <a:pt x="2628900" y="129117"/>
                  <a:pt x="2959100" y="201083"/>
                  <a:pt x="3289300" y="273050"/>
                </a:cubicBezTo>
              </a:path>
            </a:pathLst>
          </a:custGeom>
          <a:noFill/>
          <a:ln w="22225">
            <a:gradFill flip="none" rotWithShape="1">
              <a:gsLst>
                <a:gs pos="0">
                  <a:schemeClr val="accent1">
                    <a:alpha val="0"/>
                  </a:schemeClr>
                </a:gs>
                <a:gs pos="74000">
                  <a:schemeClr val="accent2">
                    <a:alpha val="5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2075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63" presetClass="path" presetSubtype="0" decel="50000" fill="hold" grpId="1" nodeType="withEffect">
                                  <p:stCondLst>
                                    <p:cond delay="0"/>
                                  </p:stCondLst>
                                  <p:childTnLst>
                                    <p:animMotion origin="layout" path="M -0.01562 4.44444E-6 L 0.11081 4.44444E-6 " pathEditMode="relative" rAng="0" ptsTypes="AA">
                                      <p:cBhvr>
                                        <p:cTn id="9" dur="750" spd="-100000" fill="hold"/>
                                        <p:tgtEl>
                                          <p:spTgt spid="6">
                                            <p:txEl>
                                              <p:pRg st="0" end="0"/>
                                            </p:txEl>
                                          </p:spTgt>
                                        </p:tgtEl>
                                        <p:attrNameLst>
                                          <p:attrName>ppt_x</p:attrName>
                                          <p:attrName>ppt_y</p:attrName>
                                        </p:attrNameLst>
                                      </p:cBhvr>
                                      <p:rCtr x="6315" y="0"/>
                                    </p:animMotion>
                                  </p:childTnLst>
                                </p:cTn>
                              </p:par>
                              <p:par>
                                <p:cTn id="10" presetID="35" presetClass="path" presetSubtype="0" decel="50000" fill="hold" grpId="2" nodeType="withEffect">
                                  <p:stCondLst>
                                    <p:cond delay="750"/>
                                  </p:stCondLst>
                                  <p:childTnLst>
                                    <p:animMotion origin="layout" path="M -0.01562 4.44444E-6 L 0 4.44444E-6 " pathEditMode="relative" rAng="0" ptsTypes="AA">
                                      <p:cBhvr>
                                        <p:cTn id="11" dur="750" fill="hold"/>
                                        <p:tgtEl>
                                          <p:spTgt spid="6">
                                            <p:txEl>
                                              <p:pRg st="0" end="0"/>
                                            </p:txEl>
                                          </p:spTgt>
                                        </p:tgtEl>
                                        <p:attrNameLst>
                                          <p:attrName>ppt_x</p:attrName>
                                          <p:attrName>ppt_y</p:attrName>
                                        </p:attrNameLst>
                                      </p:cBhvr>
                                      <p:rCtr x="781" y="0"/>
                                    </p:animMotion>
                                  </p:childTnLst>
                                </p:cTn>
                              </p:par>
                              <p:par>
                                <p:cTn id="12" presetID="55" presetClass="entr" presetSubtype="0" fill="hold" nodeType="withEffect">
                                  <p:stCondLst>
                                    <p:cond delay="15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414"/>
                                        </p:tgtEl>
                                        <p:attrNameLst>
                                          <p:attrName>style.visibility</p:attrName>
                                        </p:attrNameLst>
                                      </p:cBhvr>
                                      <p:to>
                                        <p:strVal val="visible"/>
                                      </p:to>
                                    </p:set>
                                    <p:animEffect transition="in" filter="barn(outVertical)">
                                      <p:cBhvr>
                                        <p:cTn id="19" dur="1000"/>
                                        <p:tgtEl>
                                          <p:spTgt spid="414"/>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415"/>
                                        </p:tgtEl>
                                        <p:attrNameLst>
                                          <p:attrName>style.visibility</p:attrName>
                                        </p:attrNameLst>
                                      </p:cBhvr>
                                      <p:to>
                                        <p:strVal val="visible"/>
                                      </p:to>
                                    </p:set>
                                    <p:animEffect transition="in" filter="barn(outVertical)">
                                      <p:cBhvr>
                                        <p:cTn id="22" dur="1000"/>
                                        <p:tgtEl>
                                          <p:spTgt spid="415"/>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416"/>
                                        </p:tgtEl>
                                        <p:attrNameLst>
                                          <p:attrName>style.visibility</p:attrName>
                                        </p:attrNameLst>
                                      </p:cBhvr>
                                      <p:to>
                                        <p:strVal val="visible"/>
                                      </p:to>
                                    </p:set>
                                    <p:animEffect transition="in" filter="barn(outVertical)">
                                      <p:cBhvr>
                                        <p:cTn id="25" dur="1000"/>
                                        <p:tgtEl>
                                          <p:spTgt spid="416"/>
                                        </p:tgtEl>
                                      </p:cBhvr>
                                    </p:animEffect>
                                  </p:childTnLst>
                                </p:cTn>
                              </p:par>
                              <p:par>
                                <p:cTn id="26" presetID="21" presetClass="entr" presetSubtype="4"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heel(4)">
                                      <p:cBhvr>
                                        <p:cTn id="28" dur="2000"/>
                                        <p:tgtEl>
                                          <p:spTgt spid="13"/>
                                        </p:tgtEl>
                                      </p:cBhvr>
                                    </p:animEffect>
                                  </p:childTnLst>
                                </p:cTn>
                              </p:par>
                              <p:par>
                                <p:cTn id="29" presetID="21" presetClass="entr" presetSubtype="4"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4)">
                                      <p:cBhvr>
                                        <p:cTn id="3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6" grpId="1" build="p">
        <p:tmplLst>
          <p:tmpl lvl="1">
            <p:tnLst>
              <p:par>
                <p:cTn presetID="63" presetClass="path" presetSubtype="0" decel="50000" fill="hold" nodeType="withEffect">
                  <p:stCondLst>
                    <p:cond delay="0"/>
                  </p:stCondLst>
                  <p:childTnLst>
                    <p:animMotion origin="layout" path="M -0.01562 4.44444E-6 L 0.11081 4.44444E-6 " pathEditMode="relative" rAng="0" ptsTypes="AA">
                      <p:cBhvr>
                        <p:cTn dur="750" spd="-100000" fill="hold"/>
                        <p:tgtEl>
                          <p:spTgt spid="6"/>
                        </p:tgtEl>
                        <p:attrNameLst>
                          <p:attrName>ppt_x</p:attrName>
                          <p:attrName>ppt_y</p:attrName>
                        </p:attrNameLst>
                      </p:cBhvr>
                      <p:rCtr x="6315" y="0"/>
                    </p:animMotion>
                  </p:childTnLst>
                </p:cTn>
              </p:par>
            </p:tnLst>
          </p:tmpl>
        </p:tmplLst>
      </p:bldP>
      <p:bldP spid="6" grpId="2" build="p">
        <p:tmplLst>
          <p:tmpl lvl="1">
            <p:tnLst>
              <p:par>
                <p:cTn presetID="35" presetClass="path" presetSubtype="0" decel="50000" fill="hold" nodeType="withEffect">
                  <p:stCondLst>
                    <p:cond delay="750"/>
                  </p:stCondLst>
                  <p:childTnLst>
                    <p:animMotion origin="layout" path="M -0.01562 4.44444E-6 L 0 4.44444E-6 " pathEditMode="relative" rAng="0" ptsTypes="AA">
                      <p:cBhvr>
                        <p:cTn dur="750" fill="hold"/>
                        <p:tgtEl>
                          <p:spTgt spid="6"/>
                        </p:tgtEl>
                        <p:attrNameLst>
                          <p:attrName>ppt_x</p:attrName>
                          <p:attrName>ppt_y</p:attrName>
                        </p:attrNameLst>
                      </p:cBhvr>
                      <p:rCtr x="781" y="0"/>
                    </p:animMotion>
                  </p:childTnLst>
                </p:cTn>
              </p:par>
            </p:tnLst>
          </p:tmpl>
        </p:tmplLst>
      </p:bldP>
      <p:bldP spid="414" grpId="0" animBg="1"/>
      <p:bldP spid="415" grpId="0" animBg="1"/>
      <p:bldP spid="41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标题幻灯片">
    <p:bg>
      <p:bgPr>
        <a:solidFill>
          <a:srgbClr val="0D0E1E"/>
        </a:solidFill>
        <a:effectLst/>
      </p:bgPr>
    </p:bg>
    <p:spTree>
      <p:nvGrpSpPr>
        <p:cNvPr id="1" name=""/>
        <p:cNvGrpSpPr/>
        <p:nvPr/>
      </p:nvGrpSpPr>
      <p:grpSpPr>
        <a:xfrm>
          <a:off x="0" y="0"/>
          <a:ext cx="0" cy="0"/>
          <a:chOff x="0" y="0"/>
          <a:chExt cx="0" cy="0"/>
        </a:xfrm>
      </p:grpSpPr>
      <p:pic>
        <p:nvPicPr>
          <p:cNvPr id="10" name="图片 9" descr="e7d195523061f1c0d3ba7f298e59d031c9c3f97027ed136f882110EF8F17BAD1F2C348D17C7856EF46CB4678CC9E44EE1ABA681E3133328A7B4D22AAF822B2429426B2355AA8CC4431B8568D2CF3B73A608EADBFD87AE0DC2085F49D4C585EE85AD222AAB0F9867648B54ABAF32054115737F34E4D49AA79217DAAD96EC749D63CD56D4C4DBEFB4D"/>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514600" y="482600"/>
            <a:ext cx="7162800" cy="629362"/>
          </a:xfrm>
          <a:prstGeom prst="rect">
            <a:avLst/>
          </a:prstGeom>
        </p:spPr>
      </p:pic>
      <p:sp>
        <p:nvSpPr>
          <p:cNvPr id="6" name="文本占位符 10"/>
          <p:cNvSpPr>
            <a:spLocks noGrp="1"/>
          </p:cNvSpPr>
          <p:nvPr>
            <p:ph type="body" sz="quarter" idx="10" hasCustomPrompt="1"/>
          </p:nvPr>
        </p:nvSpPr>
        <p:spPr>
          <a:xfrm>
            <a:off x="1144412" y="275579"/>
            <a:ext cx="9903176" cy="723900"/>
          </a:xfrm>
          <a:prstGeom prst="rect">
            <a:avLst/>
          </a:prstGeom>
        </p:spPr>
        <p:txBody>
          <a:bodyPr anchor="ctr" anchorCtr="0"/>
          <a:lstStyle>
            <a:lvl1pPr marL="0" indent="0" algn="ctr">
              <a:buNone/>
              <a:defRPr sz="3200" b="0">
                <a:solidFill>
                  <a:schemeClr val="bg1"/>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Concise Style</a:t>
            </a:r>
          </a:p>
        </p:txBody>
      </p:sp>
      <p:sp>
        <p:nvSpPr>
          <p:cNvPr id="15" name="任意多边形 2">
            <a:extLst>
              <a:ext uri="{FF2B5EF4-FFF2-40B4-BE49-F238E27FC236}">
                <a16:creationId xmlns:a16="http://schemas.microsoft.com/office/drawing/2014/main" id="{BD4215BD-6D01-485E-B706-3D9AB59A18FB}"/>
              </a:ext>
            </a:extLst>
          </p:cNvPr>
          <p:cNvSpPr/>
          <p:nvPr userDrawn="1"/>
        </p:nvSpPr>
        <p:spPr>
          <a:xfrm>
            <a:off x="4279469" y="744498"/>
            <a:ext cx="6261531" cy="263078"/>
          </a:xfrm>
          <a:custGeom>
            <a:avLst/>
            <a:gdLst>
              <a:gd name="connsiteX0" fmla="*/ 3619500 w 3619500"/>
              <a:gd name="connsiteY0" fmla="*/ 47163 h 263078"/>
              <a:gd name="connsiteX1" fmla="*/ 2997200 w 3619500"/>
              <a:gd name="connsiteY1" fmla="*/ 15413 h 263078"/>
              <a:gd name="connsiteX2" fmla="*/ 2108200 w 3619500"/>
              <a:gd name="connsiteY2" fmla="*/ 263063 h 263078"/>
              <a:gd name="connsiteX3" fmla="*/ 920750 w 3619500"/>
              <a:gd name="connsiteY3" fmla="*/ 2713 h 263078"/>
              <a:gd name="connsiteX4" fmla="*/ 0 w 3619500"/>
              <a:gd name="connsiteY4" fmla="*/ 180513 h 26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0" h="263078">
                <a:moveTo>
                  <a:pt x="3619500" y="47163"/>
                </a:moveTo>
                <a:cubicBezTo>
                  <a:pt x="3434291" y="13296"/>
                  <a:pt x="3249083" y="-20570"/>
                  <a:pt x="2997200" y="15413"/>
                </a:cubicBezTo>
                <a:cubicBezTo>
                  <a:pt x="2745317" y="51396"/>
                  <a:pt x="2454275" y="265180"/>
                  <a:pt x="2108200" y="263063"/>
                </a:cubicBezTo>
                <a:cubicBezTo>
                  <a:pt x="1762125" y="260946"/>
                  <a:pt x="1272117" y="16471"/>
                  <a:pt x="920750" y="2713"/>
                </a:cubicBezTo>
                <a:cubicBezTo>
                  <a:pt x="569383" y="-11045"/>
                  <a:pt x="284691" y="84734"/>
                  <a:pt x="0" y="180513"/>
                </a:cubicBezTo>
              </a:path>
            </a:pathLst>
          </a:custGeom>
          <a:noFill/>
          <a:ln w="22225">
            <a:gradFill flip="none" rotWithShape="1">
              <a:gsLst>
                <a:gs pos="0">
                  <a:schemeClr val="accent1">
                    <a:alpha val="0"/>
                  </a:schemeClr>
                </a:gs>
                <a:gs pos="74000">
                  <a:schemeClr val="accent2">
                    <a:alpha val="4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3">
            <a:extLst>
              <a:ext uri="{FF2B5EF4-FFF2-40B4-BE49-F238E27FC236}">
                <a16:creationId xmlns:a16="http://schemas.microsoft.com/office/drawing/2014/main" id="{E9E5C90F-88D6-47F4-8C4B-8F36DA7BD324}"/>
              </a:ext>
            </a:extLst>
          </p:cNvPr>
          <p:cNvSpPr/>
          <p:nvPr userDrawn="1"/>
        </p:nvSpPr>
        <p:spPr>
          <a:xfrm>
            <a:off x="3379511" y="828162"/>
            <a:ext cx="6894275" cy="167743"/>
          </a:xfrm>
          <a:custGeom>
            <a:avLst/>
            <a:gdLst>
              <a:gd name="connsiteX0" fmla="*/ 0 w 3985260"/>
              <a:gd name="connsiteY0" fmla="*/ 114312 h 167743"/>
              <a:gd name="connsiteX1" fmla="*/ 685800 w 3985260"/>
              <a:gd name="connsiteY1" fmla="*/ 12 h 167743"/>
              <a:gd name="connsiteX2" fmla="*/ 1409700 w 3985260"/>
              <a:gd name="connsiteY2" fmla="*/ 106692 h 167743"/>
              <a:gd name="connsiteX3" fmla="*/ 2263140 w 3985260"/>
              <a:gd name="connsiteY3" fmla="*/ 53352 h 167743"/>
              <a:gd name="connsiteX4" fmla="*/ 3009900 w 3985260"/>
              <a:gd name="connsiteY4" fmla="*/ 167652 h 167743"/>
              <a:gd name="connsiteX5" fmla="*/ 3985260 w 3985260"/>
              <a:gd name="connsiteY5" fmla="*/ 68592 h 167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5260" h="167743">
                <a:moveTo>
                  <a:pt x="0" y="114312"/>
                </a:moveTo>
                <a:cubicBezTo>
                  <a:pt x="225425" y="57797"/>
                  <a:pt x="450850" y="1282"/>
                  <a:pt x="685800" y="12"/>
                </a:cubicBezTo>
                <a:cubicBezTo>
                  <a:pt x="920750" y="-1258"/>
                  <a:pt x="1146810" y="97802"/>
                  <a:pt x="1409700" y="106692"/>
                </a:cubicBezTo>
                <a:cubicBezTo>
                  <a:pt x="1672590" y="115582"/>
                  <a:pt x="1996440" y="43192"/>
                  <a:pt x="2263140" y="53352"/>
                </a:cubicBezTo>
                <a:cubicBezTo>
                  <a:pt x="2529840" y="63512"/>
                  <a:pt x="2722880" y="165112"/>
                  <a:pt x="3009900" y="167652"/>
                </a:cubicBezTo>
                <a:cubicBezTo>
                  <a:pt x="3296920" y="170192"/>
                  <a:pt x="3641090" y="119392"/>
                  <a:pt x="3985260" y="68592"/>
                </a:cubicBezTo>
              </a:path>
            </a:pathLst>
          </a:custGeom>
          <a:noFill/>
          <a:ln w="22225">
            <a:gradFill flip="none" rotWithShape="1">
              <a:gsLst>
                <a:gs pos="0">
                  <a:schemeClr val="accent1">
                    <a:alpha val="0"/>
                  </a:schemeClr>
                </a:gs>
                <a:gs pos="74000">
                  <a:schemeClr val="accent1">
                    <a:alpha val="88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4">
            <a:extLst>
              <a:ext uri="{FF2B5EF4-FFF2-40B4-BE49-F238E27FC236}">
                <a16:creationId xmlns:a16="http://schemas.microsoft.com/office/drawing/2014/main" id="{CEB89B39-3726-40E4-85A4-191B8DC86C33}"/>
              </a:ext>
            </a:extLst>
          </p:cNvPr>
          <p:cNvSpPr/>
          <p:nvPr userDrawn="1"/>
        </p:nvSpPr>
        <p:spPr>
          <a:xfrm>
            <a:off x="1222852" y="675774"/>
            <a:ext cx="5690304" cy="342900"/>
          </a:xfrm>
          <a:custGeom>
            <a:avLst/>
            <a:gdLst>
              <a:gd name="connsiteX0" fmla="*/ 0 w 3289300"/>
              <a:gd name="connsiteY0" fmla="*/ 0 h 273050"/>
              <a:gd name="connsiteX1" fmla="*/ 349250 w 3289300"/>
              <a:gd name="connsiteY1" fmla="*/ 234950 h 273050"/>
              <a:gd name="connsiteX2" fmla="*/ 901700 w 3289300"/>
              <a:gd name="connsiteY2" fmla="*/ 88900 h 273050"/>
              <a:gd name="connsiteX3" fmla="*/ 1536700 w 3289300"/>
              <a:gd name="connsiteY3" fmla="*/ 222250 h 273050"/>
              <a:gd name="connsiteX4" fmla="*/ 2336800 w 3289300"/>
              <a:gd name="connsiteY4" fmla="*/ 120650 h 273050"/>
              <a:gd name="connsiteX5" fmla="*/ 3289300 w 3289300"/>
              <a:gd name="connsiteY5" fmla="*/ 27305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9300" h="273050">
                <a:moveTo>
                  <a:pt x="0" y="0"/>
                </a:moveTo>
                <a:cubicBezTo>
                  <a:pt x="99483" y="110066"/>
                  <a:pt x="198967" y="220133"/>
                  <a:pt x="349250" y="234950"/>
                </a:cubicBezTo>
                <a:cubicBezTo>
                  <a:pt x="499533" y="249767"/>
                  <a:pt x="703792" y="91017"/>
                  <a:pt x="901700" y="88900"/>
                </a:cubicBezTo>
                <a:cubicBezTo>
                  <a:pt x="1099608" y="86783"/>
                  <a:pt x="1297517" y="216958"/>
                  <a:pt x="1536700" y="222250"/>
                </a:cubicBezTo>
                <a:cubicBezTo>
                  <a:pt x="1775883" y="227542"/>
                  <a:pt x="2044700" y="112183"/>
                  <a:pt x="2336800" y="120650"/>
                </a:cubicBezTo>
                <a:cubicBezTo>
                  <a:pt x="2628900" y="129117"/>
                  <a:pt x="2959100" y="201083"/>
                  <a:pt x="3289300" y="273050"/>
                </a:cubicBezTo>
              </a:path>
            </a:pathLst>
          </a:custGeom>
          <a:noFill/>
          <a:ln w="22225">
            <a:gradFill flip="none" rotWithShape="1">
              <a:gsLst>
                <a:gs pos="0">
                  <a:schemeClr val="accent1">
                    <a:alpha val="0"/>
                  </a:schemeClr>
                </a:gs>
                <a:gs pos="74000">
                  <a:schemeClr val="accent2">
                    <a:alpha val="5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5252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63" presetClass="path" presetSubtype="0" decel="50000" fill="hold" grpId="1" nodeType="withEffect">
                                  <p:stCondLst>
                                    <p:cond delay="0"/>
                                  </p:stCondLst>
                                  <p:childTnLst>
                                    <p:animMotion origin="layout" path="M -0.01562 4.44444E-6 L 0.11081 4.44444E-6 " pathEditMode="relative" rAng="0" ptsTypes="AA">
                                      <p:cBhvr>
                                        <p:cTn id="9" dur="750" spd="-100000" fill="hold"/>
                                        <p:tgtEl>
                                          <p:spTgt spid="6">
                                            <p:txEl>
                                              <p:pRg st="0" end="0"/>
                                            </p:txEl>
                                          </p:spTgt>
                                        </p:tgtEl>
                                        <p:attrNameLst>
                                          <p:attrName>ppt_x</p:attrName>
                                          <p:attrName>ppt_y</p:attrName>
                                        </p:attrNameLst>
                                      </p:cBhvr>
                                      <p:rCtr x="6315" y="0"/>
                                    </p:animMotion>
                                  </p:childTnLst>
                                </p:cTn>
                              </p:par>
                              <p:par>
                                <p:cTn id="10" presetID="35" presetClass="path" presetSubtype="0" decel="50000" fill="hold" grpId="2" nodeType="withEffect">
                                  <p:stCondLst>
                                    <p:cond delay="750"/>
                                  </p:stCondLst>
                                  <p:childTnLst>
                                    <p:animMotion origin="layout" path="M -0.01562 4.44444E-6 L 0 4.44444E-6 " pathEditMode="relative" rAng="0" ptsTypes="AA">
                                      <p:cBhvr>
                                        <p:cTn id="11" dur="750" fill="hold"/>
                                        <p:tgtEl>
                                          <p:spTgt spid="6">
                                            <p:txEl>
                                              <p:pRg st="0" end="0"/>
                                            </p:txEl>
                                          </p:spTgt>
                                        </p:tgtEl>
                                        <p:attrNameLst>
                                          <p:attrName>ppt_x</p:attrName>
                                          <p:attrName>ppt_y</p:attrName>
                                        </p:attrNameLst>
                                      </p:cBhvr>
                                      <p:rCtr x="781" y="0"/>
                                    </p:animMotion>
                                  </p:childTnLst>
                                </p:cTn>
                              </p:par>
                              <p:par>
                                <p:cTn id="12" presetID="55" presetClass="entr" presetSubtype="0" fill="hold" nodeType="withEffect">
                                  <p:stCondLst>
                                    <p:cond delay="15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1000"/>
                                        <p:tgtEl>
                                          <p:spTgt spid="15"/>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outVertical)">
                                      <p:cBhvr>
                                        <p:cTn id="22" dur="1000"/>
                                        <p:tgtEl>
                                          <p:spTgt spid="16"/>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outVertical)">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6" grpId="1" build="p">
        <p:tmplLst>
          <p:tmpl lvl="1">
            <p:tnLst>
              <p:par>
                <p:cTn presetID="63" presetClass="path" presetSubtype="0" decel="50000" fill="hold" nodeType="withEffect">
                  <p:stCondLst>
                    <p:cond delay="0"/>
                  </p:stCondLst>
                  <p:childTnLst>
                    <p:animMotion origin="layout" path="M -0.01562 4.44444E-6 L 0.11081 4.44444E-6 " pathEditMode="relative" rAng="0" ptsTypes="AA">
                      <p:cBhvr>
                        <p:cTn dur="750" spd="-100000" fill="hold"/>
                        <p:tgtEl>
                          <p:spTgt spid="6"/>
                        </p:tgtEl>
                        <p:attrNameLst>
                          <p:attrName>ppt_x</p:attrName>
                          <p:attrName>ppt_y</p:attrName>
                        </p:attrNameLst>
                      </p:cBhvr>
                      <p:rCtr x="6315" y="0"/>
                    </p:animMotion>
                  </p:childTnLst>
                </p:cTn>
              </p:par>
            </p:tnLst>
          </p:tmpl>
        </p:tmplLst>
      </p:bldP>
      <p:bldP spid="6" grpId="2" build="p">
        <p:tmplLst>
          <p:tmpl lvl="1">
            <p:tnLst>
              <p:par>
                <p:cTn presetID="35" presetClass="path" presetSubtype="0" decel="50000" fill="hold" nodeType="withEffect">
                  <p:stCondLst>
                    <p:cond delay="750"/>
                  </p:stCondLst>
                  <p:childTnLst>
                    <p:animMotion origin="layout" path="M -0.01562 4.44444E-6 L 0 4.44444E-6 " pathEditMode="relative" rAng="0" ptsTypes="AA">
                      <p:cBhvr>
                        <p:cTn dur="750" fill="hold"/>
                        <p:tgtEl>
                          <p:spTgt spid="6"/>
                        </p:tgtEl>
                        <p:attrNameLst>
                          <p:attrName>ppt_x</p:attrName>
                          <p:attrName>ppt_y</p:attrName>
                        </p:attrNameLst>
                      </p:cBhvr>
                      <p:rCtr x="781" y="0"/>
                    </p:animMotion>
                  </p:childTnLst>
                </p:cTn>
              </p:par>
            </p:tnLst>
          </p:tmpl>
        </p:tmplLst>
      </p:bldP>
      <p:bldP spid="15" grpId="0" animBg="1"/>
      <p:bldP spid="16" grpId="0" animBg="1"/>
      <p:bldP spid="17"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Retângulo 5"/>
          <p:cNvSpPr/>
          <p:nvPr userDrawn="1"/>
        </p:nvSpPr>
        <p:spPr>
          <a:xfrm>
            <a:off x="1" y="6619999"/>
            <a:ext cx="12191999" cy="23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tângulo 6"/>
          <p:cNvSpPr/>
          <p:nvPr userDrawn="1"/>
        </p:nvSpPr>
        <p:spPr>
          <a:xfrm>
            <a:off x="1" y="1"/>
            <a:ext cx="12192000" cy="809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10" descr="Logo_FSU_Wortmarke.png"/>
          <p:cNvPicPr>
            <a:picLocks noChangeAspect="1"/>
          </p:cNvPicPr>
          <p:nvPr userDrawn="1"/>
        </p:nvPicPr>
        <p:blipFill>
          <a:blip r:embed="rId2" cstate="print">
            <a:lum bright="100000"/>
          </a:blip>
          <a:stretch>
            <a:fillRect/>
          </a:stretch>
        </p:blipFill>
        <p:spPr>
          <a:xfrm>
            <a:off x="8842964" y="475467"/>
            <a:ext cx="3261189" cy="296680"/>
          </a:xfrm>
          <a:prstGeom prst="rect">
            <a:avLst/>
          </a:prstGeom>
        </p:spPr>
      </p:pic>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a:xfrm>
            <a:off x="838199" y="123353"/>
            <a:ext cx="10515600" cy="686008"/>
          </a:xfrm>
        </p:spPr>
        <p:txBody>
          <a:bodyPr>
            <a:noAutofit/>
          </a:bodyPr>
          <a:lstStyle>
            <a:lvl1pPr>
              <a:defRPr sz="3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199638"/>
            <a:ext cx="10515600" cy="5358213"/>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90409" y="5839445"/>
            <a:ext cx="801590" cy="780554"/>
          </a:xfrm>
          <a:prstGeom prst="rect">
            <a:avLst/>
          </a:prstGeom>
        </p:spPr>
      </p:pic>
      <p:sp>
        <p:nvSpPr>
          <p:cNvPr id="4" name="CaixaDeTexto 3"/>
          <p:cNvSpPr txBox="1"/>
          <p:nvPr userDrawn="1"/>
        </p:nvSpPr>
        <p:spPr>
          <a:xfrm>
            <a:off x="9947345" y="6590089"/>
            <a:ext cx="1859805"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Optical Thermodynamics</a:t>
            </a:r>
          </a:p>
        </p:txBody>
      </p:sp>
      <p:sp>
        <p:nvSpPr>
          <p:cNvPr id="11" name="CaixaDeTexto 10"/>
          <p:cNvSpPr txBox="1"/>
          <p:nvPr userDrawn="1"/>
        </p:nvSpPr>
        <p:spPr>
          <a:xfrm>
            <a:off x="274178" y="6600499"/>
            <a:ext cx="1970476"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André </a:t>
            </a:r>
            <a:r>
              <a:rPr lang="en-US" sz="1200" dirty="0" err="1">
                <a:solidFill>
                  <a:schemeClr val="bg1"/>
                </a:solidFill>
                <a:latin typeface="Tahoma" panose="020B0604030504040204" pitchFamily="34" charset="0"/>
                <a:ea typeface="Tahoma" panose="020B0604030504040204" pitchFamily="34" charset="0"/>
                <a:cs typeface="Tahoma" panose="020B0604030504040204" pitchFamily="34" charset="0"/>
              </a:rPr>
              <a:t>Luiz</a:t>
            </a: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 Marques Muniz</a:t>
            </a:r>
          </a:p>
        </p:txBody>
      </p:sp>
      <p:sp>
        <p:nvSpPr>
          <p:cNvPr id="13" name="Slide Number Placeholder 5">
            <a:extLst>
              <a:ext uri="{FF2B5EF4-FFF2-40B4-BE49-F238E27FC236}">
                <a16:creationId xmlns:a16="http://schemas.microsoft.com/office/drawing/2014/main" id="{B48786C7-DD8D-492F-9A9A-A7B3EBE27FE9}"/>
              </a:ext>
            </a:extLst>
          </p:cNvPr>
          <p:cNvSpPr txBox="1">
            <a:spLocks/>
          </p:cNvSpPr>
          <p:nvPr userDrawn="1"/>
        </p:nvSpPr>
        <p:spPr>
          <a:xfrm>
            <a:off x="5835353" y="6488314"/>
            <a:ext cx="521293" cy="497639"/>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7CD31F4-64FA-4BA0-9498-67783267A8C8}" type="slidenum">
              <a:rPr lang="en-US" smtClean="0">
                <a:solidFill>
                  <a:schemeClr val="bg1"/>
                </a:solidFill>
                <a:latin typeface="Calibri" panose="020F0502020204030204" pitchFamily="34" charset="0"/>
                <a:cs typeface="Calibri" panose="020F0502020204030204" pitchFamily="34" charset="0"/>
              </a:rPr>
              <a:pPr/>
              <a:t>‹Nr.›</a:t>
            </a:fld>
            <a:endParaRPr lang="en-US"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3087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Benutzerdefiniertes Layout">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25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232" t="289" r="444"/>
          <a:stretch/>
        </p:blipFill>
        <p:spPr>
          <a:xfrm>
            <a:off x="0" y="857"/>
            <a:ext cx="12192000" cy="6857143"/>
          </a:xfrm>
          <a:prstGeom prst="rect">
            <a:avLst/>
          </a:prstGeom>
        </p:spPr>
      </p:pic>
      <p:pic>
        <p:nvPicPr>
          <p:cNvPr id="5" name="Grafik 10" descr="Logo_FSU_Wortmarke.png">
            <a:extLst>
              <a:ext uri="{FF2B5EF4-FFF2-40B4-BE49-F238E27FC236}">
                <a16:creationId xmlns:a16="http://schemas.microsoft.com/office/drawing/2014/main" id="{1181A19C-64B7-40B9-929E-ADBDDA62F075}"/>
              </a:ext>
            </a:extLst>
          </p:cNvPr>
          <p:cNvPicPr>
            <a:picLocks noChangeAspect="1"/>
          </p:cNvPicPr>
          <p:nvPr userDrawn="1"/>
        </p:nvPicPr>
        <p:blipFill>
          <a:blip r:embed="rId3" cstate="print">
            <a:lum bright="100000"/>
          </a:blip>
          <a:stretch>
            <a:fillRect/>
          </a:stretch>
        </p:blipFill>
        <p:spPr>
          <a:xfrm>
            <a:off x="8775853" y="6381317"/>
            <a:ext cx="3261189" cy="296680"/>
          </a:xfrm>
          <a:prstGeom prst="rect">
            <a:avLst/>
          </a:prstGeom>
        </p:spPr>
      </p:pic>
    </p:spTree>
    <p:extLst>
      <p:ext uri="{BB962C8B-B14F-4D97-AF65-F5344CB8AC3E}">
        <p14:creationId xmlns:p14="http://schemas.microsoft.com/office/powerpoint/2010/main" val="398267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rgbClr val="0D0E1E"/>
        </a:solidFill>
        <a:effectLst/>
      </p:bgPr>
    </p:bg>
    <p:spTree>
      <p:nvGrpSpPr>
        <p:cNvPr id="1" name=""/>
        <p:cNvGrpSpPr/>
        <p:nvPr/>
      </p:nvGrpSpPr>
      <p:grpSpPr>
        <a:xfrm>
          <a:off x="0" y="0"/>
          <a:ext cx="0" cy="0"/>
          <a:chOff x="0" y="0"/>
          <a:chExt cx="0" cy="0"/>
        </a:xfrm>
      </p:grpSpPr>
      <p:sp>
        <p:nvSpPr>
          <p:cNvPr id="6" name="文本占位符 10"/>
          <p:cNvSpPr>
            <a:spLocks noGrp="1"/>
          </p:cNvSpPr>
          <p:nvPr>
            <p:ph type="body" sz="quarter" idx="10" hasCustomPrompt="1"/>
          </p:nvPr>
        </p:nvSpPr>
        <p:spPr>
          <a:xfrm>
            <a:off x="1144412" y="91925"/>
            <a:ext cx="9903176" cy="713468"/>
          </a:xfrm>
          <a:prstGeom prst="rect">
            <a:avLst/>
          </a:prstGeom>
        </p:spPr>
        <p:txBody>
          <a:bodyPr anchor="ctr" anchorCtr="0"/>
          <a:lstStyle>
            <a:lvl1pPr marL="0" indent="0" algn="ctr">
              <a:buNone/>
              <a:defRPr sz="3200" b="0">
                <a:solidFill>
                  <a:schemeClr val="bg1"/>
                </a:solidFill>
                <a:latin typeface="+mj-ea"/>
                <a:ea typeface="+mj-ea"/>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Concise Style</a:t>
            </a:r>
          </a:p>
        </p:txBody>
      </p:sp>
      <p:pic>
        <p:nvPicPr>
          <p:cNvPr id="10" name="图片 9"/>
          <p:cNvPicPr>
            <a:picLocks noChangeAspect="1"/>
          </p:cNvPicPr>
          <p:nvPr userDrawn="1"/>
        </p:nvPicPr>
        <p:blipFill rotWithShape="1">
          <a:blip r:embed="rId2">
            <a:extLst>
              <a:ext uri="{28A0092B-C50C-407E-A947-70E740481C1C}">
                <a14:useLocalDpi xmlns:a14="http://schemas.microsoft.com/office/drawing/2010/main" val="0"/>
              </a:ext>
            </a:extLst>
          </a:blip>
          <a:srcRect b="80004"/>
          <a:stretch/>
        </p:blipFill>
        <p:spPr>
          <a:xfrm>
            <a:off x="0" y="6261100"/>
            <a:ext cx="12192000" cy="596900"/>
          </a:xfrm>
          <a:prstGeom prst="rect">
            <a:avLst/>
          </a:prstGeom>
        </p:spPr>
      </p:pic>
      <p:sp>
        <p:nvSpPr>
          <p:cNvPr id="8" name="任意多边形 2">
            <a:extLst>
              <a:ext uri="{FF2B5EF4-FFF2-40B4-BE49-F238E27FC236}">
                <a16:creationId xmlns:a16="http://schemas.microsoft.com/office/drawing/2014/main" id="{4F8B566F-27BA-484C-94D5-E57B04DA3C62}"/>
              </a:ext>
            </a:extLst>
          </p:cNvPr>
          <p:cNvSpPr/>
          <p:nvPr userDrawn="1"/>
        </p:nvSpPr>
        <p:spPr>
          <a:xfrm>
            <a:off x="4279469" y="744498"/>
            <a:ext cx="6261531" cy="263078"/>
          </a:xfrm>
          <a:custGeom>
            <a:avLst/>
            <a:gdLst>
              <a:gd name="connsiteX0" fmla="*/ 3619500 w 3619500"/>
              <a:gd name="connsiteY0" fmla="*/ 47163 h 263078"/>
              <a:gd name="connsiteX1" fmla="*/ 2997200 w 3619500"/>
              <a:gd name="connsiteY1" fmla="*/ 15413 h 263078"/>
              <a:gd name="connsiteX2" fmla="*/ 2108200 w 3619500"/>
              <a:gd name="connsiteY2" fmla="*/ 263063 h 263078"/>
              <a:gd name="connsiteX3" fmla="*/ 920750 w 3619500"/>
              <a:gd name="connsiteY3" fmla="*/ 2713 h 263078"/>
              <a:gd name="connsiteX4" fmla="*/ 0 w 3619500"/>
              <a:gd name="connsiteY4" fmla="*/ 180513 h 263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0" h="263078">
                <a:moveTo>
                  <a:pt x="3619500" y="47163"/>
                </a:moveTo>
                <a:cubicBezTo>
                  <a:pt x="3434291" y="13296"/>
                  <a:pt x="3249083" y="-20570"/>
                  <a:pt x="2997200" y="15413"/>
                </a:cubicBezTo>
                <a:cubicBezTo>
                  <a:pt x="2745317" y="51396"/>
                  <a:pt x="2454275" y="265180"/>
                  <a:pt x="2108200" y="263063"/>
                </a:cubicBezTo>
                <a:cubicBezTo>
                  <a:pt x="1762125" y="260946"/>
                  <a:pt x="1272117" y="16471"/>
                  <a:pt x="920750" y="2713"/>
                </a:cubicBezTo>
                <a:cubicBezTo>
                  <a:pt x="569383" y="-11045"/>
                  <a:pt x="284691" y="84734"/>
                  <a:pt x="0" y="180513"/>
                </a:cubicBezTo>
              </a:path>
            </a:pathLst>
          </a:custGeom>
          <a:noFill/>
          <a:ln w="22225">
            <a:gradFill flip="none" rotWithShape="1">
              <a:gsLst>
                <a:gs pos="0">
                  <a:schemeClr val="accent1">
                    <a:alpha val="0"/>
                  </a:schemeClr>
                </a:gs>
                <a:gs pos="74000">
                  <a:schemeClr val="accent2">
                    <a:alpha val="4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3">
            <a:extLst>
              <a:ext uri="{FF2B5EF4-FFF2-40B4-BE49-F238E27FC236}">
                <a16:creationId xmlns:a16="http://schemas.microsoft.com/office/drawing/2014/main" id="{F6525430-9221-4404-A3D7-D77BCA091A92}"/>
              </a:ext>
            </a:extLst>
          </p:cNvPr>
          <p:cNvSpPr/>
          <p:nvPr userDrawn="1"/>
        </p:nvSpPr>
        <p:spPr>
          <a:xfrm>
            <a:off x="3379511" y="828162"/>
            <a:ext cx="6894275" cy="167743"/>
          </a:xfrm>
          <a:custGeom>
            <a:avLst/>
            <a:gdLst>
              <a:gd name="connsiteX0" fmla="*/ 0 w 3985260"/>
              <a:gd name="connsiteY0" fmla="*/ 114312 h 167743"/>
              <a:gd name="connsiteX1" fmla="*/ 685800 w 3985260"/>
              <a:gd name="connsiteY1" fmla="*/ 12 h 167743"/>
              <a:gd name="connsiteX2" fmla="*/ 1409700 w 3985260"/>
              <a:gd name="connsiteY2" fmla="*/ 106692 h 167743"/>
              <a:gd name="connsiteX3" fmla="*/ 2263140 w 3985260"/>
              <a:gd name="connsiteY3" fmla="*/ 53352 h 167743"/>
              <a:gd name="connsiteX4" fmla="*/ 3009900 w 3985260"/>
              <a:gd name="connsiteY4" fmla="*/ 167652 h 167743"/>
              <a:gd name="connsiteX5" fmla="*/ 3985260 w 3985260"/>
              <a:gd name="connsiteY5" fmla="*/ 68592 h 167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5260" h="167743">
                <a:moveTo>
                  <a:pt x="0" y="114312"/>
                </a:moveTo>
                <a:cubicBezTo>
                  <a:pt x="225425" y="57797"/>
                  <a:pt x="450850" y="1282"/>
                  <a:pt x="685800" y="12"/>
                </a:cubicBezTo>
                <a:cubicBezTo>
                  <a:pt x="920750" y="-1258"/>
                  <a:pt x="1146810" y="97802"/>
                  <a:pt x="1409700" y="106692"/>
                </a:cubicBezTo>
                <a:cubicBezTo>
                  <a:pt x="1672590" y="115582"/>
                  <a:pt x="1996440" y="43192"/>
                  <a:pt x="2263140" y="53352"/>
                </a:cubicBezTo>
                <a:cubicBezTo>
                  <a:pt x="2529840" y="63512"/>
                  <a:pt x="2722880" y="165112"/>
                  <a:pt x="3009900" y="167652"/>
                </a:cubicBezTo>
                <a:cubicBezTo>
                  <a:pt x="3296920" y="170192"/>
                  <a:pt x="3641090" y="119392"/>
                  <a:pt x="3985260" y="68592"/>
                </a:cubicBezTo>
              </a:path>
            </a:pathLst>
          </a:custGeom>
          <a:noFill/>
          <a:ln w="22225">
            <a:gradFill flip="none" rotWithShape="1">
              <a:gsLst>
                <a:gs pos="0">
                  <a:schemeClr val="accent1">
                    <a:alpha val="0"/>
                  </a:schemeClr>
                </a:gs>
                <a:gs pos="74000">
                  <a:schemeClr val="accent1">
                    <a:alpha val="88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4">
            <a:extLst>
              <a:ext uri="{FF2B5EF4-FFF2-40B4-BE49-F238E27FC236}">
                <a16:creationId xmlns:a16="http://schemas.microsoft.com/office/drawing/2014/main" id="{D28A9558-A05C-4871-98B7-7D69E747A9A1}"/>
              </a:ext>
            </a:extLst>
          </p:cNvPr>
          <p:cNvSpPr/>
          <p:nvPr userDrawn="1"/>
        </p:nvSpPr>
        <p:spPr>
          <a:xfrm>
            <a:off x="1222852" y="675774"/>
            <a:ext cx="5690304" cy="342900"/>
          </a:xfrm>
          <a:custGeom>
            <a:avLst/>
            <a:gdLst>
              <a:gd name="connsiteX0" fmla="*/ 0 w 3289300"/>
              <a:gd name="connsiteY0" fmla="*/ 0 h 273050"/>
              <a:gd name="connsiteX1" fmla="*/ 349250 w 3289300"/>
              <a:gd name="connsiteY1" fmla="*/ 234950 h 273050"/>
              <a:gd name="connsiteX2" fmla="*/ 901700 w 3289300"/>
              <a:gd name="connsiteY2" fmla="*/ 88900 h 273050"/>
              <a:gd name="connsiteX3" fmla="*/ 1536700 w 3289300"/>
              <a:gd name="connsiteY3" fmla="*/ 222250 h 273050"/>
              <a:gd name="connsiteX4" fmla="*/ 2336800 w 3289300"/>
              <a:gd name="connsiteY4" fmla="*/ 120650 h 273050"/>
              <a:gd name="connsiteX5" fmla="*/ 3289300 w 3289300"/>
              <a:gd name="connsiteY5" fmla="*/ 27305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9300" h="273050">
                <a:moveTo>
                  <a:pt x="0" y="0"/>
                </a:moveTo>
                <a:cubicBezTo>
                  <a:pt x="99483" y="110066"/>
                  <a:pt x="198967" y="220133"/>
                  <a:pt x="349250" y="234950"/>
                </a:cubicBezTo>
                <a:cubicBezTo>
                  <a:pt x="499533" y="249767"/>
                  <a:pt x="703792" y="91017"/>
                  <a:pt x="901700" y="88900"/>
                </a:cubicBezTo>
                <a:cubicBezTo>
                  <a:pt x="1099608" y="86783"/>
                  <a:pt x="1297517" y="216958"/>
                  <a:pt x="1536700" y="222250"/>
                </a:cubicBezTo>
                <a:cubicBezTo>
                  <a:pt x="1775883" y="227542"/>
                  <a:pt x="2044700" y="112183"/>
                  <a:pt x="2336800" y="120650"/>
                </a:cubicBezTo>
                <a:cubicBezTo>
                  <a:pt x="2628900" y="129117"/>
                  <a:pt x="2959100" y="201083"/>
                  <a:pt x="3289300" y="273050"/>
                </a:cubicBezTo>
              </a:path>
            </a:pathLst>
          </a:custGeom>
          <a:noFill/>
          <a:ln w="22225">
            <a:gradFill flip="none" rotWithShape="1">
              <a:gsLst>
                <a:gs pos="0">
                  <a:schemeClr val="accent1">
                    <a:alpha val="0"/>
                  </a:schemeClr>
                </a:gs>
                <a:gs pos="74000">
                  <a:schemeClr val="accent2">
                    <a:alpha val="59000"/>
                  </a:schemeClr>
                </a:gs>
                <a:gs pos="83000">
                  <a:schemeClr val="accent1">
                    <a:alpha val="2000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Grafik 10" descr="Logo_FSU_Wortmarke.png">
            <a:extLst>
              <a:ext uri="{FF2B5EF4-FFF2-40B4-BE49-F238E27FC236}">
                <a16:creationId xmlns:a16="http://schemas.microsoft.com/office/drawing/2014/main" id="{D53A6A83-1A46-409B-8261-8B7C00E01D2F}"/>
              </a:ext>
            </a:extLst>
          </p:cNvPr>
          <p:cNvPicPr>
            <a:picLocks noChangeAspect="1"/>
          </p:cNvPicPr>
          <p:nvPr userDrawn="1"/>
        </p:nvPicPr>
        <p:blipFill>
          <a:blip r:embed="rId3" cstate="print">
            <a:lum bright="100000"/>
          </a:blip>
          <a:stretch>
            <a:fillRect/>
          </a:stretch>
        </p:blipFill>
        <p:spPr>
          <a:xfrm>
            <a:off x="8826187" y="6434081"/>
            <a:ext cx="3261189" cy="296680"/>
          </a:xfrm>
          <a:prstGeom prst="rect">
            <a:avLst/>
          </a:prstGeom>
        </p:spPr>
      </p:pic>
      <p:pic>
        <p:nvPicPr>
          <p:cNvPr id="12" name="Grafik 6">
            <a:extLst>
              <a:ext uri="{FF2B5EF4-FFF2-40B4-BE49-F238E27FC236}">
                <a16:creationId xmlns:a16="http://schemas.microsoft.com/office/drawing/2014/main" id="{463B0B55-D759-4132-A50E-02F45BD6608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4624" y="5977060"/>
            <a:ext cx="801590" cy="780554"/>
          </a:xfrm>
          <a:prstGeom prst="rect">
            <a:avLst/>
          </a:prstGeom>
        </p:spPr>
      </p:pic>
    </p:spTree>
    <p:extLst>
      <p:ext uri="{BB962C8B-B14F-4D97-AF65-F5344CB8AC3E}">
        <p14:creationId xmlns:p14="http://schemas.microsoft.com/office/powerpoint/2010/main" val="4180015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63" presetClass="path" presetSubtype="0" decel="50000" fill="hold" grpId="1" nodeType="withEffect">
                                  <p:stCondLst>
                                    <p:cond delay="0"/>
                                  </p:stCondLst>
                                  <p:childTnLst>
                                    <p:animMotion origin="layout" path="M -0.01562 4.44444E-6 L 0.11081 4.44444E-6 " pathEditMode="relative" rAng="0" ptsTypes="AA">
                                      <p:cBhvr>
                                        <p:cTn id="9" dur="750" spd="-100000" fill="hold"/>
                                        <p:tgtEl>
                                          <p:spTgt spid="6">
                                            <p:txEl>
                                              <p:pRg st="0" end="0"/>
                                            </p:txEl>
                                          </p:spTgt>
                                        </p:tgtEl>
                                        <p:attrNameLst>
                                          <p:attrName>ppt_x</p:attrName>
                                          <p:attrName>ppt_y</p:attrName>
                                        </p:attrNameLst>
                                      </p:cBhvr>
                                      <p:rCtr x="6315" y="0"/>
                                    </p:animMotion>
                                  </p:childTnLst>
                                </p:cTn>
                              </p:par>
                              <p:par>
                                <p:cTn id="10" presetID="35" presetClass="path" presetSubtype="0" decel="50000" fill="hold" grpId="2" nodeType="withEffect">
                                  <p:stCondLst>
                                    <p:cond delay="750"/>
                                  </p:stCondLst>
                                  <p:childTnLst>
                                    <p:animMotion origin="layout" path="M -0.01562 4.44444E-6 L 0 4.44444E-6 " pathEditMode="relative" rAng="0" ptsTypes="AA">
                                      <p:cBhvr>
                                        <p:cTn id="11" dur="750" fill="hold"/>
                                        <p:tgtEl>
                                          <p:spTgt spid="6">
                                            <p:txEl>
                                              <p:pRg st="0" end="0"/>
                                            </p:txEl>
                                          </p:spTgt>
                                        </p:tgtEl>
                                        <p:attrNameLst>
                                          <p:attrName>ppt_x</p:attrName>
                                          <p:attrName>ppt_y</p:attrName>
                                        </p:attrNameLst>
                                      </p:cBhvr>
                                      <p:rCtr x="781" y="0"/>
                                    </p:animMotion>
                                  </p:childTnLst>
                                </p:cTn>
                              </p:par>
                              <p:par>
                                <p:cTn id="12" presetID="16" presetClass="entr" presetSubtype="37"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1000"/>
                                        <p:tgtEl>
                                          <p:spTgt spid="8"/>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outVertical)">
                                      <p:cBhvr>
                                        <p:cTn id="17" dur="1000"/>
                                        <p:tgtEl>
                                          <p:spTgt spid="9"/>
                                        </p:tgtEl>
                                      </p:cBhvr>
                                    </p:animEffect>
                                  </p:childTnLst>
                                </p:cTn>
                              </p:par>
                              <p:par>
                                <p:cTn id="18" presetID="16" presetClass="entr" presetSubtype="37"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Vertical)">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6" grpId="1" build="p">
        <p:tmplLst>
          <p:tmpl lvl="1">
            <p:tnLst>
              <p:par>
                <p:cTn presetID="63" presetClass="path" presetSubtype="0" decel="50000" fill="hold" nodeType="withEffect">
                  <p:stCondLst>
                    <p:cond delay="0"/>
                  </p:stCondLst>
                  <p:childTnLst>
                    <p:animMotion origin="layout" path="M -0.01562 4.44444E-6 L 0.11081 4.44444E-6 " pathEditMode="relative" rAng="0" ptsTypes="AA">
                      <p:cBhvr>
                        <p:cTn dur="750" spd="-100000" fill="hold"/>
                        <p:tgtEl>
                          <p:spTgt spid="6"/>
                        </p:tgtEl>
                        <p:attrNameLst>
                          <p:attrName>ppt_x</p:attrName>
                          <p:attrName>ppt_y</p:attrName>
                        </p:attrNameLst>
                      </p:cBhvr>
                      <p:rCtr x="6315" y="0"/>
                    </p:animMotion>
                  </p:childTnLst>
                </p:cTn>
              </p:par>
            </p:tnLst>
          </p:tmpl>
        </p:tmplLst>
      </p:bldP>
      <p:bldP spid="6" grpId="2" build="p">
        <p:tmplLst>
          <p:tmpl lvl="1">
            <p:tnLst>
              <p:par>
                <p:cTn presetID="35" presetClass="path" presetSubtype="0" decel="50000" fill="hold" nodeType="withEffect">
                  <p:stCondLst>
                    <p:cond delay="750"/>
                  </p:stCondLst>
                  <p:childTnLst>
                    <p:animMotion origin="layout" path="M -0.01562 4.44444E-6 L 0 4.44444E-6 " pathEditMode="relative" rAng="0" ptsTypes="AA">
                      <p:cBhvr>
                        <p:cTn dur="750" fill="hold"/>
                        <p:tgtEl>
                          <p:spTgt spid="6"/>
                        </p:tgtEl>
                        <p:attrNameLst>
                          <p:attrName>ppt_x</p:attrName>
                          <p:attrName>ppt_y</p:attrName>
                        </p:attrNameLst>
                      </p:cBhvr>
                      <p:rCtr x="781" y="0"/>
                    </p:animMotion>
                  </p:childTnLst>
                </p:cTn>
              </p:par>
            </p:tnLst>
          </p:tmpl>
        </p:tmplLst>
      </p:bldP>
      <p:bldP spid="8" grpId="0" animBg="1"/>
      <p:bldP spid="9" grpId="0" animBg="1"/>
      <p:bldP spid="11"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071" t="1071" r="1071" b="1071"/>
          <a:stretch/>
        </p:blipFill>
        <p:spPr>
          <a:xfrm>
            <a:off x="0" y="856"/>
            <a:ext cx="12192000" cy="6857143"/>
          </a:xfrm>
          <a:prstGeom prst="rect">
            <a:avLst/>
          </a:prstGeom>
        </p:spPr>
      </p:pic>
    </p:spTree>
    <p:extLst>
      <p:ext uri="{BB962C8B-B14F-4D97-AF65-F5344CB8AC3E}">
        <p14:creationId xmlns:p14="http://schemas.microsoft.com/office/powerpoint/2010/main" val="250277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857" t="857" r="857" b="857"/>
          <a:stretch/>
        </p:blipFill>
        <p:spPr>
          <a:xfrm>
            <a:off x="0" y="1714"/>
            <a:ext cx="12192000" cy="6856286"/>
          </a:xfrm>
          <a:prstGeom prst="rect">
            <a:avLst/>
          </a:prstGeom>
        </p:spPr>
      </p:pic>
    </p:spTree>
    <p:extLst>
      <p:ext uri="{BB962C8B-B14F-4D97-AF65-F5344CB8AC3E}">
        <p14:creationId xmlns:p14="http://schemas.microsoft.com/office/powerpoint/2010/main" val="412373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639" t="639" r="639" b="639"/>
          <a:stretch/>
        </p:blipFill>
        <p:spPr>
          <a:xfrm>
            <a:off x="0" y="857"/>
            <a:ext cx="12192000" cy="6856286"/>
          </a:xfrm>
          <a:prstGeom prst="rect">
            <a:avLst/>
          </a:prstGeom>
        </p:spPr>
      </p:pic>
    </p:spTree>
    <p:extLst>
      <p:ext uri="{BB962C8B-B14F-4D97-AF65-F5344CB8AC3E}">
        <p14:creationId xmlns:p14="http://schemas.microsoft.com/office/powerpoint/2010/main" val="105242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0D0E1E"/>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28A0092B-C50C-407E-A947-70E740481C1C}">
                <a14:useLocalDpi xmlns:a14="http://schemas.microsoft.com/office/drawing/2010/main" val="0"/>
              </a:ext>
            </a:extLst>
          </a:blip>
          <a:srcRect b="53026"/>
          <a:stretch/>
        </p:blipFill>
        <p:spPr>
          <a:xfrm>
            <a:off x="0" y="4266781"/>
            <a:ext cx="12192000" cy="2591219"/>
          </a:xfrm>
          <a:prstGeom prst="rect">
            <a:avLst/>
          </a:prstGeom>
        </p:spPr>
      </p:pic>
    </p:spTree>
    <p:extLst>
      <p:ext uri="{BB962C8B-B14F-4D97-AF65-F5344CB8AC3E}">
        <p14:creationId xmlns:p14="http://schemas.microsoft.com/office/powerpoint/2010/main" val="295752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latin typeface="Calibri" panose="020F0502020204030204" pitchFamily="34" charset="0"/>
                <a:cs typeface="Calibri" panose="020F0502020204030204" pitchFamily="34" charset="0"/>
              </a:defRPr>
            </a:lvl1pPr>
          </a:lstStyle>
          <a:p>
            <a:fld id="{72345051-2045-45DA-935E-2E3CA1A69ADC}" type="datetimeFigureOut">
              <a:rPr lang="en-US" smtClean="0"/>
              <a:pPr/>
              <a:t>3/13/23</a:t>
            </a:fld>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latin typeface="Calibri" panose="020F0502020204030204" pitchFamily="34" charset="0"/>
                <a:cs typeface="Calibri" panose="020F0502020204030204" pitchFamily="34" charset="0"/>
              </a:defRPr>
            </a:lvl1pPr>
          </a:lstStyle>
          <a:p>
            <a:endParaRPr lang="en-US" dirty="0">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latin typeface="Calibri" panose="020F0502020204030204" pitchFamily="34" charset="0"/>
                <a:cs typeface="Calibri" panose="020F0502020204030204" pitchFamily="34" charset="0"/>
              </a:defRPr>
            </a:lvl1pPr>
          </a:lstStyle>
          <a:p>
            <a:fld id="{A7CD31F4-64FA-4BA0-9498-67783267A8C8}" type="slidenum">
              <a:rPr lang="en-US" smtClean="0"/>
              <a:pPr/>
              <a:t>‹Nr.›</a:t>
            </a:fld>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84930514"/>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82" r:id="rId5"/>
    <p:sldLayoutId id="2147483876" r:id="rId6"/>
    <p:sldLayoutId id="2147483877" r:id="rId7"/>
    <p:sldLayoutId id="2147483878" r:id="rId8"/>
    <p:sldLayoutId id="2147483879" r:id="rId9"/>
    <p:sldLayoutId id="2147483880" r:id="rId10"/>
    <p:sldLayoutId id="2147483881" r:id="rId11"/>
    <p:sldLayoutId id="2147483883" r:id="rId12"/>
    <p:sldLayoutId id="2147483884" r:id="rId13"/>
    <p:sldLayoutId id="2147483885" r:id="rId14"/>
  </p:sldLayoutIdLst>
  <p:txStyles>
    <p:titleStyle>
      <a:lvl1pPr algn="l" defTabSz="914400" rtl="0" eaLnBrk="1" latinLnBrk="0" hangingPunct="1">
        <a:lnSpc>
          <a:spcPct val="100000"/>
        </a:lnSpc>
        <a:spcBef>
          <a:spcPct val="0"/>
        </a:spcBef>
        <a:buNone/>
        <a:defRPr sz="48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jpe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gif"/><Relationship Id="rId4" Type="http://schemas.openxmlformats.org/officeDocument/2006/relationships/image" Target="../media/image12.png"/><Relationship Id="rId9" Type="http://schemas.microsoft.com/office/2007/relationships/hdphoto" Target="../media/hdphoto2.wdp"/></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4.png"/><Relationship Id="rId7" Type="http://schemas.openxmlformats.org/officeDocument/2006/relationships/image" Target="../media/image39.png"/><Relationship Id="rId2" Type="http://schemas.openxmlformats.org/officeDocument/2006/relationships/image" Target="../media/image393.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38.png"/><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41.png"/><Relationship Id="rId7" Type="http://schemas.openxmlformats.org/officeDocument/2006/relationships/image" Target="../media/image50.png"/><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10" Type="http://schemas.microsoft.com/office/2007/relationships/hdphoto" Target="../media/hdphoto3.wdp"/><Relationship Id="rId4" Type="http://schemas.openxmlformats.org/officeDocument/2006/relationships/image" Target="../media/image47.png"/><Relationship Id="rId9" Type="http://schemas.openxmlformats.org/officeDocument/2006/relationships/image" Target="../media/image39.png"/></Relationships>
</file>

<file path=ppt/slides/_rels/slide12.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57.png"/><Relationship Id="rId3" Type="http://schemas.openxmlformats.org/officeDocument/2006/relationships/image" Target="../media/image502.png"/><Relationship Id="rId7" Type="http://schemas.openxmlformats.org/officeDocument/2006/relationships/image" Target="../media/image53.png"/><Relationship Id="rId12" Type="http://schemas.openxmlformats.org/officeDocument/2006/relationships/image" Target="../media/image53.gif"/><Relationship Id="rId2" Type="http://schemas.openxmlformats.org/officeDocument/2006/relationships/image" Target="../media/image51.png"/><Relationship Id="rId1" Type="http://schemas.openxmlformats.org/officeDocument/2006/relationships/slideLayout" Target="../slideLayouts/slideLayout5.xml"/><Relationship Id="rId6" Type="http://schemas.openxmlformats.org/officeDocument/2006/relationships/image" Target="../media/image660.png"/><Relationship Id="rId11" Type="http://schemas.openxmlformats.org/officeDocument/2006/relationships/image" Target="../media/image71.png"/><Relationship Id="rId5" Type="http://schemas.openxmlformats.org/officeDocument/2006/relationships/image" Target="../media/image52.gif"/><Relationship Id="rId10" Type="http://schemas.openxmlformats.org/officeDocument/2006/relationships/image" Target="../media/image55.png"/><Relationship Id="rId4" Type="http://schemas.openxmlformats.org/officeDocument/2006/relationships/image" Target="../media/image512.png"/><Relationship Id="rId9" Type="http://schemas.openxmlformats.org/officeDocument/2006/relationships/image" Target="../media/image54.png"/><Relationship Id="rId14" Type="http://schemas.openxmlformats.org/officeDocument/2006/relationships/image" Target="../media/image56.png"/></Relationships>
</file>

<file path=ppt/slides/_rels/slide13.xml.rels><?xml version="1.0" encoding="UTF-8" standalone="yes"?>
<Relationships xmlns="http://schemas.openxmlformats.org/package/2006/relationships"><Relationship Id="rId8" Type="http://schemas.openxmlformats.org/officeDocument/2006/relationships/image" Target="../media/image55.gif"/><Relationship Id="rId13" Type="http://schemas.openxmlformats.org/officeDocument/2006/relationships/image" Target="../media/image70.png"/><Relationship Id="rId3" Type="http://schemas.openxmlformats.org/officeDocument/2006/relationships/image" Target="../media/image59.png"/><Relationship Id="rId7" Type="http://schemas.openxmlformats.org/officeDocument/2006/relationships/image" Target="../media/image58.png"/><Relationship Id="rId12" Type="http://schemas.openxmlformats.org/officeDocument/2006/relationships/image" Target="../media/image69.png"/><Relationship Id="rId2" Type="http://schemas.openxmlformats.org/officeDocument/2006/relationships/image" Target="../media/image51.png"/><Relationship Id="rId1" Type="http://schemas.openxmlformats.org/officeDocument/2006/relationships/slideLayout" Target="../slideLayouts/slideLayout5.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54.gif"/><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 Id="rId14" Type="http://schemas.openxmlformats.org/officeDocument/2006/relationships/image" Target="../media/image72.png"/></Relationships>
</file>

<file path=ppt/slides/_rels/slide1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5.xml"/><Relationship Id="rId6" Type="http://schemas.microsoft.com/office/2007/relationships/hdphoto" Target="../media/hdphoto5.wdp"/><Relationship Id="rId5" Type="http://schemas.openxmlformats.org/officeDocument/2006/relationships/image" Target="../media/image64.png"/><Relationship Id="rId4" Type="http://schemas.microsoft.com/office/2007/relationships/hdphoto" Target="../media/hdphoto4.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22.png"/><Relationship Id="rId3" Type="http://schemas.openxmlformats.org/officeDocument/2006/relationships/image" Target="../media/image1572.png"/><Relationship Id="rId7" Type="http://schemas.openxmlformats.org/officeDocument/2006/relationships/image" Target="../media/image1612.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602.png"/><Relationship Id="rId5" Type="http://schemas.openxmlformats.org/officeDocument/2006/relationships/image" Target="../media/image1592.png"/><Relationship Id="rId10" Type="http://schemas.openxmlformats.org/officeDocument/2006/relationships/image" Target="../media/image1640.png"/><Relationship Id="rId4" Type="http://schemas.openxmlformats.org/officeDocument/2006/relationships/image" Target="../media/image1582.png"/><Relationship Id="rId9" Type="http://schemas.openxmlformats.org/officeDocument/2006/relationships/image" Target="../media/image1632.png"/></Relationships>
</file>

<file path=ppt/slides/_rels/slide18.xml.rels><?xml version="1.0" encoding="UTF-8" standalone="yes"?>
<Relationships xmlns="http://schemas.openxmlformats.org/package/2006/relationships"><Relationship Id="rId8" Type="http://schemas.openxmlformats.org/officeDocument/2006/relationships/image" Target="../media/image2210.png"/><Relationship Id="rId13" Type="http://schemas.openxmlformats.org/officeDocument/2006/relationships/image" Target="../media/image2710.png"/><Relationship Id="rId3" Type="http://schemas.openxmlformats.org/officeDocument/2006/relationships/image" Target="../media/image75.png"/><Relationship Id="rId7" Type="http://schemas.openxmlformats.org/officeDocument/2006/relationships/image" Target="../media/image1651.png"/><Relationship Id="rId12" Type="http://schemas.openxmlformats.org/officeDocument/2006/relationships/image" Target="../media/image26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00.png"/><Relationship Id="rId11" Type="http://schemas.openxmlformats.org/officeDocument/2006/relationships/image" Target="../media/image1410.png"/><Relationship Id="rId5" Type="http://schemas.openxmlformats.org/officeDocument/2006/relationships/image" Target="../media/image1900.png"/><Relationship Id="rId4" Type="http://schemas.openxmlformats.org/officeDocument/2006/relationships/image" Target="../media/image1800.png"/><Relationship Id="rId14" Type="http://schemas.openxmlformats.org/officeDocument/2006/relationships/image" Target="../media/image2810.png"/></Relationships>
</file>

<file path=ppt/slides/_rels/slide19.xml.rels><?xml version="1.0" encoding="UTF-8" standalone="yes"?>
<Relationships xmlns="http://schemas.openxmlformats.org/package/2006/relationships"><Relationship Id="rId8" Type="http://schemas.openxmlformats.org/officeDocument/2006/relationships/image" Target="../media/image700.png"/><Relationship Id="rId12" Type="http://schemas.openxmlformats.org/officeDocument/2006/relationships/image" Target="../media/image166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680.png"/><Relationship Id="rId5" Type="http://schemas.openxmlformats.org/officeDocument/2006/relationships/image" Target="../media/image6600.png"/><Relationship Id="rId10" Type="http://schemas.openxmlformats.org/officeDocument/2006/relationships/image" Target="../media/image670.png"/><Relationship Id="rId4" Type="http://schemas.openxmlformats.org/officeDocument/2006/relationships/image" Target="../media/image650.png"/><Relationship Id="rId9" Type="http://schemas.openxmlformats.org/officeDocument/2006/relationships/image" Target="../media/image710.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jpeg"/></Relationships>
</file>

<file path=ppt/slides/_rels/slide20.xml.rels><?xml version="1.0" encoding="UTF-8" standalone="yes"?>
<Relationships xmlns="http://schemas.openxmlformats.org/package/2006/relationships"><Relationship Id="rId8" Type="http://schemas.openxmlformats.org/officeDocument/2006/relationships/image" Target="../media/image1691.png"/><Relationship Id="rId3" Type="http://schemas.openxmlformats.org/officeDocument/2006/relationships/image" Target="../media/image77.png"/><Relationship Id="rId7" Type="http://schemas.openxmlformats.org/officeDocument/2006/relationships/image" Target="../media/image1681.png"/><Relationship Id="rId2" Type="http://schemas.openxmlformats.org/officeDocument/2006/relationships/image" Target="../media/image1670.png"/><Relationship Id="rId1" Type="http://schemas.openxmlformats.org/officeDocument/2006/relationships/slideLayout" Target="../slideLayouts/slideLayout2.xml"/><Relationship Id="rId6" Type="http://schemas.openxmlformats.org/officeDocument/2006/relationships/image" Target="../media/image431.png"/><Relationship Id="rId4" Type="http://schemas.openxmlformats.org/officeDocument/2006/relationships/image" Target="../media/image78.png"/></Relationships>
</file>

<file path=ppt/slides/_rels/slide21.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790.png"/><Relationship Id="rId12" Type="http://schemas.openxmlformats.org/officeDocument/2006/relationships/image" Target="../media/image83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781.png"/><Relationship Id="rId11" Type="http://schemas.openxmlformats.org/officeDocument/2006/relationships/image" Target="../media/image820.png"/><Relationship Id="rId5" Type="http://schemas.openxmlformats.org/officeDocument/2006/relationships/image" Target="../media/image770.png"/><Relationship Id="rId15" Type="http://schemas.openxmlformats.org/officeDocument/2006/relationships/image" Target="../media/image860.png"/><Relationship Id="rId10" Type="http://schemas.openxmlformats.org/officeDocument/2006/relationships/image" Target="../media/image810.png"/><Relationship Id="rId4" Type="http://schemas.openxmlformats.org/officeDocument/2006/relationships/image" Target="../media/image760.png"/><Relationship Id="rId9" Type="http://schemas.openxmlformats.org/officeDocument/2006/relationships/image" Target="../media/image80.png"/><Relationship Id="rId14" Type="http://schemas.openxmlformats.org/officeDocument/2006/relationships/image" Target="../media/image85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24.xml.rels><?xml version="1.0" encoding="UTF-8" standalone="yes"?>
<Relationships xmlns="http://schemas.openxmlformats.org/package/2006/relationships"><Relationship Id="rId8" Type="http://schemas.openxmlformats.org/officeDocument/2006/relationships/image" Target="../media/image812.png"/><Relationship Id="rId3" Type="http://schemas.openxmlformats.org/officeDocument/2006/relationships/image" Target="../media/image611.png"/><Relationship Id="rId7" Type="http://schemas.openxmlformats.org/officeDocument/2006/relationships/image" Target="../media/image1010.png"/><Relationship Id="rId12"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11" Type="http://schemas.openxmlformats.org/officeDocument/2006/relationships/image" Target="../media/image1210.png"/><Relationship Id="rId10" Type="http://schemas.openxmlformats.org/officeDocument/2006/relationships/image" Target="../media/image11.png"/><Relationship Id="rId4" Type="http://schemas.openxmlformats.org/officeDocument/2006/relationships/image" Target="../media/image711.png"/><Relationship Id="rId9" Type="http://schemas.openxmlformats.org/officeDocument/2006/relationships/image" Target="../media/image914.png"/></Relationships>
</file>

<file path=ppt/slides/_rels/slide25.xml.rels><?xml version="1.0" encoding="UTF-8" standalone="yes"?>
<Relationships xmlns="http://schemas.openxmlformats.org/package/2006/relationships"><Relationship Id="rId8" Type="http://schemas.openxmlformats.org/officeDocument/2006/relationships/image" Target="../media/image2012.png"/><Relationship Id="rId13" Type="http://schemas.openxmlformats.org/officeDocument/2006/relationships/image" Target="../media/image24.png"/><Relationship Id="rId3" Type="http://schemas.openxmlformats.org/officeDocument/2006/relationships/image" Target="../media/image1510.png"/><Relationship Id="rId7" Type="http://schemas.openxmlformats.org/officeDocument/2006/relationships/image" Target="../media/image1911.png"/><Relationship Id="rId12" Type="http://schemas.openxmlformats.org/officeDocument/2006/relationships/image" Target="../media/image23.png"/><Relationship Id="rId2" Type="http://schemas.openxmlformats.org/officeDocument/2006/relationships/image" Target="../media/image1411.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11.png"/><Relationship Id="rId5" Type="http://schemas.openxmlformats.org/officeDocument/2006/relationships/image" Target="../media/image1711.png"/><Relationship Id="rId10" Type="http://schemas.openxmlformats.org/officeDocument/2006/relationships/image" Target="../media/image2111.png"/><Relationship Id="rId4" Type="http://schemas.openxmlformats.org/officeDocument/2006/relationships/image" Target="../media/image1613.png"/><Relationship Id="rId9" Type="http://schemas.openxmlformats.org/officeDocument/2006/relationships/image" Target="../media/image2010.png"/></Relationships>
</file>

<file path=ppt/slides/_rels/slide26.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2811.png"/><Relationship Id="rId3" Type="http://schemas.openxmlformats.org/officeDocument/2006/relationships/image" Target="../media/image75.png"/><Relationship Id="rId7" Type="http://schemas.openxmlformats.org/officeDocument/2006/relationships/image" Target="../media/image294.png"/><Relationship Id="rId12" Type="http://schemas.openxmlformats.org/officeDocument/2006/relationships/image" Target="../media/image27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12.png"/><Relationship Id="rId11" Type="http://schemas.openxmlformats.org/officeDocument/2006/relationships/image" Target="../media/image261.png"/><Relationship Id="rId5" Type="http://schemas.openxmlformats.org/officeDocument/2006/relationships/image" Target="../media/image2712.png"/><Relationship Id="rId4" Type="http://schemas.openxmlformats.org/officeDocument/2006/relationships/image" Target="../media/image2611.png"/><Relationship Id="rId9" Type="http://schemas.openxmlformats.org/officeDocument/2006/relationships/image" Target="../media/image85.png"/><Relationship Id="rId14" Type="http://schemas.openxmlformats.org/officeDocument/2006/relationships/image" Target="../media/image2910.png"/></Relationships>
</file>

<file path=ppt/slides/_rels/slide27.xml.rels><?xml version="1.0" encoding="UTF-8" standalone="yes"?>
<Relationships xmlns="http://schemas.openxmlformats.org/package/2006/relationships"><Relationship Id="rId8" Type="http://schemas.openxmlformats.org/officeDocument/2006/relationships/image" Target="../media/image371.png"/><Relationship Id="rId3" Type="http://schemas.openxmlformats.org/officeDocument/2006/relationships/image" Target="../media/image86.png"/><Relationship Id="rId7"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50.png"/><Relationship Id="rId11" Type="http://schemas.openxmlformats.org/officeDocument/2006/relationships/image" Target="../media/image370.png"/><Relationship Id="rId5" Type="http://schemas.openxmlformats.org/officeDocument/2006/relationships/image" Target="../media/image340.png"/><Relationship Id="rId10" Type="http://schemas.openxmlformats.org/officeDocument/2006/relationships/image" Target="../media/image360.png"/><Relationship Id="rId4" Type="http://schemas.openxmlformats.org/officeDocument/2006/relationships/image" Target="../media/image330.png"/><Relationship Id="rId9"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401.png"/><Relationship Id="rId2" Type="http://schemas.openxmlformats.org/officeDocument/2006/relationships/image" Target="../media/image392.png"/><Relationship Id="rId1" Type="http://schemas.openxmlformats.org/officeDocument/2006/relationships/slideLayout" Target="../slideLayouts/slideLayout2.xml"/><Relationship Id="rId6" Type="http://schemas.openxmlformats.org/officeDocument/2006/relationships/image" Target="../media/image432.png"/><Relationship Id="rId5" Type="http://schemas.openxmlformats.org/officeDocument/2006/relationships/image" Target="../media/image78.png"/><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5" Type="http://schemas.openxmlformats.org/officeDocument/2006/relationships/image" Target="../media/image23.jpe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82.png"/><Relationship Id="rId5" Type="http://schemas.openxmlformats.org/officeDocument/2006/relationships/image" Target="../media/image90.png"/><Relationship Id="rId4" Type="http://schemas.openxmlformats.org/officeDocument/2006/relationships/image" Target="../media/image89.png"/></Relationships>
</file>

<file path=ppt/slides/_rels/slide32.xml.rels><?xml version="1.0" encoding="UTF-8" standalone="yes"?>
<Relationships xmlns="http://schemas.openxmlformats.org/package/2006/relationships"><Relationship Id="rId3" Type="http://schemas.openxmlformats.org/officeDocument/2006/relationships/image" Target="../media/image48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491.png"/></Relationships>
</file>

<file path=ppt/slides/_rels/slide33.xml.rels><?xml version="1.0" encoding="UTF-8" standalone="yes"?>
<Relationships xmlns="http://schemas.openxmlformats.org/package/2006/relationships"><Relationship Id="rId18" Type="http://schemas.openxmlformats.org/officeDocument/2006/relationships/image" Target="../media/image501.png"/><Relationship Id="rId26" Type="http://schemas.openxmlformats.org/officeDocument/2006/relationships/image" Target="../media/image573.png"/><Relationship Id="rId21" Type="http://schemas.openxmlformats.org/officeDocument/2006/relationships/oleObject" Target="../embeddings/oleObject1.bin"/><Relationship Id="rId17" Type="http://schemas.openxmlformats.org/officeDocument/2006/relationships/image" Target="../media/image561.png"/><Relationship Id="rId25" Type="http://schemas.openxmlformats.org/officeDocument/2006/relationships/image" Target="../media/image541.png"/><Relationship Id="rId2" Type="http://schemas.openxmlformats.org/officeDocument/2006/relationships/notesSlide" Target="../notesSlides/notesSlide10.xml"/><Relationship Id="rId16" Type="http://schemas.openxmlformats.org/officeDocument/2006/relationships/image" Target="../media/image551.png"/><Relationship Id="rId20" Type="http://schemas.openxmlformats.org/officeDocument/2006/relationships/image" Target="../media/image521.png"/><Relationship Id="rId29" Type="http://schemas.openxmlformats.org/officeDocument/2006/relationships/image" Target="../media/image612.png"/><Relationship Id="rId1" Type="http://schemas.openxmlformats.org/officeDocument/2006/relationships/slideLayout" Target="../slideLayouts/slideLayout2.xml"/><Relationship Id="rId24" Type="http://schemas.openxmlformats.org/officeDocument/2006/relationships/image" Target="../media/image93.emf"/><Relationship Id="rId5" Type="http://schemas.openxmlformats.org/officeDocument/2006/relationships/image" Target="../media/image531.png"/><Relationship Id="rId15" Type="http://schemas.openxmlformats.org/officeDocument/2006/relationships/image" Target="../media/image610.png"/><Relationship Id="rId23" Type="http://schemas.openxmlformats.org/officeDocument/2006/relationships/oleObject" Target="../embeddings/oleObject1.bin"/><Relationship Id="rId28" Type="http://schemas.openxmlformats.org/officeDocument/2006/relationships/image" Target="../media/image592.png"/><Relationship Id="rId19" Type="http://schemas.openxmlformats.org/officeDocument/2006/relationships/image" Target="../media/image511.png"/><Relationship Id="rId31" Type="http://schemas.openxmlformats.org/officeDocument/2006/relationships/image" Target="../media/image603.png"/><Relationship Id="rId22" Type="http://schemas.openxmlformats.org/officeDocument/2006/relationships/image" Target="../media/image93.emf"/><Relationship Id="rId27" Type="http://schemas.openxmlformats.org/officeDocument/2006/relationships/image" Target="../media/image581.png"/><Relationship Id="rId30" Type="http://schemas.openxmlformats.org/officeDocument/2006/relationships/image" Target="../media/image632.png"/></Relationships>
</file>

<file path=ppt/slides/_rels/slide34.xml.rels><?xml version="1.0" encoding="UTF-8" standalone="yes"?>
<Relationships xmlns="http://schemas.openxmlformats.org/package/2006/relationships"><Relationship Id="rId8" Type="http://schemas.openxmlformats.org/officeDocument/2006/relationships/image" Target="../media/image662.png"/><Relationship Id="rId13" Type="http://schemas.openxmlformats.org/officeDocument/2006/relationships/image" Target="../media/image712.png"/><Relationship Id="rId3" Type="http://schemas.openxmlformats.org/officeDocument/2006/relationships/image" Target="../media/image85.png"/><Relationship Id="rId7" Type="http://schemas.openxmlformats.org/officeDocument/2006/relationships/image" Target="../media/image623.png"/><Relationship Id="rId12" Type="http://schemas.openxmlformats.org/officeDocument/2006/relationships/image" Target="../media/image70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52.png"/><Relationship Id="rId11" Type="http://schemas.openxmlformats.org/officeDocument/2006/relationships/image" Target="../media/image690.png"/><Relationship Id="rId5" Type="http://schemas.openxmlformats.org/officeDocument/2006/relationships/image" Target="../media/image641.png"/><Relationship Id="rId10" Type="http://schemas.openxmlformats.org/officeDocument/2006/relationships/image" Target="../media/image682.png"/><Relationship Id="rId4" Type="http://schemas.openxmlformats.org/officeDocument/2006/relationships/image" Target="../media/image602.png"/><Relationship Id="rId9" Type="http://schemas.openxmlformats.org/officeDocument/2006/relationships/image" Target="../media/image672.png"/></Relationships>
</file>

<file path=ppt/slides/_rels/slide35.xml.rels><?xml version="1.0" encoding="UTF-8" standalone="yes"?>
<Relationships xmlns="http://schemas.openxmlformats.org/package/2006/relationships"><Relationship Id="rId8" Type="http://schemas.openxmlformats.org/officeDocument/2006/relationships/image" Target="../media/image762.png"/><Relationship Id="rId13" Type="http://schemas.openxmlformats.org/officeDocument/2006/relationships/image" Target="../media/image801.png"/><Relationship Id="rId3" Type="http://schemas.openxmlformats.org/officeDocument/2006/relationships/image" Target="../media/image85.png"/><Relationship Id="rId7" Type="http://schemas.openxmlformats.org/officeDocument/2006/relationships/image" Target="../media/image750.png"/><Relationship Id="rId12" Type="http://schemas.openxmlformats.org/officeDocument/2006/relationships/image" Target="../media/image79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40.png"/><Relationship Id="rId11" Type="http://schemas.openxmlformats.org/officeDocument/2006/relationships/image" Target="../media/image761.png"/><Relationship Id="rId5" Type="http://schemas.openxmlformats.org/officeDocument/2006/relationships/image" Target="../media/image730.png"/><Relationship Id="rId15" Type="http://schemas.openxmlformats.org/officeDocument/2006/relationships/image" Target="../media/image831.png"/><Relationship Id="rId10" Type="http://schemas.openxmlformats.org/officeDocument/2006/relationships/image" Target="../media/image783.png"/><Relationship Id="rId4" Type="http://schemas.openxmlformats.org/officeDocument/2006/relationships/image" Target="../media/image720.png"/><Relationship Id="rId9" Type="http://schemas.openxmlformats.org/officeDocument/2006/relationships/image" Target="../media/image773.png"/><Relationship Id="rId14" Type="http://schemas.openxmlformats.org/officeDocument/2006/relationships/image" Target="../media/image821.png"/></Relationships>
</file>

<file path=ppt/slides/_rels/slide36.xml.rels><?xml version="1.0" encoding="UTF-8" standalone="yes"?>
<Relationships xmlns="http://schemas.openxmlformats.org/package/2006/relationships"><Relationship Id="rId8" Type="http://schemas.openxmlformats.org/officeDocument/2006/relationships/image" Target="../media/image852.png"/><Relationship Id="rId13" Type="http://schemas.openxmlformats.org/officeDocument/2006/relationships/image" Target="../media/image792.png"/><Relationship Id="rId18" Type="http://schemas.openxmlformats.org/officeDocument/2006/relationships/image" Target="../media/image915.png"/><Relationship Id="rId3" Type="http://schemas.openxmlformats.org/officeDocument/2006/relationships/slideLayout" Target="../slideLayouts/slideLayout2.xml"/><Relationship Id="rId7" Type="http://schemas.openxmlformats.org/officeDocument/2006/relationships/image" Target="../media/image51.png"/><Relationship Id="rId12" Type="http://schemas.openxmlformats.org/officeDocument/2006/relationships/image" Target="../media/image782.png"/><Relationship Id="rId17" Type="http://schemas.openxmlformats.org/officeDocument/2006/relationships/image" Target="../media/image900.png"/><Relationship Id="rId2" Type="http://schemas.openxmlformats.org/officeDocument/2006/relationships/video" Target="../media/media1.mp4"/><Relationship Id="rId16" Type="http://schemas.openxmlformats.org/officeDocument/2006/relationships/image" Target="../media/image890.png"/><Relationship Id="rId1" Type="http://schemas.microsoft.com/office/2007/relationships/media" Target="../media/media1.mp4"/><Relationship Id="rId6" Type="http://schemas.openxmlformats.org/officeDocument/2006/relationships/image" Target="../media/image863.png"/><Relationship Id="rId11" Type="http://schemas.openxmlformats.org/officeDocument/2006/relationships/image" Target="../media/image772.png"/><Relationship Id="rId5" Type="http://schemas.openxmlformats.org/officeDocument/2006/relationships/image" Target="../media/image94.png"/><Relationship Id="rId15" Type="http://schemas.openxmlformats.org/officeDocument/2006/relationships/image" Target="../media/image882.png"/><Relationship Id="rId10" Type="http://schemas.openxmlformats.org/officeDocument/2006/relationships/image" Target="../media/image88.png"/><Relationship Id="rId4" Type="http://schemas.openxmlformats.org/officeDocument/2006/relationships/notesSlide" Target="../notesSlides/notesSlide13.xml"/><Relationship Id="rId9" Type="http://schemas.openxmlformats.org/officeDocument/2006/relationships/image" Target="../media/image872.png"/><Relationship Id="rId14" Type="http://schemas.openxmlformats.org/officeDocument/2006/relationships/image" Target="../media/image800.png"/></Relationships>
</file>

<file path=ppt/slides/_rels/slide37.xml.rels><?xml version="1.0" encoding="UTF-8" standalone="yes"?>
<Relationships xmlns="http://schemas.openxmlformats.org/package/2006/relationships"><Relationship Id="rId8" Type="http://schemas.openxmlformats.org/officeDocument/2006/relationships/image" Target="../media/image850.png"/><Relationship Id="rId13" Type="http://schemas.openxmlformats.org/officeDocument/2006/relationships/image" Target="../media/image96.emf"/><Relationship Id="rId18" Type="http://schemas.openxmlformats.org/officeDocument/2006/relationships/image" Target="../media/image921.png"/><Relationship Id="rId7" Type="http://schemas.openxmlformats.org/officeDocument/2006/relationships/image" Target="../media/image840.png"/><Relationship Id="rId12" Type="http://schemas.openxmlformats.org/officeDocument/2006/relationships/oleObject" Target="../embeddings/oleObject2.bin"/><Relationship Id="rId17" Type="http://schemas.openxmlformats.org/officeDocument/2006/relationships/image" Target="../media/image912.png"/><Relationship Id="rId2" Type="http://schemas.openxmlformats.org/officeDocument/2006/relationships/notesSlide" Target="../notesSlides/notesSlide14.xml"/><Relationship Id="rId16" Type="http://schemas.openxmlformats.org/officeDocument/2006/relationships/image" Target="../media/image902.png"/><Relationship Id="rId1" Type="http://schemas.openxmlformats.org/officeDocument/2006/relationships/slideLayout" Target="../slideLayouts/slideLayout2.xml"/><Relationship Id="rId6" Type="http://schemas.openxmlformats.org/officeDocument/2006/relationships/image" Target="../media/image95.png"/><Relationship Id="rId11" Type="http://schemas.openxmlformats.org/officeDocument/2006/relationships/image" Target="../media/image881.png"/><Relationship Id="rId5" Type="http://schemas.openxmlformats.org/officeDocument/2006/relationships/image" Target="../media/image871.png"/><Relationship Id="rId15" Type="http://schemas.openxmlformats.org/officeDocument/2006/relationships/image" Target="../media/image96.emf"/><Relationship Id="rId10" Type="http://schemas.openxmlformats.org/officeDocument/2006/relationships/image" Target="../media/image870.png"/><Relationship Id="rId19" Type="http://schemas.openxmlformats.org/officeDocument/2006/relationships/image" Target="../media/image93.png"/><Relationship Id="rId4" Type="http://schemas.openxmlformats.org/officeDocument/2006/relationships/image" Target="../media/image913.png"/><Relationship Id="rId9" Type="http://schemas.openxmlformats.org/officeDocument/2006/relationships/image" Target="../media/image862.png"/><Relationship Id="rId14" Type="http://schemas.openxmlformats.org/officeDocument/2006/relationships/oleObject" Target="../embeddings/oleObject2.bin"/></Relationships>
</file>

<file path=ppt/slides/_rels/slide38.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100.png"/><Relationship Id="rId18" Type="http://schemas.openxmlformats.org/officeDocument/2006/relationships/image" Target="../media/image951.png"/><Relationship Id="rId3" Type="http://schemas.openxmlformats.org/officeDocument/2006/relationships/slideLayout" Target="../slideLayouts/slideLayout2.xml"/><Relationship Id="rId7" Type="http://schemas.openxmlformats.org/officeDocument/2006/relationships/image" Target="../media/image96.png"/><Relationship Id="rId12" Type="http://schemas.openxmlformats.org/officeDocument/2006/relationships/image" Target="../media/image99.png"/><Relationship Id="rId17" Type="http://schemas.openxmlformats.org/officeDocument/2006/relationships/image" Target="../media/image852.png"/><Relationship Id="rId2" Type="http://schemas.openxmlformats.org/officeDocument/2006/relationships/video" Target="../media/media2.mp4"/><Relationship Id="rId16" Type="http://schemas.openxmlformats.org/officeDocument/2006/relationships/image" Target="../media/image103.png"/><Relationship Id="rId1" Type="http://schemas.microsoft.com/office/2007/relationships/media" Target="../media/media2.mp4"/><Relationship Id="rId11" Type="http://schemas.openxmlformats.org/officeDocument/2006/relationships/image" Target="../media/image980.png"/><Relationship Id="rId5" Type="http://schemas.openxmlformats.org/officeDocument/2006/relationships/image" Target="../media/image97.png"/><Relationship Id="rId15" Type="http://schemas.openxmlformats.org/officeDocument/2006/relationships/image" Target="../media/image102.png"/><Relationship Id="rId10" Type="http://schemas.openxmlformats.org/officeDocument/2006/relationships/image" Target="../media/image98.png"/><Relationship Id="rId19" Type="http://schemas.openxmlformats.org/officeDocument/2006/relationships/image" Target="../media/image104.png"/><Relationship Id="rId4" Type="http://schemas.openxmlformats.org/officeDocument/2006/relationships/notesSlide" Target="../notesSlides/notesSlide15.xml"/><Relationship Id="rId9" Type="http://schemas.openxmlformats.org/officeDocument/2006/relationships/image" Target="../media/image970.png"/><Relationship Id="rId14" Type="http://schemas.openxmlformats.org/officeDocument/2006/relationships/image" Target="../media/image101.png"/></Relationships>
</file>

<file path=ppt/slides/_rels/slide39.xml.rels><?xml version="1.0" encoding="UTF-8" standalone="yes"?>
<Relationships xmlns="http://schemas.openxmlformats.org/package/2006/relationships"><Relationship Id="rId8" Type="http://schemas.openxmlformats.org/officeDocument/2006/relationships/image" Target="../media/image109.png"/><Relationship Id="rId13" Type="http://schemas.openxmlformats.org/officeDocument/2006/relationships/image" Target="../media/image1080.png"/><Relationship Id="rId3" Type="http://schemas.openxmlformats.org/officeDocument/2006/relationships/image" Target="../media/image1050.png"/><Relationship Id="rId7" Type="http://schemas.openxmlformats.org/officeDocument/2006/relationships/image" Target="../media/image108.png"/><Relationship Id="rId12" Type="http://schemas.openxmlformats.org/officeDocument/2006/relationships/image" Target="../media/image1070.png"/><Relationship Id="rId17" Type="http://schemas.openxmlformats.org/officeDocument/2006/relationships/image" Target="../media/image913.png"/><Relationship Id="rId2" Type="http://schemas.openxmlformats.org/officeDocument/2006/relationships/image" Target="../media/image105.png"/><Relationship Id="rId16"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07.png"/><Relationship Id="rId15" Type="http://schemas.openxmlformats.org/officeDocument/2006/relationships/image" Target="../media/image110.png"/><Relationship Id="rId4" Type="http://schemas.openxmlformats.org/officeDocument/2006/relationships/image" Target="../media/image106.png"/><Relationship Id="rId14" Type="http://schemas.openxmlformats.org/officeDocument/2006/relationships/image" Target="../media/image1090.png"/></Relationships>
</file>

<file path=ppt/slides/_rels/slide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040.png"/><Relationship Id="rId7"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791.png"/><Relationship Id="rId4" Type="http://schemas.openxmlformats.org/officeDocument/2006/relationships/image" Target="../media/image771.png"/></Relationships>
</file>

<file path=ppt/slides/_rels/slide41.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image" Target="../media/image120.png"/><Relationship Id="rId18" Type="http://schemas.openxmlformats.org/officeDocument/2006/relationships/image" Target="../media/image124.png"/><Relationship Id="rId3" Type="http://schemas.openxmlformats.org/officeDocument/2006/relationships/image" Target="../media/image113.png"/><Relationship Id="rId7" Type="http://schemas.openxmlformats.org/officeDocument/2006/relationships/image" Target="../media/image1140.png"/><Relationship Id="rId12" Type="http://schemas.openxmlformats.org/officeDocument/2006/relationships/image" Target="../media/image119.png"/><Relationship Id="rId17" Type="http://schemas.openxmlformats.org/officeDocument/2006/relationships/image" Target="../media/image123.png"/><Relationship Id="rId2" Type="http://schemas.openxmlformats.org/officeDocument/2006/relationships/notesSlide" Target="../notesSlides/notesSlide17.xml"/><Relationship Id="rId16" Type="http://schemas.openxmlformats.org/officeDocument/2006/relationships/image" Target="../media/image122.png"/><Relationship Id="rId1" Type="http://schemas.openxmlformats.org/officeDocument/2006/relationships/slideLayout" Target="../slideLayouts/slideLayout2.xml"/><Relationship Id="rId6" Type="http://schemas.openxmlformats.org/officeDocument/2006/relationships/image" Target="../media/image128.png"/><Relationship Id="rId11" Type="http://schemas.openxmlformats.org/officeDocument/2006/relationships/image" Target="../media/image118.png"/><Relationship Id="rId5" Type="http://schemas.openxmlformats.org/officeDocument/2006/relationships/image" Target="../media/image127.png"/><Relationship Id="rId15" Type="http://schemas.openxmlformats.org/officeDocument/2006/relationships/image" Target="../media/image121.png"/><Relationship Id="rId10" Type="http://schemas.openxmlformats.org/officeDocument/2006/relationships/image" Target="../media/image117.png"/><Relationship Id="rId19" Type="http://schemas.openxmlformats.org/officeDocument/2006/relationships/image" Target="../media/image125.png"/><Relationship Id="rId4" Type="http://schemas.openxmlformats.org/officeDocument/2006/relationships/image" Target="../media/image114.png"/><Relationship Id="rId9" Type="http://schemas.openxmlformats.org/officeDocument/2006/relationships/image" Target="../media/image116.png"/><Relationship Id="rId14" Type="http://schemas.openxmlformats.org/officeDocument/2006/relationships/image" Target="../media/image138.png"/></Relationships>
</file>

<file path=ppt/slides/_rels/slide42.xml.rels><?xml version="1.0" encoding="UTF-8" standalone="yes"?>
<Relationships xmlns="http://schemas.openxmlformats.org/package/2006/relationships"><Relationship Id="rId8" Type="http://schemas.openxmlformats.org/officeDocument/2006/relationships/image" Target="../media/image791.png"/><Relationship Id="rId3" Type="http://schemas.openxmlformats.org/officeDocument/2006/relationships/image" Target="../media/image1130.png"/><Relationship Id="rId7" Type="http://schemas.openxmlformats.org/officeDocument/2006/relationships/image" Target="../media/image77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80.png"/><Relationship Id="rId5" Type="http://schemas.openxmlformats.org/officeDocument/2006/relationships/image" Target="../media/image126.png"/><Relationship Id="rId4" Type="http://schemas.openxmlformats.org/officeDocument/2006/relationships/image" Target="../media/image861.png"/><Relationship Id="rId9" Type="http://schemas.openxmlformats.org/officeDocument/2006/relationships/image" Target="../media/image129.png"/></Relationships>
</file>

<file path=ppt/slides/_rels/slide43.xml.rels><?xml version="1.0" encoding="UTF-8" standalone="yes"?>
<Relationships xmlns="http://schemas.openxmlformats.org/package/2006/relationships"><Relationship Id="rId8" Type="http://schemas.openxmlformats.org/officeDocument/2006/relationships/image" Target="../media/image149.png"/><Relationship Id="rId13" Type="http://schemas.openxmlformats.org/officeDocument/2006/relationships/image" Target="../media/image910.png"/><Relationship Id="rId3" Type="http://schemas.openxmlformats.org/officeDocument/2006/relationships/image" Target="../media/image126.png"/><Relationship Id="rId7" Type="http://schemas.openxmlformats.org/officeDocument/2006/relationships/image" Target="../media/image148.png"/><Relationship Id="rId2" Type="http://schemas.openxmlformats.org/officeDocument/2006/relationships/notesSlide" Target="../notesSlides/notesSlide19.xml"/><Relationship Id="rId16" Type="http://schemas.openxmlformats.org/officeDocument/2006/relationships/image" Target="../media/image133.png"/><Relationship Id="rId1" Type="http://schemas.openxmlformats.org/officeDocument/2006/relationships/slideLayout" Target="../slideLayouts/slideLayout2.xml"/><Relationship Id="rId11" Type="http://schemas.openxmlformats.org/officeDocument/2006/relationships/image" Target="../media/image901.png"/><Relationship Id="rId15" Type="http://schemas.openxmlformats.org/officeDocument/2006/relationships/image" Target="../media/image132.png"/><Relationship Id="rId10" Type="http://schemas.openxmlformats.org/officeDocument/2006/relationships/image" Target="../media/image1302.png"/><Relationship Id="rId4" Type="http://schemas.openxmlformats.org/officeDocument/2006/relationships/image" Target="../media/image1260.png"/><Relationship Id="rId9" Type="http://schemas.openxmlformats.org/officeDocument/2006/relationships/image" Target="../media/image130.png"/><Relationship Id="rId14" Type="http://schemas.openxmlformats.org/officeDocument/2006/relationships/image" Target="../media/image13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image" Target="../media/image940.png"/><Relationship Id="rId3" Type="http://schemas.openxmlformats.org/officeDocument/2006/relationships/image" Target="../media/image891.png"/><Relationship Id="rId7" Type="http://schemas.openxmlformats.org/officeDocument/2006/relationships/image" Target="../media/image931.png"/><Relationship Id="rId2" Type="http://schemas.openxmlformats.org/officeDocument/2006/relationships/image" Target="../media/image941.png"/><Relationship Id="rId1" Type="http://schemas.openxmlformats.org/officeDocument/2006/relationships/slideLayout" Target="../slideLayouts/slideLayout2.xml"/><Relationship Id="rId6" Type="http://schemas.openxmlformats.org/officeDocument/2006/relationships/image" Target="../media/image780.png"/><Relationship Id="rId5" Type="http://schemas.openxmlformats.org/officeDocument/2006/relationships/image" Target="../media/image920.png"/><Relationship Id="rId4" Type="http://schemas.openxmlformats.org/officeDocument/2006/relationships/image" Target="../media/image911.png"/><Relationship Id="rId9" Type="http://schemas.openxmlformats.org/officeDocument/2006/relationships/image" Target="../media/image950.png"/></Relationships>
</file>

<file path=ppt/slides/_rels/slide46.xml.rels><?xml version="1.0" encoding="UTF-8" standalone="yes"?>
<Relationships xmlns="http://schemas.openxmlformats.org/package/2006/relationships"><Relationship Id="rId8" Type="http://schemas.openxmlformats.org/officeDocument/2006/relationships/image" Target="../media/image1461.png"/><Relationship Id="rId13" Type="http://schemas.openxmlformats.org/officeDocument/2006/relationships/image" Target="../media/image1550.png"/><Relationship Id="rId18" Type="http://schemas.openxmlformats.org/officeDocument/2006/relationships/image" Target="../media/image1601.png"/><Relationship Id="rId3" Type="http://schemas.openxmlformats.org/officeDocument/2006/relationships/image" Target="../media/image93.emf"/><Relationship Id="rId21" Type="http://schemas.openxmlformats.org/officeDocument/2006/relationships/image" Target="../media/image1631.png"/><Relationship Id="rId7" Type="http://schemas.openxmlformats.org/officeDocument/2006/relationships/image" Target="../media/image1451.png"/><Relationship Id="rId12" Type="http://schemas.openxmlformats.org/officeDocument/2006/relationships/image" Target="../media/image1540.png"/><Relationship Id="rId17" Type="http://schemas.openxmlformats.org/officeDocument/2006/relationships/image" Target="../media/image1591.png"/><Relationship Id="rId2" Type="http://schemas.openxmlformats.org/officeDocument/2006/relationships/oleObject" Target="../embeddings/oleObject3.bin"/><Relationship Id="rId16" Type="http://schemas.openxmlformats.org/officeDocument/2006/relationships/image" Target="../media/image1581.png"/><Relationship Id="rId20" Type="http://schemas.openxmlformats.org/officeDocument/2006/relationships/image" Target="../media/image1621.png"/><Relationship Id="rId1" Type="http://schemas.openxmlformats.org/officeDocument/2006/relationships/slideLayout" Target="../slideLayouts/slideLayout2.xml"/><Relationship Id="rId6" Type="http://schemas.openxmlformats.org/officeDocument/2006/relationships/image" Target="../media/image1440.png"/><Relationship Id="rId11" Type="http://schemas.openxmlformats.org/officeDocument/2006/relationships/image" Target="../media/image1531.png"/><Relationship Id="rId15" Type="http://schemas.openxmlformats.org/officeDocument/2006/relationships/image" Target="../media/image1571.png"/><Relationship Id="rId10" Type="http://schemas.openxmlformats.org/officeDocument/2006/relationships/image" Target="../media/image1520.png"/><Relationship Id="rId19" Type="http://schemas.openxmlformats.org/officeDocument/2006/relationships/image" Target="../media/image1611.png"/><Relationship Id="rId4" Type="http://schemas.openxmlformats.org/officeDocument/2006/relationships/image" Target="../media/image51.png"/><Relationship Id="rId9" Type="http://schemas.openxmlformats.org/officeDocument/2006/relationships/image" Target="../media/image1500.png"/><Relationship Id="rId14" Type="http://schemas.openxmlformats.org/officeDocument/2006/relationships/image" Target="../media/image1561.png"/></Relationships>
</file>

<file path=ppt/slides/_rels/slide47.xml.rels><?xml version="1.0" encoding="UTF-8" standalone="yes"?>
<Relationships xmlns="http://schemas.openxmlformats.org/package/2006/relationships"><Relationship Id="rId3" Type="http://schemas.openxmlformats.org/officeDocument/2006/relationships/image" Target="../media/image134.png"/><Relationship Id="rId7" Type="http://schemas.openxmlformats.org/officeDocument/2006/relationships/image" Target="../media/image259.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258.png"/><Relationship Id="rId5" Type="http://schemas.openxmlformats.org/officeDocument/2006/relationships/image" Target="../media/image257.png"/><Relationship Id="rId4" Type="http://schemas.openxmlformats.org/officeDocument/2006/relationships/image" Target="../media/image256.png"/></Relationships>
</file>

<file path=ppt/slides/_rels/slide48.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254.png"/><Relationship Id="rId4" Type="http://schemas.openxmlformats.org/officeDocument/2006/relationships/image" Target="../media/image253.png"/></Relationships>
</file>

<file path=ppt/slides/_rels/slide4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50.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48.emf"/><Relationship Id="rId7" Type="http://schemas.openxmlformats.org/officeDocument/2006/relationships/image" Target="../media/image139.png"/><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image" Target="../media/image137.jpeg"/><Relationship Id="rId5" Type="http://schemas.openxmlformats.org/officeDocument/2006/relationships/image" Target="../media/image136.png"/><Relationship Id="rId4" Type="http://schemas.openxmlformats.org/officeDocument/2006/relationships/image" Target="../media/image12.png"/><Relationship Id="rId9" Type="http://schemas.openxmlformats.org/officeDocument/2006/relationships/image" Target="../media/image141.jpg"/></Relationships>
</file>

<file path=ppt/slides/_rels/slide5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3.xml"/><Relationship Id="rId5" Type="http://schemas.openxmlformats.org/officeDocument/2006/relationships/image" Target="../media/image13.gif"/><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9.png"/><Relationship Id="rId4" Type="http://schemas.openxmlformats.org/officeDocument/2006/relationships/image" Target="../media/image30.gi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4.png"/><Relationship Id="rId1" Type="http://schemas.openxmlformats.org/officeDocument/2006/relationships/slideLayout" Target="../slideLayouts/slideLayout5.xml"/><Relationship Id="rId5" Type="http://schemas.openxmlformats.org/officeDocument/2006/relationships/image" Target="../media/image30.gif"/><Relationship Id="rId4" Type="http://schemas.openxmlformats.org/officeDocument/2006/relationships/image" Target="../media/image35.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30.gif"/><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37.png"/><Relationship Id="rId4" Type="http://schemas.microsoft.com/office/2007/relationships/hdphoto" Target="../media/hdphoto3.wdp"/><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8" name="Rectangle 127">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3">
            <a:extLst>
              <a:ext uri="{FF2B5EF4-FFF2-40B4-BE49-F238E27FC236}">
                <a16:creationId xmlns:a16="http://schemas.microsoft.com/office/drawing/2014/main" id="{11252221-9C64-4EFB-88A7-160DE05FE802}"/>
              </a:ext>
            </a:extLst>
          </p:cNvPr>
          <p:cNvPicPr>
            <a:picLocks noChangeAspect="1"/>
          </p:cNvPicPr>
          <p:nvPr/>
        </p:nvPicPr>
        <p:blipFill rotWithShape="1">
          <a:blip r:embed="rId3">
            <a:alphaModFix amt="50000"/>
          </a:blip>
          <a:srcRect l="25"/>
          <a:stretch/>
        </p:blipFill>
        <p:spPr>
          <a:xfrm>
            <a:off x="3070" y="0"/>
            <a:ext cx="12188930" cy="6857990"/>
          </a:xfrm>
          <a:prstGeom prst="rect">
            <a:avLst/>
          </a:prstGeom>
        </p:spPr>
      </p:pic>
      <p:sp>
        <p:nvSpPr>
          <p:cNvPr id="2" name="Title 1"/>
          <p:cNvSpPr>
            <a:spLocks noGrp="1"/>
          </p:cNvSpPr>
          <p:nvPr>
            <p:ph type="ctrTitle"/>
          </p:nvPr>
        </p:nvSpPr>
        <p:spPr>
          <a:xfrm>
            <a:off x="-3070" y="1705069"/>
            <a:ext cx="12188952" cy="2098040"/>
          </a:xfrm>
        </p:spPr>
        <p:txBody>
          <a:bodyPr vert="horz" lIns="91440" tIns="45720" rIns="91440" bIns="45720" rtlCol="0" anchor="ctr" anchorCtr="0">
            <a:normAutofit/>
          </a:bodyPr>
          <a:lstStyle/>
          <a:p>
            <a:pPr algn="ctr">
              <a:lnSpc>
                <a:spcPct val="90000"/>
              </a:lnSpc>
            </a:pPr>
            <a:r>
              <a:rPr lang="en-US" sz="4800" kern="1200" dirty="0">
                <a:latin typeface="Tahoma" panose="020B0604030504040204" pitchFamily="34" charset="0"/>
                <a:ea typeface="Tahoma" panose="020B0604030504040204" pitchFamily="34" charset="0"/>
                <a:cs typeface="Tahoma" panose="020B0604030504040204" pitchFamily="34" charset="0"/>
              </a:rPr>
              <a:t>Optical thermodynamics</a:t>
            </a:r>
          </a:p>
        </p:txBody>
      </p:sp>
      <p:sp>
        <p:nvSpPr>
          <p:cNvPr id="3" name="Subtitle 2"/>
          <p:cNvSpPr>
            <a:spLocks noGrp="1"/>
          </p:cNvSpPr>
          <p:nvPr>
            <p:ph type="subTitle" idx="1"/>
          </p:nvPr>
        </p:nvSpPr>
        <p:spPr>
          <a:xfrm>
            <a:off x="2717362" y="4455696"/>
            <a:ext cx="6492240" cy="668975"/>
          </a:xfrm>
        </p:spPr>
        <p:txBody>
          <a:bodyPr vert="horz" lIns="91440" tIns="45720" rIns="91440" bIns="45720" rtlCol="0" anchor="t">
            <a:noAutofit/>
          </a:bodyPr>
          <a:lstStyle/>
          <a:p>
            <a:pPr algn="ctr"/>
            <a:r>
              <a:rPr lang="en-US" dirty="0">
                <a:latin typeface="Arial Rounded MT Bold" panose="020F0704030504030204" pitchFamily="34" charset="0"/>
              </a:rPr>
              <a:t>André L. Marques Muniz, Ph.D.</a:t>
            </a:r>
          </a:p>
          <a:p>
            <a:pPr algn="ctr"/>
            <a:endParaRPr lang="en-US" sz="3200" dirty="0"/>
          </a:p>
          <a:p>
            <a:pPr algn="ctr"/>
            <a:endParaRPr lang="en-US" sz="3200" dirty="0"/>
          </a:p>
        </p:txBody>
      </p:sp>
      <p:cxnSp>
        <p:nvCxnSpPr>
          <p:cNvPr id="5" name="Conector reto 4"/>
          <p:cNvCxnSpPr/>
          <p:nvPr/>
        </p:nvCxnSpPr>
        <p:spPr>
          <a:xfrm>
            <a:off x="2717362" y="4988751"/>
            <a:ext cx="6492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2303" y="5240867"/>
            <a:ext cx="1438981" cy="1401220"/>
          </a:xfrm>
          <a:prstGeom prst="rect">
            <a:avLst/>
          </a:prstGeom>
        </p:spPr>
      </p:pic>
      <p:pic>
        <p:nvPicPr>
          <p:cNvPr id="9" name="Imagem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89810" y="6018343"/>
            <a:ext cx="1919214" cy="623744"/>
          </a:xfrm>
          <a:prstGeom prst="rect">
            <a:avLst/>
          </a:prstGeom>
        </p:spPr>
      </p:pic>
      <p:pic>
        <p:nvPicPr>
          <p:cNvPr id="16" name="Picture 15" descr="Logo&#10;&#10;Description automatically generated">
            <a:extLst>
              <a:ext uri="{FF2B5EF4-FFF2-40B4-BE49-F238E27FC236}">
                <a16:creationId xmlns:a16="http://schemas.microsoft.com/office/drawing/2014/main" id="{227D3A9D-9E5C-4F0B-8A36-0462DC527E3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3889" b="95278" l="10000" r="90000">
                        <a14:foregroundMark x1="32031" y1="18611" x2="25156" y2="47500"/>
                        <a14:foregroundMark x1="49219" y1="3889" x2="43594" y2="8056"/>
                        <a14:foregroundMark x1="46406" y1="4444" x2="56250" y2="9167"/>
                        <a14:foregroundMark x1="56250" y1="9167" x2="56719" y2="9722"/>
                        <a14:foregroundMark x1="61875" y1="89167" x2="46875" y2="95278"/>
                        <a14:foregroundMark x1="45156" y1="46944" x2="44063" y2="67778"/>
                        <a14:foregroundMark x1="41719" y1="33056" x2="39688" y2="72222"/>
                        <a14:foregroundMark x1="39688" y1="72222" x2="46563" y2="79167"/>
                        <a14:foregroundMark x1="54219" y1="31667" x2="61563" y2="48333"/>
                        <a14:foregroundMark x1="61563" y1="48333" x2="60781" y2="72778"/>
                        <a14:foregroundMark x1="60781" y1="72778" x2="60000" y2="73333"/>
                      </a14:backgroundRemoval>
                    </a14:imgEffect>
                  </a14:imgLayer>
                </a14:imgProps>
              </a:ext>
              <a:ext uri="{28A0092B-C50C-407E-A947-70E740481C1C}">
                <a14:useLocalDpi xmlns:a14="http://schemas.microsoft.com/office/drawing/2010/main" val="0"/>
              </a:ext>
            </a:extLst>
          </a:blip>
          <a:srcRect l="21820" r="21097"/>
          <a:stretch/>
        </p:blipFill>
        <p:spPr>
          <a:xfrm>
            <a:off x="124575" y="5663282"/>
            <a:ext cx="1014789" cy="999974"/>
          </a:xfrm>
          <a:prstGeom prst="rect">
            <a:avLst/>
          </a:prstGeom>
        </p:spPr>
      </p:pic>
      <p:pic>
        <p:nvPicPr>
          <p:cNvPr id="23" name="Picture 22" descr="Calendar&#10;&#10;Description automatically generated with medium confidence">
            <a:extLst>
              <a:ext uri="{FF2B5EF4-FFF2-40B4-BE49-F238E27FC236}">
                <a16:creationId xmlns:a16="http://schemas.microsoft.com/office/drawing/2014/main" id="{135262DF-CCE3-4325-AD2C-DE9A4D6E393F}"/>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1793" b="97709" l="3586" r="98307">
                        <a14:foregroundMark x1="41135" y1="80080" x2="37649" y2="86952"/>
                        <a14:foregroundMark x1="37649" y1="86952" x2="19422" y2="77789"/>
                        <a14:foregroundMark x1="19422" y1="77789" x2="17331" y2="75697"/>
                        <a14:foregroundMark x1="20618" y1="73904" x2="22311" y2="81773"/>
                        <a14:foregroundMark x1="22311" y1="81773" x2="31474" y2="89542"/>
                        <a14:foregroundMark x1="31474" y1="89542" x2="44821" y2="91633"/>
                        <a14:foregroundMark x1="44821" y1="91633" x2="63645" y2="90139"/>
                        <a14:foregroundMark x1="27888" y1="90936" x2="14841" y2="83167"/>
                        <a14:foregroundMark x1="14841" y1="83167" x2="4382" y2="69920"/>
                        <a14:foregroundMark x1="4382" y1="69920" x2="6972" y2="58068"/>
                        <a14:foregroundMark x1="9363" y1="57769" x2="9163" y2="49303"/>
                        <a14:foregroundMark x1="9163" y1="49303" x2="3586" y2="57968"/>
                        <a14:foregroundMark x1="3586" y1="57968" x2="8068" y2="32669"/>
                        <a14:foregroundMark x1="8068" y1="32669" x2="10259" y2="29681"/>
                        <a14:foregroundMark x1="21912" y1="24402" x2="19622" y2="16534"/>
                        <a14:foregroundMark x1="19622" y1="16534" x2="10956" y2="25797"/>
                        <a14:foregroundMark x1="10956" y1="25797" x2="14143" y2="30976"/>
                        <a14:foregroundMark x1="14143" y1="30976" x2="18526" y2="30677"/>
                        <a14:foregroundMark x1="19223" y1="23008" x2="25498" y2="14542"/>
                        <a14:foregroundMark x1="25498" y1="14542" x2="37849" y2="6972"/>
                        <a14:foregroundMark x1="37849" y1="6972" x2="31673" y2="14044"/>
                        <a14:foregroundMark x1="31673" y1="14044" x2="31076" y2="18625"/>
                        <a14:foregroundMark x1="42131" y1="8765" x2="44622" y2="1892"/>
                        <a14:foregroundMark x1="44622" y1="1892" x2="40936" y2="10558"/>
                        <a14:foregroundMark x1="40936" y1="10558" x2="48805" y2="6375"/>
                        <a14:foregroundMark x1="48805" y1="6375" x2="56275" y2="9861"/>
                        <a14:foregroundMark x1="47410" y1="3187" x2="54283" y2="1793"/>
                        <a14:foregroundMark x1="54283" y1="1793" x2="56773" y2="1793"/>
                        <a14:foregroundMark x1="59263" y1="5080" x2="68825" y2="13745"/>
                        <a14:foregroundMark x1="68825" y1="13745" x2="63347" y2="6375"/>
                        <a14:foregroundMark x1="63347" y1="6375" x2="59960" y2="12550"/>
                        <a14:foregroundMark x1="59960" y1="12550" x2="60259" y2="15438"/>
                        <a14:foregroundMark x1="69721" y1="10956" x2="93028" y2="37849"/>
                        <a14:foregroundMark x1="93028" y1="37849" x2="96414" y2="55876"/>
                        <a14:foregroundMark x1="96414" y1="55876" x2="94721" y2="63048"/>
                        <a14:foregroundMark x1="94721" y1="63048" x2="94522" y2="63147"/>
                        <a14:foregroundMark x1="96016" y1="38446" x2="98307" y2="54582"/>
                        <a14:foregroundMark x1="93725" y1="68825" x2="84462" y2="74104"/>
                        <a14:foregroundMark x1="84462" y1="74104" x2="77490" y2="82271"/>
                        <a14:foregroundMark x1="77490" y1="82271" x2="64741" y2="88645"/>
                        <a14:foregroundMark x1="69024" y1="93625" x2="48307" y2="95518"/>
                        <a14:foregroundMark x1="48307" y1="95518" x2="47410" y2="95916"/>
                        <a14:foregroundMark x1="47908" y1="97610" x2="54681" y2="97709"/>
                        <a14:foregroundMark x1="36127" y1="46491" x2="31503" y2="45322"/>
                        <a14:foregroundMark x1="40173" y1="45322" x2="30347" y2="46491"/>
                      </a14:backgroundRemoval>
                    </a14:imgEffect>
                  </a14:imgLayer>
                </a14:imgProps>
              </a:ext>
              <a:ext uri="{28A0092B-C50C-407E-A947-70E740481C1C}">
                <a14:useLocalDpi xmlns:a14="http://schemas.microsoft.com/office/drawing/2010/main" val="0"/>
              </a:ext>
            </a:extLst>
          </a:blip>
          <a:srcRect l="486" t="495" r="350" b="559"/>
          <a:stretch/>
        </p:blipFill>
        <p:spPr>
          <a:xfrm>
            <a:off x="1341058" y="5661222"/>
            <a:ext cx="1014789" cy="999974"/>
          </a:xfrm>
          <a:prstGeom prst="rect">
            <a:avLst/>
          </a:prstGeom>
        </p:spPr>
      </p:pic>
      <p:sp>
        <p:nvSpPr>
          <p:cNvPr id="13" name="TextBox 12">
            <a:extLst>
              <a:ext uri="{FF2B5EF4-FFF2-40B4-BE49-F238E27FC236}">
                <a16:creationId xmlns:a16="http://schemas.microsoft.com/office/drawing/2014/main" id="{16908B87-320D-4085-B285-0A1ABC40C16A}"/>
              </a:ext>
            </a:extLst>
          </p:cNvPr>
          <p:cNvSpPr txBox="1"/>
          <p:nvPr/>
        </p:nvSpPr>
        <p:spPr>
          <a:xfrm>
            <a:off x="2714314" y="5129293"/>
            <a:ext cx="6492240" cy="369332"/>
          </a:xfrm>
          <a:prstGeom prst="rect">
            <a:avLst/>
          </a:prstGeom>
          <a:noFill/>
        </p:spPr>
        <p:txBody>
          <a:bodyPr wrap="square">
            <a:spAutoFit/>
          </a:bodyPr>
          <a:lstStyle/>
          <a:p>
            <a:pPr algn="ctr"/>
            <a:r>
              <a:rPr lang="de-DE" dirty="0"/>
              <a:t>Friedrich-Hund-Dissertationspreis</a:t>
            </a: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D1BFD5-BB1A-4226-BA92-B77487C53ADC}"/>
              </a:ext>
            </a:extLst>
          </p:cNvPr>
          <p:cNvSpPr>
            <a:spLocks noGrp="1"/>
          </p:cNvSpPr>
          <p:nvPr>
            <p:ph type="body" sz="quarter" idx="10"/>
          </p:nvPr>
        </p:nvSpPr>
        <p:spPr/>
        <p:txBody>
          <a:bodyPr/>
          <a:lstStyle/>
          <a:p>
            <a:r>
              <a:rPr kumimoji="0" lang="en-US" sz="3200" b="0" i="0" u="none" strike="noStrike" kern="1200" cap="none" spc="0" normalizeH="0" baseline="0" noProof="0" dirty="0">
                <a:ln>
                  <a:noFill/>
                </a:ln>
                <a:solidFill>
                  <a:sysClr val="window" lastClr="FFFFFF"/>
                </a:solidFill>
                <a:effectLst/>
                <a:uLnTx/>
                <a:uFillTx/>
                <a:latin typeface="Hans Kendrick V4 (Headings)"/>
                <a:cs typeface="+mn-cs"/>
              </a:rPr>
              <a:t>The Rayleigh-Jeans distribution </a:t>
            </a:r>
            <a:endParaRPr kumimoji="0" lang="en-US" altLang="zh-CN" sz="3200" b="0" i="0" u="none" strike="noStrike" kern="1200" cap="none" spc="0" normalizeH="0" baseline="0" noProof="0" dirty="0">
              <a:ln>
                <a:noFill/>
              </a:ln>
              <a:solidFill>
                <a:sysClr val="window" lastClr="FFFFFF"/>
              </a:solidFill>
              <a:effectLst/>
              <a:uLnTx/>
              <a:uFillTx/>
              <a:latin typeface="Hans Kendrick V4"/>
              <a:cs typeface="+mn-cs"/>
            </a:endParaRPr>
          </a:p>
        </p:txBody>
      </p:sp>
      <p:sp>
        <p:nvSpPr>
          <p:cNvPr id="4" name="矩形: 圆角 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D4BD7F5-3B29-4393-BDEC-4182D64A5BF2}"/>
              </a:ext>
            </a:extLst>
          </p:cNvPr>
          <p:cNvSpPr/>
          <p:nvPr/>
        </p:nvSpPr>
        <p:spPr>
          <a:xfrm>
            <a:off x="5086015" y="4918057"/>
            <a:ext cx="2134578" cy="329961"/>
          </a:xfrm>
          <a:prstGeom prst="roundRect">
            <a:avLst>
              <a:gd name="adj" fmla="val 50000"/>
            </a:avLst>
          </a:prstGeom>
          <a:solidFill>
            <a:srgbClr val="4472C4">
              <a:alpha val="10000"/>
            </a:srgbClr>
          </a:solidFill>
          <a:ln w="25400" cap="flat" cmpd="sng" algn="ctr">
            <a:gradFill flip="none" rotWithShape="1">
              <a:gsLst>
                <a:gs pos="85800">
                  <a:srgbClr val="846DFF"/>
                </a:gs>
                <a:gs pos="19477">
                  <a:srgbClr val="208BFD"/>
                </a:gs>
                <a:gs pos="0">
                  <a:srgbClr val="0394FC">
                    <a:alpha val="38000"/>
                  </a:srgbClr>
                </a:gs>
                <a:gs pos="100000">
                  <a:srgbClr val="9966FF">
                    <a:alpha val="20000"/>
                  </a:srgbClr>
                </a:gs>
              </a:gsLst>
              <a:lin ang="27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5" name="矩形: 圆角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8BEE2DF-973B-4EE6-A9F0-86B7594549A7}"/>
              </a:ext>
            </a:extLst>
          </p:cNvPr>
          <p:cNvSpPr/>
          <p:nvPr/>
        </p:nvSpPr>
        <p:spPr>
          <a:xfrm>
            <a:off x="387401" y="3601941"/>
            <a:ext cx="2179668" cy="328361"/>
          </a:xfrm>
          <a:prstGeom prst="roundRect">
            <a:avLst>
              <a:gd name="adj" fmla="val 50000"/>
            </a:avLst>
          </a:prstGeom>
          <a:solidFill>
            <a:srgbClr val="4472C4">
              <a:alpha val="10000"/>
            </a:srgbClr>
          </a:solidFill>
          <a:ln w="25400" cap="flat" cmpd="sng" algn="ctr">
            <a:gradFill flip="none" rotWithShape="1">
              <a:gsLst>
                <a:gs pos="85800">
                  <a:srgbClr val="846DFF"/>
                </a:gs>
                <a:gs pos="19477">
                  <a:srgbClr val="208BFD"/>
                </a:gs>
                <a:gs pos="0">
                  <a:srgbClr val="0394FC">
                    <a:alpha val="38000"/>
                  </a:srgbClr>
                </a:gs>
                <a:gs pos="100000">
                  <a:srgbClr val="9966FF">
                    <a:alpha val="20000"/>
                  </a:srgbClr>
                </a:gs>
              </a:gsLst>
              <a:lin ang="27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 name="文本框 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8E3AF88-92C7-4DF8-BD35-E78BD57DC096}"/>
              </a:ext>
            </a:extLst>
          </p:cNvPr>
          <p:cNvSpPr txBox="1"/>
          <p:nvPr/>
        </p:nvSpPr>
        <p:spPr>
          <a:xfrm>
            <a:off x="417765" y="3575896"/>
            <a:ext cx="2614732" cy="369332"/>
          </a:xfrm>
          <a:prstGeom prst="rect">
            <a:avLst/>
          </a:prstGeom>
          <a:noFill/>
        </p:spPr>
        <p:txBody>
          <a:bodyPr wrap="square" rtlCol="0">
            <a:spAutoFit/>
          </a:bodyPr>
          <a:lstStyle/>
          <a:p>
            <a:r>
              <a:rPr kumimoji="1" lang="en-US" altLang="zh-CN" dirty="0">
                <a:solidFill>
                  <a:prstClr val="white"/>
                </a:solidFill>
                <a:latin typeface="Hans Kendrick V4"/>
                <a:ea typeface="+mj-ea"/>
              </a:rPr>
              <a:t>modal occupancies </a:t>
            </a:r>
          </a:p>
        </p:txBody>
      </p:sp>
      <p:sp>
        <p:nvSpPr>
          <p:cNvPr id="7" name="矩形: 圆角 1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3F44471D-0083-472D-AD6B-4F36821FA58E}"/>
              </a:ext>
            </a:extLst>
          </p:cNvPr>
          <p:cNvSpPr/>
          <p:nvPr/>
        </p:nvSpPr>
        <p:spPr>
          <a:xfrm>
            <a:off x="4732623" y="2725902"/>
            <a:ext cx="2199547" cy="371902"/>
          </a:xfrm>
          <a:prstGeom prst="roundRect">
            <a:avLst>
              <a:gd name="adj" fmla="val 50000"/>
            </a:avLst>
          </a:prstGeom>
          <a:solidFill>
            <a:srgbClr val="4472C4">
              <a:alpha val="10000"/>
            </a:srgbClr>
          </a:solidFill>
          <a:ln w="25400" cap="flat" cmpd="sng" algn="ctr">
            <a:gradFill flip="none" rotWithShape="1">
              <a:gsLst>
                <a:gs pos="85800">
                  <a:srgbClr val="846DFF"/>
                </a:gs>
                <a:gs pos="19477">
                  <a:srgbClr val="208BFD"/>
                </a:gs>
                <a:gs pos="0">
                  <a:srgbClr val="0394FC">
                    <a:alpha val="38000"/>
                  </a:srgbClr>
                </a:gs>
                <a:gs pos="100000">
                  <a:srgbClr val="9966FF">
                    <a:alpha val="20000"/>
                  </a:srgbClr>
                </a:gs>
              </a:gsLst>
              <a:lin ang="27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8" name="文本框 1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86A9D9D-A7F7-43A1-A419-A5A86B369494}"/>
              </a:ext>
            </a:extLst>
          </p:cNvPr>
          <p:cNvSpPr txBox="1"/>
          <p:nvPr/>
        </p:nvSpPr>
        <p:spPr>
          <a:xfrm>
            <a:off x="4732623" y="2715676"/>
            <a:ext cx="2416681" cy="369332"/>
          </a:xfrm>
          <a:prstGeom prst="rect">
            <a:avLst/>
          </a:prstGeom>
          <a:noFill/>
        </p:spPr>
        <p:txBody>
          <a:bodyPr wrap="square" rtlCol="0">
            <a:spAutoFit/>
          </a:bodyPr>
          <a:lstStyle>
            <a:defPPr>
              <a:defRPr lang="zh-CN"/>
            </a:defPPr>
            <a:lvl1pPr>
              <a:defRPr kumimoji="1">
                <a:solidFill>
                  <a:schemeClr val="bg1"/>
                </a:solidFill>
                <a:latin typeface="+mj-ea"/>
                <a:ea typeface="+mj-ea"/>
              </a:defRPr>
            </a:lvl1pPr>
          </a:lstStyle>
          <a:p>
            <a:r>
              <a:rPr lang="en-US" altLang="zh-CN" dirty="0">
                <a:solidFill>
                  <a:prstClr val="white"/>
                </a:solidFill>
                <a:latin typeface="Hans Kendrick V4"/>
              </a:rPr>
              <a:t>optical temperature </a:t>
            </a:r>
          </a:p>
        </p:txBody>
      </p:sp>
      <p:sp>
        <p:nvSpPr>
          <p:cNvPr id="9" name="文本框 2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748BBE8-9FBB-43D4-B034-38AEE242FC49}"/>
              </a:ext>
            </a:extLst>
          </p:cNvPr>
          <p:cNvSpPr txBox="1"/>
          <p:nvPr/>
        </p:nvSpPr>
        <p:spPr>
          <a:xfrm>
            <a:off x="5122779" y="4898185"/>
            <a:ext cx="2982995" cy="369332"/>
          </a:xfrm>
          <a:prstGeom prst="rect">
            <a:avLst/>
          </a:prstGeom>
          <a:noFill/>
        </p:spPr>
        <p:txBody>
          <a:bodyPr wrap="square" rtlCol="0">
            <a:spAutoFit/>
          </a:bodyPr>
          <a:lstStyle/>
          <a:p>
            <a:r>
              <a:rPr kumimoji="1" lang="en-US" altLang="zh-CN" dirty="0">
                <a:solidFill>
                  <a:prstClr val="white"/>
                </a:solidFill>
                <a:latin typeface="Hans Kendrick V4"/>
                <a:ea typeface="+mj-ea"/>
              </a:rPr>
              <a:t>chemical potential</a:t>
            </a:r>
          </a:p>
        </p:txBody>
      </p:sp>
      <p:sp>
        <p:nvSpPr>
          <p:cNvPr id="10" name="弧形 1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2036B85-65EE-47A4-BE38-640A64B9F8EF}"/>
              </a:ext>
            </a:extLst>
          </p:cNvPr>
          <p:cNvSpPr/>
          <p:nvPr/>
        </p:nvSpPr>
        <p:spPr>
          <a:xfrm>
            <a:off x="2597252" y="2907855"/>
            <a:ext cx="2812462" cy="2332203"/>
          </a:xfrm>
          <a:prstGeom prst="arc">
            <a:avLst>
              <a:gd name="adj1" fmla="val 19021077"/>
              <a:gd name="adj2" fmla="val 184721"/>
            </a:avLst>
          </a:prstGeom>
          <a:noFill/>
          <a:ln w="25400" cap="flat" cmpd="sng" algn="ctr">
            <a:gradFill flip="none" rotWithShape="1">
              <a:gsLst>
                <a:gs pos="0">
                  <a:sysClr val="window" lastClr="FFFFFF">
                    <a:alpha val="0"/>
                  </a:sysClr>
                </a:gs>
                <a:gs pos="100000">
                  <a:sysClr val="window" lastClr="FFFFFF"/>
                </a:gs>
                <a:gs pos="32000">
                  <a:sysClr val="window" lastClr="FFFFFF">
                    <a:alpha val="34000"/>
                  </a:sysClr>
                </a:gs>
              </a:gsLst>
              <a:lin ang="5400000" scaled="1"/>
              <a:tileRect/>
            </a:gradFill>
            <a:prstDash val="solid"/>
            <a:miter lim="800000"/>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1" name="弧形 1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BEEF27E-6300-42FB-B2D2-881ECDA2236B}"/>
              </a:ext>
            </a:extLst>
          </p:cNvPr>
          <p:cNvSpPr/>
          <p:nvPr/>
        </p:nvSpPr>
        <p:spPr>
          <a:xfrm>
            <a:off x="2597252" y="2907855"/>
            <a:ext cx="2812462" cy="2332203"/>
          </a:xfrm>
          <a:prstGeom prst="arc">
            <a:avLst>
              <a:gd name="adj1" fmla="val 1798225"/>
              <a:gd name="adj2" fmla="val 9364070"/>
            </a:avLst>
          </a:prstGeom>
          <a:noFill/>
          <a:ln w="25400" cap="flat" cmpd="sng" algn="ctr">
            <a:gradFill flip="none" rotWithShape="1">
              <a:gsLst>
                <a:gs pos="0">
                  <a:sysClr val="window" lastClr="FFFFFF">
                    <a:alpha val="0"/>
                  </a:sysClr>
                </a:gs>
                <a:gs pos="100000">
                  <a:sysClr val="window" lastClr="FFFFFF"/>
                </a:gs>
                <a:gs pos="32000">
                  <a:sysClr val="window" lastClr="FFFFFF">
                    <a:alpha val="34000"/>
                  </a:sysClr>
                </a:gs>
              </a:gsLst>
              <a:lin ang="10800000" scaled="1"/>
              <a:tileRect/>
            </a:gradFill>
            <a:prstDash val="solid"/>
            <a:miter lim="800000"/>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2" name="弧形 18"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C32C4E3-3126-46D1-9328-BC09095466F7}"/>
              </a:ext>
            </a:extLst>
          </p:cNvPr>
          <p:cNvSpPr/>
          <p:nvPr/>
        </p:nvSpPr>
        <p:spPr>
          <a:xfrm>
            <a:off x="2597252" y="2907855"/>
            <a:ext cx="2812462" cy="2332203"/>
          </a:xfrm>
          <a:prstGeom prst="arc">
            <a:avLst>
              <a:gd name="adj1" fmla="val 10904730"/>
              <a:gd name="adj2" fmla="val 16777466"/>
            </a:avLst>
          </a:prstGeom>
          <a:noFill/>
          <a:ln w="25400" cap="flat" cmpd="sng" algn="ctr">
            <a:gradFill flip="none" rotWithShape="1">
              <a:gsLst>
                <a:gs pos="0">
                  <a:sysClr val="window" lastClr="FFFFFF">
                    <a:alpha val="0"/>
                  </a:sysClr>
                </a:gs>
                <a:gs pos="100000">
                  <a:sysClr val="window" lastClr="FFFFFF"/>
                </a:gs>
                <a:gs pos="32000">
                  <a:sysClr val="window" lastClr="FFFFFF">
                    <a:alpha val="34000"/>
                  </a:sysClr>
                </a:gs>
              </a:gsLst>
              <a:lin ang="0" scaled="1"/>
              <a:tileRect/>
            </a:gradFill>
            <a:prstDash val="solid"/>
            <a:miter lim="800000"/>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grpSp>
        <p:nvGrpSpPr>
          <p:cNvPr id="13" name="组合 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F2616CD-68A8-4CDD-9305-25C9057EE309}"/>
              </a:ext>
            </a:extLst>
          </p:cNvPr>
          <p:cNvGrpSpPr/>
          <p:nvPr/>
        </p:nvGrpSpPr>
        <p:grpSpPr>
          <a:xfrm>
            <a:off x="2784150" y="3094755"/>
            <a:ext cx="2518946" cy="2088805"/>
            <a:chOff x="4492062" y="2989980"/>
            <a:chExt cx="3207877" cy="3207872"/>
          </a:xfrm>
        </p:grpSpPr>
        <p:sp>
          <p:nvSpPr>
            <p:cNvPr id="14" name="椭圆 2">
              <a:extLst>
                <a:ext uri="{FF2B5EF4-FFF2-40B4-BE49-F238E27FC236}">
                  <a16:creationId xmlns:a16="http://schemas.microsoft.com/office/drawing/2014/main" id="{E32DF173-CDAF-4E80-8E20-01404AA06143}"/>
                </a:ext>
              </a:extLst>
            </p:cNvPr>
            <p:cNvSpPr/>
            <p:nvPr/>
          </p:nvSpPr>
          <p:spPr>
            <a:xfrm>
              <a:off x="4492062" y="2989980"/>
              <a:ext cx="3207877" cy="3207872"/>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sp>
          <p:nvSpPr>
            <p:cNvPr id="15" name="椭圆 24">
              <a:extLst>
                <a:ext uri="{FF2B5EF4-FFF2-40B4-BE49-F238E27FC236}">
                  <a16:creationId xmlns:a16="http://schemas.microsoft.com/office/drawing/2014/main" id="{1AD019E9-657C-45BF-9813-1AE6A486C36F}"/>
                </a:ext>
              </a:extLst>
            </p:cNvPr>
            <p:cNvSpPr/>
            <p:nvPr/>
          </p:nvSpPr>
          <p:spPr>
            <a:xfrm rot="3084034">
              <a:off x="4630999" y="3128917"/>
              <a:ext cx="2930002" cy="2929998"/>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sp>
        <p:nvSpPr>
          <p:cNvPr id="16" name="矩形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32ECB268-459D-4D08-AD74-205FF194C3DE}"/>
              </a:ext>
            </a:extLst>
          </p:cNvPr>
          <p:cNvSpPr/>
          <p:nvPr/>
        </p:nvSpPr>
        <p:spPr>
          <a:xfrm>
            <a:off x="569477" y="1642660"/>
            <a:ext cx="6362693" cy="646331"/>
          </a:xfrm>
          <a:prstGeom prst="rect">
            <a:avLst/>
          </a:prstGeom>
        </p:spPr>
        <p:txBody>
          <a:bodyPr wrap="square">
            <a:spAutoFit/>
          </a:bodyPr>
          <a:lstStyle/>
          <a:p>
            <a:r>
              <a:rPr lang="en-US" dirty="0">
                <a:solidFill>
                  <a:prstClr val="white"/>
                </a:solidFill>
                <a:latin typeface="Hans Kendrick V4 (Headings)"/>
                <a:ea typeface="华文细黑"/>
              </a:rPr>
              <a:t>The mode occupancies in weakly nonlinear multimode systems attain a Rayleigh-Jeans distribution at thermal equilibrium</a:t>
            </a:r>
            <a:endParaRPr lang="en-US" altLang="zh-CN" dirty="0">
              <a:solidFill>
                <a:prstClr val="white"/>
              </a:solidFill>
              <a:latin typeface="Hans Kendrick V4"/>
              <a:ea typeface="华文细黑"/>
              <a:cs typeface="Helvetica"/>
              <a:sym typeface="Helvetica"/>
            </a:endParaRPr>
          </a:p>
        </p:txBody>
      </p:sp>
      <p:sp>
        <p:nvSpPr>
          <p:cNvPr id="17" name="文本框 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6E08A1D-7CE3-4C52-85CB-0167CF379186}"/>
              </a:ext>
            </a:extLst>
          </p:cNvPr>
          <p:cNvSpPr txBox="1"/>
          <p:nvPr/>
        </p:nvSpPr>
        <p:spPr>
          <a:xfrm>
            <a:off x="1941068" y="5363186"/>
            <a:ext cx="2614732" cy="369332"/>
          </a:xfrm>
          <a:prstGeom prst="rect">
            <a:avLst/>
          </a:prstGeom>
          <a:noFill/>
        </p:spPr>
        <p:txBody>
          <a:bodyPr wrap="square" rtlCol="0">
            <a:spAutoFit/>
          </a:bodyPr>
          <a:lstStyle/>
          <a:p>
            <a:r>
              <a:rPr kumimoji="1" lang="en-US" altLang="zh-CN" dirty="0">
                <a:solidFill>
                  <a:prstClr val="white"/>
                </a:solidFill>
                <a:latin typeface="Hans Kendrick V4"/>
                <a:ea typeface="+mj-ea"/>
              </a:rPr>
              <a:t>propagation constants</a:t>
            </a:r>
          </a:p>
        </p:txBody>
      </p:sp>
      <p:sp>
        <p:nvSpPr>
          <p:cNvPr id="18" name="矩形: 圆角 1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8E9DC60-42CD-4737-B4A0-0B823B2E082D}"/>
              </a:ext>
            </a:extLst>
          </p:cNvPr>
          <p:cNvSpPr/>
          <p:nvPr/>
        </p:nvSpPr>
        <p:spPr>
          <a:xfrm>
            <a:off x="1941823" y="5392700"/>
            <a:ext cx="2478532" cy="371902"/>
          </a:xfrm>
          <a:prstGeom prst="roundRect">
            <a:avLst>
              <a:gd name="adj" fmla="val 50000"/>
            </a:avLst>
          </a:prstGeom>
          <a:solidFill>
            <a:srgbClr val="4472C4">
              <a:alpha val="10000"/>
            </a:srgbClr>
          </a:solidFill>
          <a:ln w="25400" cap="flat" cmpd="sng" algn="ctr">
            <a:gradFill flip="none" rotWithShape="1">
              <a:gsLst>
                <a:gs pos="85800">
                  <a:srgbClr val="846DFF"/>
                </a:gs>
                <a:gs pos="19477">
                  <a:srgbClr val="208BFD"/>
                </a:gs>
                <a:gs pos="0">
                  <a:srgbClr val="0394FC">
                    <a:alpha val="38000"/>
                  </a:srgbClr>
                </a:gs>
                <a:gs pos="100000">
                  <a:srgbClr val="9966FF">
                    <a:alpha val="20000"/>
                  </a:srgbClr>
                </a:gs>
              </a:gsLst>
              <a:lin ang="27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grpSp>
        <p:nvGrpSpPr>
          <p:cNvPr id="19" name="Group 18"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CA165401-5390-4BF0-931F-A3E226B78ACD}"/>
              </a:ext>
            </a:extLst>
          </p:cNvPr>
          <p:cNvGrpSpPr/>
          <p:nvPr/>
        </p:nvGrpSpPr>
        <p:grpSpPr>
          <a:xfrm>
            <a:off x="8105774" y="3025843"/>
            <a:ext cx="3325454" cy="2735492"/>
            <a:chOff x="7237191" y="3125283"/>
            <a:chExt cx="4317513" cy="3286865"/>
          </a:xfrm>
        </p:grpSpPr>
        <p:sp>
          <p:nvSpPr>
            <p:cNvPr id="20" name="Rectangle: Rounded Corners 139">
              <a:extLst>
                <a:ext uri="{FF2B5EF4-FFF2-40B4-BE49-F238E27FC236}">
                  <a16:creationId xmlns:a16="http://schemas.microsoft.com/office/drawing/2014/main" id="{943096B8-7CAB-4D5C-AC9C-0A4D0A66E420}"/>
                </a:ext>
              </a:extLst>
            </p:cNvPr>
            <p:cNvSpPr/>
            <p:nvPr/>
          </p:nvSpPr>
          <p:spPr>
            <a:xfrm rot="16200000">
              <a:off x="8143093" y="5718897"/>
              <a:ext cx="130915" cy="35505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1" name="Rectangle: Rounded Corners 140">
              <a:extLst>
                <a:ext uri="{FF2B5EF4-FFF2-40B4-BE49-F238E27FC236}">
                  <a16:creationId xmlns:a16="http://schemas.microsoft.com/office/drawing/2014/main" id="{40CD95CD-F183-46D8-AE49-02E396BDC69B}"/>
                </a:ext>
              </a:extLst>
            </p:cNvPr>
            <p:cNvSpPr/>
            <p:nvPr/>
          </p:nvSpPr>
          <p:spPr>
            <a:xfrm rot="16200000">
              <a:off x="8659098" y="5693936"/>
              <a:ext cx="244500"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2" name="Rectangle: Rounded Corners 141">
              <a:extLst>
                <a:ext uri="{FF2B5EF4-FFF2-40B4-BE49-F238E27FC236}">
                  <a16:creationId xmlns:a16="http://schemas.microsoft.com/office/drawing/2014/main" id="{4E2622DB-8D3B-46B1-8AE9-EF10CCFE799E}"/>
                </a:ext>
              </a:extLst>
            </p:cNvPr>
            <p:cNvSpPr/>
            <p:nvPr/>
          </p:nvSpPr>
          <p:spPr>
            <a:xfrm rot="16200000">
              <a:off x="9205058" y="5635271"/>
              <a:ext cx="361839" cy="29138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3" name="Rectangle: Rounded Corners 142">
              <a:extLst>
                <a:ext uri="{FF2B5EF4-FFF2-40B4-BE49-F238E27FC236}">
                  <a16:creationId xmlns:a16="http://schemas.microsoft.com/office/drawing/2014/main" id="{C396D8A3-2535-42C4-92A2-058AFAEBF9D7}"/>
                </a:ext>
              </a:extLst>
            </p:cNvPr>
            <p:cNvSpPr/>
            <p:nvPr/>
          </p:nvSpPr>
          <p:spPr>
            <a:xfrm rot="16200000">
              <a:off x="9724630" y="5550208"/>
              <a:ext cx="543178" cy="28017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4" name="Rectangle: Rounded Corners 143">
              <a:extLst>
                <a:ext uri="{FF2B5EF4-FFF2-40B4-BE49-F238E27FC236}">
                  <a16:creationId xmlns:a16="http://schemas.microsoft.com/office/drawing/2014/main" id="{6C7658A0-2489-4C4E-BEDB-29B5BDC6B3FE}"/>
                </a:ext>
              </a:extLst>
            </p:cNvPr>
            <p:cNvSpPr/>
            <p:nvPr/>
          </p:nvSpPr>
          <p:spPr>
            <a:xfrm rot="16200000">
              <a:off x="10112376" y="5330046"/>
              <a:ext cx="980230" cy="283442"/>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5" name="Rectangle: Rounded Corners 144">
              <a:extLst>
                <a:ext uri="{FF2B5EF4-FFF2-40B4-BE49-F238E27FC236}">
                  <a16:creationId xmlns:a16="http://schemas.microsoft.com/office/drawing/2014/main" id="{E08B925A-6E01-408B-A3AA-358442B53CEA}"/>
                </a:ext>
              </a:extLst>
            </p:cNvPr>
            <p:cNvSpPr/>
            <p:nvPr/>
          </p:nvSpPr>
          <p:spPr>
            <a:xfrm rot="16200000">
              <a:off x="9781570" y="4397887"/>
              <a:ext cx="2836598"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26" name="Rectangle: Rounded Corners 146">
              <a:extLst>
                <a:ext uri="{FF2B5EF4-FFF2-40B4-BE49-F238E27FC236}">
                  <a16:creationId xmlns:a16="http://schemas.microsoft.com/office/drawing/2014/main" id="{0B022060-186F-43BE-AFBF-0A35571C5A9B}"/>
                </a:ext>
              </a:extLst>
            </p:cNvPr>
            <p:cNvSpPr/>
            <p:nvPr/>
          </p:nvSpPr>
          <p:spPr>
            <a:xfrm rot="16200000">
              <a:off x="7546327" y="5728829"/>
              <a:ext cx="121762" cy="32603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7" name="TextBox 26">
              <a:extLst>
                <a:ext uri="{FF2B5EF4-FFF2-40B4-BE49-F238E27FC236}">
                  <a16:creationId xmlns:a16="http://schemas.microsoft.com/office/drawing/2014/main" id="{73002A57-F09C-4526-819A-4AFAB9B5F7B8}"/>
                </a:ext>
              </a:extLst>
            </p:cNvPr>
            <p:cNvSpPr txBox="1"/>
            <p:nvPr/>
          </p:nvSpPr>
          <p:spPr>
            <a:xfrm>
              <a:off x="7237191" y="6088802"/>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sp>
          <p:nvSpPr>
            <p:cNvPr id="28" name="TextBox 27">
              <a:extLst>
                <a:ext uri="{FF2B5EF4-FFF2-40B4-BE49-F238E27FC236}">
                  <a16:creationId xmlns:a16="http://schemas.microsoft.com/office/drawing/2014/main" id="{6716D97D-2EC8-4F96-A20A-477842DAF331}"/>
                </a:ext>
              </a:extLst>
            </p:cNvPr>
            <p:cNvSpPr txBox="1"/>
            <p:nvPr/>
          </p:nvSpPr>
          <p:spPr>
            <a:xfrm>
              <a:off x="7853042" y="6094751"/>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29" name="TextBox 28">
              <a:extLst>
                <a:ext uri="{FF2B5EF4-FFF2-40B4-BE49-F238E27FC236}">
                  <a16:creationId xmlns:a16="http://schemas.microsoft.com/office/drawing/2014/main" id="{5F611CFD-262C-4E64-BD41-5FC0CF0555EC}"/>
                </a:ext>
              </a:extLst>
            </p:cNvPr>
            <p:cNvSpPr txBox="1"/>
            <p:nvPr/>
          </p:nvSpPr>
          <p:spPr>
            <a:xfrm>
              <a:off x="8455171" y="6094751"/>
              <a:ext cx="649850"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30" name="TextBox 29">
              <a:extLst>
                <a:ext uri="{FF2B5EF4-FFF2-40B4-BE49-F238E27FC236}">
                  <a16:creationId xmlns:a16="http://schemas.microsoft.com/office/drawing/2014/main" id="{8BF1AC2E-8123-4D5A-A189-94B69FFFA237}"/>
                </a:ext>
              </a:extLst>
            </p:cNvPr>
            <p:cNvSpPr txBox="1"/>
            <p:nvPr/>
          </p:nvSpPr>
          <p:spPr>
            <a:xfrm>
              <a:off x="9071023"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a:t>
              </a:r>
            </a:p>
          </p:txBody>
        </p:sp>
        <p:sp>
          <p:nvSpPr>
            <p:cNvPr id="31" name="TextBox 30">
              <a:extLst>
                <a:ext uri="{FF2B5EF4-FFF2-40B4-BE49-F238E27FC236}">
                  <a16:creationId xmlns:a16="http://schemas.microsoft.com/office/drawing/2014/main" id="{E08D4A31-443F-4E65-9447-ECA5AF3BD5CA}"/>
                </a:ext>
              </a:extLst>
            </p:cNvPr>
            <p:cNvSpPr txBox="1"/>
            <p:nvPr/>
          </p:nvSpPr>
          <p:spPr>
            <a:xfrm>
              <a:off x="9686876"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32" name="TextBox 31">
              <a:extLst>
                <a:ext uri="{FF2B5EF4-FFF2-40B4-BE49-F238E27FC236}">
                  <a16:creationId xmlns:a16="http://schemas.microsoft.com/office/drawing/2014/main" id="{4B0C9D6F-1648-4EE8-AD65-746601A02FEA}"/>
                </a:ext>
              </a:extLst>
            </p:cNvPr>
            <p:cNvSpPr txBox="1"/>
            <p:nvPr/>
          </p:nvSpPr>
          <p:spPr>
            <a:xfrm>
              <a:off x="10302727"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33" name="TextBox 32">
              <a:extLst>
                <a:ext uri="{FF2B5EF4-FFF2-40B4-BE49-F238E27FC236}">
                  <a16:creationId xmlns:a16="http://schemas.microsoft.com/office/drawing/2014/main" id="{9E54228D-2FE6-4DEC-81F7-8D69BEBC071D}"/>
                </a:ext>
              </a:extLst>
            </p:cNvPr>
            <p:cNvSpPr txBox="1"/>
            <p:nvPr/>
          </p:nvSpPr>
          <p:spPr>
            <a:xfrm>
              <a:off x="10907358"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gr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C6420AE2-F96B-45F8-889F-F44753BBFA2C}"/>
                  </a:ext>
                </a:extLst>
              </p:cNvPr>
              <p:cNvSpPr txBox="1"/>
              <p:nvPr/>
            </p:nvSpPr>
            <p:spPr>
              <a:xfrm>
                <a:off x="2405434" y="3628881"/>
                <a:ext cx="3276377" cy="75360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C000"/>
                              </a:solidFill>
                              <a:latin typeface="Cambria Math" panose="02040503050406030204" pitchFamily="18" charset="0"/>
                            </a:rPr>
                          </m:ctrlPr>
                        </m:sSupPr>
                        <m:e>
                          <m:r>
                            <a:rPr lang="en-US" sz="2400" b="1" i="1" smtClean="0">
                              <a:solidFill>
                                <a:srgbClr val="FFC000"/>
                              </a:solidFill>
                              <a:latin typeface="Cambria Math" panose="02040503050406030204" pitchFamily="18" charset="0"/>
                            </a:rPr>
                            <m:t>|</m:t>
                          </m:r>
                          <m:sSub>
                            <m:sSubPr>
                              <m:ctrlPr>
                                <a:rPr lang="en-US" sz="2400" b="1" i="1" smtClean="0">
                                  <a:solidFill>
                                    <a:srgbClr val="FFC000"/>
                                  </a:solidFill>
                                  <a:latin typeface="Cambria Math" panose="02040503050406030204" pitchFamily="18" charset="0"/>
                                </a:rPr>
                              </m:ctrlPr>
                            </m:sSubPr>
                            <m:e>
                              <m:r>
                                <a:rPr lang="en-US" sz="2400" b="1" i="1" smtClean="0">
                                  <a:solidFill>
                                    <a:srgbClr val="FFC000"/>
                                  </a:solidFill>
                                  <a:latin typeface="Cambria Math" panose="02040503050406030204" pitchFamily="18" charset="0"/>
                                </a:rPr>
                                <m:t>𝒄</m:t>
                              </m:r>
                            </m:e>
                            <m:sub>
                              <m:r>
                                <a:rPr lang="en-US" sz="2400" b="1" i="1" smtClean="0">
                                  <a:solidFill>
                                    <a:srgbClr val="FFC000"/>
                                  </a:solidFill>
                                  <a:latin typeface="Cambria Math" panose="02040503050406030204" pitchFamily="18" charset="0"/>
                                </a:rPr>
                                <m:t>𝒊</m:t>
                              </m:r>
                            </m:sub>
                          </m:sSub>
                          <m:r>
                            <a:rPr lang="en-US" sz="2400" b="1" i="1" smtClean="0">
                              <a:solidFill>
                                <a:srgbClr val="FFC000"/>
                              </a:solidFill>
                              <a:latin typeface="Cambria Math" panose="02040503050406030204" pitchFamily="18" charset="0"/>
                            </a:rPr>
                            <m:t>|</m:t>
                          </m:r>
                        </m:e>
                        <m:sup>
                          <m:r>
                            <a:rPr lang="en-US" sz="2400" b="1" i="1" smtClean="0">
                              <a:solidFill>
                                <a:srgbClr val="FFC000"/>
                              </a:solidFill>
                              <a:latin typeface="Cambria Math" panose="02040503050406030204" pitchFamily="18" charset="0"/>
                            </a:rPr>
                            <m:t>𝟐</m:t>
                          </m:r>
                        </m:sup>
                      </m:sSup>
                      <m:r>
                        <a:rPr lang="en-US" sz="2400" b="1" i="1" smtClean="0">
                          <a:solidFill>
                            <a:srgbClr val="FFC000"/>
                          </a:solidFill>
                          <a:latin typeface="Cambria Math" panose="02040503050406030204" pitchFamily="18" charset="0"/>
                        </a:rPr>
                        <m:t>=−</m:t>
                      </m:r>
                      <m:f>
                        <m:fPr>
                          <m:ctrlPr>
                            <a:rPr lang="en-US" sz="2400" b="1" i="1" smtClean="0">
                              <a:solidFill>
                                <a:srgbClr val="FFC000"/>
                              </a:solidFill>
                              <a:latin typeface="Cambria Math" panose="02040503050406030204" pitchFamily="18" charset="0"/>
                            </a:rPr>
                          </m:ctrlPr>
                        </m:fPr>
                        <m:num>
                          <m:r>
                            <a:rPr lang="en-US" sz="2400" b="1" i="1" smtClean="0">
                              <a:solidFill>
                                <a:srgbClr val="FFC000"/>
                              </a:solidFill>
                              <a:latin typeface="Cambria Math" panose="02040503050406030204" pitchFamily="18" charset="0"/>
                            </a:rPr>
                            <m:t>𝑻</m:t>
                          </m:r>
                        </m:num>
                        <m:den>
                          <m:sSub>
                            <m:sSubPr>
                              <m:ctrlPr>
                                <a:rPr lang="en-US" sz="2400" b="1" i="1" smtClean="0">
                                  <a:solidFill>
                                    <a:srgbClr val="FFC000"/>
                                  </a:solidFill>
                                  <a:latin typeface="Cambria Math" panose="02040503050406030204" pitchFamily="18" charset="0"/>
                                </a:rPr>
                              </m:ctrlPr>
                            </m:sSubPr>
                            <m:e>
                              <m:r>
                                <a:rPr lang="en-US" sz="2400" b="1" i="1" smtClean="0">
                                  <a:solidFill>
                                    <a:srgbClr val="FFC000"/>
                                  </a:solidFill>
                                  <a:latin typeface="Cambria Math" panose="02040503050406030204" pitchFamily="18" charset="0"/>
                                </a:rPr>
                                <m:t>𝝐</m:t>
                              </m:r>
                            </m:e>
                            <m:sub>
                              <m:r>
                                <a:rPr lang="en-US" sz="2400" b="1" i="1" smtClean="0">
                                  <a:solidFill>
                                    <a:srgbClr val="FFC000"/>
                                  </a:solidFill>
                                  <a:latin typeface="Cambria Math" panose="02040503050406030204" pitchFamily="18" charset="0"/>
                                </a:rPr>
                                <m:t>𝒊</m:t>
                              </m:r>
                            </m:sub>
                          </m:sSub>
                          <m:r>
                            <a:rPr lang="en-US" sz="2400" b="1" i="1" smtClean="0">
                              <a:solidFill>
                                <a:srgbClr val="FFC000"/>
                              </a:solidFill>
                              <a:latin typeface="Cambria Math" panose="02040503050406030204" pitchFamily="18" charset="0"/>
                            </a:rPr>
                            <m:t>+</m:t>
                          </m:r>
                          <m:r>
                            <a:rPr lang="en-US" sz="2400" b="1" i="1" smtClean="0">
                              <a:solidFill>
                                <a:srgbClr val="FFC000"/>
                              </a:solidFill>
                              <a:latin typeface="Cambria Math" panose="02040503050406030204" pitchFamily="18" charset="0"/>
                            </a:rPr>
                            <m:t>𝝁</m:t>
                          </m:r>
                        </m:den>
                      </m:f>
                    </m:oMath>
                  </m:oMathPara>
                </a14:m>
                <a:endParaRPr lang="en-US" sz="2400" b="1" dirty="0">
                  <a:solidFill>
                    <a:srgbClr val="FFC000"/>
                  </a:solidFill>
                  <a:latin typeface="Hans Kendrick V4"/>
                  <a:ea typeface="华文细黑"/>
                </a:endParaRPr>
              </a:p>
            </p:txBody>
          </p:sp>
        </mc:Choice>
        <mc:Fallback xmlns="">
          <p:sp>
            <p:nvSpPr>
              <p:cNvPr id="34" name="TextBox 33">
                <a:extLst>
                  <a:ext uri="{FF2B5EF4-FFF2-40B4-BE49-F238E27FC236}">
                    <a16:creationId xmlns:a16="http://schemas.microsoft.com/office/drawing/2014/main" id="{C6420AE2-F96B-45F8-889F-F44753BBFA2C}"/>
                  </a:ext>
                </a:extLst>
              </p:cNvPr>
              <p:cNvSpPr txBox="1">
                <a:spLocks noRot="1" noChangeAspect="1" noMove="1" noResize="1" noEditPoints="1" noAdjustHandles="1" noChangeArrowheads="1" noChangeShapeType="1" noTextEdit="1"/>
              </p:cNvSpPr>
              <p:nvPr/>
            </p:nvSpPr>
            <p:spPr>
              <a:xfrm>
                <a:off x="2405434" y="3628881"/>
                <a:ext cx="3276377" cy="753604"/>
              </a:xfrm>
              <a:prstGeom prst="rect">
                <a:avLst/>
              </a:prstGeom>
              <a:blipFill>
                <a:blip r:embed="rId2"/>
                <a:stretch>
                  <a:fillRect/>
                </a:stretch>
              </a:blipFill>
            </p:spPr>
            <p:txBody>
              <a:bodyPr/>
              <a:lstStyle/>
              <a:p>
                <a:r>
                  <a:rPr lang="de-DE">
                    <a:noFill/>
                  </a:rPr>
                  <a:t> </a:t>
                </a:r>
              </a:p>
            </p:txBody>
          </p:sp>
        </mc:Fallback>
      </mc:AlternateContent>
      <p:sp>
        <p:nvSpPr>
          <p:cNvPr id="35" name="任意多边形 12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6E0B202-EDF3-462D-813E-9D88468FB057}"/>
              </a:ext>
            </a:extLst>
          </p:cNvPr>
          <p:cNvSpPr/>
          <p:nvPr/>
        </p:nvSpPr>
        <p:spPr>
          <a:xfrm rot="16598735" flipV="1">
            <a:off x="2308939" y="3374977"/>
            <a:ext cx="267194" cy="1033046"/>
          </a:xfrm>
          <a:custGeom>
            <a:avLst/>
            <a:gdLst>
              <a:gd name="connsiteX0" fmla="*/ 1054100 w 1054100"/>
              <a:gd name="connsiteY0" fmla="*/ 0 h 1930400"/>
              <a:gd name="connsiteX1" fmla="*/ 825500 w 1054100"/>
              <a:gd name="connsiteY1" fmla="*/ 88900 h 1930400"/>
              <a:gd name="connsiteX2" fmla="*/ 825500 w 1054100"/>
              <a:gd name="connsiteY2" fmla="*/ 1828800 h 1930400"/>
              <a:gd name="connsiteX3" fmla="*/ 723900 w 1054100"/>
              <a:gd name="connsiteY3" fmla="*/ 1930400 h 1930400"/>
              <a:gd name="connsiteX4" fmla="*/ 0 w 1054100"/>
              <a:gd name="connsiteY4" fmla="*/ 1930400 h 1930400"/>
              <a:gd name="connsiteX0" fmla="*/ 918369 w 918369"/>
              <a:gd name="connsiteY0" fmla="*/ 0 h 1937544"/>
              <a:gd name="connsiteX1" fmla="*/ 825500 w 918369"/>
              <a:gd name="connsiteY1" fmla="*/ 96044 h 1937544"/>
              <a:gd name="connsiteX2" fmla="*/ 825500 w 918369"/>
              <a:gd name="connsiteY2" fmla="*/ 1835944 h 1937544"/>
              <a:gd name="connsiteX3" fmla="*/ 723900 w 918369"/>
              <a:gd name="connsiteY3" fmla="*/ 1937544 h 1937544"/>
              <a:gd name="connsiteX4" fmla="*/ 0 w 918369"/>
              <a:gd name="connsiteY4" fmla="*/ 1937544 h 1937544"/>
              <a:gd name="connsiteX0" fmla="*/ 918369 w 919233"/>
              <a:gd name="connsiteY0" fmla="*/ 7649 h 1945193"/>
              <a:gd name="connsiteX1" fmla="*/ 919233 w 919233"/>
              <a:gd name="connsiteY1" fmla="*/ 0 h 1945193"/>
              <a:gd name="connsiteX2" fmla="*/ 825500 w 919233"/>
              <a:gd name="connsiteY2" fmla="*/ 103693 h 1945193"/>
              <a:gd name="connsiteX3" fmla="*/ 825500 w 919233"/>
              <a:gd name="connsiteY3" fmla="*/ 1843593 h 1945193"/>
              <a:gd name="connsiteX4" fmla="*/ 723900 w 919233"/>
              <a:gd name="connsiteY4" fmla="*/ 1945193 h 1945193"/>
              <a:gd name="connsiteX5" fmla="*/ 0 w 919233"/>
              <a:gd name="connsiteY5" fmla="*/ 1945193 h 1945193"/>
              <a:gd name="connsiteX0" fmla="*/ 918369 w 1314520"/>
              <a:gd name="connsiteY0" fmla="*/ 0 h 1937544"/>
              <a:gd name="connsiteX1" fmla="*/ 1314520 w 1314520"/>
              <a:gd name="connsiteY1" fmla="*/ 13782 h 1937544"/>
              <a:gd name="connsiteX2" fmla="*/ 825500 w 1314520"/>
              <a:gd name="connsiteY2" fmla="*/ 96044 h 1937544"/>
              <a:gd name="connsiteX3" fmla="*/ 825500 w 1314520"/>
              <a:gd name="connsiteY3" fmla="*/ 1835944 h 1937544"/>
              <a:gd name="connsiteX4" fmla="*/ 723900 w 1314520"/>
              <a:gd name="connsiteY4" fmla="*/ 1937544 h 1937544"/>
              <a:gd name="connsiteX5" fmla="*/ 0 w 1314520"/>
              <a:gd name="connsiteY5" fmla="*/ 1937544 h 1937544"/>
              <a:gd name="connsiteX0" fmla="*/ 918369 w 1521688"/>
              <a:gd name="connsiteY0" fmla="*/ 14793 h 1952337"/>
              <a:gd name="connsiteX1" fmla="*/ 1521688 w 1521688"/>
              <a:gd name="connsiteY1" fmla="*/ 0 h 1952337"/>
              <a:gd name="connsiteX2" fmla="*/ 1314520 w 1521688"/>
              <a:gd name="connsiteY2" fmla="*/ 28575 h 1952337"/>
              <a:gd name="connsiteX3" fmla="*/ 825500 w 1521688"/>
              <a:gd name="connsiteY3" fmla="*/ 110837 h 1952337"/>
              <a:gd name="connsiteX4" fmla="*/ 825500 w 1521688"/>
              <a:gd name="connsiteY4" fmla="*/ 1850737 h 1952337"/>
              <a:gd name="connsiteX5" fmla="*/ 723900 w 1521688"/>
              <a:gd name="connsiteY5" fmla="*/ 1952337 h 1952337"/>
              <a:gd name="connsiteX6" fmla="*/ 0 w 1521688"/>
              <a:gd name="connsiteY6" fmla="*/ 1952337 h 1952337"/>
              <a:gd name="connsiteX0" fmla="*/ 918369 w 1521688"/>
              <a:gd name="connsiteY0" fmla="*/ 195792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938283 w 1521688"/>
              <a:gd name="connsiteY3" fmla="*/ 169093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893833 w 1521688"/>
              <a:gd name="connsiteY3" fmla="*/ 178618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1004957 w 1521688"/>
              <a:gd name="connsiteY0" fmla="*/ 25 h 2133336"/>
              <a:gd name="connsiteX1" fmla="*/ 1521688 w 1521688"/>
              <a:gd name="connsiteY1" fmla="*/ 180999 h 2133336"/>
              <a:gd name="connsiteX2" fmla="*/ 893833 w 1521688"/>
              <a:gd name="connsiteY2" fmla="*/ 178618 h 2133336"/>
              <a:gd name="connsiteX3" fmla="*/ 825500 w 1521688"/>
              <a:gd name="connsiteY3" fmla="*/ 291836 h 2133336"/>
              <a:gd name="connsiteX4" fmla="*/ 825500 w 1521688"/>
              <a:gd name="connsiteY4" fmla="*/ 2031736 h 2133336"/>
              <a:gd name="connsiteX5" fmla="*/ 723900 w 1521688"/>
              <a:gd name="connsiteY5" fmla="*/ 2133336 h 2133336"/>
              <a:gd name="connsiteX6" fmla="*/ 0 w 1521688"/>
              <a:gd name="connsiteY6" fmla="*/ 2133336 h 2133336"/>
              <a:gd name="connsiteX0" fmla="*/ 1521688 w 1521688"/>
              <a:gd name="connsiteY0" fmla="*/ 2381 h 1954718"/>
              <a:gd name="connsiteX1" fmla="*/ 893833 w 1521688"/>
              <a:gd name="connsiteY1" fmla="*/ 0 h 1954718"/>
              <a:gd name="connsiteX2" fmla="*/ 825500 w 1521688"/>
              <a:gd name="connsiteY2" fmla="*/ 113218 h 1954718"/>
              <a:gd name="connsiteX3" fmla="*/ 825500 w 1521688"/>
              <a:gd name="connsiteY3" fmla="*/ 1853118 h 1954718"/>
              <a:gd name="connsiteX4" fmla="*/ 723900 w 1521688"/>
              <a:gd name="connsiteY4" fmla="*/ 1954718 h 1954718"/>
              <a:gd name="connsiteX5" fmla="*/ 0 w 1521688"/>
              <a:gd name="connsiteY5" fmla="*/ 1954718 h 1954718"/>
              <a:gd name="connsiteX0" fmla="*/ 1023213 w 1023213"/>
              <a:gd name="connsiteY0" fmla="*/ 5556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2381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0 h 1958687"/>
              <a:gd name="connsiteX1" fmla="*/ 893833 w 1023213"/>
              <a:gd name="connsiteY1" fmla="*/ 3969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3213 w 1023213"/>
              <a:gd name="connsiteY0" fmla="*/ 0 h 1958687"/>
              <a:gd name="connsiteX1" fmla="*/ 912883 w 1023213"/>
              <a:gd name="connsiteY1" fmla="*/ 7144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35913 w 1035913"/>
              <a:gd name="connsiteY0" fmla="*/ 0 h 1955512"/>
              <a:gd name="connsiteX1" fmla="*/ 912883 w 1035913"/>
              <a:gd name="connsiteY1" fmla="*/ 3969 h 1955512"/>
              <a:gd name="connsiteX2" fmla="*/ 825500 w 1035913"/>
              <a:gd name="connsiteY2" fmla="*/ 114012 h 1955512"/>
              <a:gd name="connsiteX3" fmla="*/ 825500 w 1035913"/>
              <a:gd name="connsiteY3" fmla="*/ 1853912 h 1955512"/>
              <a:gd name="connsiteX4" fmla="*/ 723900 w 1035913"/>
              <a:gd name="connsiteY4" fmla="*/ 1955512 h 1955512"/>
              <a:gd name="connsiteX5" fmla="*/ 0 w 1035913"/>
              <a:gd name="connsiteY5" fmla="*/ 1955512 h 1955512"/>
              <a:gd name="connsiteX0" fmla="*/ 912883 w 912883"/>
              <a:gd name="connsiteY0" fmla="*/ 0 h 1951543"/>
              <a:gd name="connsiteX1" fmla="*/ 825500 w 912883"/>
              <a:gd name="connsiteY1" fmla="*/ 110043 h 1951543"/>
              <a:gd name="connsiteX2" fmla="*/ 825500 w 912883"/>
              <a:gd name="connsiteY2" fmla="*/ 1849943 h 1951543"/>
              <a:gd name="connsiteX3" fmla="*/ 723900 w 912883"/>
              <a:gd name="connsiteY3" fmla="*/ 1951543 h 1951543"/>
              <a:gd name="connsiteX4" fmla="*/ 0 w 912883"/>
              <a:gd name="connsiteY4" fmla="*/ 1951543 h 1951543"/>
              <a:gd name="connsiteX0" fmla="*/ 188983 w 188983"/>
              <a:gd name="connsiteY0" fmla="*/ 0 h 1951543"/>
              <a:gd name="connsiteX1" fmla="*/ 101600 w 188983"/>
              <a:gd name="connsiteY1" fmla="*/ 110043 h 1951543"/>
              <a:gd name="connsiteX2" fmla="*/ 101600 w 188983"/>
              <a:gd name="connsiteY2" fmla="*/ 1849943 h 1951543"/>
              <a:gd name="connsiteX3" fmla="*/ 0 w 188983"/>
              <a:gd name="connsiteY3" fmla="*/ 1951543 h 1951543"/>
              <a:gd name="connsiteX0" fmla="*/ 87383 w 87383"/>
              <a:gd name="connsiteY0" fmla="*/ 0 h 1849943"/>
              <a:gd name="connsiteX1" fmla="*/ 0 w 87383"/>
              <a:gd name="connsiteY1" fmla="*/ 110043 h 1849943"/>
              <a:gd name="connsiteX2" fmla="*/ 0 w 87383"/>
              <a:gd name="connsiteY2" fmla="*/ 1849943 h 1849943"/>
              <a:gd name="connsiteX0" fmla="*/ 87383 w 87383"/>
              <a:gd name="connsiteY0" fmla="*/ 0 h 2040443"/>
              <a:gd name="connsiteX1" fmla="*/ 0 w 87383"/>
              <a:gd name="connsiteY1" fmla="*/ 110043 h 2040443"/>
              <a:gd name="connsiteX2" fmla="*/ 4762 w 87383"/>
              <a:gd name="connsiteY2" fmla="*/ 2040443 h 2040443"/>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654157"/>
              <a:gd name="connsiteX1" fmla="*/ 0 w 87383"/>
              <a:gd name="connsiteY1" fmla="*/ 110043 h 2654157"/>
              <a:gd name="connsiteX2" fmla="*/ 4764 w 87383"/>
              <a:gd name="connsiteY2" fmla="*/ 2654158 h 2654157"/>
              <a:gd name="connsiteX0" fmla="*/ 88252 w 88252"/>
              <a:gd name="connsiteY0" fmla="*/ 0 h 967089"/>
              <a:gd name="connsiteX1" fmla="*/ 869 w 88252"/>
              <a:gd name="connsiteY1" fmla="*/ 110043 h 967089"/>
              <a:gd name="connsiteX2" fmla="*/ 410 w 88252"/>
              <a:gd name="connsiteY2" fmla="*/ 967088 h 967089"/>
              <a:gd name="connsiteX0" fmla="*/ 88251 w 88251"/>
              <a:gd name="connsiteY0" fmla="*/ 0 h 967096"/>
              <a:gd name="connsiteX1" fmla="*/ 868 w 88251"/>
              <a:gd name="connsiteY1" fmla="*/ 110043 h 967096"/>
              <a:gd name="connsiteX2" fmla="*/ 412 w 88251"/>
              <a:gd name="connsiteY2" fmla="*/ 967095 h 967096"/>
              <a:gd name="connsiteX0" fmla="*/ 87839 w 87839"/>
              <a:gd name="connsiteY0" fmla="*/ 0 h 967096"/>
              <a:gd name="connsiteX1" fmla="*/ 456 w 87839"/>
              <a:gd name="connsiteY1" fmla="*/ 110043 h 967096"/>
              <a:gd name="connsiteX2" fmla="*/ 0 w 87839"/>
              <a:gd name="connsiteY2" fmla="*/ 967095 h 967096"/>
              <a:gd name="connsiteX0" fmla="*/ 87839 w 87839"/>
              <a:gd name="connsiteY0" fmla="*/ 0 h 967096"/>
              <a:gd name="connsiteX1" fmla="*/ 456 w 87839"/>
              <a:gd name="connsiteY1" fmla="*/ 110043 h 967096"/>
              <a:gd name="connsiteX2" fmla="*/ 0 w 87839"/>
              <a:gd name="connsiteY2" fmla="*/ 967096 h 967096"/>
              <a:gd name="connsiteX0" fmla="*/ 87839 w 87839"/>
              <a:gd name="connsiteY0" fmla="*/ 0 h 967096"/>
              <a:gd name="connsiteX1" fmla="*/ 456 w 87839"/>
              <a:gd name="connsiteY1" fmla="*/ 110043 h 967096"/>
              <a:gd name="connsiteX2" fmla="*/ 0 w 87839"/>
              <a:gd name="connsiteY2" fmla="*/ 967096 h 967096"/>
              <a:gd name="connsiteX0" fmla="*/ 104563 w 104563"/>
              <a:gd name="connsiteY0" fmla="*/ 0 h 3683396"/>
              <a:gd name="connsiteX1" fmla="*/ 17180 w 104563"/>
              <a:gd name="connsiteY1" fmla="*/ 110043 h 3683396"/>
              <a:gd name="connsiteX2" fmla="*/ 0 w 104563"/>
              <a:gd name="connsiteY2" fmla="*/ 3683396 h 3683396"/>
              <a:gd name="connsiteX0" fmla="*/ 96201 w 96201"/>
              <a:gd name="connsiteY0" fmla="*/ 0 h 3632465"/>
              <a:gd name="connsiteX1" fmla="*/ 8818 w 96201"/>
              <a:gd name="connsiteY1" fmla="*/ 110043 h 3632465"/>
              <a:gd name="connsiteX2" fmla="*/ 0 w 96201"/>
              <a:gd name="connsiteY2" fmla="*/ 3632465 h 3632465"/>
              <a:gd name="connsiteX0" fmla="*/ 87839 w 87839"/>
              <a:gd name="connsiteY0" fmla="*/ 0 h 3632465"/>
              <a:gd name="connsiteX1" fmla="*/ 456 w 87839"/>
              <a:gd name="connsiteY1" fmla="*/ 110043 h 3632465"/>
              <a:gd name="connsiteX2" fmla="*/ 0 w 87839"/>
              <a:gd name="connsiteY2" fmla="*/ 3632465 h 3632465"/>
              <a:gd name="connsiteX0" fmla="*/ 90452 w 90452"/>
              <a:gd name="connsiteY0" fmla="*/ 0 h 1149597"/>
              <a:gd name="connsiteX1" fmla="*/ 3069 w 90452"/>
              <a:gd name="connsiteY1" fmla="*/ 110043 h 1149597"/>
              <a:gd name="connsiteX2" fmla="*/ 0 w 90452"/>
              <a:gd name="connsiteY2" fmla="*/ 1149597 h 1149597"/>
              <a:gd name="connsiteX0" fmla="*/ 90452 w 90452"/>
              <a:gd name="connsiteY0" fmla="*/ 0 h 1347660"/>
              <a:gd name="connsiteX1" fmla="*/ 3069 w 90452"/>
              <a:gd name="connsiteY1" fmla="*/ 110043 h 1347660"/>
              <a:gd name="connsiteX2" fmla="*/ 0 w 90452"/>
              <a:gd name="connsiteY2" fmla="*/ 1347660 h 1347660"/>
            </a:gdLst>
            <a:ahLst/>
            <a:cxnLst>
              <a:cxn ang="0">
                <a:pos x="connsiteX0" y="connsiteY0"/>
              </a:cxn>
              <a:cxn ang="0">
                <a:pos x="connsiteX1" y="connsiteY1"/>
              </a:cxn>
              <a:cxn ang="0">
                <a:pos x="connsiteX2" y="connsiteY2"/>
              </a:cxn>
            </a:cxnLst>
            <a:rect l="l" t="t" r="r" b="b"/>
            <a:pathLst>
              <a:path w="90452" h="1347660">
                <a:moveTo>
                  <a:pt x="90452" y="0"/>
                </a:moveTo>
                <a:lnTo>
                  <a:pt x="3069" y="110043"/>
                </a:lnTo>
                <a:cubicBezTo>
                  <a:pt x="4656" y="753510"/>
                  <a:pt x="1028" y="698894"/>
                  <a:pt x="0" y="1347660"/>
                </a:cubicBezTo>
              </a:path>
            </a:pathLst>
          </a:custGeom>
          <a:noFill/>
          <a:ln w="19050" cap="flat" cmpd="sng" algn="ctr">
            <a:gradFill>
              <a:gsLst>
                <a:gs pos="0">
                  <a:srgbClr val="FFFFFF">
                    <a:alpha val="45000"/>
                  </a:srgbClr>
                </a:gs>
                <a:gs pos="100000">
                  <a:srgbClr val="FFFFFF">
                    <a:alpha val="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ea"/>
              <a:sym typeface="+mn-lt"/>
            </a:endParaRPr>
          </a:p>
        </p:txBody>
      </p:sp>
      <p:sp>
        <p:nvSpPr>
          <p:cNvPr id="36" name="任意多边形 12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5B5D494-9E2A-41F5-B0E4-90CC7DF76C09}"/>
              </a:ext>
            </a:extLst>
          </p:cNvPr>
          <p:cNvSpPr/>
          <p:nvPr/>
        </p:nvSpPr>
        <p:spPr>
          <a:xfrm rot="1102883" flipV="1">
            <a:off x="4800313" y="2869999"/>
            <a:ext cx="168304" cy="771810"/>
          </a:xfrm>
          <a:custGeom>
            <a:avLst/>
            <a:gdLst>
              <a:gd name="connsiteX0" fmla="*/ 1054100 w 1054100"/>
              <a:gd name="connsiteY0" fmla="*/ 0 h 1930400"/>
              <a:gd name="connsiteX1" fmla="*/ 825500 w 1054100"/>
              <a:gd name="connsiteY1" fmla="*/ 88900 h 1930400"/>
              <a:gd name="connsiteX2" fmla="*/ 825500 w 1054100"/>
              <a:gd name="connsiteY2" fmla="*/ 1828800 h 1930400"/>
              <a:gd name="connsiteX3" fmla="*/ 723900 w 1054100"/>
              <a:gd name="connsiteY3" fmla="*/ 1930400 h 1930400"/>
              <a:gd name="connsiteX4" fmla="*/ 0 w 1054100"/>
              <a:gd name="connsiteY4" fmla="*/ 1930400 h 1930400"/>
              <a:gd name="connsiteX0" fmla="*/ 918369 w 918369"/>
              <a:gd name="connsiteY0" fmla="*/ 0 h 1937544"/>
              <a:gd name="connsiteX1" fmla="*/ 825500 w 918369"/>
              <a:gd name="connsiteY1" fmla="*/ 96044 h 1937544"/>
              <a:gd name="connsiteX2" fmla="*/ 825500 w 918369"/>
              <a:gd name="connsiteY2" fmla="*/ 1835944 h 1937544"/>
              <a:gd name="connsiteX3" fmla="*/ 723900 w 918369"/>
              <a:gd name="connsiteY3" fmla="*/ 1937544 h 1937544"/>
              <a:gd name="connsiteX4" fmla="*/ 0 w 918369"/>
              <a:gd name="connsiteY4" fmla="*/ 1937544 h 1937544"/>
              <a:gd name="connsiteX0" fmla="*/ 918369 w 919233"/>
              <a:gd name="connsiteY0" fmla="*/ 7649 h 1945193"/>
              <a:gd name="connsiteX1" fmla="*/ 919233 w 919233"/>
              <a:gd name="connsiteY1" fmla="*/ 0 h 1945193"/>
              <a:gd name="connsiteX2" fmla="*/ 825500 w 919233"/>
              <a:gd name="connsiteY2" fmla="*/ 103693 h 1945193"/>
              <a:gd name="connsiteX3" fmla="*/ 825500 w 919233"/>
              <a:gd name="connsiteY3" fmla="*/ 1843593 h 1945193"/>
              <a:gd name="connsiteX4" fmla="*/ 723900 w 919233"/>
              <a:gd name="connsiteY4" fmla="*/ 1945193 h 1945193"/>
              <a:gd name="connsiteX5" fmla="*/ 0 w 919233"/>
              <a:gd name="connsiteY5" fmla="*/ 1945193 h 1945193"/>
              <a:gd name="connsiteX0" fmla="*/ 918369 w 1314520"/>
              <a:gd name="connsiteY0" fmla="*/ 0 h 1937544"/>
              <a:gd name="connsiteX1" fmla="*/ 1314520 w 1314520"/>
              <a:gd name="connsiteY1" fmla="*/ 13782 h 1937544"/>
              <a:gd name="connsiteX2" fmla="*/ 825500 w 1314520"/>
              <a:gd name="connsiteY2" fmla="*/ 96044 h 1937544"/>
              <a:gd name="connsiteX3" fmla="*/ 825500 w 1314520"/>
              <a:gd name="connsiteY3" fmla="*/ 1835944 h 1937544"/>
              <a:gd name="connsiteX4" fmla="*/ 723900 w 1314520"/>
              <a:gd name="connsiteY4" fmla="*/ 1937544 h 1937544"/>
              <a:gd name="connsiteX5" fmla="*/ 0 w 1314520"/>
              <a:gd name="connsiteY5" fmla="*/ 1937544 h 1937544"/>
              <a:gd name="connsiteX0" fmla="*/ 918369 w 1521688"/>
              <a:gd name="connsiteY0" fmla="*/ 14793 h 1952337"/>
              <a:gd name="connsiteX1" fmla="*/ 1521688 w 1521688"/>
              <a:gd name="connsiteY1" fmla="*/ 0 h 1952337"/>
              <a:gd name="connsiteX2" fmla="*/ 1314520 w 1521688"/>
              <a:gd name="connsiteY2" fmla="*/ 28575 h 1952337"/>
              <a:gd name="connsiteX3" fmla="*/ 825500 w 1521688"/>
              <a:gd name="connsiteY3" fmla="*/ 110837 h 1952337"/>
              <a:gd name="connsiteX4" fmla="*/ 825500 w 1521688"/>
              <a:gd name="connsiteY4" fmla="*/ 1850737 h 1952337"/>
              <a:gd name="connsiteX5" fmla="*/ 723900 w 1521688"/>
              <a:gd name="connsiteY5" fmla="*/ 1952337 h 1952337"/>
              <a:gd name="connsiteX6" fmla="*/ 0 w 1521688"/>
              <a:gd name="connsiteY6" fmla="*/ 1952337 h 1952337"/>
              <a:gd name="connsiteX0" fmla="*/ 918369 w 1521688"/>
              <a:gd name="connsiteY0" fmla="*/ 195792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938283 w 1521688"/>
              <a:gd name="connsiteY3" fmla="*/ 169093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893833 w 1521688"/>
              <a:gd name="connsiteY3" fmla="*/ 178618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1004957 w 1521688"/>
              <a:gd name="connsiteY0" fmla="*/ 25 h 2133336"/>
              <a:gd name="connsiteX1" fmla="*/ 1521688 w 1521688"/>
              <a:gd name="connsiteY1" fmla="*/ 180999 h 2133336"/>
              <a:gd name="connsiteX2" fmla="*/ 893833 w 1521688"/>
              <a:gd name="connsiteY2" fmla="*/ 178618 h 2133336"/>
              <a:gd name="connsiteX3" fmla="*/ 825500 w 1521688"/>
              <a:gd name="connsiteY3" fmla="*/ 291836 h 2133336"/>
              <a:gd name="connsiteX4" fmla="*/ 825500 w 1521688"/>
              <a:gd name="connsiteY4" fmla="*/ 2031736 h 2133336"/>
              <a:gd name="connsiteX5" fmla="*/ 723900 w 1521688"/>
              <a:gd name="connsiteY5" fmla="*/ 2133336 h 2133336"/>
              <a:gd name="connsiteX6" fmla="*/ 0 w 1521688"/>
              <a:gd name="connsiteY6" fmla="*/ 2133336 h 2133336"/>
              <a:gd name="connsiteX0" fmla="*/ 1521688 w 1521688"/>
              <a:gd name="connsiteY0" fmla="*/ 2381 h 1954718"/>
              <a:gd name="connsiteX1" fmla="*/ 893833 w 1521688"/>
              <a:gd name="connsiteY1" fmla="*/ 0 h 1954718"/>
              <a:gd name="connsiteX2" fmla="*/ 825500 w 1521688"/>
              <a:gd name="connsiteY2" fmla="*/ 113218 h 1954718"/>
              <a:gd name="connsiteX3" fmla="*/ 825500 w 1521688"/>
              <a:gd name="connsiteY3" fmla="*/ 1853118 h 1954718"/>
              <a:gd name="connsiteX4" fmla="*/ 723900 w 1521688"/>
              <a:gd name="connsiteY4" fmla="*/ 1954718 h 1954718"/>
              <a:gd name="connsiteX5" fmla="*/ 0 w 1521688"/>
              <a:gd name="connsiteY5" fmla="*/ 1954718 h 1954718"/>
              <a:gd name="connsiteX0" fmla="*/ 1023213 w 1023213"/>
              <a:gd name="connsiteY0" fmla="*/ 5556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2381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0 h 1958687"/>
              <a:gd name="connsiteX1" fmla="*/ 893833 w 1023213"/>
              <a:gd name="connsiteY1" fmla="*/ 3969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3213 w 1023213"/>
              <a:gd name="connsiteY0" fmla="*/ 0 h 1958687"/>
              <a:gd name="connsiteX1" fmla="*/ 912883 w 1023213"/>
              <a:gd name="connsiteY1" fmla="*/ 7144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35913 w 1035913"/>
              <a:gd name="connsiteY0" fmla="*/ 0 h 1955512"/>
              <a:gd name="connsiteX1" fmla="*/ 912883 w 1035913"/>
              <a:gd name="connsiteY1" fmla="*/ 3969 h 1955512"/>
              <a:gd name="connsiteX2" fmla="*/ 825500 w 1035913"/>
              <a:gd name="connsiteY2" fmla="*/ 114012 h 1955512"/>
              <a:gd name="connsiteX3" fmla="*/ 825500 w 1035913"/>
              <a:gd name="connsiteY3" fmla="*/ 1853912 h 1955512"/>
              <a:gd name="connsiteX4" fmla="*/ 723900 w 1035913"/>
              <a:gd name="connsiteY4" fmla="*/ 1955512 h 1955512"/>
              <a:gd name="connsiteX5" fmla="*/ 0 w 1035913"/>
              <a:gd name="connsiteY5" fmla="*/ 1955512 h 1955512"/>
              <a:gd name="connsiteX0" fmla="*/ 912883 w 912883"/>
              <a:gd name="connsiteY0" fmla="*/ 0 h 1951543"/>
              <a:gd name="connsiteX1" fmla="*/ 825500 w 912883"/>
              <a:gd name="connsiteY1" fmla="*/ 110043 h 1951543"/>
              <a:gd name="connsiteX2" fmla="*/ 825500 w 912883"/>
              <a:gd name="connsiteY2" fmla="*/ 1849943 h 1951543"/>
              <a:gd name="connsiteX3" fmla="*/ 723900 w 912883"/>
              <a:gd name="connsiteY3" fmla="*/ 1951543 h 1951543"/>
              <a:gd name="connsiteX4" fmla="*/ 0 w 912883"/>
              <a:gd name="connsiteY4" fmla="*/ 1951543 h 1951543"/>
              <a:gd name="connsiteX0" fmla="*/ 188983 w 188983"/>
              <a:gd name="connsiteY0" fmla="*/ 0 h 1951543"/>
              <a:gd name="connsiteX1" fmla="*/ 101600 w 188983"/>
              <a:gd name="connsiteY1" fmla="*/ 110043 h 1951543"/>
              <a:gd name="connsiteX2" fmla="*/ 101600 w 188983"/>
              <a:gd name="connsiteY2" fmla="*/ 1849943 h 1951543"/>
              <a:gd name="connsiteX3" fmla="*/ 0 w 188983"/>
              <a:gd name="connsiteY3" fmla="*/ 1951543 h 1951543"/>
              <a:gd name="connsiteX0" fmla="*/ 87383 w 87383"/>
              <a:gd name="connsiteY0" fmla="*/ 0 h 1849943"/>
              <a:gd name="connsiteX1" fmla="*/ 0 w 87383"/>
              <a:gd name="connsiteY1" fmla="*/ 110043 h 1849943"/>
              <a:gd name="connsiteX2" fmla="*/ 0 w 87383"/>
              <a:gd name="connsiteY2" fmla="*/ 1849943 h 1849943"/>
              <a:gd name="connsiteX0" fmla="*/ 87383 w 87383"/>
              <a:gd name="connsiteY0" fmla="*/ 0 h 2040443"/>
              <a:gd name="connsiteX1" fmla="*/ 0 w 87383"/>
              <a:gd name="connsiteY1" fmla="*/ 110043 h 2040443"/>
              <a:gd name="connsiteX2" fmla="*/ 4762 w 87383"/>
              <a:gd name="connsiteY2" fmla="*/ 2040443 h 2040443"/>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654157"/>
              <a:gd name="connsiteX1" fmla="*/ 0 w 87383"/>
              <a:gd name="connsiteY1" fmla="*/ 110043 h 2654157"/>
              <a:gd name="connsiteX2" fmla="*/ 4764 w 87383"/>
              <a:gd name="connsiteY2" fmla="*/ 2654158 h 2654157"/>
              <a:gd name="connsiteX0" fmla="*/ 88252 w 88252"/>
              <a:gd name="connsiteY0" fmla="*/ 0 h 967089"/>
              <a:gd name="connsiteX1" fmla="*/ 869 w 88252"/>
              <a:gd name="connsiteY1" fmla="*/ 110043 h 967089"/>
              <a:gd name="connsiteX2" fmla="*/ 410 w 88252"/>
              <a:gd name="connsiteY2" fmla="*/ 967088 h 967089"/>
              <a:gd name="connsiteX0" fmla="*/ 88251 w 88251"/>
              <a:gd name="connsiteY0" fmla="*/ 0 h 967096"/>
              <a:gd name="connsiteX1" fmla="*/ 868 w 88251"/>
              <a:gd name="connsiteY1" fmla="*/ 110043 h 967096"/>
              <a:gd name="connsiteX2" fmla="*/ 412 w 88251"/>
              <a:gd name="connsiteY2" fmla="*/ 967095 h 967096"/>
              <a:gd name="connsiteX0" fmla="*/ 87839 w 87839"/>
              <a:gd name="connsiteY0" fmla="*/ 0 h 967096"/>
              <a:gd name="connsiteX1" fmla="*/ 456 w 87839"/>
              <a:gd name="connsiteY1" fmla="*/ 110043 h 967096"/>
              <a:gd name="connsiteX2" fmla="*/ 0 w 87839"/>
              <a:gd name="connsiteY2" fmla="*/ 967095 h 967096"/>
              <a:gd name="connsiteX0" fmla="*/ 87839 w 87839"/>
              <a:gd name="connsiteY0" fmla="*/ 0 h 967096"/>
              <a:gd name="connsiteX1" fmla="*/ 456 w 87839"/>
              <a:gd name="connsiteY1" fmla="*/ 110043 h 967096"/>
              <a:gd name="connsiteX2" fmla="*/ 0 w 87839"/>
              <a:gd name="connsiteY2" fmla="*/ 967096 h 967096"/>
              <a:gd name="connsiteX0" fmla="*/ 87839 w 87839"/>
              <a:gd name="connsiteY0" fmla="*/ 0 h 967096"/>
              <a:gd name="connsiteX1" fmla="*/ 456 w 87839"/>
              <a:gd name="connsiteY1" fmla="*/ 110043 h 967096"/>
              <a:gd name="connsiteX2" fmla="*/ 0 w 87839"/>
              <a:gd name="connsiteY2" fmla="*/ 967096 h 967096"/>
              <a:gd name="connsiteX0" fmla="*/ 104563 w 104563"/>
              <a:gd name="connsiteY0" fmla="*/ 0 h 3683396"/>
              <a:gd name="connsiteX1" fmla="*/ 17180 w 104563"/>
              <a:gd name="connsiteY1" fmla="*/ 110043 h 3683396"/>
              <a:gd name="connsiteX2" fmla="*/ 0 w 104563"/>
              <a:gd name="connsiteY2" fmla="*/ 3683396 h 3683396"/>
              <a:gd name="connsiteX0" fmla="*/ 96201 w 96201"/>
              <a:gd name="connsiteY0" fmla="*/ 0 h 3632465"/>
              <a:gd name="connsiteX1" fmla="*/ 8818 w 96201"/>
              <a:gd name="connsiteY1" fmla="*/ 110043 h 3632465"/>
              <a:gd name="connsiteX2" fmla="*/ 0 w 96201"/>
              <a:gd name="connsiteY2" fmla="*/ 3632465 h 3632465"/>
              <a:gd name="connsiteX0" fmla="*/ 87839 w 87839"/>
              <a:gd name="connsiteY0" fmla="*/ 0 h 3632465"/>
              <a:gd name="connsiteX1" fmla="*/ 456 w 87839"/>
              <a:gd name="connsiteY1" fmla="*/ 110043 h 3632465"/>
              <a:gd name="connsiteX2" fmla="*/ 0 w 87839"/>
              <a:gd name="connsiteY2" fmla="*/ 3632465 h 3632465"/>
              <a:gd name="connsiteX0" fmla="*/ 90452 w 90452"/>
              <a:gd name="connsiteY0" fmla="*/ 0 h 1149597"/>
              <a:gd name="connsiteX1" fmla="*/ 3069 w 90452"/>
              <a:gd name="connsiteY1" fmla="*/ 110043 h 1149597"/>
              <a:gd name="connsiteX2" fmla="*/ 0 w 90452"/>
              <a:gd name="connsiteY2" fmla="*/ 1149597 h 1149597"/>
              <a:gd name="connsiteX0" fmla="*/ 90452 w 90452"/>
              <a:gd name="connsiteY0" fmla="*/ 0 h 1347660"/>
              <a:gd name="connsiteX1" fmla="*/ 3069 w 90452"/>
              <a:gd name="connsiteY1" fmla="*/ 110043 h 1347660"/>
              <a:gd name="connsiteX2" fmla="*/ 0 w 90452"/>
              <a:gd name="connsiteY2" fmla="*/ 1347660 h 1347660"/>
            </a:gdLst>
            <a:ahLst/>
            <a:cxnLst>
              <a:cxn ang="0">
                <a:pos x="connsiteX0" y="connsiteY0"/>
              </a:cxn>
              <a:cxn ang="0">
                <a:pos x="connsiteX1" y="connsiteY1"/>
              </a:cxn>
              <a:cxn ang="0">
                <a:pos x="connsiteX2" y="connsiteY2"/>
              </a:cxn>
            </a:cxnLst>
            <a:rect l="l" t="t" r="r" b="b"/>
            <a:pathLst>
              <a:path w="90452" h="1347660">
                <a:moveTo>
                  <a:pt x="90452" y="0"/>
                </a:moveTo>
                <a:lnTo>
                  <a:pt x="3069" y="110043"/>
                </a:lnTo>
                <a:cubicBezTo>
                  <a:pt x="4656" y="753510"/>
                  <a:pt x="1028" y="698894"/>
                  <a:pt x="0" y="1347660"/>
                </a:cubicBezTo>
              </a:path>
            </a:pathLst>
          </a:custGeom>
          <a:noFill/>
          <a:ln w="19050" cap="flat" cmpd="sng" algn="ctr">
            <a:gradFill>
              <a:gsLst>
                <a:gs pos="0">
                  <a:srgbClr val="FFFFFF">
                    <a:alpha val="45000"/>
                  </a:srgbClr>
                </a:gs>
                <a:gs pos="100000">
                  <a:srgbClr val="FFFFFF">
                    <a:alpha val="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ea"/>
              <a:sym typeface="+mn-lt"/>
            </a:endParaRPr>
          </a:p>
        </p:txBody>
      </p:sp>
      <p:sp>
        <p:nvSpPr>
          <p:cNvPr id="37" name="任意多边形 12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CF0B200-DB78-48D8-98AF-8C21F867E7EE}"/>
              </a:ext>
            </a:extLst>
          </p:cNvPr>
          <p:cNvSpPr/>
          <p:nvPr/>
        </p:nvSpPr>
        <p:spPr>
          <a:xfrm rot="11223346" flipV="1">
            <a:off x="4154195" y="4390433"/>
            <a:ext cx="190847" cy="996595"/>
          </a:xfrm>
          <a:custGeom>
            <a:avLst/>
            <a:gdLst>
              <a:gd name="connsiteX0" fmla="*/ 1054100 w 1054100"/>
              <a:gd name="connsiteY0" fmla="*/ 0 h 1930400"/>
              <a:gd name="connsiteX1" fmla="*/ 825500 w 1054100"/>
              <a:gd name="connsiteY1" fmla="*/ 88900 h 1930400"/>
              <a:gd name="connsiteX2" fmla="*/ 825500 w 1054100"/>
              <a:gd name="connsiteY2" fmla="*/ 1828800 h 1930400"/>
              <a:gd name="connsiteX3" fmla="*/ 723900 w 1054100"/>
              <a:gd name="connsiteY3" fmla="*/ 1930400 h 1930400"/>
              <a:gd name="connsiteX4" fmla="*/ 0 w 1054100"/>
              <a:gd name="connsiteY4" fmla="*/ 1930400 h 1930400"/>
              <a:gd name="connsiteX0" fmla="*/ 918369 w 918369"/>
              <a:gd name="connsiteY0" fmla="*/ 0 h 1937544"/>
              <a:gd name="connsiteX1" fmla="*/ 825500 w 918369"/>
              <a:gd name="connsiteY1" fmla="*/ 96044 h 1937544"/>
              <a:gd name="connsiteX2" fmla="*/ 825500 w 918369"/>
              <a:gd name="connsiteY2" fmla="*/ 1835944 h 1937544"/>
              <a:gd name="connsiteX3" fmla="*/ 723900 w 918369"/>
              <a:gd name="connsiteY3" fmla="*/ 1937544 h 1937544"/>
              <a:gd name="connsiteX4" fmla="*/ 0 w 918369"/>
              <a:gd name="connsiteY4" fmla="*/ 1937544 h 1937544"/>
              <a:gd name="connsiteX0" fmla="*/ 918369 w 919233"/>
              <a:gd name="connsiteY0" fmla="*/ 7649 h 1945193"/>
              <a:gd name="connsiteX1" fmla="*/ 919233 w 919233"/>
              <a:gd name="connsiteY1" fmla="*/ 0 h 1945193"/>
              <a:gd name="connsiteX2" fmla="*/ 825500 w 919233"/>
              <a:gd name="connsiteY2" fmla="*/ 103693 h 1945193"/>
              <a:gd name="connsiteX3" fmla="*/ 825500 w 919233"/>
              <a:gd name="connsiteY3" fmla="*/ 1843593 h 1945193"/>
              <a:gd name="connsiteX4" fmla="*/ 723900 w 919233"/>
              <a:gd name="connsiteY4" fmla="*/ 1945193 h 1945193"/>
              <a:gd name="connsiteX5" fmla="*/ 0 w 919233"/>
              <a:gd name="connsiteY5" fmla="*/ 1945193 h 1945193"/>
              <a:gd name="connsiteX0" fmla="*/ 918369 w 1314520"/>
              <a:gd name="connsiteY0" fmla="*/ 0 h 1937544"/>
              <a:gd name="connsiteX1" fmla="*/ 1314520 w 1314520"/>
              <a:gd name="connsiteY1" fmla="*/ 13782 h 1937544"/>
              <a:gd name="connsiteX2" fmla="*/ 825500 w 1314520"/>
              <a:gd name="connsiteY2" fmla="*/ 96044 h 1937544"/>
              <a:gd name="connsiteX3" fmla="*/ 825500 w 1314520"/>
              <a:gd name="connsiteY3" fmla="*/ 1835944 h 1937544"/>
              <a:gd name="connsiteX4" fmla="*/ 723900 w 1314520"/>
              <a:gd name="connsiteY4" fmla="*/ 1937544 h 1937544"/>
              <a:gd name="connsiteX5" fmla="*/ 0 w 1314520"/>
              <a:gd name="connsiteY5" fmla="*/ 1937544 h 1937544"/>
              <a:gd name="connsiteX0" fmla="*/ 918369 w 1521688"/>
              <a:gd name="connsiteY0" fmla="*/ 14793 h 1952337"/>
              <a:gd name="connsiteX1" fmla="*/ 1521688 w 1521688"/>
              <a:gd name="connsiteY1" fmla="*/ 0 h 1952337"/>
              <a:gd name="connsiteX2" fmla="*/ 1314520 w 1521688"/>
              <a:gd name="connsiteY2" fmla="*/ 28575 h 1952337"/>
              <a:gd name="connsiteX3" fmla="*/ 825500 w 1521688"/>
              <a:gd name="connsiteY3" fmla="*/ 110837 h 1952337"/>
              <a:gd name="connsiteX4" fmla="*/ 825500 w 1521688"/>
              <a:gd name="connsiteY4" fmla="*/ 1850737 h 1952337"/>
              <a:gd name="connsiteX5" fmla="*/ 723900 w 1521688"/>
              <a:gd name="connsiteY5" fmla="*/ 1952337 h 1952337"/>
              <a:gd name="connsiteX6" fmla="*/ 0 w 1521688"/>
              <a:gd name="connsiteY6" fmla="*/ 1952337 h 1952337"/>
              <a:gd name="connsiteX0" fmla="*/ 918369 w 1521688"/>
              <a:gd name="connsiteY0" fmla="*/ 195792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938283 w 1521688"/>
              <a:gd name="connsiteY3" fmla="*/ 169093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893833 w 1521688"/>
              <a:gd name="connsiteY3" fmla="*/ 178618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1004957 w 1521688"/>
              <a:gd name="connsiteY0" fmla="*/ 25 h 2133336"/>
              <a:gd name="connsiteX1" fmla="*/ 1521688 w 1521688"/>
              <a:gd name="connsiteY1" fmla="*/ 180999 h 2133336"/>
              <a:gd name="connsiteX2" fmla="*/ 893833 w 1521688"/>
              <a:gd name="connsiteY2" fmla="*/ 178618 h 2133336"/>
              <a:gd name="connsiteX3" fmla="*/ 825500 w 1521688"/>
              <a:gd name="connsiteY3" fmla="*/ 291836 h 2133336"/>
              <a:gd name="connsiteX4" fmla="*/ 825500 w 1521688"/>
              <a:gd name="connsiteY4" fmla="*/ 2031736 h 2133336"/>
              <a:gd name="connsiteX5" fmla="*/ 723900 w 1521688"/>
              <a:gd name="connsiteY5" fmla="*/ 2133336 h 2133336"/>
              <a:gd name="connsiteX6" fmla="*/ 0 w 1521688"/>
              <a:gd name="connsiteY6" fmla="*/ 2133336 h 2133336"/>
              <a:gd name="connsiteX0" fmla="*/ 1521688 w 1521688"/>
              <a:gd name="connsiteY0" fmla="*/ 2381 h 1954718"/>
              <a:gd name="connsiteX1" fmla="*/ 893833 w 1521688"/>
              <a:gd name="connsiteY1" fmla="*/ 0 h 1954718"/>
              <a:gd name="connsiteX2" fmla="*/ 825500 w 1521688"/>
              <a:gd name="connsiteY2" fmla="*/ 113218 h 1954718"/>
              <a:gd name="connsiteX3" fmla="*/ 825500 w 1521688"/>
              <a:gd name="connsiteY3" fmla="*/ 1853118 h 1954718"/>
              <a:gd name="connsiteX4" fmla="*/ 723900 w 1521688"/>
              <a:gd name="connsiteY4" fmla="*/ 1954718 h 1954718"/>
              <a:gd name="connsiteX5" fmla="*/ 0 w 1521688"/>
              <a:gd name="connsiteY5" fmla="*/ 1954718 h 1954718"/>
              <a:gd name="connsiteX0" fmla="*/ 1023213 w 1023213"/>
              <a:gd name="connsiteY0" fmla="*/ 5556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2381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0 h 1958687"/>
              <a:gd name="connsiteX1" fmla="*/ 893833 w 1023213"/>
              <a:gd name="connsiteY1" fmla="*/ 3969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3213 w 1023213"/>
              <a:gd name="connsiteY0" fmla="*/ 0 h 1958687"/>
              <a:gd name="connsiteX1" fmla="*/ 912883 w 1023213"/>
              <a:gd name="connsiteY1" fmla="*/ 7144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35913 w 1035913"/>
              <a:gd name="connsiteY0" fmla="*/ 0 h 1955512"/>
              <a:gd name="connsiteX1" fmla="*/ 912883 w 1035913"/>
              <a:gd name="connsiteY1" fmla="*/ 3969 h 1955512"/>
              <a:gd name="connsiteX2" fmla="*/ 825500 w 1035913"/>
              <a:gd name="connsiteY2" fmla="*/ 114012 h 1955512"/>
              <a:gd name="connsiteX3" fmla="*/ 825500 w 1035913"/>
              <a:gd name="connsiteY3" fmla="*/ 1853912 h 1955512"/>
              <a:gd name="connsiteX4" fmla="*/ 723900 w 1035913"/>
              <a:gd name="connsiteY4" fmla="*/ 1955512 h 1955512"/>
              <a:gd name="connsiteX5" fmla="*/ 0 w 1035913"/>
              <a:gd name="connsiteY5" fmla="*/ 1955512 h 1955512"/>
              <a:gd name="connsiteX0" fmla="*/ 912883 w 912883"/>
              <a:gd name="connsiteY0" fmla="*/ 0 h 1951543"/>
              <a:gd name="connsiteX1" fmla="*/ 825500 w 912883"/>
              <a:gd name="connsiteY1" fmla="*/ 110043 h 1951543"/>
              <a:gd name="connsiteX2" fmla="*/ 825500 w 912883"/>
              <a:gd name="connsiteY2" fmla="*/ 1849943 h 1951543"/>
              <a:gd name="connsiteX3" fmla="*/ 723900 w 912883"/>
              <a:gd name="connsiteY3" fmla="*/ 1951543 h 1951543"/>
              <a:gd name="connsiteX4" fmla="*/ 0 w 912883"/>
              <a:gd name="connsiteY4" fmla="*/ 1951543 h 1951543"/>
              <a:gd name="connsiteX0" fmla="*/ 188983 w 188983"/>
              <a:gd name="connsiteY0" fmla="*/ 0 h 1951543"/>
              <a:gd name="connsiteX1" fmla="*/ 101600 w 188983"/>
              <a:gd name="connsiteY1" fmla="*/ 110043 h 1951543"/>
              <a:gd name="connsiteX2" fmla="*/ 101600 w 188983"/>
              <a:gd name="connsiteY2" fmla="*/ 1849943 h 1951543"/>
              <a:gd name="connsiteX3" fmla="*/ 0 w 188983"/>
              <a:gd name="connsiteY3" fmla="*/ 1951543 h 1951543"/>
              <a:gd name="connsiteX0" fmla="*/ 87383 w 87383"/>
              <a:gd name="connsiteY0" fmla="*/ 0 h 1849943"/>
              <a:gd name="connsiteX1" fmla="*/ 0 w 87383"/>
              <a:gd name="connsiteY1" fmla="*/ 110043 h 1849943"/>
              <a:gd name="connsiteX2" fmla="*/ 0 w 87383"/>
              <a:gd name="connsiteY2" fmla="*/ 1849943 h 1849943"/>
              <a:gd name="connsiteX0" fmla="*/ 87383 w 87383"/>
              <a:gd name="connsiteY0" fmla="*/ 0 h 2040443"/>
              <a:gd name="connsiteX1" fmla="*/ 0 w 87383"/>
              <a:gd name="connsiteY1" fmla="*/ 110043 h 2040443"/>
              <a:gd name="connsiteX2" fmla="*/ 4762 w 87383"/>
              <a:gd name="connsiteY2" fmla="*/ 2040443 h 2040443"/>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654157"/>
              <a:gd name="connsiteX1" fmla="*/ 0 w 87383"/>
              <a:gd name="connsiteY1" fmla="*/ 110043 h 2654157"/>
              <a:gd name="connsiteX2" fmla="*/ 4764 w 87383"/>
              <a:gd name="connsiteY2" fmla="*/ 2654158 h 2654157"/>
              <a:gd name="connsiteX0" fmla="*/ 88252 w 88252"/>
              <a:gd name="connsiteY0" fmla="*/ 0 h 967089"/>
              <a:gd name="connsiteX1" fmla="*/ 869 w 88252"/>
              <a:gd name="connsiteY1" fmla="*/ 110043 h 967089"/>
              <a:gd name="connsiteX2" fmla="*/ 410 w 88252"/>
              <a:gd name="connsiteY2" fmla="*/ 967088 h 967089"/>
              <a:gd name="connsiteX0" fmla="*/ 88251 w 88251"/>
              <a:gd name="connsiteY0" fmla="*/ 0 h 967096"/>
              <a:gd name="connsiteX1" fmla="*/ 868 w 88251"/>
              <a:gd name="connsiteY1" fmla="*/ 110043 h 967096"/>
              <a:gd name="connsiteX2" fmla="*/ 412 w 88251"/>
              <a:gd name="connsiteY2" fmla="*/ 967095 h 967096"/>
              <a:gd name="connsiteX0" fmla="*/ 87839 w 87839"/>
              <a:gd name="connsiteY0" fmla="*/ 0 h 967096"/>
              <a:gd name="connsiteX1" fmla="*/ 456 w 87839"/>
              <a:gd name="connsiteY1" fmla="*/ 110043 h 967096"/>
              <a:gd name="connsiteX2" fmla="*/ 0 w 87839"/>
              <a:gd name="connsiteY2" fmla="*/ 967095 h 967096"/>
              <a:gd name="connsiteX0" fmla="*/ 87839 w 87839"/>
              <a:gd name="connsiteY0" fmla="*/ 0 h 967096"/>
              <a:gd name="connsiteX1" fmla="*/ 456 w 87839"/>
              <a:gd name="connsiteY1" fmla="*/ 110043 h 967096"/>
              <a:gd name="connsiteX2" fmla="*/ 0 w 87839"/>
              <a:gd name="connsiteY2" fmla="*/ 967096 h 967096"/>
              <a:gd name="connsiteX0" fmla="*/ 87839 w 87839"/>
              <a:gd name="connsiteY0" fmla="*/ 0 h 967096"/>
              <a:gd name="connsiteX1" fmla="*/ 456 w 87839"/>
              <a:gd name="connsiteY1" fmla="*/ 110043 h 967096"/>
              <a:gd name="connsiteX2" fmla="*/ 0 w 87839"/>
              <a:gd name="connsiteY2" fmla="*/ 967096 h 967096"/>
              <a:gd name="connsiteX0" fmla="*/ 104563 w 104563"/>
              <a:gd name="connsiteY0" fmla="*/ 0 h 3683396"/>
              <a:gd name="connsiteX1" fmla="*/ 17180 w 104563"/>
              <a:gd name="connsiteY1" fmla="*/ 110043 h 3683396"/>
              <a:gd name="connsiteX2" fmla="*/ 0 w 104563"/>
              <a:gd name="connsiteY2" fmla="*/ 3683396 h 3683396"/>
              <a:gd name="connsiteX0" fmla="*/ 96201 w 96201"/>
              <a:gd name="connsiteY0" fmla="*/ 0 h 3632465"/>
              <a:gd name="connsiteX1" fmla="*/ 8818 w 96201"/>
              <a:gd name="connsiteY1" fmla="*/ 110043 h 3632465"/>
              <a:gd name="connsiteX2" fmla="*/ 0 w 96201"/>
              <a:gd name="connsiteY2" fmla="*/ 3632465 h 3632465"/>
              <a:gd name="connsiteX0" fmla="*/ 87839 w 87839"/>
              <a:gd name="connsiteY0" fmla="*/ 0 h 3632465"/>
              <a:gd name="connsiteX1" fmla="*/ 456 w 87839"/>
              <a:gd name="connsiteY1" fmla="*/ 110043 h 3632465"/>
              <a:gd name="connsiteX2" fmla="*/ 0 w 87839"/>
              <a:gd name="connsiteY2" fmla="*/ 3632465 h 3632465"/>
              <a:gd name="connsiteX0" fmla="*/ 90452 w 90452"/>
              <a:gd name="connsiteY0" fmla="*/ 0 h 1149597"/>
              <a:gd name="connsiteX1" fmla="*/ 3069 w 90452"/>
              <a:gd name="connsiteY1" fmla="*/ 110043 h 1149597"/>
              <a:gd name="connsiteX2" fmla="*/ 0 w 90452"/>
              <a:gd name="connsiteY2" fmla="*/ 1149597 h 1149597"/>
              <a:gd name="connsiteX0" fmla="*/ 90452 w 90452"/>
              <a:gd name="connsiteY0" fmla="*/ 0 h 1347660"/>
              <a:gd name="connsiteX1" fmla="*/ 3069 w 90452"/>
              <a:gd name="connsiteY1" fmla="*/ 110043 h 1347660"/>
              <a:gd name="connsiteX2" fmla="*/ 0 w 90452"/>
              <a:gd name="connsiteY2" fmla="*/ 1347660 h 1347660"/>
            </a:gdLst>
            <a:ahLst/>
            <a:cxnLst>
              <a:cxn ang="0">
                <a:pos x="connsiteX0" y="connsiteY0"/>
              </a:cxn>
              <a:cxn ang="0">
                <a:pos x="connsiteX1" y="connsiteY1"/>
              </a:cxn>
              <a:cxn ang="0">
                <a:pos x="connsiteX2" y="connsiteY2"/>
              </a:cxn>
            </a:cxnLst>
            <a:rect l="l" t="t" r="r" b="b"/>
            <a:pathLst>
              <a:path w="90452" h="1347660">
                <a:moveTo>
                  <a:pt x="90452" y="0"/>
                </a:moveTo>
                <a:lnTo>
                  <a:pt x="3069" y="110043"/>
                </a:lnTo>
                <a:cubicBezTo>
                  <a:pt x="4656" y="753510"/>
                  <a:pt x="1028" y="698894"/>
                  <a:pt x="0" y="1347660"/>
                </a:cubicBezTo>
              </a:path>
            </a:pathLst>
          </a:custGeom>
          <a:noFill/>
          <a:ln w="19050" cap="flat" cmpd="sng" algn="ctr">
            <a:gradFill>
              <a:gsLst>
                <a:gs pos="0">
                  <a:srgbClr val="FFFFFF">
                    <a:alpha val="45000"/>
                  </a:srgbClr>
                </a:gs>
                <a:gs pos="100000">
                  <a:srgbClr val="FFFFFF">
                    <a:alpha val="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ea"/>
              <a:sym typeface="+mn-lt"/>
            </a:endParaRPr>
          </a:p>
        </p:txBody>
      </p:sp>
      <p:sp>
        <p:nvSpPr>
          <p:cNvPr id="38" name="任意多边形 12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3B0C415-C7E7-4E5A-BC58-9BE7FAE11DA1}"/>
              </a:ext>
            </a:extLst>
          </p:cNvPr>
          <p:cNvSpPr/>
          <p:nvPr/>
        </p:nvSpPr>
        <p:spPr>
          <a:xfrm rot="9036639" flipV="1">
            <a:off x="5055881" y="4347672"/>
            <a:ext cx="184990" cy="712453"/>
          </a:xfrm>
          <a:custGeom>
            <a:avLst/>
            <a:gdLst>
              <a:gd name="connsiteX0" fmla="*/ 1054100 w 1054100"/>
              <a:gd name="connsiteY0" fmla="*/ 0 h 1930400"/>
              <a:gd name="connsiteX1" fmla="*/ 825500 w 1054100"/>
              <a:gd name="connsiteY1" fmla="*/ 88900 h 1930400"/>
              <a:gd name="connsiteX2" fmla="*/ 825500 w 1054100"/>
              <a:gd name="connsiteY2" fmla="*/ 1828800 h 1930400"/>
              <a:gd name="connsiteX3" fmla="*/ 723900 w 1054100"/>
              <a:gd name="connsiteY3" fmla="*/ 1930400 h 1930400"/>
              <a:gd name="connsiteX4" fmla="*/ 0 w 1054100"/>
              <a:gd name="connsiteY4" fmla="*/ 1930400 h 1930400"/>
              <a:gd name="connsiteX0" fmla="*/ 918369 w 918369"/>
              <a:gd name="connsiteY0" fmla="*/ 0 h 1937544"/>
              <a:gd name="connsiteX1" fmla="*/ 825500 w 918369"/>
              <a:gd name="connsiteY1" fmla="*/ 96044 h 1937544"/>
              <a:gd name="connsiteX2" fmla="*/ 825500 w 918369"/>
              <a:gd name="connsiteY2" fmla="*/ 1835944 h 1937544"/>
              <a:gd name="connsiteX3" fmla="*/ 723900 w 918369"/>
              <a:gd name="connsiteY3" fmla="*/ 1937544 h 1937544"/>
              <a:gd name="connsiteX4" fmla="*/ 0 w 918369"/>
              <a:gd name="connsiteY4" fmla="*/ 1937544 h 1937544"/>
              <a:gd name="connsiteX0" fmla="*/ 918369 w 919233"/>
              <a:gd name="connsiteY0" fmla="*/ 7649 h 1945193"/>
              <a:gd name="connsiteX1" fmla="*/ 919233 w 919233"/>
              <a:gd name="connsiteY1" fmla="*/ 0 h 1945193"/>
              <a:gd name="connsiteX2" fmla="*/ 825500 w 919233"/>
              <a:gd name="connsiteY2" fmla="*/ 103693 h 1945193"/>
              <a:gd name="connsiteX3" fmla="*/ 825500 w 919233"/>
              <a:gd name="connsiteY3" fmla="*/ 1843593 h 1945193"/>
              <a:gd name="connsiteX4" fmla="*/ 723900 w 919233"/>
              <a:gd name="connsiteY4" fmla="*/ 1945193 h 1945193"/>
              <a:gd name="connsiteX5" fmla="*/ 0 w 919233"/>
              <a:gd name="connsiteY5" fmla="*/ 1945193 h 1945193"/>
              <a:gd name="connsiteX0" fmla="*/ 918369 w 1314520"/>
              <a:gd name="connsiteY0" fmla="*/ 0 h 1937544"/>
              <a:gd name="connsiteX1" fmla="*/ 1314520 w 1314520"/>
              <a:gd name="connsiteY1" fmla="*/ 13782 h 1937544"/>
              <a:gd name="connsiteX2" fmla="*/ 825500 w 1314520"/>
              <a:gd name="connsiteY2" fmla="*/ 96044 h 1937544"/>
              <a:gd name="connsiteX3" fmla="*/ 825500 w 1314520"/>
              <a:gd name="connsiteY3" fmla="*/ 1835944 h 1937544"/>
              <a:gd name="connsiteX4" fmla="*/ 723900 w 1314520"/>
              <a:gd name="connsiteY4" fmla="*/ 1937544 h 1937544"/>
              <a:gd name="connsiteX5" fmla="*/ 0 w 1314520"/>
              <a:gd name="connsiteY5" fmla="*/ 1937544 h 1937544"/>
              <a:gd name="connsiteX0" fmla="*/ 918369 w 1521688"/>
              <a:gd name="connsiteY0" fmla="*/ 14793 h 1952337"/>
              <a:gd name="connsiteX1" fmla="*/ 1521688 w 1521688"/>
              <a:gd name="connsiteY1" fmla="*/ 0 h 1952337"/>
              <a:gd name="connsiteX2" fmla="*/ 1314520 w 1521688"/>
              <a:gd name="connsiteY2" fmla="*/ 28575 h 1952337"/>
              <a:gd name="connsiteX3" fmla="*/ 825500 w 1521688"/>
              <a:gd name="connsiteY3" fmla="*/ 110837 h 1952337"/>
              <a:gd name="connsiteX4" fmla="*/ 825500 w 1521688"/>
              <a:gd name="connsiteY4" fmla="*/ 1850737 h 1952337"/>
              <a:gd name="connsiteX5" fmla="*/ 723900 w 1521688"/>
              <a:gd name="connsiteY5" fmla="*/ 1952337 h 1952337"/>
              <a:gd name="connsiteX6" fmla="*/ 0 w 1521688"/>
              <a:gd name="connsiteY6" fmla="*/ 1952337 h 1952337"/>
              <a:gd name="connsiteX0" fmla="*/ 918369 w 1521688"/>
              <a:gd name="connsiteY0" fmla="*/ 195792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1314520 w 1521688"/>
              <a:gd name="connsiteY3" fmla="*/ 209574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938283 w 1521688"/>
              <a:gd name="connsiteY3" fmla="*/ 169093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687388 w 1521688"/>
              <a:gd name="connsiteY0" fmla="*/ 76730 h 2133336"/>
              <a:gd name="connsiteX1" fmla="*/ 1004957 w 1521688"/>
              <a:gd name="connsiteY1" fmla="*/ 25 h 2133336"/>
              <a:gd name="connsiteX2" fmla="*/ 1521688 w 1521688"/>
              <a:gd name="connsiteY2" fmla="*/ 180999 h 2133336"/>
              <a:gd name="connsiteX3" fmla="*/ 893833 w 1521688"/>
              <a:gd name="connsiteY3" fmla="*/ 178618 h 2133336"/>
              <a:gd name="connsiteX4" fmla="*/ 825500 w 1521688"/>
              <a:gd name="connsiteY4" fmla="*/ 291836 h 2133336"/>
              <a:gd name="connsiteX5" fmla="*/ 825500 w 1521688"/>
              <a:gd name="connsiteY5" fmla="*/ 2031736 h 2133336"/>
              <a:gd name="connsiteX6" fmla="*/ 723900 w 1521688"/>
              <a:gd name="connsiteY6" fmla="*/ 2133336 h 2133336"/>
              <a:gd name="connsiteX7" fmla="*/ 0 w 1521688"/>
              <a:gd name="connsiteY7" fmla="*/ 2133336 h 2133336"/>
              <a:gd name="connsiteX0" fmla="*/ 1004957 w 1521688"/>
              <a:gd name="connsiteY0" fmla="*/ 25 h 2133336"/>
              <a:gd name="connsiteX1" fmla="*/ 1521688 w 1521688"/>
              <a:gd name="connsiteY1" fmla="*/ 180999 h 2133336"/>
              <a:gd name="connsiteX2" fmla="*/ 893833 w 1521688"/>
              <a:gd name="connsiteY2" fmla="*/ 178618 h 2133336"/>
              <a:gd name="connsiteX3" fmla="*/ 825500 w 1521688"/>
              <a:gd name="connsiteY3" fmla="*/ 291836 h 2133336"/>
              <a:gd name="connsiteX4" fmla="*/ 825500 w 1521688"/>
              <a:gd name="connsiteY4" fmla="*/ 2031736 h 2133336"/>
              <a:gd name="connsiteX5" fmla="*/ 723900 w 1521688"/>
              <a:gd name="connsiteY5" fmla="*/ 2133336 h 2133336"/>
              <a:gd name="connsiteX6" fmla="*/ 0 w 1521688"/>
              <a:gd name="connsiteY6" fmla="*/ 2133336 h 2133336"/>
              <a:gd name="connsiteX0" fmla="*/ 1521688 w 1521688"/>
              <a:gd name="connsiteY0" fmla="*/ 2381 h 1954718"/>
              <a:gd name="connsiteX1" fmla="*/ 893833 w 1521688"/>
              <a:gd name="connsiteY1" fmla="*/ 0 h 1954718"/>
              <a:gd name="connsiteX2" fmla="*/ 825500 w 1521688"/>
              <a:gd name="connsiteY2" fmla="*/ 113218 h 1954718"/>
              <a:gd name="connsiteX3" fmla="*/ 825500 w 1521688"/>
              <a:gd name="connsiteY3" fmla="*/ 1853118 h 1954718"/>
              <a:gd name="connsiteX4" fmla="*/ 723900 w 1521688"/>
              <a:gd name="connsiteY4" fmla="*/ 1954718 h 1954718"/>
              <a:gd name="connsiteX5" fmla="*/ 0 w 1521688"/>
              <a:gd name="connsiteY5" fmla="*/ 1954718 h 1954718"/>
              <a:gd name="connsiteX0" fmla="*/ 1023213 w 1023213"/>
              <a:gd name="connsiteY0" fmla="*/ 5556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2381 h 1954718"/>
              <a:gd name="connsiteX1" fmla="*/ 893833 w 1023213"/>
              <a:gd name="connsiteY1" fmla="*/ 0 h 1954718"/>
              <a:gd name="connsiteX2" fmla="*/ 825500 w 1023213"/>
              <a:gd name="connsiteY2" fmla="*/ 113218 h 1954718"/>
              <a:gd name="connsiteX3" fmla="*/ 825500 w 1023213"/>
              <a:gd name="connsiteY3" fmla="*/ 1853118 h 1954718"/>
              <a:gd name="connsiteX4" fmla="*/ 723900 w 1023213"/>
              <a:gd name="connsiteY4" fmla="*/ 1954718 h 1954718"/>
              <a:gd name="connsiteX5" fmla="*/ 0 w 1023213"/>
              <a:gd name="connsiteY5" fmla="*/ 1954718 h 1954718"/>
              <a:gd name="connsiteX0" fmla="*/ 1023213 w 1023213"/>
              <a:gd name="connsiteY0" fmla="*/ 0 h 1961862"/>
              <a:gd name="connsiteX1" fmla="*/ 893833 w 1023213"/>
              <a:gd name="connsiteY1" fmla="*/ 7144 h 1961862"/>
              <a:gd name="connsiteX2" fmla="*/ 825500 w 1023213"/>
              <a:gd name="connsiteY2" fmla="*/ 120362 h 1961862"/>
              <a:gd name="connsiteX3" fmla="*/ 825500 w 1023213"/>
              <a:gd name="connsiteY3" fmla="*/ 1860262 h 1961862"/>
              <a:gd name="connsiteX4" fmla="*/ 723900 w 1023213"/>
              <a:gd name="connsiteY4" fmla="*/ 1961862 h 1961862"/>
              <a:gd name="connsiteX5" fmla="*/ 0 w 1023213"/>
              <a:gd name="connsiteY5" fmla="*/ 1961862 h 1961862"/>
              <a:gd name="connsiteX0" fmla="*/ 1023213 w 1023213"/>
              <a:gd name="connsiteY0" fmla="*/ 0 h 1958687"/>
              <a:gd name="connsiteX1" fmla="*/ 893833 w 1023213"/>
              <a:gd name="connsiteY1" fmla="*/ 3969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3213 w 1023213"/>
              <a:gd name="connsiteY0" fmla="*/ 0 h 1958687"/>
              <a:gd name="connsiteX1" fmla="*/ 912883 w 1023213"/>
              <a:gd name="connsiteY1" fmla="*/ 7144 h 1958687"/>
              <a:gd name="connsiteX2" fmla="*/ 825500 w 1023213"/>
              <a:gd name="connsiteY2" fmla="*/ 117187 h 1958687"/>
              <a:gd name="connsiteX3" fmla="*/ 825500 w 1023213"/>
              <a:gd name="connsiteY3" fmla="*/ 1857087 h 1958687"/>
              <a:gd name="connsiteX4" fmla="*/ 723900 w 1023213"/>
              <a:gd name="connsiteY4" fmla="*/ 1958687 h 1958687"/>
              <a:gd name="connsiteX5" fmla="*/ 0 w 1023213"/>
              <a:gd name="connsiteY5" fmla="*/ 1958687 h 195868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29563 w 1029563"/>
              <a:gd name="connsiteY0" fmla="*/ 0 h 1952337"/>
              <a:gd name="connsiteX1" fmla="*/ 912883 w 1029563"/>
              <a:gd name="connsiteY1" fmla="*/ 794 h 1952337"/>
              <a:gd name="connsiteX2" fmla="*/ 825500 w 1029563"/>
              <a:gd name="connsiteY2" fmla="*/ 110837 h 1952337"/>
              <a:gd name="connsiteX3" fmla="*/ 825500 w 1029563"/>
              <a:gd name="connsiteY3" fmla="*/ 1850737 h 1952337"/>
              <a:gd name="connsiteX4" fmla="*/ 723900 w 1029563"/>
              <a:gd name="connsiteY4" fmla="*/ 1952337 h 1952337"/>
              <a:gd name="connsiteX5" fmla="*/ 0 w 1029563"/>
              <a:gd name="connsiteY5" fmla="*/ 1952337 h 1952337"/>
              <a:gd name="connsiteX0" fmla="*/ 1035913 w 1035913"/>
              <a:gd name="connsiteY0" fmla="*/ 0 h 1955512"/>
              <a:gd name="connsiteX1" fmla="*/ 912883 w 1035913"/>
              <a:gd name="connsiteY1" fmla="*/ 3969 h 1955512"/>
              <a:gd name="connsiteX2" fmla="*/ 825500 w 1035913"/>
              <a:gd name="connsiteY2" fmla="*/ 114012 h 1955512"/>
              <a:gd name="connsiteX3" fmla="*/ 825500 w 1035913"/>
              <a:gd name="connsiteY3" fmla="*/ 1853912 h 1955512"/>
              <a:gd name="connsiteX4" fmla="*/ 723900 w 1035913"/>
              <a:gd name="connsiteY4" fmla="*/ 1955512 h 1955512"/>
              <a:gd name="connsiteX5" fmla="*/ 0 w 1035913"/>
              <a:gd name="connsiteY5" fmla="*/ 1955512 h 1955512"/>
              <a:gd name="connsiteX0" fmla="*/ 912883 w 912883"/>
              <a:gd name="connsiteY0" fmla="*/ 0 h 1951543"/>
              <a:gd name="connsiteX1" fmla="*/ 825500 w 912883"/>
              <a:gd name="connsiteY1" fmla="*/ 110043 h 1951543"/>
              <a:gd name="connsiteX2" fmla="*/ 825500 w 912883"/>
              <a:gd name="connsiteY2" fmla="*/ 1849943 h 1951543"/>
              <a:gd name="connsiteX3" fmla="*/ 723900 w 912883"/>
              <a:gd name="connsiteY3" fmla="*/ 1951543 h 1951543"/>
              <a:gd name="connsiteX4" fmla="*/ 0 w 912883"/>
              <a:gd name="connsiteY4" fmla="*/ 1951543 h 1951543"/>
              <a:gd name="connsiteX0" fmla="*/ 188983 w 188983"/>
              <a:gd name="connsiteY0" fmla="*/ 0 h 1951543"/>
              <a:gd name="connsiteX1" fmla="*/ 101600 w 188983"/>
              <a:gd name="connsiteY1" fmla="*/ 110043 h 1951543"/>
              <a:gd name="connsiteX2" fmla="*/ 101600 w 188983"/>
              <a:gd name="connsiteY2" fmla="*/ 1849943 h 1951543"/>
              <a:gd name="connsiteX3" fmla="*/ 0 w 188983"/>
              <a:gd name="connsiteY3" fmla="*/ 1951543 h 1951543"/>
              <a:gd name="connsiteX0" fmla="*/ 87383 w 87383"/>
              <a:gd name="connsiteY0" fmla="*/ 0 h 1849943"/>
              <a:gd name="connsiteX1" fmla="*/ 0 w 87383"/>
              <a:gd name="connsiteY1" fmla="*/ 110043 h 1849943"/>
              <a:gd name="connsiteX2" fmla="*/ 0 w 87383"/>
              <a:gd name="connsiteY2" fmla="*/ 1849943 h 1849943"/>
              <a:gd name="connsiteX0" fmla="*/ 87383 w 87383"/>
              <a:gd name="connsiteY0" fmla="*/ 0 h 2040443"/>
              <a:gd name="connsiteX1" fmla="*/ 0 w 87383"/>
              <a:gd name="connsiteY1" fmla="*/ 110043 h 2040443"/>
              <a:gd name="connsiteX2" fmla="*/ 4762 w 87383"/>
              <a:gd name="connsiteY2" fmla="*/ 2040443 h 2040443"/>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113014"/>
              <a:gd name="connsiteX1" fmla="*/ 0 w 87383"/>
              <a:gd name="connsiteY1" fmla="*/ 110043 h 2113014"/>
              <a:gd name="connsiteX2" fmla="*/ 4762 w 87383"/>
              <a:gd name="connsiteY2" fmla="*/ 2113014 h 2113014"/>
              <a:gd name="connsiteX0" fmla="*/ 87383 w 87383"/>
              <a:gd name="connsiteY0" fmla="*/ 0 h 2654157"/>
              <a:gd name="connsiteX1" fmla="*/ 0 w 87383"/>
              <a:gd name="connsiteY1" fmla="*/ 110043 h 2654157"/>
              <a:gd name="connsiteX2" fmla="*/ 4764 w 87383"/>
              <a:gd name="connsiteY2" fmla="*/ 2654158 h 2654157"/>
              <a:gd name="connsiteX0" fmla="*/ 88252 w 88252"/>
              <a:gd name="connsiteY0" fmla="*/ 0 h 967089"/>
              <a:gd name="connsiteX1" fmla="*/ 869 w 88252"/>
              <a:gd name="connsiteY1" fmla="*/ 110043 h 967089"/>
              <a:gd name="connsiteX2" fmla="*/ 410 w 88252"/>
              <a:gd name="connsiteY2" fmla="*/ 967088 h 967089"/>
              <a:gd name="connsiteX0" fmla="*/ 88251 w 88251"/>
              <a:gd name="connsiteY0" fmla="*/ 0 h 967096"/>
              <a:gd name="connsiteX1" fmla="*/ 868 w 88251"/>
              <a:gd name="connsiteY1" fmla="*/ 110043 h 967096"/>
              <a:gd name="connsiteX2" fmla="*/ 412 w 88251"/>
              <a:gd name="connsiteY2" fmla="*/ 967095 h 967096"/>
              <a:gd name="connsiteX0" fmla="*/ 87839 w 87839"/>
              <a:gd name="connsiteY0" fmla="*/ 0 h 967096"/>
              <a:gd name="connsiteX1" fmla="*/ 456 w 87839"/>
              <a:gd name="connsiteY1" fmla="*/ 110043 h 967096"/>
              <a:gd name="connsiteX2" fmla="*/ 0 w 87839"/>
              <a:gd name="connsiteY2" fmla="*/ 967095 h 967096"/>
              <a:gd name="connsiteX0" fmla="*/ 87839 w 87839"/>
              <a:gd name="connsiteY0" fmla="*/ 0 h 967096"/>
              <a:gd name="connsiteX1" fmla="*/ 456 w 87839"/>
              <a:gd name="connsiteY1" fmla="*/ 110043 h 967096"/>
              <a:gd name="connsiteX2" fmla="*/ 0 w 87839"/>
              <a:gd name="connsiteY2" fmla="*/ 967096 h 967096"/>
              <a:gd name="connsiteX0" fmla="*/ 87839 w 87839"/>
              <a:gd name="connsiteY0" fmla="*/ 0 h 967096"/>
              <a:gd name="connsiteX1" fmla="*/ 456 w 87839"/>
              <a:gd name="connsiteY1" fmla="*/ 110043 h 967096"/>
              <a:gd name="connsiteX2" fmla="*/ 0 w 87839"/>
              <a:gd name="connsiteY2" fmla="*/ 967096 h 967096"/>
              <a:gd name="connsiteX0" fmla="*/ 104563 w 104563"/>
              <a:gd name="connsiteY0" fmla="*/ 0 h 3683396"/>
              <a:gd name="connsiteX1" fmla="*/ 17180 w 104563"/>
              <a:gd name="connsiteY1" fmla="*/ 110043 h 3683396"/>
              <a:gd name="connsiteX2" fmla="*/ 0 w 104563"/>
              <a:gd name="connsiteY2" fmla="*/ 3683396 h 3683396"/>
              <a:gd name="connsiteX0" fmla="*/ 96201 w 96201"/>
              <a:gd name="connsiteY0" fmla="*/ 0 h 3632465"/>
              <a:gd name="connsiteX1" fmla="*/ 8818 w 96201"/>
              <a:gd name="connsiteY1" fmla="*/ 110043 h 3632465"/>
              <a:gd name="connsiteX2" fmla="*/ 0 w 96201"/>
              <a:gd name="connsiteY2" fmla="*/ 3632465 h 3632465"/>
              <a:gd name="connsiteX0" fmla="*/ 87839 w 87839"/>
              <a:gd name="connsiteY0" fmla="*/ 0 h 3632465"/>
              <a:gd name="connsiteX1" fmla="*/ 456 w 87839"/>
              <a:gd name="connsiteY1" fmla="*/ 110043 h 3632465"/>
              <a:gd name="connsiteX2" fmla="*/ 0 w 87839"/>
              <a:gd name="connsiteY2" fmla="*/ 3632465 h 3632465"/>
              <a:gd name="connsiteX0" fmla="*/ 90452 w 90452"/>
              <a:gd name="connsiteY0" fmla="*/ 0 h 1149597"/>
              <a:gd name="connsiteX1" fmla="*/ 3069 w 90452"/>
              <a:gd name="connsiteY1" fmla="*/ 110043 h 1149597"/>
              <a:gd name="connsiteX2" fmla="*/ 0 w 90452"/>
              <a:gd name="connsiteY2" fmla="*/ 1149597 h 1149597"/>
              <a:gd name="connsiteX0" fmla="*/ 90452 w 90452"/>
              <a:gd name="connsiteY0" fmla="*/ 0 h 1347660"/>
              <a:gd name="connsiteX1" fmla="*/ 3069 w 90452"/>
              <a:gd name="connsiteY1" fmla="*/ 110043 h 1347660"/>
              <a:gd name="connsiteX2" fmla="*/ 0 w 90452"/>
              <a:gd name="connsiteY2" fmla="*/ 1347660 h 1347660"/>
            </a:gdLst>
            <a:ahLst/>
            <a:cxnLst>
              <a:cxn ang="0">
                <a:pos x="connsiteX0" y="connsiteY0"/>
              </a:cxn>
              <a:cxn ang="0">
                <a:pos x="connsiteX1" y="connsiteY1"/>
              </a:cxn>
              <a:cxn ang="0">
                <a:pos x="connsiteX2" y="connsiteY2"/>
              </a:cxn>
            </a:cxnLst>
            <a:rect l="l" t="t" r="r" b="b"/>
            <a:pathLst>
              <a:path w="90452" h="1347660">
                <a:moveTo>
                  <a:pt x="90452" y="0"/>
                </a:moveTo>
                <a:lnTo>
                  <a:pt x="3069" y="110043"/>
                </a:lnTo>
                <a:cubicBezTo>
                  <a:pt x="4656" y="753510"/>
                  <a:pt x="1028" y="698894"/>
                  <a:pt x="0" y="1347660"/>
                </a:cubicBezTo>
              </a:path>
            </a:pathLst>
          </a:custGeom>
          <a:noFill/>
          <a:ln w="19050" cap="flat" cmpd="sng" algn="ctr">
            <a:gradFill>
              <a:gsLst>
                <a:gs pos="0">
                  <a:srgbClr val="FFFFFF">
                    <a:alpha val="45000"/>
                  </a:srgbClr>
                </a:gs>
                <a:gs pos="100000">
                  <a:srgbClr val="FFFFFF">
                    <a:alpha val="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ea"/>
              <a:sym typeface="+mn-lt"/>
            </a:endParaRPr>
          </a:p>
        </p:txBody>
      </p:sp>
      <mc:AlternateContent xmlns:mc="http://schemas.openxmlformats.org/markup-compatibility/2006" xmlns:a14="http://schemas.microsoft.com/office/drawing/2010/main">
        <mc:Choice Requires="a14">
          <p:sp>
            <p:nvSpPr>
              <p:cNvPr id="39" name="Rectangle 38">
                <a:extLst>
                  <a:ext uri="{FF2B5EF4-FFF2-40B4-BE49-F238E27FC236}">
                    <a16:creationId xmlns:a16="http://schemas.microsoft.com/office/drawing/2014/main" id="{9E51A114-1128-4EC3-AEC6-73978005D4F4}"/>
                  </a:ext>
                </a:extLst>
              </p:cNvPr>
              <p:cNvSpPr/>
              <p:nvPr/>
            </p:nvSpPr>
            <p:spPr>
              <a:xfrm>
                <a:off x="9598998" y="5842019"/>
                <a:ext cx="436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𝝐</m:t>
                          </m:r>
                        </m:e>
                        <m:sub>
                          <m:r>
                            <a:rPr lang="en-US" b="1" i="1">
                              <a:solidFill>
                                <a:srgbClr val="FFC000"/>
                              </a:solidFill>
                              <a:latin typeface="Cambria Math" panose="02040503050406030204" pitchFamily="18" charset="0"/>
                            </a:rPr>
                            <m:t>𝒊</m:t>
                          </m:r>
                        </m:sub>
                      </m:sSub>
                    </m:oMath>
                  </m:oMathPara>
                </a14:m>
                <a:endParaRPr lang="en-US" dirty="0">
                  <a:solidFill>
                    <a:srgbClr val="FFFFFF"/>
                  </a:solidFill>
                  <a:latin typeface="Hans Kendrick V4"/>
                  <a:ea typeface="华文细黑"/>
                </a:endParaRPr>
              </a:p>
            </p:txBody>
          </p:sp>
        </mc:Choice>
        <mc:Fallback xmlns="">
          <p:sp>
            <p:nvSpPr>
              <p:cNvPr id="39" name="Rectangle 38">
                <a:extLst>
                  <a:ext uri="{FF2B5EF4-FFF2-40B4-BE49-F238E27FC236}">
                    <a16:creationId xmlns:a16="http://schemas.microsoft.com/office/drawing/2014/main" id="{9E51A114-1128-4EC3-AEC6-73978005D4F4}"/>
                  </a:ext>
                </a:extLst>
              </p:cNvPr>
              <p:cNvSpPr>
                <a:spLocks noRot="1" noChangeAspect="1" noMove="1" noResize="1" noEditPoints="1" noAdjustHandles="1" noChangeArrowheads="1" noChangeShapeType="1" noTextEdit="1"/>
              </p:cNvSpPr>
              <p:nvPr/>
            </p:nvSpPr>
            <p:spPr>
              <a:xfrm>
                <a:off x="9598998" y="5842019"/>
                <a:ext cx="436273" cy="369332"/>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0" name="Rectangle 39">
                <a:extLst>
                  <a:ext uri="{FF2B5EF4-FFF2-40B4-BE49-F238E27FC236}">
                    <a16:creationId xmlns:a16="http://schemas.microsoft.com/office/drawing/2014/main" id="{72A668BB-F991-4358-B17E-C0219425B521}"/>
                  </a:ext>
                </a:extLst>
              </p:cNvPr>
              <p:cNvSpPr/>
              <p:nvPr/>
            </p:nvSpPr>
            <p:spPr>
              <a:xfrm>
                <a:off x="11428455" y="3942920"/>
                <a:ext cx="695895" cy="375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b="1" i="1">
                              <a:solidFill>
                                <a:srgbClr val="FFC000"/>
                              </a:solidFill>
                              <a:latin typeface="Cambria Math" panose="02040503050406030204" pitchFamily="18" charset="0"/>
                            </a:rPr>
                          </m:ctrlPr>
                        </m:sSupPr>
                        <m:e>
                          <m:r>
                            <a:rPr lang="en-US" b="1" i="1">
                              <a:solidFill>
                                <a:srgbClr val="FFC000"/>
                              </a:solidFill>
                              <a:latin typeface="Cambria Math" panose="02040503050406030204" pitchFamily="18" charset="0"/>
                            </a:rPr>
                            <m:t>|</m:t>
                          </m:r>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𝒄</m:t>
                              </m:r>
                            </m:e>
                            <m:sub>
                              <m:r>
                                <a:rPr lang="en-US" b="1" i="1">
                                  <a:solidFill>
                                    <a:srgbClr val="FFC000"/>
                                  </a:solidFill>
                                  <a:latin typeface="Cambria Math" panose="02040503050406030204" pitchFamily="18" charset="0"/>
                                </a:rPr>
                                <m:t>𝒊</m:t>
                              </m:r>
                            </m:sub>
                          </m:sSub>
                          <m:r>
                            <a:rPr lang="en-US" b="1" i="1">
                              <a:solidFill>
                                <a:srgbClr val="FFC000"/>
                              </a:solidFill>
                              <a:latin typeface="Cambria Math" panose="02040503050406030204" pitchFamily="18" charset="0"/>
                            </a:rPr>
                            <m:t>|</m:t>
                          </m:r>
                        </m:e>
                        <m:sup>
                          <m:r>
                            <a:rPr lang="en-US" b="1" i="1">
                              <a:solidFill>
                                <a:srgbClr val="FFC000"/>
                              </a:solidFill>
                              <a:latin typeface="Cambria Math" panose="02040503050406030204" pitchFamily="18" charset="0"/>
                            </a:rPr>
                            <m:t>𝟐</m:t>
                          </m:r>
                        </m:sup>
                      </m:sSup>
                    </m:oMath>
                  </m:oMathPara>
                </a14:m>
                <a:endParaRPr lang="en-US" dirty="0">
                  <a:solidFill>
                    <a:srgbClr val="FFFFFF"/>
                  </a:solidFill>
                  <a:latin typeface="Hans Kendrick V4"/>
                  <a:ea typeface="华文细黑"/>
                </a:endParaRPr>
              </a:p>
            </p:txBody>
          </p:sp>
        </mc:Choice>
        <mc:Fallback xmlns="">
          <p:sp>
            <p:nvSpPr>
              <p:cNvPr id="40" name="Rectangle 39">
                <a:extLst>
                  <a:ext uri="{FF2B5EF4-FFF2-40B4-BE49-F238E27FC236}">
                    <a16:creationId xmlns:a16="http://schemas.microsoft.com/office/drawing/2014/main" id="{72A668BB-F991-4358-B17E-C0219425B521}"/>
                  </a:ext>
                </a:extLst>
              </p:cNvPr>
              <p:cNvSpPr>
                <a:spLocks noRot="1" noChangeAspect="1" noMove="1" noResize="1" noEditPoints="1" noAdjustHandles="1" noChangeArrowheads="1" noChangeShapeType="1" noTextEdit="1"/>
              </p:cNvSpPr>
              <p:nvPr/>
            </p:nvSpPr>
            <p:spPr>
              <a:xfrm>
                <a:off x="11428455" y="3942920"/>
                <a:ext cx="695895" cy="375552"/>
              </a:xfrm>
              <a:prstGeom prst="rect">
                <a:avLst/>
              </a:prstGeom>
              <a:blipFill>
                <a:blip r:embed="rId4"/>
                <a:stretch>
                  <a:fillRect b="-13115"/>
                </a:stretch>
              </a:blipFill>
            </p:spPr>
            <p:txBody>
              <a:bodyPr/>
              <a:lstStyle/>
              <a:p>
                <a:r>
                  <a:rPr lang="de-DE">
                    <a:noFill/>
                  </a:rPr>
                  <a:t> </a:t>
                </a:r>
              </a:p>
            </p:txBody>
          </p:sp>
        </mc:Fallback>
      </mc:AlternateContent>
      <p:sp>
        <p:nvSpPr>
          <p:cNvPr id="41" name="矩形 77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FCEE768-BF1D-4EAA-97D9-D178E32C1E8C}"/>
              </a:ext>
            </a:extLst>
          </p:cNvPr>
          <p:cNvSpPr/>
          <p:nvPr/>
        </p:nvSpPr>
        <p:spPr>
          <a:xfrm>
            <a:off x="1099806" y="6170765"/>
            <a:ext cx="3359676" cy="615553"/>
          </a:xfrm>
          <a:prstGeom prst="rect">
            <a:avLst/>
          </a:prstGeom>
        </p:spPr>
        <p:txBody>
          <a:bodyPr wrap="square">
            <a:spAutoFit/>
          </a:bodyPr>
          <a:lstStyle/>
          <a:p>
            <a:r>
              <a:rPr lang="en-US" sz="1050" dirty="0">
                <a:solidFill>
                  <a:srgbClr val="FFFFFF"/>
                </a:solidFill>
                <a:latin typeface="LMSans8-Regular"/>
                <a:ea typeface="华文细黑"/>
              </a:rPr>
              <a:t>F. Wu et al, Nature Photonics 13 (11), 776-782 (2019)</a:t>
            </a:r>
          </a:p>
          <a:p>
            <a:r>
              <a:rPr lang="en-US" sz="1050" dirty="0">
                <a:solidFill>
                  <a:srgbClr val="FFFFFF"/>
                </a:solidFill>
                <a:latin typeface="LMSans8-Regular"/>
                <a:ea typeface="华文细黑"/>
              </a:rPr>
              <a:t>M. </a:t>
            </a:r>
            <a:r>
              <a:rPr lang="en-US" sz="1050" dirty="0" err="1">
                <a:solidFill>
                  <a:srgbClr val="FFFFFF"/>
                </a:solidFill>
                <a:latin typeface="LMSans8-Regular"/>
                <a:ea typeface="华文细黑"/>
              </a:rPr>
              <a:t>Parto</a:t>
            </a:r>
            <a:r>
              <a:rPr lang="en-US" sz="1050" dirty="0">
                <a:solidFill>
                  <a:srgbClr val="FFFFFF"/>
                </a:solidFill>
                <a:latin typeface="LMSans8-Regular"/>
                <a:ea typeface="华文细黑"/>
              </a:rPr>
              <a:t> </a:t>
            </a:r>
            <a:r>
              <a:rPr lang="en-US" sz="1050" dirty="0" err="1">
                <a:solidFill>
                  <a:srgbClr val="FFFFFF"/>
                </a:solidFill>
                <a:latin typeface="LMSans8-Regular"/>
                <a:ea typeface="华文细黑"/>
              </a:rPr>
              <a:t>et.a</a:t>
            </a:r>
            <a:r>
              <a:rPr lang="en-US" sz="1050" dirty="0">
                <a:solidFill>
                  <a:srgbClr val="FFFFFF"/>
                </a:solidFill>
                <a:latin typeface="LMSans8-Regular"/>
                <a:ea typeface="华文细黑"/>
              </a:rPr>
              <a:t>, Optics letters 44 (16), 3936-3939 (2019)</a:t>
            </a:r>
          </a:p>
          <a:p>
            <a:r>
              <a:rPr lang="en-US" sz="1050" dirty="0">
                <a:solidFill>
                  <a:srgbClr val="FFFFFF"/>
                </a:solidFill>
                <a:latin typeface="LMSans8-Regular"/>
                <a:ea typeface="华文细黑"/>
              </a:rPr>
              <a:t>K. </a:t>
            </a:r>
            <a:r>
              <a:rPr lang="en-US" sz="1050" dirty="0" err="1">
                <a:solidFill>
                  <a:srgbClr val="FFFFFF"/>
                </a:solidFill>
                <a:latin typeface="LMSans8-Regular"/>
                <a:ea typeface="华文细黑"/>
              </a:rPr>
              <a:t>Makris</a:t>
            </a:r>
            <a:r>
              <a:rPr lang="en-US" sz="1050" dirty="0">
                <a:solidFill>
                  <a:srgbClr val="FFFFFF"/>
                </a:solidFill>
                <a:latin typeface="LMSans8-Regular"/>
                <a:ea typeface="华文细黑"/>
              </a:rPr>
              <a:t> et al, Optics Letters 45 (7), 1651-1654(2020</a:t>
            </a:r>
            <a:r>
              <a:rPr lang="en-US" sz="1200" dirty="0">
                <a:solidFill>
                  <a:srgbClr val="FFFFFF"/>
                </a:solidFill>
                <a:latin typeface="LMSans8-Regular"/>
                <a:ea typeface="华文细黑"/>
              </a:rPr>
              <a:t>)</a:t>
            </a:r>
          </a:p>
        </p:txBody>
      </p:sp>
      <p:pic>
        <p:nvPicPr>
          <p:cNvPr id="42" name="Picture 41">
            <a:extLst>
              <a:ext uri="{FF2B5EF4-FFF2-40B4-BE49-F238E27FC236}">
                <a16:creationId xmlns:a16="http://schemas.microsoft.com/office/drawing/2014/main" id="{616E50D6-8DDF-45EB-8DEF-6871CD11DE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45971" y="3008519"/>
            <a:ext cx="2843744" cy="2354667"/>
          </a:xfrm>
          <a:prstGeom prst="rect">
            <a:avLst/>
          </a:prstGeom>
        </p:spPr>
      </p:pic>
      <p:sp>
        <p:nvSpPr>
          <p:cNvPr id="43" name="任意多边形: 形状 8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AA401EB-CE63-40F6-A7DB-88DBAE7A7C24}"/>
              </a:ext>
            </a:extLst>
          </p:cNvPr>
          <p:cNvSpPr/>
          <p:nvPr/>
        </p:nvSpPr>
        <p:spPr>
          <a:xfrm>
            <a:off x="260540" y="1272422"/>
            <a:ext cx="841375" cy="5410200"/>
          </a:xfrm>
          <a:custGeom>
            <a:avLst/>
            <a:gdLst>
              <a:gd name="connsiteX0" fmla="*/ 0 w 841375"/>
              <a:gd name="connsiteY0" fmla="*/ 0 h 5410200"/>
              <a:gd name="connsiteX1" fmla="*/ 696488 w 841375"/>
              <a:gd name="connsiteY1" fmla="*/ 0 h 5410200"/>
              <a:gd name="connsiteX2" fmla="*/ 841375 w 841375"/>
              <a:gd name="connsiteY2" fmla="*/ 250952 h 5410200"/>
              <a:gd name="connsiteX3" fmla="*/ 841375 w 841375"/>
              <a:gd name="connsiteY3" fmla="*/ 5410200 h 5410200"/>
              <a:gd name="connsiteX4" fmla="*/ 0 w 841375"/>
              <a:gd name="connsiteY4" fmla="*/ 5410200 h 541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375" h="5410200">
                <a:moveTo>
                  <a:pt x="0" y="0"/>
                </a:moveTo>
                <a:lnTo>
                  <a:pt x="696488" y="0"/>
                </a:lnTo>
                <a:lnTo>
                  <a:pt x="841375" y="250952"/>
                </a:lnTo>
                <a:lnTo>
                  <a:pt x="841375" y="5410200"/>
                </a:lnTo>
                <a:lnTo>
                  <a:pt x="0" y="5410200"/>
                </a:lnTo>
                <a:close/>
              </a:path>
            </a:pathLst>
          </a:custGeom>
          <a:gradFill flip="none" rotWithShape="1">
            <a:gsLst>
              <a:gs pos="0">
                <a:sysClr val="window" lastClr="FFFFFF">
                  <a:alpha val="23000"/>
                </a:sysClr>
              </a:gs>
              <a:gs pos="100000">
                <a:sysClr val="window" lastClr="FFFFFF">
                  <a:alpha val="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mc:AlternateContent xmlns:mc="http://schemas.openxmlformats.org/markup-compatibility/2006" xmlns:a14="http://schemas.microsoft.com/office/drawing/2010/main">
        <mc:Choice Requires="a14">
          <p:sp>
            <p:nvSpPr>
              <p:cNvPr id="4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AAF7DF0-BF7B-401C-9FF7-3E1C502E4682}"/>
                  </a:ext>
                </a:extLst>
              </p:cNvPr>
              <p:cNvSpPr/>
              <p:nvPr/>
            </p:nvSpPr>
            <p:spPr>
              <a:xfrm>
                <a:off x="8564614" y="3865422"/>
                <a:ext cx="2024039" cy="83926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000" i="1">
                          <a:solidFill>
                            <a:srgbClr val="FFFFFF"/>
                          </a:solidFill>
                          <a:latin typeface="Cambria Math" panose="02040503050406030204" pitchFamily="18" charset="0"/>
                        </a:rPr>
                        <m:t>𝑆</m:t>
                      </m:r>
                      <m:r>
                        <a:rPr lang="en-US" sz="2000" i="1">
                          <a:solidFill>
                            <a:srgbClr val="FFFFFF"/>
                          </a:solidFill>
                          <a:latin typeface="Cambria Math" panose="02040503050406030204" pitchFamily="18" charset="0"/>
                        </a:rPr>
                        <m:t>=</m:t>
                      </m:r>
                      <m:nary>
                        <m:naryPr>
                          <m:chr m:val="∑"/>
                          <m:supHide m:val="on"/>
                          <m:ctrlPr>
                            <a:rPr lang="en-US" sz="2000" i="1">
                              <a:solidFill>
                                <a:srgbClr val="FFFFFF"/>
                              </a:solidFill>
                              <a:latin typeface="Cambria Math" panose="02040503050406030204" pitchFamily="18" charset="0"/>
                            </a:rPr>
                          </m:ctrlPr>
                        </m:naryPr>
                        <m:sub>
                          <m:r>
                            <m:rPr>
                              <m:brk m:alnAt="7"/>
                            </m:rPr>
                            <a:rPr lang="en-US" sz="2000" i="1">
                              <a:solidFill>
                                <a:srgbClr val="FFFFFF"/>
                              </a:solidFill>
                              <a:latin typeface="Cambria Math" panose="02040503050406030204" pitchFamily="18" charset="0"/>
                            </a:rPr>
                            <m:t>𝑖</m:t>
                          </m:r>
                        </m:sub>
                        <m:sup/>
                        <m:e>
                          <m:sSup>
                            <m:sSupPr>
                              <m:ctrlPr>
                                <a:rPr lang="en-US" sz="2000" i="1">
                                  <a:solidFill>
                                    <a:srgbClr val="FFFFFF"/>
                                  </a:solidFill>
                                  <a:latin typeface="Cambria Math" panose="02040503050406030204" pitchFamily="18" charset="0"/>
                                </a:rPr>
                              </m:ctrlPr>
                            </m:sSupPr>
                            <m:e>
                              <m:func>
                                <m:funcPr>
                                  <m:ctrlPr>
                                    <a:rPr lang="en-US" sz="2000" i="1">
                                      <a:solidFill>
                                        <a:srgbClr val="FFFFFF"/>
                                      </a:solidFill>
                                      <a:latin typeface="Cambria Math" panose="02040503050406030204" pitchFamily="18" charset="0"/>
                                    </a:rPr>
                                  </m:ctrlPr>
                                </m:funcPr>
                                <m:fName>
                                  <m:r>
                                    <m:rPr>
                                      <m:sty m:val="p"/>
                                    </m:rPr>
                                    <a:rPr lang="en-US" sz="2000">
                                      <a:solidFill>
                                        <a:srgbClr val="FFFFFF"/>
                                      </a:solidFill>
                                      <a:latin typeface="Cambria Math" panose="02040503050406030204" pitchFamily="18" charset="0"/>
                                    </a:rPr>
                                    <m:t>ln</m:t>
                                  </m:r>
                                </m:fName>
                                <m:e>
                                  <m:d>
                                    <m:dPr>
                                      <m:begChr m:val="|"/>
                                      <m:endChr m:val="|"/>
                                      <m:ctrlPr>
                                        <a:rPr lang="en-US" sz="2000" i="1">
                                          <a:solidFill>
                                            <a:srgbClr val="FFFFFF"/>
                                          </a:solidFill>
                                          <a:latin typeface="Cambria Math" panose="02040503050406030204" pitchFamily="18" charset="0"/>
                                        </a:rPr>
                                      </m:ctrlPr>
                                    </m:dPr>
                                    <m:e>
                                      <m:sSub>
                                        <m:sSubPr>
                                          <m:ctrlPr>
                                            <a:rPr lang="en-US" sz="2000" i="1">
                                              <a:solidFill>
                                                <a:srgbClr val="FFFFFF"/>
                                              </a:solidFill>
                                              <a:latin typeface="Cambria Math" panose="02040503050406030204" pitchFamily="18" charset="0"/>
                                            </a:rPr>
                                          </m:ctrlPr>
                                        </m:sSubPr>
                                        <m:e>
                                          <m:r>
                                            <a:rPr lang="en-US" sz="2000" i="1">
                                              <a:solidFill>
                                                <a:srgbClr val="FFFFFF"/>
                                              </a:solidFill>
                                              <a:latin typeface="Cambria Math" panose="02040503050406030204" pitchFamily="18" charset="0"/>
                                            </a:rPr>
                                            <m:t>𝑐</m:t>
                                          </m:r>
                                        </m:e>
                                        <m:sub>
                                          <m:r>
                                            <a:rPr lang="en-US" sz="2000" i="1">
                                              <a:solidFill>
                                                <a:srgbClr val="FFFFFF"/>
                                              </a:solidFill>
                                              <a:latin typeface="Cambria Math" panose="02040503050406030204" pitchFamily="18" charset="0"/>
                                            </a:rPr>
                                            <m:t>𝑖</m:t>
                                          </m:r>
                                        </m:sub>
                                      </m:sSub>
                                    </m:e>
                                  </m:d>
                                </m:e>
                              </m:func>
                            </m:e>
                            <m:sup>
                              <m:r>
                                <a:rPr lang="en-US" sz="2000" i="1">
                                  <a:solidFill>
                                    <a:srgbClr val="FFFFFF"/>
                                  </a:solidFill>
                                  <a:latin typeface="Cambria Math" panose="02040503050406030204" pitchFamily="18" charset="0"/>
                                </a:rPr>
                                <m:t>2</m:t>
                              </m:r>
                            </m:sup>
                          </m:sSup>
                        </m:e>
                      </m:nary>
                    </m:oMath>
                  </m:oMathPara>
                </a14:m>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mc:Choice>
        <mc:Fallback xmlns="">
          <p:sp>
            <p:nvSpPr>
              <p:cNvPr id="4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AAF7DF0-BF7B-401C-9FF7-3E1C502E4682}"/>
                  </a:ext>
                </a:extLst>
              </p:cNvPr>
              <p:cNvSpPr>
                <a:spLocks noRot="1" noChangeAspect="1" noMove="1" noResize="1" noEditPoints="1" noAdjustHandles="1" noChangeArrowheads="1" noChangeShapeType="1" noTextEdit="1"/>
              </p:cNvSpPr>
              <p:nvPr/>
            </p:nvSpPr>
            <p:spPr>
              <a:xfrm>
                <a:off x="8564614" y="3865422"/>
                <a:ext cx="2024039" cy="839269"/>
              </a:xfrm>
              <a:prstGeom prst="rect">
                <a:avLst/>
              </a:prstGeom>
              <a:blipFill>
                <a:blip r:embed="rId6"/>
                <a:stretch>
                  <a:fillRect/>
                </a:stretch>
              </a:blipFill>
            </p:spPr>
            <p:txBody>
              <a:bodyPr/>
              <a:lstStyle/>
              <a:p>
                <a:r>
                  <a:rPr lang="de-DE">
                    <a:noFill/>
                  </a:rPr>
                  <a:t> </a:t>
                </a:r>
              </a:p>
            </p:txBody>
          </p:sp>
        </mc:Fallback>
      </mc:AlternateContent>
      <p:sp>
        <p:nvSpPr>
          <p:cNvPr id="46" name="TextBox 45">
            <a:extLst>
              <a:ext uri="{FF2B5EF4-FFF2-40B4-BE49-F238E27FC236}">
                <a16:creationId xmlns:a16="http://schemas.microsoft.com/office/drawing/2014/main" id="{3138FB2C-053E-4A74-A8FB-7534FC8B2D8E}"/>
              </a:ext>
            </a:extLst>
          </p:cNvPr>
          <p:cNvSpPr txBox="1"/>
          <p:nvPr/>
        </p:nvSpPr>
        <p:spPr>
          <a:xfrm>
            <a:off x="8447864" y="3595122"/>
            <a:ext cx="219311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C000"/>
                </a:solidFill>
                <a:effectLst/>
                <a:uLnTx/>
                <a:uFillTx/>
                <a:latin typeface="Hans Kendrick V4 (Body)"/>
                <a:ea typeface="华文细黑"/>
                <a:cs typeface="+mn-cs"/>
              </a:rPr>
              <a:t>Entropy</a:t>
            </a:r>
            <a:r>
              <a:rPr kumimoji="0" lang="en-US" sz="1800" b="0" i="0" u="none" strike="noStrike" kern="1200" cap="none" spc="0" normalizeH="0" baseline="0" noProof="0" dirty="0">
                <a:ln>
                  <a:noFill/>
                </a:ln>
                <a:solidFill>
                  <a:srgbClr val="0394FC"/>
                </a:solidFill>
                <a:effectLst/>
                <a:uLnTx/>
                <a:uFillTx/>
                <a:latin typeface="Hans Kendrick V4 (Body)"/>
                <a:ea typeface="华文细黑"/>
                <a:cs typeface="+mn-cs"/>
              </a:rPr>
              <a:t> is maximized</a:t>
            </a:r>
            <a:endParaRPr kumimoji="0" lang="zh-CN" altLang="en-US" sz="1800" b="0" i="0" u="none" strike="noStrike" kern="1200" cap="none" spc="0" normalizeH="0" baseline="0" noProof="0" dirty="0">
              <a:ln>
                <a:noFill/>
              </a:ln>
              <a:gradFill flip="none" rotWithShape="1">
                <a:gsLst>
                  <a:gs pos="100000">
                    <a:srgbClr val="0394FC">
                      <a:lumMod val="60000"/>
                      <a:lumOff val="40000"/>
                    </a:srgbClr>
                  </a:gs>
                  <a:gs pos="43000">
                    <a:srgbClr val="0394FC"/>
                  </a:gs>
                </a:gsLst>
                <a:lin ang="2700000" scaled="1"/>
                <a:tileRect/>
              </a:gradFill>
              <a:effectLst/>
              <a:uLnTx/>
              <a:uFillTx/>
              <a:latin typeface="Hans Kendrick V4"/>
              <a:ea typeface="华文细黑"/>
              <a:cs typeface="+mn-cs"/>
            </a:endParaRPr>
          </a:p>
        </p:txBody>
      </p:sp>
      <p:grpSp>
        <p:nvGrpSpPr>
          <p:cNvPr id="57" name="Group 63">
            <a:extLst>
              <a:ext uri="{FF2B5EF4-FFF2-40B4-BE49-F238E27FC236}">
                <a16:creationId xmlns:a16="http://schemas.microsoft.com/office/drawing/2014/main" id="{3B109641-0B90-415A-80D7-D08CED607EE4}"/>
              </a:ext>
            </a:extLst>
          </p:cNvPr>
          <p:cNvGrpSpPr/>
          <p:nvPr/>
        </p:nvGrpSpPr>
        <p:grpSpPr>
          <a:xfrm>
            <a:off x="7283059" y="1132921"/>
            <a:ext cx="4599251" cy="2028857"/>
            <a:chOff x="3630607" y="2102841"/>
            <a:chExt cx="5385412" cy="2375654"/>
          </a:xfrm>
        </p:grpSpPr>
        <p:pic>
          <p:nvPicPr>
            <p:cNvPr id="58" name="Imagem 90">
              <a:extLst>
                <a:ext uri="{FF2B5EF4-FFF2-40B4-BE49-F238E27FC236}">
                  <a16:creationId xmlns:a16="http://schemas.microsoft.com/office/drawing/2014/main" id="{0EEFFE9A-852C-4FDC-BBD6-5A88DE766D15}"/>
                </a:ext>
              </a:extLst>
            </p:cNvPr>
            <p:cNvPicPr/>
            <p:nvPr/>
          </p:nvPicPr>
          <p:blipFill rotWithShape="1">
            <a:blip r:embed="rId7">
              <a:extLst>
                <a:ext uri="{BEBA8EAE-BF5A-486C-A8C5-ECC9F3942E4B}">
                  <a14:imgProps xmlns:a14="http://schemas.microsoft.com/office/drawing/2010/main">
                    <a14:imgLayer r:embed="rId8">
                      <a14:imgEffect>
                        <a14:backgroundRemoval t="2435" b="23377" l="5327" r="95477">
                          <a14:foregroundMark x1="11759" y1="19481" x2="11055" y2="20130"/>
                          <a14:foregroundMark x1="11055" y1="20211" x2="18794" y2="19237"/>
                          <a14:foregroundMark x1="18794" y1="19237" x2="20000" y2="19237"/>
                          <a14:foregroundMark x1="13467" y1="18506" x2="23920" y2="17938"/>
                          <a14:foregroundMark x1="23920" y1="17938" x2="25628" y2="13068"/>
                          <a14:foregroundMark x1="32663" y1="14367" x2="25327" y2="21834"/>
                          <a14:foregroundMark x1="25327" y1="21834" x2="29447" y2="21591"/>
                          <a14:foregroundMark x1="34171" y1="15503" x2="28040" y2="20373"/>
                          <a14:foregroundMark x1="28040" y1="20373" x2="51357" y2="14367"/>
                          <a14:foregroundMark x1="36181" y1="13393" x2="47236" y2="11201"/>
                          <a14:foregroundMark x1="47236" y1="11201" x2="47638" y2="11201"/>
                          <a14:foregroundMark x1="36683" y1="15422" x2="56482" y2="12256"/>
                          <a14:foregroundMark x1="56482" y1="12256" x2="56482" y2="12256"/>
                          <a14:foregroundMark x1="45327" y1="16802" x2="63518" y2="13555"/>
                          <a14:foregroundMark x1="63518" y1="13555" x2="64121" y2="13312"/>
                          <a14:foregroundMark x1="46231" y1="16558" x2="43216" y2="17370"/>
                          <a14:foregroundMark x1="20302" y1="12906" x2="5327" y2="13068"/>
                          <a14:foregroundMark x1="34573" y1="8279" x2="36884" y2="8442"/>
                          <a14:foregroundMark x1="86231" y1="7386" x2="92060" y2="8442"/>
                          <a14:foregroundMark x1="86332" y1="9253" x2="88442" y2="9172"/>
                          <a14:foregroundMark x1="72462" y1="2841" x2="74573" y2="3166"/>
                          <a14:foregroundMark x1="69648" y1="3166" x2="69648" y2="3166"/>
                          <a14:foregroundMark x1="62010" y1="5357" x2="61910" y2="4627"/>
                          <a14:foregroundMark x1="53467" y1="6088" x2="53467" y2="6088"/>
                          <a14:foregroundMark x1="54070" y1="6412" x2="52563" y2="5925"/>
                          <a14:foregroundMark x1="55075" y1="5844" x2="53769" y2="5763"/>
                          <a14:foregroundMark x1="52864" y1="6250" x2="50553" y2="6250"/>
                          <a14:foregroundMark x1="54372" y1="5844" x2="53266" y2="5601"/>
                          <a14:foregroundMark x1="53065" y1="5844" x2="43819" y2="7143"/>
                          <a14:foregroundMark x1="93668" y1="7468" x2="95477" y2="7711"/>
                          <a14:foregroundMark x1="21910" y1="9740" x2="24422" y2="9740"/>
                          <a14:foregroundMark x1="11558" y1="11851" x2="14975" y2="11769"/>
                          <a14:backgroundMark x1="42613" y1="1867" x2="63719" y2="893"/>
                          <a14:backgroundMark x1="63719" y1="893" x2="57186" y2="1299"/>
                          <a14:backgroundMark x1="55678" y1="17451" x2="55678" y2="17451"/>
                          <a14:backgroundMark x1="55980" y1="16802" x2="55980" y2="16802"/>
                        </a14:backgroundRemoval>
                      </a14:imgEffect>
                    </a14:imgLayer>
                  </a14:imgProps>
                </a:ext>
                <a:ext uri="{28A0092B-C50C-407E-A947-70E740481C1C}">
                  <a14:useLocalDpi xmlns:a14="http://schemas.microsoft.com/office/drawing/2010/main" val="0"/>
                </a:ext>
              </a:extLst>
            </a:blip>
            <a:srcRect b="73989"/>
            <a:stretch/>
          </p:blipFill>
          <p:spPr>
            <a:xfrm>
              <a:off x="3874354" y="2229566"/>
              <a:ext cx="5141665" cy="2248929"/>
            </a:xfrm>
            <a:prstGeom prst="rect">
              <a:avLst/>
            </a:prstGeom>
          </p:spPr>
        </p:pic>
        <p:sp>
          <p:nvSpPr>
            <p:cNvPr id="59" name="TextBox 65">
              <a:extLst>
                <a:ext uri="{FF2B5EF4-FFF2-40B4-BE49-F238E27FC236}">
                  <a16:creationId xmlns:a16="http://schemas.microsoft.com/office/drawing/2014/main" id="{A096A1C0-37D3-4664-A5B7-A7702BD301AA}"/>
                </a:ext>
              </a:extLst>
            </p:cNvPr>
            <p:cNvSpPr txBox="1"/>
            <p:nvPr/>
          </p:nvSpPr>
          <p:spPr>
            <a:xfrm rot="20701196">
              <a:off x="3630607" y="2951935"/>
              <a:ext cx="826259" cy="396424"/>
            </a:xfrm>
            <a:prstGeom prst="rect">
              <a:avLst/>
            </a:prstGeom>
            <a:noFill/>
          </p:spPr>
          <p:txBody>
            <a:bodyPr wrap="none" rtlCol="0">
              <a:spAutoFit/>
            </a:bodyPr>
            <a:lstStyle/>
            <a:p>
              <a:r>
                <a:rPr lang="en-US" sz="1600" dirty="0">
                  <a:solidFill>
                    <a:prstClr val="white"/>
                  </a:solidFill>
                  <a:latin typeface="Hans Kendrick V4 (Headings)"/>
                  <a:ea typeface="华文细黑"/>
                </a:rPr>
                <a:t>INPUT</a:t>
              </a:r>
              <a:endParaRPr lang="de-DE" sz="1600" dirty="0">
                <a:solidFill>
                  <a:prstClr val="white"/>
                </a:solidFill>
                <a:latin typeface="Hans Kendrick V4 (Headings)"/>
                <a:ea typeface="华文细黑"/>
              </a:endParaRPr>
            </a:p>
          </p:txBody>
        </p:sp>
        <p:sp>
          <p:nvSpPr>
            <p:cNvPr id="60" name="TextBox 66">
              <a:extLst>
                <a:ext uri="{FF2B5EF4-FFF2-40B4-BE49-F238E27FC236}">
                  <a16:creationId xmlns:a16="http://schemas.microsoft.com/office/drawing/2014/main" id="{09464837-DEAB-4C12-A709-9966DCE72143}"/>
                </a:ext>
              </a:extLst>
            </p:cNvPr>
            <p:cNvSpPr txBox="1"/>
            <p:nvPr/>
          </p:nvSpPr>
          <p:spPr>
            <a:xfrm rot="20794154">
              <a:off x="7182716" y="2102841"/>
              <a:ext cx="1040239" cy="396424"/>
            </a:xfrm>
            <a:prstGeom prst="rect">
              <a:avLst/>
            </a:prstGeom>
            <a:noFill/>
          </p:spPr>
          <p:txBody>
            <a:bodyPr wrap="none" rtlCol="0">
              <a:spAutoFit/>
            </a:bodyPr>
            <a:lstStyle/>
            <a:p>
              <a:r>
                <a:rPr lang="en-US" sz="1600" dirty="0">
                  <a:solidFill>
                    <a:prstClr val="white"/>
                  </a:solidFill>
                  <a:latin typeface="Hans Kendrick V4 (Headings)"/>
                  <a:ea typeface="华文细黑"/>
                </a:rPr>
                <a:t>OUTPUT</a:t>
              </a:r>
              <a:endParaRPr lang="de-DE" sz="1600" dirty="0">
                <a:solidFill>
                  <a:prstClr val="white"/>
                </a:solidFill>
                <a:latin typeface="Hans Kendrick V4 (Headings)"/>
                <a:ea typeface="华文细黑"/>
              </a:endParaRPr>
            </a:p>
          </p:txBody>
        </p:sp>
        <p:cxnSp>
          <p:nvCxnSpPr>
            <p:cNvPr id="61" name="Straight Arrow Connector 67">
              <a:extLst>
                <a:ext uri="{FF2B5EF4-FFF2-40B4-BE49-F238E27FC236}">
                  <a16:creationId xmlns:a16="http://schemas.microsoft.com/office/drawing/2014/main" id="{4A1A11B4-11B8-43E0-92C0-A914D451282F}"/>
                </a:ext>
              </a:extLst>
            </p:cNvPr>
            <p:cNvCxnSpPr/>
            <p:nvPr/>
          </p:nvCxnSpPr>
          <p:spPr>
            <a:xfrm flipV="1">
              <a:off x="5345257" y="3259667"/>
              <a:ext cx="2893755" cy="100220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8">
              <a:extLst>
                <a:ext uri="{FF2B5EF4-FFF2-40B4-BE49-F238E27FC236}">
                  <a16:creationId xmlns:a16="http://schemas.microsoft.com/office/drawing/2014/main" id="{110A2825-CF6B-4AEA-9333-B45EF322B59A}"/>
                </a:ext>
              </a:extLst>
            </p:cNvPr>
            <p:cNvSpPr txBox="1"/>
            <p:nvPr/>
          </p:nvSpPr>
          <p:spPr>
            <a:xfrm rot="20423482">
              <a:off x="6203911" y="3685263"/>
              <a:ext cx="1399422" cy="396424"/>
            </a:xfrm>
            <a:prstGeom prst="rect">
              <a:avLst/>
            </a:prstGeom>
            <a:noFill/>
          </p:spPr>
          <p:txBody>
            <a:bodyPr wrap="none" rtlCol="0">
              <a:spAutoFit/>
            </a:bodyPr>
            <a:lstStyle/>
            <a:p>
              <a:r>
                <a:rPr lang="en-US" sz="1600" dirty="0">
                  <a:solidFill>
                    <a:prstClr val="white"/>
                  </a:solidFill>
                  <a:latin typeface="Hans Kendrick V4 (Headings)"/>
                  <a:ea typeface="华文细黑"/>
                </a:rPr>
                <a:t>propagation</a:t>
              </a:r>
              <a:endParaRPr lang="de-DE" sz="1600" dirty="0">
                <a:solidFill>
                  <a:prstClr val="white"/>
                </a:solidFill>
                <a:latin typeface="Hans Kendrick V4 (Headings)"/>
                <a:ea typeface="华文细黑"/>
              </a:endParaRPr>
            </a:p>
          </p:txBody>
        </p:sp>
      </p:grpSp>
    </p:spTree>
    <p:extLst>
      <p:ext uri="{BB962C8B-B14F-4D97-AF65-F5344CB8AC3E}">
        <p14:creationId xmlns:p14="http://schemas.microsoft.com/office/powerpoint/2010/main" val="750303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25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22" presetClass="entr" presetSubtype="8" fill="hold" grpId="0" nodeType="withEffect">
                                  <p:stCondLst>
                                    <p:cond delay="125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750"/>
                                        <p:tgtEl>
                                          <p:spTgt spid="12"/>
                                        </p:tgtEl>
                                      </p:cBhvr>
                                    </p:animEffect>
                                  </p:childTnLst>
                                </p:cTn>
                              </p:par>
                              <p:par>
                                <p:cTn id="13" presetID="22" presetClass="entr" presetSubtype="1" fill="hold" grpId="0" nodeType="withEffect">
                                  <p:stCondLst>
                                    <p:cond delay="125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750"/>
                                        <p:tgtEl>
                                          <p:spTgt spid="10"/>
                                        </p:tgtEl>
                                      </p:cBhvr>
                                    </p:animEffect>
                                  </p:childTnLst>
                                </p:cTn>
                              </p:par>
                              <p:par>
                                <p:cTn id="16" presetID="22" presetClass="entr" presetSubtype="4" fill="hold" grpId="0" nodeType="withEffect">
                                  <p:stCondLst>
                                    <p:cond delay="125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75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childTnLst>
                                </p:cTn>
                              </p:par>
                              <p:par>
                                <p:cTn id="22" presetID="63" presetClass="path" presetSubtype="0" decel="50000" fill="hold" grpId="1" nodeType="withEffect">
                                  <p:stCondLst>
                                    <p:cond delay="0"/>
                                  </p:stCondLst>
                                  <p:childTnLst>
                                    <p:animMotion origin="layout" path="M -0.01563 2.96296E-6 L 0.1108 2.96296E-6 " pathEditMode="relative" rAng="0" ptsTypes="AA">
                                      <p:cBhvr>
                                        <p:cTn id="23" dur="750" spd="-100000" fill="hold"/>
                                        <p:tgtEl>
                                          <p:spTgt spid="7"/>
                                        </p:tgtEl>
                                        <p:attrNameLst>
                                          <p:attrName>ppt_x</p:attrName>
                                          <p:attrName>ppt_y</p:attrName>
                                        </p:attrNameLst>
                                      </p:cBhvr>
                                      <p:rCtr x="6315" y="0"/>
                                    </p:animMotion>
                                  </p:childTnLst>
                                </p:cTn>
                              </p:par>
                              <p:par>
                                <p:cTn id="24" presetID="35" presetClass="path" presetSubtype="0" decel="50000" fill="hold" grpId="2" nodeType="withEffect">
                                  <p:stCondLst>
                                    <p:cond delay="750"/>
                                  </p:stCondLst>
                                  <p:childTnLst>
                                    <p:animMotion origin="layout" path="M -0.01563 2.96296E-6 L 4.58333E-6 2.96296E-6 " pathEditMode="relative" rAng="0" ptsTypes="AA">
                                      <p:cBhvr>
                                        <p:cTn id="25" dur="750" fill="hold"/>
                                        <p:tgtEl>
                                          <p:spTgt spid="7"/>
                                        </p:tgtEl>
                                        <p:attrNameLst>
                                          <p:attrName>ppt_x</p:attrName>
                                          <p:attrName>ppt_y</p:attrName>
                                        </p:attrNameLst>
                                      </p:cBhvr>
                                      <p:rCtr x="781" y="0"/>
                                    </p:animMotion>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childTnLst>
                                </p:cTn>
                              </p:par>
                              <p:par>
                                <p:cTn id="29" presetID="63" presetClass="path" presetSubtype="0" decel="50000" fill="hold" grpId="1" nodeType="withEffect">
                                  <p:stCondLst>
                                    <p:cond delay="0"/>
                                  </p:stCondLst>
                                  <p:childTnLst>
                                    <p:animMotion origin="layout" path="M 0.01524 -4.07407E-6 L -0.10885 -4.07407E-6 " pathEditMode="relative" rAng="0" ptsTypes="AA">
                                      <p:cBhvr>
                                        <p:cTn id="30" dur="750" spd="-100000" fill="hold"/>
                                        <p:tgtEl>
                                          <p:spTgt spid="5"/>
                                        </p:tgtEl>
                                        <p:attrNameLst>
                                          <p:attrName>ppt_x</p:attrName>
                                          <p:attrName>ppt_y</p:attrName>
                                        </p:attrNameLst>
                                      </p:cBhvr>
                                      <p:rCtr x="-6211" y="0"/>
                                    </p:animMotion>
                                  </p:childTnLst>
                                </p:cTn>
                              </p:par>
                              <p:par>
                                <p:cTn id="31" presetID="35" presetClass="path" presetSubtype="0" decel="50000" fill="hold" grpId="2" nodeType="withEffect">
                                  <p:stCondLst>
                                    <p:cond delay="750"/>
                                  </p:stCondLst>
                                  <p:childTnLst>
                                    <p:animMotion origin="layout" path="M 0.01602 -4.07407E-6 L -3.75E-6 -4.07407E-6 " pathEditMode="relative" rAng="0" ptsTypes="AA">
                                      <p:cBhvr>
                                        <p:cTn id="32" dur="750" fill="hold"/>
                                        <p:tgtEl>
                                          <p:spTgt spid="5"/>
                                        </p:tgtEl>
                                        <p:attrNameLst>
                                          <p:attrName>ppt_x</p:attrName>
                                          <p:attrName>ppt_y</p:attrName>
                                        </p:attrNameLst>
                                      </p:cBhvr>
                                      <p:rCtr x="-807" y="0"/>
                                    </p:animMotion>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childTnLst>
                                </p:cTn>
                              </p:par>
                              <p:par>
                                <p:cTn id="36" presetID="63" presetClass="path" presetSubtype="0" decel="50000" fill="hold" grpId="1" nodeType="withEffect">
                                  <p:stCondLst>
                                    <p:cond delay="0"/>
                                  </p:stCondLst>
                                  <p:childTnLst>
                                    <p:animMotion origin="layout" path="M -0.01563 -3.7037E-6 L 0.1108 -3.7037E-6 " pathEditMode="relative" rAng="0" ptsTypes="AA">
                                      <p:cBhvr>
                                        <p:cTn id="37" dur="750" spd="-100000" fill="hold"/>
                                        <p:tgtEl>
                                          <p:spTgt spid="4"/>
                                        </p:tgtEl>
                                        <p:attrNameLst>
                                          <p:attrName>ppt_x</p:attrName>
                                          <p:attrName>ppt_y</p:attrName>
                                        </p:attrNameLst>
                                      </p:cBhvr>
                                      <p:rCtr x="6315" y="0"/>
                                    </p:animMotion>
                                  </p:childTnLst>
                                </p:cTn>
                              </p:par>
                              <p:par>
                                <p:cTn id="38" presetID="35" presetClass="path" presetSubtype="0" decel="50000" fill="hold" grpId="2" nodeType="withEffect">
                                  <p:stCondLst>
                                    <p:cond delay="750"/>
                                  </p:stCondLst>
                                  <p:childTnLst>
                                    <p:animMotion origin="layout" path="M -0.01563 -3.7037E-6 L 2.5E-6 -3.7037E-6 " pathEditMode="relative" rAng="0" ptsTypes="AA">
                                      <p:cBhvr>
                                        <p:cTn id="39" dur="750" fill="hold"/>
                                        <p:tgtEl>
                                          <p:spTgt spid="4"/>
                                        </p:tgtEl>
                                        <p:attrNameLst>
                                          <p:attrName>ppt_x</p:attrName>
                                          <p:attrName>ppt_y</p:attrName>
                                        </p:attrNameLst>
                                      </p:cBhvr>
                                      <p:rCtr x="781" y="0"/>
                                    </p:animMotion>
                                  </p:childTnLst>
                                </p:cTn>
                              </p:par>
                              <p:par>
                                <p:cTn id="40" presetID="10" presetClass="entr" presetSubtype="0" fill="hold" grpId="0" nodeType="withEffect">
                                  <p:stCondLst>
                                    <p:cond delay="75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750"/>
                                        <p:tgtEl>
                                          <p:spTgt spid="8"/>
                                        </p:tgtEl>
                                      </p:cBhvr>
                                    </p:animEffect>
                                  </p:childTnLst>
                                </p:cTn>
                              </p:par>
                              <p:par>
                                <p:cTn id="43" presetID="35" presetClass="path" presetSubtype="0" decel="50000" fill="hold" grpId="1" nodeType="withEffect">
                                  <p:stCondLst>
                                    <p:cond delay="750"/>
                                  </p:stCondLst>
                                  <p:childTnLst>
                                    <p:animMotion origin="layout" path="M -0.0513 3.33333E-6 L 4.16667E-7 3.33333E-6 " pathEditMode="relative" rAng="0" ptsTypes="AA">
                                      <p:cBhvr>
                                        <p:cTn id="44" dur="750" fill="hold"/>
                                        <p:tgtEl>
                                          <p:spTgt spid="8"/>
                                        </p:tgtEl>
                                        <p:attrNameLst>
                                          <p:attrName>ppt_x</p:attrName>
                                          <p:attrName>ppt_y</p:attrName>
                                        </p:attrNameLst>
                                      </p:cBhvr>
                                      <p:rCtr x="2565" y="0"/>
                                    </p:animMotion>
                                  </p:childTnLst>
                                </p:cTn>
                              </p:par>
                              <p:par>
                                <p:cTn id="45" presetID="10" presetClass="entr" presetSubtype="0" fill="hold" grpId="0" nodeType="withEffect">
                                  <p:stCondLst>
                                    <p:cond delay="75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750"/>
                                        <p:tgtEl>
                                          <p:spTgt spid="9"/>
                                        </p:tgtEl>
                                      </p:cBhvr>
                                    </p:animEffect>
                                  </p:childTnLst>
                                </p:cTn>
                              </p:par>
                              <p:par>
                                <p:cTn id="48" presetID="35" presetClass="path" presetSubtype="0" decel="50000" fill="hold" grpId="1" nodeType="withEffect">
                                  <p:stCondLst>
                                    <p:cond delay="750"/>
                                  </p:stCondLst>
                                  <p:childTnLst>
                                    <p:animMotion origin="layout" path="M -0.0513 -2.22222E-6 L 2.08333E-6 -2.22222E-6 " pathEditMode="relative" rAng="0" ptsTypes="AA">
                                      <p:cBhvr>
                                        <p:cTn id="49" dur="750" fill="hold"/>
                                        <p:tgtEl>
                                          <p:spTgt spid="9"/>
                                        </p:tgtEl>
                                        <p:attrNameLst>
                                          <p:attrName>ppt_x</p:attrName>
                                          <p:attrName>ppt_y</p:attrName>
                                        </p:attrNameLst>
                                      </p:cBhvr>
                                      <p:rCtr x="2565" y="0"/>
                                    </p:animMotion>
                                  </p:childTnLst>
                                </p:cTn>
                              </p:par>
                              <p:par>
                                <p:cTn id="50" presetID="10" presetClass="entr" presetSubtype="0" fill="hold" grpId="0" nodeType="withEffect">
                                  <p:stCondLst>
                                    <p:cond delay="75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750"/>
                                        <p:tgtEl>
                                          <p:spTgt spid="6"/>
                                        </p:tgtEl>
                                      </p:cBhvr>
                                    </p:animEffect>
                                  </p:childTnLst>
                                </p:cTn>
                              </p:par>
                              <p:par>
                                <p:cTn id="53" presetID="35" presetClass="path" presetSubtype="0" decel="50000" fill="hold" grpId="1" nodeType="withEffect">
                                  <p:stCondLst>
                                    <p:cond delay="750"/>
                                  </p:stCondLst>
                                  <p:childTnLst>
                                    <p:animMotion origin="layout" path="M 0.05403 3.7037E-7 L 3.75E-6 3.7037E-7 " pathEditMode="relative" rAng="0" ptsTypes="AA">
                                      <p:cBhvr>
                                        <p:cTn id="54" dur="750" fill="hold"/>
                                        <p:tgtEl>
                                          <p:spTgt spid="6"/>
                                        </p:tgtEl>
                                        <p:attrNameLst>
                                          <p:attrName>ppt_x</p:attrName>
                                          <p:attrName>ppt_y</p:attrName>
                                        </p:attrNameLst>
                                      </p:cBhvr>
                                      <p:rCtr x="-2708" y="0"/>
                                    </p:animMotion>
                                  </p:childTnLst>
                                </p:cTn>
                              </p:par>
                              <p:par>
                                <p:cTn id="55" presetID="10" presetClass="entr" presetSubtype="0" fill="hold" grpId="0" nodeType="withEffect">
                                  <p:stCondLst>
                                    <p:cond delay="175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childTnLst>
                                </p:cTn>
                              </p:par>
                              <p:par>
                                <p:cTn id="58" presetID="2" presetClass="entr" presetSubtype="4" fill="hold" grpId="0" nodeType="withEffect">
                                  <p:stCondLst>
                                    <p:cond delay="175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ppt_x"/>
                                          </p:val>
                                        </p:tav>
                                        <p:tav tm="100000">
                                          <p:val>
                                            <p:strVal val="#ppt_x"/>
                                          </p:val>
                                        </p:tav>
                                      </p:tavLst>
                                    </p:anim>
                                    <p:anim calcmode="lin" valueType="num">
                                      <p:cBhvr additive="base">
                                        <p:cTn id="61" dur="500" fill="hold"/>
                                        <p:tgtEl>
                                          <p:spTgt spid="34"/>
                                        </p:tgtEl>
                                        <p:attrNameLst>
                                          <p:attrName>ppt_y</p:attrName>
                                        </p:attrNameLst>
                                      </p:cBhvr>
                                      <p:tavLst>
                                        <p:tav tm="0">
                                          <p:val>
                                            <p:strVal val="1+#ppt_h/2"/>
                                          </p:val>
                                        </p:tav>
                                        <p:tav tm="100000">
                                          <p:val>
                                            <p:strVal val="#ppt_y"/>
                                          </p:val>
                                        </p:tav>
                                      </p:tavLst>
                                    </p:anim>
                                  </p:childTnLst>
                                </p:cTn>
                              </p:par>
                              <p:par>
                                <p:cTn id="62" presetID="10" presetClass="entr" presetSubtype="0" fill="hold" grpId="0" nodeType="withEffect">
                                  <p:stCondLst>
                                    <p:cond delay="75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750"/>
                                        <p:tgtEl>
                                          <p:spTgt spid="17"/>
                                        </p:tgtEl>
                                      </p:cBhvr>
                                    </p:animEffect>
                                  </p:childTnLst>
                                </p:cTn>
                              </p:par>
                              <p:par>
                                <p:cTn id="65" presetID="35" presetClass="path" presetSubtype="0" decel="50000" fill="hold" grpId="1" nodeType="withEffect">
                                  <p:stCondLst>
                                    <p:cond delay="750"/>
                                  </p:stCondLst>
                                  <p:childTnLst>
                                    <p:animMotion origin="layout" path="M 0.05403 3.7037E-6 L 3.75E-6 3.7037E-6 " pathEditMode="relative" rAng="0" ptsTypes="AA">
                                      <p:cBhvr>
                                        <p:cTn id="66" dur="750" fill="hold"/>
                                        <p:tgtEl>
                                          <p:spTgt spid="17"/>
                                        </p:tgtEl>
                                        <p:attrNameLst>
                                          <p:attrName>ppt_x</p:attrName>
                                          <p:attrName>ppt_y</p:attrName>
                                        </p:attrNameLst>
                                      </p:cBhvr>
                                      <p:rCtr x="-2708" y="0"/>
                                    </p:animMotion>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750"/>
                                        <p:tgtEl>
                                          <p:spTgt spid="18"/>
                                        </p:tgtEl>
                                      </p:cBhvr>
                                    </p:animEffect>
                                  </p:childTnLst>
                                </p:cTn>
                              </p:par>
                              <p:par>
                                <p:cTn id="70" presetID="63" presetClass="path" presetSubtype="0" decel="50000" fill="hold" grpId="1" nodeType="withEffect">
                                  <p:stCondLst>
                                    <p:cond delay="0"/>
                                  </p:stCondLst>
                                  <p:childTnLst>
                                    <p:animMotion origin="layout" path="M -0.01563 7.40741E-7 L 0.1108 7.40741E-7 " pathEditMode="relative" rAng="0" ptsTypes="AA">
                                      <p:cBhvr>
                                        <p:cTn id="71" dur="750" spd="-100000" fill="hold"/>
                                        <p:tgtEl>
                                          <p:spTgt spid="18"/>
                                        </p:tgtEl>
                                        <p:attrNameLst>
                                          <p:attrName>ppt_x</p:attrName>
                                          <p:attrName>ppt_y</p:attrName>
                                        </p:attrNameLst>
                                      </p:cBhvr>
                                      <p:rCtr x="6315" y="0"/>
                                    </p:animMotion>
                                  </p:childTnLst>
                                </p:cTn>
                              </p:par>
                              <p:par>
                                <p:cTn id="72" presetID="35" presetClass="path" presetSubtype="0" decel="50000" fill="hold" grpId="2" nodeType="withEffect">
                                  <p:stCondLst>
                                    <p:cond delay="750"/>
                                  </p:stCondLst>
                                  <p:childTnLst>
                                    <p:animMotion origin="layout" path="M -0.01563 7.40741E-7 L 2.70833E-6 7.40741E-7 " pathEditMode="relative" rAng="0" ptsTypes="AA">
                                      <p:cBhvr>
                                        <p:cTn id="73" dur="750" fill="hold"/>
                                        <p:tgtEl>
                                          <p:spTgt spid="18"/>
                                        </p:tgtEl>
                                        <p:attrNameLst>
                                          <p:attrName>ppt_x</p:attrName>
                                          <p:attrName>ppt_y</p:attrName>
                                        </p:attrNameLst>
                                      </p:cBhvr>
                                      <p:rCtr x="781" y="0"/>
                                    </p:animMotion>
                                  </p:childTnLst>
                                </p:cTn>
                              </p:par>
                              <p:par>
                                <p:cTn id="74" presetID="22" presetClass="entr" presetSubtype="8" fill="hold" grpId="0" nodeType="withEffect">
                                  <p:stCondLst>
                                    <p:cond delay="750"/>
                                  </p:stCondLst>
                                  <p:childTnLst>
                                    <p:set>
                                      <p:cBhvr>
                                        <p:cTn id="75" dur="1" fill="hold">
                                          <p:stCondLst>
                                            <p:cond delay="0"/>
                                          </p:stCondLst>
                                        </p:cTn>
                                        <p:tgtEl>
                                          <p:spTgt spid="36"/>
                                        </p:tgtEl>
                                        <p:attrNameLst>
                                          <p:attrName>style.visibility</p:attrName>
                                        </p:attrNameLst>
                                      </p:cBhvr>
                                      <p:to>
                                        <p:strVal val="visible"/>
                                      </p:to>
                                    </p:set>
                                    <p:animEffect transition="in" filter="wipe(left)">
                                      <p:cBhvr>
                                        <p:cTn id="76" dur="750"/>
                                        <p:tgtEl>
                                          <p:spTgt spid="36"/>
                                        </p:tgtEl>
                                      </p:cBhvr>
                                    </p:animEffect>
                                  </p:childTnLst>
                                </p:cTn>
                              </p:par>
                              <p:par>
                                <p:cTn id="77" presetID="22" presetClass="entr" presetSubtype="8" fill="hold" grpId="0" nodeType="withEffect">
                                  <p:stCondLst>
                                    <p:cond delay="750"/>
                                  </p:stCondLst>
                                  <p:childTnLst>
                                    <p:set>
                                      <p:cBhvr>
                                        <p:cTn id="78" dur="1" fill="hold">
                                          <p:stCondLst>
                                            <p:cond delay="0"/>
                                          </p:stCondLst>
                                        </p:cTn>
                                        <p:tgtEl>
                                          <p:spTgt spid="38"/>
                                        </p:tgtEl>
                                        <p:attrNameLst>
                                          <p:attrName>style.visibility</p:attrName>
                                        </p:attrNameLst>
                                      </p:cBhvr>
                                      <p:to>
                                        <p:strVal val="visible"/>
                                      </p:to>
                                    </p:set>
                                    <p:animEffect transition="in" filter="wipe(left)">
                                      <p:cBhvr>
                                        <p:cTn id="79" dur="750"/>
                                        <p:tgtEl>
                                          <p:spTgt spid="38"/>
                                        </p:tgtEl>
                                      </p:cBhvr>
                                    </p:animEffect>
                                  </p:childTnLst>
                                </p:cTn>
                              </p:par>
                              <p:par>
                                <p:cTn id="80" presetID="22" presetClass="entr" presetSubtype="8" fill="hold" grpId="0" nodeType="withEffect">
                                  <p:stCondLst>
                                    <p:cond delay="750"/>
                                  </p:stCondLst>
                                  <p:childTnLst>
                                    <p:set>
                                      <p:cBhvr>
                                        <p:cTn id="81" dur="1" fill="hold">
                                          <p:stCondLst>
                                            <p:cond delay="0"/>
                                          </p:stCondLst>
                                        </p:cTn>
                                        <p:tgtEl>
                                          <p:spTgt spid="37"/>
                                        </p:tgtEl>
                                        <p:attrNameLst>
                                          <p:attrName>style.visibility</p:attrName>
                                        </p:attrNameLst>
                                      </p:cBhvr>
                                      <p:to>
                                        <p:strVal val="visible"/>
                                      </p:to>
                                    </p:set>
                                    <p:animEffect transition="in" filter="wipe(left)">
                                      <p:cBhvr>
                                        <p:cTn id="82" dur="750"/>
                                        <p:tgtEl>
                                          <p:spTgt spid="37"/>
                                        </p:tgtEl>
                                      </p:cBhvr>
                                    </p:animEffect>
                                  </p:childTnLst>
                                </p:cTn>
                              </p:par>
                              <p:par>
                                <p:cTn id="83" presetID="22" presetClass="entr" presetSubtype="8" fill="hold" grpId="0" nodeType="withEffect">
                                  <p:stCondLst>
                                    <p:cond delay="75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750"/>
                                        <p:tgtEl>
                                          <p:spTgt spid="35"/>
                                        </p:tgtEl>
                                      </p:cBhvr>
                                    </p:animEffect>
                                  </p:childTnLst>
                                </p:cTn>
                              </p:par>
                              <p:par>
                                <p:cTn id="86" presetID="2" presetClass="entr" presetSubtype="4" decel="100000" fill="hold" nodeType="withEffect">
                                  <p:stCondLst>
                                    <p:cond delay="2000"/>
                                  </p:stCondLst>
                                  <p:childTnLst>
                                    <p:set>
                                      <p:cBhvr>
                                        <p:cTn id="87" dur="1" fill="hold">
                                          <p:stCondLst>
                                            <p:cond delay="0"/>
                                          </p:stCondLst>
                                        </p:cTn>
                                        <p:tgtEl>
                                          <p:spTgt spid="19"/>
                                        </p:tgtEl>
                                        <p:attrNameLst>
                                          <p:attrName>style.visibility</p:attrName>
                                        </p:attrNameLst>
                                      </p:cBhvr>
                                      <p:to>
                                        <p:strVal val="visible"/>
                                      </p:to>
                                    </p:set>
                                    <p:anim calcmode="lin" valueType="num">
                                      <p:cBhvr additive="base">
                                        <p:cTn id="88" dur="750" fill="hold"/>
                                        <p:tgtEl>
                                          <p:spTgt spid="19"/>
                                        </p:tgtEl>
                                        <p:attrNameLst>
                                          <p:attrName>ppt_x</p:attrName>
                                        </p:attrNameLst>
                                      </p:cBhvr>
                                      <p:tavLst>
                                        <p:tav tm="0">
                                          <p:val>
                                            <p:strVal val="#ppt_x"/>
                                          </p:val>
                                        </p:tav>
                                        <p:tav tm="100000">
                                          <p:val>
                                            <p:strVal val="#ppt_x"/>
                                          </p:val>
                                        </p:tav>
                                      </p:tavLst>
                                    </p:anim>
                                    <p:anim calcmode="lin" valueType="num">
                                      <p:cBhvr additive="base">
                                        <p:cTn id="89" dur="750" fill="hold"/>
                                        <p:tgtEl>
                                          <p:spTgt spid="19"/>
                                        </p:tgtEl>
                                        <p:attrNameLst>
                                          <p:attrName>ppt_y</p:attrName>
                                        </p:attrNameLst>
                                      </p:cBhvr>
                                      <p:tavLst>
                                        <p:tav tm="0">
                                          <p:val>
                                            <p:strVal val="1+#ppt_h/2"/>
                                          </p:val>
                                        </p:tav>
                                        <p:tav tm="100000">
                                          <p:val>
                                            <p:strVal val="#ppt_y"/>
                                          </p:val>
                                        </p:tav>
                                      </p:tavLst>
                                    </p:anim>
                                  </p:childTnLst>
                                </p:cTn>
                              </p:par>
                              <p:par>
                                <p:cTn id="90" presetID="10" presetClass="entr" presetSubtype="0" fill="hold" grpId="0" nodeType="withEffect">
                                  <p:stCondLst>
                                    <p:cond delay="150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750"/>
                                        <p:tgtEl>
                                          <p:spTgt spid="41"/>
                                        </p:tgtEl>
                                      </p:cBhvr>
                                    </p:animEffect>
                                  </p:childTnLst>
                                </p:cTn>
                              </p:par>
                              <p:par>
                                <p:cTn id="93" presetID="2" presetClass="entr" presetSubtype="4" fill="hold" nodeType="withEffect">
                                  <p:stCondLst>
                                    <p:cond delay="150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750" fill="hold"/>
                                        <p:tgtEl>
                                          <p:spTgt spid="42"/>
                                        </p:tgtEl>
                                        <p:attrNameLst>
                                          <p:attrName>ppt_x</p:attrName>
                                        </p:attrNameLst>
                                      </p:cBhvr>
                                      <p:tavLst>
                                        <p:tav tm="0">
                                          <p:val>
                                            <p:strVal val="#ppt_x"/>
                                          </p:val>
                                        </p:tav>
                                        <p:tav tm="100000">
                                          <p:val>
                                            <p:strVal val="#ppt_x"/>
                                          </p:val>
                                        </p:tav>
                                      </p:tavLst>
                                    </p:anim>
                                    <p:anim calcmode="lin" valueType="num">
                                      <p:cBhvr additive="base">
                                        <p:cTn id="96" dur="750" fill="hold"/>
                                        <p:tgtEl>
                                          <p:spTgt spid="42"/>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50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750" fill="hold"/>
                                        <p:tgtEl>
                                          <p:spTgt spid="39"/>
                                        </p:tgtEl>
                                        <p:attrNameLst>
                                          <p:attrName>ppt_x</p:attrName>
                                        </p:attrNameLst>
                                      </p:cBhvr>
                                      <p:tavLst>
                                        <p:tav tm="0">
                                          <p:val>
                                            <p:strVal val="#ppt_x"/>
                                          </p:val>
                                        </p:tav>
                                        <p:tav tm="100000">
                                          <p:val>
                                            <p:strVal val="#ppt_x"/>
                                          </p:val>
                                        </p:tav>
                                      </p:tavLst>
                                    </p:anim>
                                    <p:anim calcmode="lin" valueType="num">
                                      <p:cBhvr additive="base">
                                        <p:cTn id="100" dur="750" fill="hold"/>
                                        <p:tgtEl>
                                          <p:spTgt spid="39"/>
                                        </p:tgtEl>
                                        <p:attrNameLst>
                                          <p:attrName>ppt_y</p:attrName>
                                        </p:attrNameLst>
                                      </p:cBhvr>
                                      <p:tavLst>
                                        <p:tav tm="0">
                                          <p:val>
                                            <p:strVal val="1+#ppt_h/2"/>
                                          </p:val>
                                        </p:tav>
                                        <p:tav tm="100000">
                                          <p:val>
                                            <p:strVal val="#ppt_y"/>
                                          </p:val>
                                        </p:tav>
                                      </p:tavLst>
                                    </p:anim>
                                  </p:childTnLst>
                                </p:cTn>
                              </p:par>
                              <p:par>
                                <p:cTn id="101" presetID="42" presetClass="entr" presetSubtype="0" fill="hold" grpId="0" nodeType="withEffect">
                                  <p:stCondLst>
                                    <p:cond delay="150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anim calcmode="lin" valueType="num">
                                      <p:cBhvr>
                                        <p:cTn id="104" dur="500" fill="hold"/>
                                        <p:tgtEl>
                                          <p:spTgt spid="40"/>
                                        </p:tgtEl>
                                        <p:attrNameLst>
                                          <p:attrName>ppt_x</p:attrName>
                                        </p:attrNameLst>
                                      </p:cBhvr>
                                      <p:tavLst>
                                        <p:tav tm="0">
                                          <p:val>
                                            <p:strVal val="#ppt_x"/>
                                          </p:val>
                                        </p:tav>
                                        <p:tav tm="100000">
                                          <p:val>
                                            <p:strVal val="#ppt_x"/>
                                          </p:val>
                                        </p:tav>
                                      </p:tavLst>
                                    </p:anim>
                                    <p:anim calcmode="lin" valueType="num">
                                      <p:cBhvr>
                                        <p:cTn id="105" dur="500" fill="hold"/>
                                        <p:tgtEl>
                                          <p:spTgt spid="40"/>
                                        </p:tgtEl>
                                        <p:attrNameLst>
                                          <p:attrName>ppt_y</p:attrName>
                                        </p:attrNameLst>
                                      </p:cBhvr>
                                      <p:tavLst>
                                        <p:tav tm="0">
                                          <p:val>
                                            <p:strVal val="#ppt_y+.1"/>
                                          </p:val>
                                        </p:tav>
                                        <p:tav tm="100000">
                                          <p:val>
                                            <p:strVal val="#ppt_y"/>
                                          </p:val>
                                        </p:tav>
                                      </p:tavLst>
                                    </p:anim>
                                  </p:childTnLst>
                                </p:cTn>
                              </p:par>
                              <p:par>
                                <p:cTn id="106" presetID="22" presetClass="entr" presetSubtype="1" fill="hold" grpId="0" nodeType="with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wipe(up)">
                                      <p:cBhvr>
                                        <p:cTn id="108" dur="1000"/>
                                        <p:tgtEl>
                                          <p:spTgt spid="43"/>
                                        </p:tgtEl>
                                      </p:cBhvr>
                                    </p:animEffect>
                                  </p:childTnLst>
                                </p:cTn>
                              </p:par>
                              <p:par>
                                <p:cTn id="109" presetID="10" presetClass="entr" presetSubtype="0" fill="hold" grpId="0" nodeType="withEffect">
                                  <p:stCondLst>
                                    <p:cond delay="1750"/>
                                  </p:stCondLst>
                                  <p:childTnLst>
                                    <p:set>
                                      <p:cBhvr>
                                        <p:cTn id="110" dur="1" fill="hold">
                                          <p:stCondLst>
                                            <p:cond delay="0"/>
                                          </p:stCondLst>
                                        </p:cTn>
                                        <p:tgtEl>
                                          <p:spTgt spid="45"/>
                                        </p:tgtEl>
                                        <p:attrNameLst>
                                          <p:attrName>style.visibility</p:attrName>
                                        </p:attrNameLst>
                                      </p:cBhvr>
                                      <p:to>
                                        <p:strVal val="visible"/>
                                      </p:to>
                                    </p:set>
                                    <p:animEffect transition="in" filter="fade">
                                      <p:cBhvr>
                                        <p:cTn id="111" dur="750"/>
                                        <p:tgtEl>
                                          <p:spTgt spid="45"/>
                                        </p:tgtEl>
                                      </p:cBhvr>
                                    </p:animEffect>
                                  </p:childTnLst>
                                </p:cTn>
                              </p:par>
                              <p:par>
                                <p:cTn id="112" presetID="35" presetClass="path" presetSubtype="0" decel="50000" fill="hold" grpId="1" nodeType="withEffect">
                                  <p:stCondLst>
                                    <p:cond delay="1750"/>
                                  </p:stCondLst>
                                  <p:childTnLst>
                                    <p:animMotion origin="layout" path="M 0.05403 1.48148E-6 L 3.33333E-6 1.48148E-6 " pathEditMode="relative" rAng="0" ptsTypes="AA">
                                      <p:cBhvr>
                                        <p:cTn id="113" dur="750" fill="hold"/>
                                        <p:tgtEl>
                                          <p:spTgt spid="45"/>
                                        </p:tgtEl>
                                        <p:attrNameLst>
                                          <p:attrName>ppt_x</p:attrName>
                                          <p:attrName>ppt_y</p:attrName>
                                        </p:attrNameLst>
                                      </p:cBhvr>
                                      <p:rCtr x="-2708" y="0"/>
                                    </p:animMotion>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500"/>
                                        <p:tgtEl>
                                          <p:spTgt spid="46"/>
                                        </p:tgtEl>
                                      </p:cBhvr>
                                    </p:animEffect>
                                  </p:childTnLst>
                                </p:cTn>
                              </p:par>
                              <p:par>
                                <p:cTn id="118" presetID="10" presetClass="entr" presetSubtype="0" fill="hold" nodeType="withEffect">
                                  <p:stCondLst>
                                    <p:cond delay="150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5" grpId="0" animBg="1"/>
      <p:bldP spid="5" grpId="1" animBg="1"/>
      <p:bldP spid="5" grpId="2" animBg="1"/>
      <p:bldP spid="6" grpId="0"/>
      <p:bldP spid="6" grpId="1"/>
      <p:bldP spid="7" grpId="0" animBg="1"/>
      <p:bldP spid="7" grpId="1" animBg="1"/>
      <p:bldP spid="7" grpId="2" animBg="1"/>
      <p:bldP spid="8" grpId="0"/>
      <p:bldP spid="8" grpId="1"/>
      <p:bldP spid="9" grpId="0"/>
      <p:bldP spid="9" grpId="1"/>
      <p:bldP spid="10" grpId="0" animBg="1"/>
      <p:bldP spid="11" grpId="0" animBg="1"/>
      <p:bldP spid="12" grpId="0" animBg="1"/>
      <p:bldP spid="16" grpId="0"/>
      <p:bldP spid="17" grpId="0"/>
      <p:bldP spid="17" grpId="1"/>
      <p:bldP spid="18" grpId="0" animBg="1"/>
      <p:bldP spid="18" grpId="1" animBg="1"/>
      <p:bldP spid="18" grpId="2" animBg="1"/>
      <p:bldP spid="34" grpId="0"/>
      <p:bldP spid="35" grpId="0" animBg="1"/>
      <p:bldP spid="36" grpId="0" animBg="1"/>
      <p:bldP spid="37" grpId="0" animBg="1"/>
      <p:bldP spid="38" grpId="0" animBg="1"/>
      <p:bldP spid="39" grpId="0"/>
      <p:bldP spid="40" grpId="0"/>
      <p:bldP spid="41" grpId="0"/>
      <p:bldP spid="43" grpId="0" animBg="1"/>
      <p:bldP spid="45" grpId="0"/>
      <p:bldP spid="45" grpId="1"/>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a:extLst>
              <a:ext uri="{FF2B5EF4-FFF2-40B4-BE49-F238E27FC236}">
                <a16:creationId xmlns:a16="http://schemas.microsoft.com/office/drawing/2014/main" id="{5EF5C49D-6091-4B3C-8300-38F9BC329E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9740" y="3317704"/>
            <a:ext cx="2843744" cy="2354667"/>
          </a:xfrm>
          <a:prstGeom prst="rect">
            <a:avLst/>
          </a:prstGeom>
        </p:spPr>
      </p:pic>
      <p:sp>
        <p:nvSpPr>
          <p:cNvPr id="2" name="Text Placeholder 1">
            <a:extLst>
              <a:ext uri="{FF2B5EF4-FFF2-40B4-BE49-F238E27FC236}">
                <a16:creationId xmlns:a16="http://schemas.microsoft.com/office/drawing/2014/main" id="{A2B3D2C1-13B4-4499-8A7F-BEF17F6993C4}"/>
              </a:ext>
            </a:extLst>
          </p:cNvPr>
          <p:cNvSpPr>
            <a:spLocks noGrp="1"/>
          </p:cNvSpPr>
          <p:nvPr>
            <p:ph type="body" sz="quarter" idx="10"/>
          </p:nvPr>
        </p:nvSpPr>
        <p:spPr/>
        <p:txBody>
          <a:bodyPr/>
          <a:lstStyle/>
          <a:p>
            <a:r>
              <a:rPr kumimoji="0" lang="en-US" sz="3200" b="0" i="0" u="none" strike="noStrike" kern="1200" cap="none" spc="0" normalizeH="0" baseline="0" noProof="0" dirty="0">
                <a:ln>
                  <a:noFill/>
                </a:ln>
                <a:solidFill>
                  <a:sysClr val="window" lastClr="FFFFFF"/>
                </a:solidFill>
                <a:effectLst/>
                <a:uLnTx/>
                <a:uFillTx/>
                <a:latin typeface="Hans Kendrick V4"/>
                <a:cs typeface="+mn-cs"/>
              </a:rPr>
              <a:t>Thermal equilibrium </a:t>
            </a:r>
          </a:p>
        </p:txBody>
      </p:sp>
      <p:sp>
        <p:nvSpPr>
          <p:cNvPr id="21"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3F9EDB89-1D08-4B01-9F8D-A3E8E4F2B28E}"/>
              </a:ext>
            </a:extLst>
          </p:cNvPr>
          <p:cNvSpPr/>
          <p:nvPr/>
        </p:nvSpPr>
        <p:spPr>
          <a:xfrm>
            <a:off x="2090262" y="1259906"/>
            <a:ext cx="4879582" cy="369332"/>
          </a:xfrm>
          <a:prstGeom prst="rect">
            <a:avLst/>
          </a:prstGeom>
        </p:spPr>
        <p:txBody>
          <a:bodyPr wrap="square">
            <a:spAutoFit/>
          </a:bodyPr>
          <a:lstStyle/>
          <a:p>
            <a:r>
              <a:rPr lang="en-US" dirty="0">
                <a:solidFill>
                  <a:srgbClr val="FFC000"/>
                </a:solidFill>
                <a:latin typeface="Hans Kendrick V4 (Body)"/>
                <a:ea typeface="华文细黑"/>
              </a:rPr>
              <a:t>Entropy</a:t>
            </a:r>
            <a:r>
              <a:rPr lang="en-US" dirty="0">
                <a:solidFill>
                  <a:srgbClr val="0394FC"/>
                </a:solidFill>
                <a:latin typeface="Hans Kendrick V4 (Body)"/>
                <a:ea typeface="华文细黑"/>
              </a:rPr>
              <a:t> is maximized</a:t>
            </a:r>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22"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A4CF2B5-B547-4A2C-8EB2-1C1A0C58531B}"/>
              </a:ext>
            </a:extLst>
          </p:cNvPr>
          <p:cNvSpPr/>
          <p:nvPr/>
        </p:nvSpPr>
        <p:spPr>
          <a:xfrm>
            <a:off x="1401386" y="1377852"/>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3"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2713928-BC74-4021-83F3-B7F6D92F1E5C}"/>
              </a:ext>
            </a:extLst>
          </p:cNvPr>
          <p:cNvSpPr/>
          <p:nvPr/>
        </p:nvSpPr>
        <p:spPr>
          <a:xfrm>
            <a:off x="1594904" y="1377852"/>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24"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313EA97-660E-4277-99E9-CD5D493F8CE0}"/>
              </a:ext>
            </a:extLst>
          </p:cNvPr>
          <p:cNvSpPr/>
          <p:nvPr/>
        </p:nvSpPr>
        <p:spPr>
          <a:xfrm>
            <a:off x="1788421" y="1377852"/>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2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2C6BB52-B93F-4499-B963-77B1E81A5825}"/>
              </a:ext>
            </a:extLst>
          </p:cNvPr>
          <p:cNvSpPr/>
          <p:nvPr/>
        </p:nvSpPr>
        <p:spPr>
          <a:xfrm>
            <a:off x="2141593" y="4959743"/>
            <a:ext cx="5279652" cy="1169551"/>
          </a:xfrm>
          <a:prstGeom prst="rect">
            <a:avLst/>
          </a:prstGeom>
        </p:spPr>
        <p:txBody>
          <a:bodyPr wrap="square">
            <a:spAutoFit/>
          </a:bodyPr>
          <a:lstStyle/>
          <a:p>
            <a:r>
              <a:rPr lang="en-US" dirty="0">
                <a:solidFill>
                  <a:srgbClr val="0394FC"/>
                </a:solidFill>
                <a:latin typeface="Hans Kendrick V4"/>
                <a:ea typeface="华文细黑"/>
              </a:rPr>
              <a:t>The temperature </a:t>
            </a:r>
            <a:r>
              <a:rPr lang="en-US" i="1" dirty="0">
                <a:solidFill>
                  <a:srgbClr val="0394FC"/>
                </a:solidFill>
                <a:latin typeface="Hans Kendrick V4"/>
                <a:ea typeface="华文细黑"/>
              </a:rPr>
              <a:t>T </a:t>
            </a:r>
            <a:r>
              <a:rPr lang="en-US" dirty="0">
                <a:solidFill>
                  <a:srgbClr val="0394FC"/>
                </a:solidFill>
                <a:latin typeface="Hans Kendrick V4"/>
                <a:ea typeface="华文细黑"/>
              </a:rPr>
              <a:t>and chemical potential </a:t>
            </a:r>
            <a:r>
              <a:rPr lang="en-US" i="1" dirty="0">
                <a:solidFill>
                  <a:srgbClr val="0394FC"/>
                </a:solidFill>
                <a:latin typeface="Hans Kendrick V4"/>
                <a:ea typeface="华文细黑"/>
              </a:rPr>
              <a:t>μ </a:t>
            </a:r>
            <a:r>
              <a:rPr lang="en-US" dirty="0">
                <a:solidFill>
                  <a:srgbClr val="0394FC"/>
                </a:solidFill>
                <a:latin typeface="Hans Kendrick V4"/>
                <a:ea typeface="华文细黑"/>
              </a:rPr>
              <a:t>depend on the extensive variables </a:t>
            </a:r>
            <a:r>
              <a:rPr lang="en-US" i="1" dirty="0">
                <a:solidFill>
                  <a:srgbClr val="0394FC"/>
                </a:solidFill>
                <a:latin typeface="Hans Kendrick V4"/>
                <a:ea typeface="华文细黑"/>
              </a:rPr>
              <a:t>U</a:t>
            </a:r>
            <a:r>
              <a:rPr lang="en-US" dirty="0">
                <a:solidFill>
                  <a:srgbClr val="0394FC"/>
                </a:solidFill>
                <a:latin typeface="Hans Kendrick V4"/>
                <a:ea typeface="华文细黑"/>
              </a:rPr>
              <a:t>,</a:t>
            </a:r>
            <a:r>
              <a:rPr lang="en-US" i="1" dirty="0">
                <a:solidFill>
                  <a:srgbClr val="0394FC"/>
                </a:solidFill>
                <a:latin typeface="Hans Kendrick V4"/>
                <a:ea typeface="华文细黑"/>
              </a:rPr>
              <a:t>P </a:t>
            </a:r>
            <a:r>
              <a:rPr lang="en-US" dirty="0">
                <a:solidFill>
                  <a:srgbClr val="0394FC"/>
                </a:solidFill>
                <a:latin typeface="Hans Kendrick V4"/>
                <a:ea typeface="华文细黑"/>
              </a:rPr>
              <a:t>and </a:t>
            </a:r>
            <a:r>
              <a:rPr lang="en-US" i="1" dirty="0">
                <a:solidFill>
                  <a:srgbClr val="0394FC"/>
                </a:solidFill>
                <a:latin typeface="Hans Kendrick V4"/>
                <a:ea typeface="华文细黑"/>
              </a:rPr>
              <a:t>M </a:t>
            </a:r>
            <a:r>
              <a:rPr lang="en-US" dirty="0">
                <a:solidFill>
                  <a:srgbClr val="0394FC"/>
                </a:solidFill>
                <a:latin typeface="Hans Kendrick V4"/>
                <a:ea typeface="华文细黑"/>
              </a:rPr>
              <a:t>via </a:t>
            </a:r>
            <a:r>
              <a:rPr lang="en-US" dirty="0">
                <a:solidFill>
                  <a:srgbClr val="FFC000"/>
                </a:solidFill>
                <a:latin typeface="Hans Kendrick V4"/>
                <a:ea typeface="华文细黑"/>
              </a:rPr>
              <a:t>the Equation of State</a:t>
            </a:r>
            <a:r>
              <a:rPr lang="en-US" dirty="0">
                <a:solidFill>
                  <a:srgbClr val="0394FC"/>
                </a:solidFill>
                <a:latin typeface="Hans Kendrick V4"/>
                <a:ea typeface="华文细黑"/>
              </a:rPr>
              <a:t>:</a:t>
            </a:r>
          </a:p>
          <a:p>
            <a:r>
              <a:rPr lang="en-US" sz="1600" dirty="0">
                <a:solidFill>
                  <a:srgbClr val="0394FC"/>
                </a:solidFill>
                <a:latin typeface="Hans Kendrick V4 (Body)"/>
                <a:ea typeface="华文细黑"/>
              </a:rPr>
              <a:t> </a:t>
            </a:r>
            <a:endParaRPr lang="zh-CN" altLang="en-US"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26"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5193440-A8F9-4C8D-AAEC-5091D4B53511}"/>
              </a:ext>
            </a:extLst>
          </p:cNvPr>
          <p:cNvSpPr/>
          <p:nvPr/>
        </p:nvSpPr>
        <p:spPr>
          <a:xfrm>
            <a:off x="1452717" y="5077689"/>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7"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16DDC04-B01C-4979-999B-795536CEA051}"/>
              </a:ext>
            </a:extLst>
          </p:cNvPr>
          <p:cNvSpPr/>
          <p:nvPr/>
        </p:nvSpPr>
        <p:spPr>
          <a:xfrm>
            <a:off x="1646235" y="5077689"/>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28"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F1D9A06-526E-4B34-A8B2-020BD9423306}"/>
              </a:ext>
            </a:extLst>
          </p:cNvPr>
          <p:cNvSpPr/>
          <p:nvPr/>
        </p:nvSpPr>
        <p:spPr>
          <a:xfrm>
            <a:off x="1839752" y="5077689"/>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29"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F005198-E344-41FB-8B5F-37E0B98D342B}"/>
              </a:ext>
            </a:extLst>
          </p:cNvPr>
          <p:cNvSpPr/>
          <p:nvPr/>
        </p:nvSpPr>
        <p:spPr>
          <a:xfrm>
            <a:off x="2090262" y="2971325"/>
            <a:ext cx="5279652" cy="646331"/>
          </a:xfrm>
          <a:prstGeom prst="rect">
            <a:avLst/>
          </a:prstGeom>
        </p:spPr>
        <p:txBody>
          <a:bodyPr wrap="square">
            <a:spAutoFit/>
          </a:bodyPr>
          <a:lstStyle/>
          <a:p>
            <a:r>
              <a:rPr lang="en-US" dirty="0">
                <a:solidFill>
                  <a:srgbClr val="0394FC"/>
                </a:solidFill>
                <a:latin typeface="Hans Kendrick V4 (Headings)"/>
                <a:ea typeface="华文细黑"/>
              </a:rPr>
              <a:t>The mode occupancies in weakly nonlinear multimode systems attain </a:t>
            </a:r>
            <a:r>
              <a:rPr lang="en-US" dirty="0">
                <a:solidFill>
                  <a:srgbClr val="FFC000"/>
                </a:solidFill>
                <a:latin typeface="Hans Kendrick V4 (Headings)"/>
                <a:ea typeface="华文细黑"/>
              </a:rPr>
              <a:t>a Rayleigh-Jeans distribution</a:t>
            </a:r>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30"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D1A8AA2-81A1-4F14-8562-0DF5B031085C}"/>
              </a:ext>
            </a:extLst>
          </p:cNvPr>
          <p:cNvSpPr/>
          <p:nvPr/>
        </p:nvSpPr>
        <p:spPr>
          <a:xfrm>
            <a:off x="1401386" y="3089271"/>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1"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0DCB025-59FE-4B14-A085-FB59DF5683DA}"/>
              </a:ext>
            </a:extLst>
          </p:cNvPr>
          <p:cNvSpPr/>
          <p:nvPr/>
        </p:nvSpPr>
        <p:spPr>
          <a:xfrm>
            <a:off x="1594904" y="3089271"/>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32"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D9410DE-12AD-472B-9C3A-F1A1CBDDD29C}"/>
              </a:ext>
            </a:extLst>
          </p:cNvPr>
          <p:cNvSpPr/>
          <p:nvPr/>
        </p:nvSpPr>
        <p:spPr>
          <a:xfrm>
            <a:off x="1788421" y="3089271"/>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mc:AlternateContent xmlns:mc="http://schemas.openxmlformats.org/markup-compatibility/2006" xmlns:a14="http://schemas.microsoft.com/office/drawing/2010/main">
        <mc:Choice Requires="a14">
          <p:sp>
            <p:nvSpPr>
              <p:cNvPr id="33"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BC30F47-9B38-4253-81AB-8E5291B9E980}"/>
                  </a:ext>
                </a:extLst>
              </p:cNvPr>
              <p:cNvSpPr/>
              <p:nvPr/>
            </p:nvSpPr>
            <p:spPr>
              <a:xfrm>
                <a:off x="1555380" y="1871803"/>
                <a:ext cx="4879582" cy="83926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000" i="1">
                          <a:solidFill>
                            <a:srgbClr val="FFFFFF"/>
                          </a:solidFill>
                          <a:latin typeface="Cambria Math" panose="02040503050406030204" pitchFamily="18" charset="0"/>
                        </a:rPr>
                        <m:t>𝑆</m:t>
                      </m:r>
                      <m:r>
                        <a:rPr lang="en-US" sz="2000" i="1">
                          <a:solidFill>
                            <a:srgbClr val="FFFFFF"/>
                          </a:solidFill>
                          <a:latin typeface="Cambria Math" panose="02040503050406030204" pitchFamily="18" charset="0"/>
                        </a:rPr>
                        <m:t>=</m:t>
                      </m:r>
                      <m:nary>
                        <m:naryPr>
                          <m:chr m:val="∑"/>
                          <m:supHide m:val="on"/>
                          <m:ctrlPr>
                            <a:rPr lang="en-US" sz="2000" i="1">
                              <a:solidFill>
                                <a:srgbClr val="FFFFFF"/>
                              </a:solidFill>
                              <a:latin typeface="Cambria Math" panose="02040503050406030204" pitchFamily="18" charset="0"/>
                            </a:rPr>
                          </m:ctrlPr>
                        </m:naryPr>
                        <m:sub>
                          <m:r>
                            <m:rPr>
                              <m:brk m:alnAt="7"/>
                            </m:rPr>
                            <a:rPr lang="en-US" sz="2000" i="1">
                              <a:solidFill>
                                <a:srgbClr val="FFFFFF"/>
                              </a:solidFill>
                              <a:latin typeface="Cambria Math" panose="02040503050406030204" pitchFamily="18" charset="0"/>
                            </a:rPr>
                            <m:t>𝑖</m:t>
                          </m:r>
                        </m:sub>
                        <m:sup/>
                        <m:e>
                          <m:sSup>
                            <m:sSupPr>
                              <m:ctrlPr>
                                <a:rPr lang="en-US" sz="2000" i="1">
                                  <a:solidFill>
                                    <a:srgbClr val="FFFFFF"/>
                                  </a:solidFill>
                                  <a:latin typeface="Cambria Math" panose="02040503050406030204" pitchFamily="18" charset="0"/>
                                </a:rPr>
                              </m:ctrlPr>
                            </m:sSupPr>
                            <m:e>
                              <m:func>
                                <m:funcPr>
                                  <m:ctrlPr>
                                    <a:rPr lang="en-US" sz="2000" i="1">
                                      <a:solidFill>
                                        <a:srgbClr val="FFFFFF"/>
                                      </a:solidFill>
                                      <a:latin typeface="Cambria Math" panose="02040503050406030204" pitchFamily="18" charset="0"/>
                                    </a:rPr>
                                  </m:ctrlPr>
                                </m:funcPr>
                                <m:fName>
                                  <m:r>
                                    <m:rPr>
                                      <m:sty m:val="p"/>
                                    </m:rPr>
                                    <a:rPr lang="en-US" sz="2000">
                                      <a:solidFill>
                                        <a:srgbClr val="FFFFFF"/>
                                      </a:solidFill>
                                      <a:latin typeface="Cambria Math" panose="02040503050406030204" pitchFamily="18" charset="0"/>
                                    </a:rPr>
                                    <m:t>ln</m:t>
                                  </m:r>
                                </m:fName>
                                <m:e>
                                  <m:d>
                                    <m:dPr>
                                      <m:begChr m:val="|"/>
                                      <m:endChr m:val="|"/>
                                      <m:ctrlPr>
                                        <a:rPr lang="en-US" sz="2000" i="1">
                                          <a:solidFill>
                                            <a:srgbClr val="FFFFFF"/>
                                          </a:solidFill>
                                          <a:latin typeface="Cambria Math" panose="02040503050406030204" pitchFamily="18" charset="0"/>
                                        </a:rPr>
                                      </m:ctrlPr>
                                    </m:dPr>
                                    <m:e>
                                      <m:sSub>
                                        <m:sSubPr>
                                          <m:ctrlPr>
                                            <a:rPr lang="en-US" sz="2000" i="1">
                                              <a:solidFill>
                                                <a:srgbClr val="FFFFFF"/>
                                              </a:solidFill>
                                              <a:latin typeface="Cambria Math" panose="02040503050406030204" pitchFamily="18" charset="0"/>
                                            </a:rPr>
                                          </m:ctrlPr>
                                        </m:sSubPr>
                                        <m:e>
                                          <m:r>
                                            <a:rPr lang="en-US" sz="2000" i="1">
                                              <a:solidFill>
                                                <a:srgbClr val="FFFFFF"/>
                                              </a:solidFill>
                                              <a:latin typeface="Cambria Math" panose="02040503050406030204" pitchFamily="18" charset="0"/>
                                            </a:rPr>
                                            <m:t>𝑐</m:t>
                                          </m:r>
                                        </m:e>
                                        <m:sub>
                                          <m:r>
                                            <a:rPr lang="en-US" sz="2000" i="1">
                                              <a:solidFill>
                                                <a:srgbClr val="FFFFFF"/>
                                              </a:solidFill>
                                              <a:latin typeface="Cambria Math" panose="02040503050406030204" pitchFamily="18" charset="0"/>
                                            </a:rPr>
                                            <m:t>𝑖</m:t>
                                          </m:r>
                                        </m:sub>
                                      </m:sSub>
                                    </m:e>
                                  </m:d>
                                </m:e>
                              </m:func>
                            </m:e>
                            <m:sup>
                              <m:r>
                                <a:rPr lang="en-US" sz="2000" i="1">
                                  <a:solidFill>
                                    <a:srgbClr val="FFFFFF"/>
                                  </a:solidFill>
                                  <a:latin typeface="Cambria Math" panose="02040503050406030204" pitchFamily="18" charset="0"/>
                                </a:rPr>
                                <m:t>2</m:t>
                              </m:r>
                            </m:sup>
                          </m:sSup>
                        </m:e>
                      </m:nary>
                    </m:oMath>
                  </m:oMathPara>
                </a14:m>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mc:Choice>
        <mc:Fallback xmlns="">
          <p:sp>
            <p:nvSpPr>
              <p:cNvPr id="33"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BC30F47-9B38-4253-81AB-8E5291B9E980}"/>
                  </a:ext>
                </a:extLst>
              </p:cNvPr>
              <p:cNvSpPr>
                <a:spLocks noRot="1" noChangeAspect="1" noMove="1" noResize="1" noEditPoints="1" noAdjustHandles="1" noChangeArrowheads="1" noChangeShapeType="1" noTextEdit="1"/>
              </p:cNvSpPr>
              <p:nvPr/>
            </p:nvSpPr>
            <p:spPr>
              <a:xfrm>
                <a:off x="1555380" y="1871803"/>
                <a:ext cx="4879582" cy="839269"/>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4"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4B8B1AB-C947-41C6-8879-F6E782DFC772}"/>
                  </a:ext>
                </a:extLst>
              </p:cNvPr>
              <p:cNvSpPr/>
              <p:nvPr/>
            </p:nvSpPr>
            <p:spPr>
              <a:xfrm>
                <a:off x="1573950" y="3881888"/>
                <a:ext cx="4879582" cy="72032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2000" b="1" i="1">
                              <a:solidFill>
                                <a:srgbClr val="FFFFFF"/>
                              </a:solidFill>
                              <a:latin typeface="Cambria Math" panose="02040503050406030204" pitchFamily="18" charset="0"/>
                            </a:rPr>
                          </m:ctrlPr>
                        </m:sSupPr>
                        <m:e>
                          <m:r>
                            <a:rPr lang="en-US" sz="2000" b="1" i="1">
                              <a:solidFill>
                                <a:srgbClr val="FFFFFF"/>
                              </a:solidFill>
                              <a:latin typeface="Cambria Math" panose="02040503050406030204" pitchFamily="18" charset="0"/>
                            </a:rPr>
                            <m:t>|</m:t>
                          </m:r>
                          <m:sSub>
                            <m:sSubPr>
                              <m:ctrlPr>
                                <a:rPr lang="en-US" sz="2000" b="1" i="1">
                                  <a:solidFill>
                                    <a:srgbClr val="FFFFFF"/>
                                  </a:solidFill>
                                  <a:latin typeface="Cambria Math" panose="02040503050406030204" pitchFamily="18" charset="0"/>
                                </a:rPr>
                              </m:ctrlPr>
                            </m:sSubPr>
                            <m:e>
                              <m:r>
                                <a:rPr lang="en-US" sz="2000" b="1" i="1">
                                  <a:solidFill>
                                    <a:srgbClr val="FFFFFF"/>
                                  </a:solidFill>
                                  <a:latin typeface="Cambria Math" panose="02040503050406030204" pitchFamily="18" charset="0"/>
                                </a:rPr>
                                <m:t>𝒄</m:t>
                              </m:r>
                            </m:e>
                            <m:sub>
                              <m:r>
                                <a:rPr lang="en-US" sz="2000" b="1" i="1">
                                  <a:solidFill>
                                    <a:srgbClr val="FFFFFF"/>
                                  </a:solidFill>
                                  <a:latin typeface="Cambria Math" panose="02040503050406030204" pitchFamily="18" charset="0"/>
                                </a:rPr>
                                <m:t>𝒊</m:t>
                              </m:r>
                            </m:sub>
                          </m:sSub>
                          <m:r>
                            <a:rPr lang="en-US" sz="2000" b="1" i="1">
                              <a:solidFill>
                                <a:srgbClr val="FFFFFF"/>
                              </a:solidFill>
                              <a:latin typeface="Cambria Math" panose="02040503050406030204" pitchFamily="18" charset="0"/>
                            </a:rPr>
                            <m:t>|</m:t>
                          </m:r>
                        </m:e>
                        <m:sup>
                          <m:r>
                            <a:rPr lang="en-US" sz="2000" b="1" i="1">
                              <a:solidFill>
                                <a:srgbClr val="FFFFFF"/>
                              </a:solidFill>
                              <a:latin typeface="Cambria Math" panose="02040503050406030204" pitchFamily="18" charset="0"/>
                            </a:rPr>
                            <m:t>𝟐</m:t>
                          </m:r>
                        </m:sup>
                      </m:sSup>
                      <m:r>
                        <a:rPr lang="en-US" sz="2000" b="1" i="1">
                          <a:solidFill>
                            <a:srgbClr val="FFFFFF"/>
                          </a:solidFill>
                          <a:latin typeface="Cambria Math" panose="02040503050406030204" pitchFamily="18" charset="0"/>
                        </a:rPr>
                        <m:t>=−</m:t>
                      </m:r>
                      <m:f>
                        <m:fPr>
                          <m:ctrlPr>
                            <a:rPr lang="en-US" sz="2000" b="1" i="1">
                              <a:solidFill>
                                <a:srgbClr val="FFFFFF"/>
                              </a:solidFill>
                              <a:latin typeface="Cambria Math" panose="02040503050406030204" pitchFamily="18" charset="0"/>
                            </a:rPr>
                          </m:ctrlPr>
                        </m:fPr>
                        <m:num>
                          <m:r>
                            <a:rPr lang="en-US" sz="2000" b="1" i="1">
                              <a:solidFill>
                                <a:srgbClr val="FFFFFF"/>
                              </a:solidFill>
                              <a:latin typeface="Cambria Math" panose="02040503050406030204" pitchFamily="18" charset="0"/>
                            </a:rPr>
                            <m:t>𝑻</m:t>
                          </m:r>
                        </m:num>
                        <m:den>
                          <m:sSub>
                            <m:sSubPr>
                              <m:ctrlPr>
                                <a:rPr lang="en-US" sz="2000" b="1" i="1">
                                  <a:solidFill>
                                    <a:srgbClr val="FFFFFF"/>
                                  </a:solidFill>
                                  <a:latin typeface="Cambria Math" panose="02040503050406030204" pitchFamily="18" charset="0"/>
                                </a:rPr>
                              </m:ctrlPr>
                            </m:sSubPr>
                            <m:e>
                              <m:r>
                                <a:rPr lang="en-US" sz="2000" b="1" i="1">
                                  <a:solidFill>
                                    <a:srgbClr val="FFFFFF"/>
                                  </a:solidFill>
                                  <a:latin typeface="Cambria Math" panose="02040503050406030204" pitchFamily="18" charset="0"/>
                                </a:rPr>
                                <m:t>𝝐</m:t>
                              </m:r>
                            </m:e>
                            <m:sub>
                              <m:r>
                                <a:rPr lang="en-US" sz="2000" b="1" i="1">
                                  <a:solidFill>
                                    <a:srgbClr val="FFFFFF"/>
                                  </a:solidFill>
                                  <a:latin typeface="Cambria Math" panose="02040503050406030204" pitchFamily="18" charset="0"/>
                                </a:rPr>
                                <m:t>𝒊</m:t>
                              </m:r>
                            </m:sub>
                          </m:sSub>
                          <m:r>
                            <a:rPr lang="en-US" sz="2000" b="1" i="1">
                              <a:solidFill>
                                <a:srgbClr val="FFFFFF"/>
                              </a:solidFill>
                              <a:latin typeface="Cambria Math" panose="02040503050406030204" pitchFamily="18" charset="0"/>
                            </a:rPr>
                            <m:t>+</m:t>
                          </m:r>
                          <m:r>
                            <a:rPr lang="en-US" sz="2000" b="1" i="1">
                              <a:solidFill>
                                <a:srgbClr val="FFFFFF"/>
                              </a:solidFill>
                              <a:latin typeface="Cambria Math" panose="02040503050406030204" pitchFamily="18" charset="0"/>
                            </a:rPr>
                            <m:t>𝝁</m:t>
                          </m:r>
                        </m:den>
                      </m:f>
                    </m:oMath>
                  </m:oMathPara>
                </a14:m>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mc:Choice>
        <mc:Fallback xmlns="">
          <p:sp>
            <p:nvSpPr>
              <p:cNvPr id="34"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4B8B1AB-C947-41C6-8879-F6E782DFC772}"/>
                  </a:ext>
                </a:extLst>
              </p:cNvPr>
              <p:cNvSpPr>
                <a:spLocks noRot="1" noChangeAspect="1" noMove="1" noResize="1" noEditPoints="1" noAdjustHandles="1" noChangeArrowheads="1" noChangeShapeType="1" noTextEdit="1"/>
              </p:cNvSpPr>
              <p:nvPr/>
            </p:nvSpPr>
            <p:spPr>
              <a:xfrm>
                <a:off x="1573950" y="3881888"/>
                <a:ext cx="4879582" cy="720325"/>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0C23275-8BB5-494E-A22F-022376E8C5F6}"/>
                  </a:ext>
                </a:extLst>
              </p:cNvPr>
              <p:cNvSpPr/>
              <p:nvPr/>
            </p:nvSpPr>
            <p:spPr>
              <a:xfrm>
                <a:off x="1721428" y="5877463"/>
                <a:ext cx="4879582" cy="67710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000" b="1">
                          <a:solidFill>
                            <a:srgbClr val="FFFFFF"/>
                          </a:solidFill>
                          <a:latin typeface="Cambria Math" panose="02040503050406030204" pitchFamily="18" charset="0"/>
                        </a:rPr>
                        <m:t>𝐔</m:t>
                      </m:r>
                      <m:r>
                        <a:rPr lang="en-US" sz="2000" b="1">
                          <a:solidFill>
                            <a:srgbClr val="FFFFFF"/>
                          </a:solidFill>
                          <a:latin typeface="Cambria Math" panose="02040503050406030204" pitchFamily="18" charset="0"/>
                        </a:rPr>
                        <m:t>−</m:t>
                      </m:r>
                      <m:r>
                        <a:rPr lang="en-US" sz="2000" b="1" i="1">
                          <a:solidFill>
                            <a:srgbClr val="FFFFFF"/>
                          </a:solidFill>
                          <a:latin typeface="Cambria Math" panose="02040503050406030204" pitchFamily="18" charset="0"/>
                        </a:rPr>
                        <m:t>𝝁</m:t>
                      </m:r>
                      <m:r>
                        <a:rPr lang="en-US" sz="2000" b="1" i="1">
                          <a:solidFill>
                            <a:srgbClr val="FFFFFF"/>
                          </a:solidFill>
                          <a:latin typeface="Cambria Math" panose="02040503050406030204" pitchFamily="18" charset="0"/>
                        </a:rPr>
                        <m:t>𝑷</m:t>
                      </m:r>
                      <m:r>
                        <a:rPr lang="en-US" sz="2000" b="1" i="1">
                          <a:solidFill>
                            <a:srgbClr val="FFFFFF"/>
                          </a:solidFill>
                          <a:latin typeface="Cambria Math" panose="02040503050406030204" pitchFamily="18" charset="0"/>
                        </a:rPr>
                        <m:t>=</m:t>
                      </m:r>
                      <m:r>
                        <a:rPr lang="en-US" sz="2000" b="1" i="1">
                          <a:solidFill>
                            <a:srgbClr val="FFFFFF"/>
                          </a:solidFill>
                          <a:latin typeface="Cambria Math" panose="02040503050406030204" pitchFamily="18" charset="0"/>
                        </a:rPr>
                        <m:t>𝑴𝑻</m:t>
                      </m:r>
                    </m:oMath>
                  </m:oMathPara>
                </a14:m>
                <a:endParaRPr lang="en-US" b="1" dirty="0">
                  <a:solidFill>
                    <a:srgbClr val="FFFFFF"/>
                  </a:solidFill>
                  <a:latin typeface="Hans Kendrick V4"/>
                  <a:ea typeface="华文细黑"/>
                </a:endParaRPr>
              </a:p>
              <a:p>
                <a:endParaRPr lang="zh-CN" altLang="en-US"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mc:Choice>
        <mc:Fallback xmlns="">
          <p:sp>
            <p:nvSpPr>
              <p:cNvPr id="3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0C23275-8BB5-494E-A22F-022376E8C5F6}"/>
                  </a:ext>
                </a:extLst>
              </p:cNvPr>
              <p:cNvSpPr>
                <a:spLocks noRot="1" noChangeAspect="1" noMove="1" noResize="1" noEditPoints="1" noAdjustHandles="1" noChangeArrowheads="1" noChangeShapeType="1" noTextEdit="1"/>
              </p:cNvSpPr>
              <p:nvPr/>
            </p:nvSpPr>
            <p:spPr>
              <a:xfrm>
                <a:off x="1721428" y="5877463"/>
                <a:ext cx="4879582" cy="677108"/>
              </a:xfrm>
              <a:prstGeom prst="rect">
                <a:avLst/>
              </a:prstGeom>
              <a:blipFill>
                <a:blip r:embed="rId5"/>
                <a:stretch>
                  <a:fillRect/>
                </a:stretch>
              </a:blipFill>
            </p:spPr>
            <p:txBody>
              <a:bodyPr/>
              <a:lstStyle/>
              <a:p>
                <a:r>
                  <a:rPr lang="de-DE">
                    <a:noFill/>
                  </a:rPr>
                  <a:t> </a:t>
                </a:r>
              </a:p>
            </p:txBody>
          </p:sp>
        </mc:Fallback>
      </mc:AlternateContent>
      <p:grpSp>
        <p:nvGrpSpPr>
          <p:cNvPr id="37" name="Group 36"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CA9A2547-320E-4DDE-AA5E-83AF22F36C7A}"/>
              </a:ext>
            </a:extLst>
          </p:cNvPr>
          <p:cNvGrpSpPr/>
          <p:nvPr/>
        </p:nvGrpSpPr>
        <p:grpSpPr>
          <a:xfrm>
            <a:off x="8120304" y="3324974"/>
            <a:ext cx="3325454" cy="2735492"/>
            <a:chOff x="7237191" y="3125283"/>
            <a:chExt cx="4317513" cy="3286865"/>
          </a:xfrm>
        </p:grpSpPr>
        <p:sp>
          <p:nvSpPr>
            <p:cNvPr id="38" name="Rectangle: Rounded Corners 139">
              <a:extLst>
                <a:ext uri="{FF2B5EF4-FFF2-40B4-BE49-F238E27FC236}">
                  <a16:creationId xmlns:a16="http://schemas.microsoft.com/office/drawing/2014/main" id="{C7F0630F-1420-4F24-9B13-4DCED9F5ED88}"/>
                </a:ext>
              </a:extLst>
            </p:cNvPr>
            <p:cNvSpPr/>
            <p:nvPr/>
          </p:nvSpPr>
          <p:spPr>
            <a:xfrm rot="16200000">
              <a:off x="8143093" y="5718897"/>
              <a:ext cx="130915" cy="35505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9" name="Rectangle: Rounded Corners 140">
              <a:extLst>
                <a:ext uri="{FF2B5EF4-FFF2-40B4-BE49-F238E27FC236}">
                  <a16:creationId xmlns:a16="http://schemas.microsoft.com/office/drawing/2014/main" id="{A99E3583-94CC-4477-BC42-33D0514596A5}"/>
                </a:ext>
              </a:extLst>
            </p:cNvPr>
            <p:cNvSpPr/>
            <p:nvPr/>
          </p:nvSpPr>
          <p:spPr>
            <a:xfrm rot="16200000">
              <a:off x="8659098" y="5693936"/>
              <a:ext cx="244500"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0" name="Rectangle: Rounded Corners 141">
              <a:extLst>
                <a:ext uri="{FF2B5EF4-FFF2-40B4-BE49-F238E27FC236}">
                  <a16:creationId xmlns:a16="http://schemas.microsoft.com/office/drawing/2014/main" id="{DFE2BB2E-C190-4CCA-B36D-45F765B1F524}"/>
                </a:ext>
              </a:extLst>
            </p:cNvPr>
            <p:cNvSpPr/>
            <p:nvPr/>
          </p:nvSpPr>
          <p:spPr>
            <a:xfrm rot="16200000">
              <a:off x="9205058" y="5635271"/>
              <a:ext cx="361839" cy="29138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1" name="Rectangle: Rounded Corners 142">
              <a:extLst>
                <a:ext uri="{FF2B5EF4-FFF2-40B4-BE49-F238E27FC236}">
                  <a16:creationId xmlns:a16="http://schemas.microsoft.com/office/drawing/2014/main" id="{EA4DF0BA-CA28-4974-ADCA-5A2D7E1A6EE7}"/>
                </a:ext>
              </a:extLst>
            </p:cNvPr>
            <p:cNvSpPr/>
            <p:nvPr/>
          </p:nvSpPr>
          <p:spPr>
            <a:xfrm rot="16200000">
              <a:off x="9724630" y="5550208"/>
              <a:ext cx="543178" cy="28017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2" name="Rectangle: Rounded Corners 143">
              <a:extLst>
                <a:ext uri="{FF2B5EF4-FFF2-40B4-BE49-F238E27FC236}">
                  <a16:creationId xmlns:a16="http://schemas.microsoft.com/office/drawing/2014/main" id="{3E500307-C084-41DB-8A5B-E429659ADA16}"/>
                </a:ext>
              </a:extLst>
            </p:cNvPr>
            <p:cNvSpPr/>
            <p:nvPr/>
          </p:nvSpPr>
          <p:spPr>
            <a:xfrm rot="16200000">
              <a:off x="10112376" y="5330046"/>
              <a:ext cx="980230" cy="283442"/>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3" name="Rectangle: Rounded Corners 144">
              <a:extLst>
                <a:ext uri="{FF2B5EF4-FFF2-40B4-BE49-F238E27FC236}">
                  <a16:creationId xmlns:a16="http://schemas.microsoft.com/office/drawing/2014/main" id="{C6877D6A-2277-455B-9368-3BB69425263D}"/>
                </a:ext>
              </a:extLst>
            </p:cNvPr>
            <p:cNvSpPr/>
            <p:nvPr/>
          </p:nvSpPr>
          <p:spPr>
            <a:xfrm rot="16200000">
              <a:off x="9781570" y="4397887"/>
              <a:ext cx="2836598"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44" name="Rectangle: Rounded Corners 146">
              <a:extLst>
                <a:ext uri="{FF2B5EF4-FFF2-40B4-BE49-F238E27FC236}">
                  <a16:creationId xmlns:a16="http://schemas.microsoft.com/office/drawing/2014/main" id="{AD9619B9-CD90-4DF1-A89C-8AA6E80D9829}"/>
                </a:ext>
              </a:extLst>
            </p:cNvPr>
            <p:cNvSpPr/>
            <p:nvPr/>
          </p:nvSpPr>
          <p:spPr>
            <a:xfrm rot="16200000">
              <a:off x="7546327" y="5728829"/>
              <a:ext cx="121762" cy="32603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5" name="TextBox 44">
              <a:extLst>
                <a:ext uri="{FF2B5EF4-FFF2-40B4-BE49-F238E27FC236}">
                  <a16:creationId xmlns:a16="http://schemas.microsoft.com/office/drawing/2014/main" id="{2578D49A-B01B-48F1-804E-1E67DD7ABB0F}"/>
                </a:ext>
              </a:extLst>
            </p:cNvPr>
            <p:cNvSpPr txBox="1"/>
            <p:nvPr/>
          </p:nvSpPr>
          <p:spPr>
            <a:xfrm>
              <a:off x="7237191" y="6088802"/>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sp>
          <p:nvSpPr>
            <p:cNvPr id="46" name="TextBox 45">
              <a:extLst>
                <a:ext uri="{FF2B5EF4-FFF2-40B4-BE49-F238E27FC236}">
                  <a16:creationId xmlns:a16="http://schemas.microsoft.com/office/drawing/2014/main" id="{AEDC0520-16C1-4A3F-AB2F-151D05368FE8}"/>
                </a:ext>
              </a:extLst>
            </p:cNvPr>
            <p:cNvSpPr txBox="1"/>
            <p:nvPr/>
          </p:nvSpPr>
          <p:spPr>
            <a:xfrm>
              <a:off x="7853042" y="6094751"/>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47" name="TextBox 46">
              <a:extLst>
                <a:ext uri="{FF2B5EF4-FFF2-40B4-BE49-F238E27FC236}">
                  <a16:creationId xmlns:a16="http://schemas.microsoft.com/office/drawing/2014/main" id="{88712C14-61D4-4ADD-9DE2-8B8EDE49FBCB}"/>
                </a:ext>
              </a:extLst>
            </p:cNvPr>
            <p:cNvSpPr txBox="1"/>
            <p:nvPr/>
          </p:nvSpPr>
          <p:spPr>
            <a:xfrm>
              <a:off x="8455171" y="6094751"/>
              <a:ext cx="649850"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48" name="TextBox 47">
              <a:extLst>
                <a:ext uri="{FF2B5EF4-FFF2-40B4-BE49-F238E27FC236}">
                  <a16:creationId xmlns:a16="http://schemas.microsoft.com/office/drawing/2014/main" id="{BCE6FAA4-E883-4833-A1EA-CBEAB5E3CF0A}"/>
                </a:ext>
              </a:extLst>
            </p:cNvPr>
            <p:cNvSpPr txBox="1"/>
            <p:nvPr/>
          </p:nvSpPr>
          <p:spPr>
            <a:xfrm>
              <a:off x="9071023"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a:t>
              </a:r>
            </a:p>
          </p:txBody>
        </p:sp>
        <p:sp>
          <p:nvSpPr>
            <p:cNvPr id="49" name="TextBox 48">
              <a:extLst>
                <a:ext uri="{FF2B5EF4-FFF2-40B4-BE49-F238E27FC236}">
                  <a16:creationId xmlns:a16="http://schemas.microsoft.com/office/drawing/2014/main" id="{7BEFC597-76A5-4E9C-90A5-0297FCF581AE}"/>
                </a:ext>
              </a:extLst>
            </p:cNvPr>
            <p:cNvSpPr txBox="1"/>
            <p:nvPr/>
          </p:nvSpPr>
          <p:spPr>
            <a:xfrm>
              <a:off x="9686876"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50" name="TextBox 49">
              <a:extLst>
                <a:ext uri="{FF2B5EF4-FFF2-40B4-BE49-F238E27FC236}">
                  <a16:creationId xmlns:a16="http://schemas.microsoft.com/office/drawing/2014/main" id="{1EEA002E-AB40-415B-9C70-583E4D4E8FF5}"/>
                </a:ext>
              </a:extLst>
            </p:cNvPr>
            <p:cNvSpPr txBox="1"/>
            <p:nvPr/>
          </p:nvSpPr>
          <p:spPr>
            <a:xfrm>
              <a:off x="10302727"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51" name="TextBox 50">
              <a:extLst>
                <a:ext uri="{FF2B5EF4-FFF2-40B4-BE49-F238E27FC236}">
                  <a16:creationId xmlns:a16="http://schemas.microsoft.com/office/drawing/2014/main" id="{4720312D-84ED-45D3-AEBD-91510E09FEAE}"/>
                </a:ext>
              </a:extLst>
            </p:cNvPr>
            <p:cNvSpPr txBox="1"/>
            <p:nvPr/>
          </p:nvSpPr>
          <p:spPr>
            <a:xfrm>
              <a:off x="10907358"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grpSp>
      <mc:AlternateContent xmlns:mc="http://schemas.openxmlformats.org/markup-compatibility/2006" xmlns:a14="http://schemas.microsoft.com/office/drawing/2010/main">
        <mc:Choice Requires="a14">
          <p:sp>
            <p:nvSpPr>
              <p:cNvPr id="52" name="Rectangle 51">
                <a:extLst>
                  <a:ext uri="{FF2B5EF4-FFF2-40B4-BE49-F238E27FC236}">
                    <a16:creationId xmlns:a16="http://schemas.microsoft.com/office/drawing/2014/main" id="{5352FEE4-5954-435A-8E3C-DFDB77868951}"/>
                  </a:ext>
                </a:extLst>
              </p:cNvPr>
              <p:cNvSpPr/>
              <p:nvPr/>
            </p:nvSpPr>
            <p:spPr>
              <a:xfrm>
                <a:off x="9594195" y="6031351"/>
                <a:ext cx="436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𝝐</m:t>
                          </m:r>
                        </m:e>
                        <m:sub>
                          <m:r>
                            <a:rPr lang="en-US" b="1" i="1">
                              <a:solidFill>
                                <a:srgbClr val="FFC000"/>
                              </a:solidFill>
                              <a:latin typeface="Cambria Math" panose="02040503050406030204" pitchFamily="18" charset="0"/>
                            </a:rPr>
                            <m:t>𝒊</m:t>
                          </m:r>
                        </m:sub>
                      </m:sSub>
                    </m:oMath>
                  </m:oMathPara>
                </a14:m>
                <a:endParaRPr lang="en-US" dirty="0">
                  <a:solidFill>
                    <a:srgbClr val="FFFFFF"/>
                  </a:solidFill>
                  <a:latin typeface="Hans Kendrick V4"/>
                  <a:ea typeface="华文细黑"/>
                </a:endParaRPr>
              </a:p>
            </p:txBody>
          </p:sp>
        </mc:Choice>
        <mc:Fallback xmlns="">
          <p:sp>
            <p:nvSpPr>
              <p:cNvPr id="52" name="Rectangle 51">
                <a:extLst>
                  <a:ext uri="{FF2B5EF4-FFF2-40B4-BE49-F238E27FC236}">
                    <a16:creationId xmlns:a16="http://schemas.microsoft.com/office/drawing/2014/main" id="{5352FEE4-5954-435A-8E3C-DFDB77868951}"/>
                  </a:ext>
                </a:extLst>
              </p:cNvPr>
              <p:cNvSpPr>
                <a:spLocks noRot="1" noChangeAspect="1" noMove="1" noResize="1" noEditPoints="1" noAdjustHandles="1" noChangeArrowheads="1" noChangeShapeType="1" noTextEdit="1"/>
              </p:cNvSpPr>
              <p:nvPr/>
            </p:nvSpPr>
            <p:spPr>
              <a:xfrm>
                <a:off x="9594195" y="6031351"/>
                <a:ext cx="436273" cy="369332"/>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3" name="Rectangle 52">
                <a:extLst>
                  <a:ext uri="{FF2B5EF4-FFF2-40B4-BE49-F238E27FC236}">
                    <a16:creationId xmlns:a16="http://schemas.microsoft.com/office/drawing/2014/main" id="{4DD1E4A9-CC9F-42AF-BBF6-9CAE0C774337}"/>
                  </a:ext>
                </a:extLst>
              </p:cNvPr>
              <p:cNvSpPr/>
              <p:nvPr/>
            </p:nvSpPr>
            <p:spPr>
              <a:xfrm>
                <a:off x="11442985" y="4242051"/>
                <a:ext cx="695895" cy="375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b="1" i="1">
                              <a:solidFill>
                                <a:srgbClr val="FFC000"/>
                              </a:solidFill>
                              <a:latin typeface="Cambria Math" panose="02040503050406030204" pitchFamily="18" charset="0"/>
                            </a:rPr>
                          </m:ctrlPr>
                        </m:sSupPr>
                        <m:e>
                          <m:r>
                            <a:rPr lang="en-US" b="1" i="1">
                              <a:solidFill>
                                <a:srgbClr val="FFC000"/>
                              </a:solidFill>
                              <a:latin typeface="Cambria Math" panose="02040503050406030204" pitchFamily="18" charset="0"/>
                            </a:rPr>
                            <m:t>|</m:t>
                          </m:r>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𝒄</m:t>
                              </m:r>
                            </m:e>
                            <m:sub>
                              <m:r>
                                <a:rPr lang="en-US" b="1" i="1">
                                  <a:solidFill>
                                    <a:srgbClr val="FFC000"/>
                                  </a:solidFill>
                                  <a:latin typeface="Cambria Math" panose="02040503050406030204" pitchFamily="18" charset="0"/>
                                </a:rPr>
                                <m:t>𝒊</m:t>
                              </m:r>
                            </m:sub>
                          </m:sSub>
                          <m:r>
                            <a:rPr lang="en-US" b="1" i="1">
                              <a:solidFill>
                                <a:srgbClr val="FFC000"/>
                              </a:solidFill>
                              <a:latin typeface="Cambria Math" panose="02040503050406030204" pitchFamily="18" charset="0"/>
                            </a:rPr>
                            <m:t>|</m:t>
                          </m:r>
                        </m:e>
                        <m:sup>
                          <m:r>
                            <a:rPr lang="en-US" b="1" i="1">
                              <a:solidFill>
                                <a:srgbClr val="FFC000"/>
                              </a:solidFill>
                              <a:latin typeface="Cambria Math" panose="02040503050406030204" pitchFamily="18" charset="0"/>
                            </a:rPr>
                            <m:t>𝟐</m:t>
                          </m:r>
                        </m:sup>
                      </m:sSup>
                    </m:oMath>
                  </m:oMathPara>
                </a14:m>
                <a:endParaRPr lang="en-US" dirty="0">
                  <a:solidFill>
                    <a:srgbClr val="FFFFFF"/>
                  </a:solidFill>
                  <a:latin typeface="Hans Kendrick V4"/>
                  <a:ea typeface="华文细黑"/>
                </a:endParaRPr>
              </a:p>
            </p:txBody>
          </p:sp>
        </mc:Choice>
        <mc:Fallback xmlns="">
          <p:sp>
            <p:nvSpPr>
              <p:cNvPr id="53" name="Rectangle 52">
                <a:extLst>
                  <a:ext uri="{FF2B5EF4-FFF2-40B4-BE49-F238E27FC236}">
                    <a16:creationId xmlns:a16="http://schemas.microsoft.com/office/drawing/2014/main" id="{4DD1E4A9-CC9F-42AF-BBF6-9CAE0C774337}"/>
                  </a:ext>
                </a:extLst>
              </p:cNvPr>
              <p:cNvSpPr>
                <a:spLocks noRot="1" noChangeAspect="1" noMove="1" noResize="1" noEditPoints="1" noAdjustHandles="1" noChangeArrowheads="1" noChangeShapeType="1" noTextEdit="1"/>
              </p:cNvSpPr>
              <p:nvPr/>
            </p:nvSpPr>
            <p:spPr>
              <a:xfrm>
                <a:off x="11442985" y="4242051"/>
                <a:ext cx="695895" cy="375552"/>
              </a:xfrm>
              <a:prstGeom prst="rect">
                <a:avLst/>
              </a:prstGeom>
              <a:blipFill>
                <a:blip r:embed="rId7"/>
                <a:stretch>
                  <a:fillRect b="-13115"/>
                </a:stretch>
              </a:blipFill>
            </p:spPr>
            <p:txBody>
              <a:bodyPr/>
              <a:lstStyle/>
              <a:p>
                <a:r>
                  <a:rPr lang="de-DE">
                    <a:noFill/>
                  </a:rPr>
                  <a:t> </a:t>
                </a:r>
              </a:p>
            </p:txBody>
          </p:sp>
        </mc:Fallback>
      </mc:AlternateContent>
      <p:sp>
        <p:nvSpPr>
          <p:cNvPr id="56" name="TextBox 55">
            <a:extLst>
              <a:ext uri="{FF2B5EF4-FFF2-40B4-BE49-F238E27FC236}">
                <a16:creationId xmlns:a16="http://schemas.microsoft.com/office/drawing/2014/main" id="{8335726C-5AB9-4A6B-9799-CC2E7933B355}"/>
              </a:ext>
            </a:extLst>
          </p:cNvPr>
          <p:cNvSpPr txBox="1"/>
          <p:nvPr/>
        </p:nvSpPr>
        <p:spPr>
          <a:xfrm>
            <a:off x="8628382" y="3930443"/>
            <a:ext cx="219311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C000"/>
                </a:solidFill>
                <a:effectLst/>
                <a:uLnTx/>
                <a:uFillTx/>
                <a:latin typeface="Hans Kendrick V4 (Body)"/>
                <a:ea typeface="华文细黑"/>
                <a:cs typeface="+mn-cs"/>
              </a:rPr>
              <a:t>Entropy</a:t>
            </a:r>
            <a:r>
              <a:rPr kumimoji="0" lang="en-US" sz="1800" b="0" i="0" u="none" strike="noStrike" kern="1200" cap="none" spc="0" normalizeH="0" baseline="0" noProof="0" dirty="0">
                <a:ln>
                  <a:noFill/>
                </a:ln>
                <a:solidFill>
                  <a:srgbClr val="0394FC"/>
                </a:solidFill>
                <a:effectLst/>
                <a:uLnTx/>
                <a:uFillTx/>
                <a:latin typeface="Hans Kendrick V4 (Body)"/>
                <a:ea typeface="华文细黑"/>
                <a:cs typeface="+mn-cs"/>
              </a:rPr>
              <a:t> is maximized</a:t>
            </a:r>
            <a:endParaRPr kumimoji="0" lang="zh-CN" altLang="en-US" sz="1800" b="0" i="0" u="none" strike="noStrike" kern="1200" cap="none" spc="0" normalizeH="0" baseline="0" noProof="0" dirty="0">
              <a:ln>
                <a:noFill/>
              </a:ln>
              <a:gradFill flip="none" rotWithShape="1">
                <a:gsLst>
                  <a:gs pos="100000">
                    <a:srgbClr val="0394FC">
                      <a:lumMod val="60000"/>
                      <a:lumOff val="40000"/>
                    </a:srgbClr>
                  </a:gs>
                  <a:gs pos="43000">
                    <a:srgbClr val="0394FC"/>
                  </a:gs>
                </a:gsLst>
                <a:lin ang="2700000" scaled="1"/>
                <a:tileRect/>
              </a:gradFill>
              <a:effectLst/>
              <a:uLnTx/>
              <a:uFillTx/>
              <a:latin typeface="Hans Kendrick V4"/>
              <a:ea typeface="华文细黑"/>
              <a:cs typeface="+mn-cs"/>
            </a:endParaRPr>
          </a:p>
        </p:txBody>
      </p:sp>
      <p:grpSp>
        <p:nvGrpSpPr>
          <p:cNvPr id="57" name="Group 56">
            <a:extLst>
              <a:ext uri="{FF2B5EF4-FFF2-40B4-BE49-F238E27FC236}">
                <a16:creationId xmlns:a16="http://schemas.microsoft.com/office/drawing/2014/main" id="{619193A3-46B6-4223-916B-A1E173E35371}"/>
              </a:ext>
            </a:extLst>
          </p:cNvPr>
          <p:cNvGrpSpPr/>
          <p:nvPr/>
        </p:nvGrpSpPr>
        <p:grpSpPr>
          <a:xfrm rot="7572215" flipH="1">
            <a:off x="8917338" y="4476289"/>
            <a:ext cx="1586366" cy="682415"/>
            <a:chOff x="8001487" y="4546660"/>
            <a:chExt cx="1586366" cy="682415"/>
          </a:xfrm>
        </p:grpSpPr>
        <p:sp>
          <p:nvSpPr>
            <p:cNvPr id="58"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1F10571-2F23-4F57-BC02-AFCAA6C8E590}"/>
                </a:ext>
              </a:extLst>
            </p:cNvPr>
            <p:cNvSpPr>
              <a:spLocks/>
            </p:cNvSpPr>
            <p:nvPr/>
          </p:nvSpPr>
          <p:spPr bwMode="auto">
            <a:xfrm rot="4522698">
              <a:off x="8510541" y="4198850"/>
              <a:ext cx="479492" cy="1497600"/>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pic>
          <p:nvPicPr>
            <p:cNvPr id="59" name="图片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DE0E832-E053-45A5-B2C9-553CEB94B732}"/>
                </a:ext>
              </a:extLst>
            </p:cNvPr>
            <p:cNvPicPr>
              <a:picLocks/>
            </p:cNvPicPr>
            <p:nvPr/>
          </p:nvPicPr>
          <p:blipFill>
            <a:blip r:embed="rId8" cstate="print">
              <a:extLst>
                <a:ext uri="{28A0092B-C50C-407E-A947-70E740481C1C}">
                  <a14:useLocalDpi xmlns:a14="http://schemas.microsoft.com/office/drawing/2010/main" val="0"/>
                </a:ext>
              </a:extLst>
            </a:blip>
            <a:stretch>
              <a:fillRect/>
            </a:stretch>
          </p:blipFill>
          <p:spPr>
            <a:xfrm rot="9860678">
              <a:off x="8459534" y="4546660"/>
              <a:ext cx="1128319" cy="682415"/>
            </a:xfrm>
            <a:prstGeom prst="rect">
              <a:avLst/>
            </a:prstGeom>
          </p:spPr>
        </p:pic>
      </p:grpSp>
      <p:grpSp>
        <p:nvGrpSpPr>
          <p:cNvPr id="64" name="Group 63">
            <a:extLst>
              <a:ext uri="{FF2B5EF4-FFF2-40B4-BE49-F238E27FC236}">
                <a16:creationId xmlns:a16="http://schemas.microsoft.com/office/drawing/2014/main" id="{57440785-A305-499F-8400-C5A6B500E9CE}"/>
              </a:ext>
            </a:extLst>
          </p:cNvPr>
          <p:cNvGrpSpPr/>
          <p:nvPr/>
        </p:nvGrpSpPr>
        <p:grpSpPr>
          <a:xfrm>
            <a:off x="7283059" y="1132921"/>
            <a:ext cx="4599251" cy="2028857"/>
            <a:chOff x="3630607" y="2102841"/>
            <a:chExt cx="5385412" cy="2375654"/>
          </a:xfrm>
        </p:grpSpPr>
        <p:pic>
          <p:nvPicPr>
            <p:cNvPr id="65" name="Imagem 90">
              <a:extLst>
                <a:ext uri="{FF2B5EF4-FFF2-40B4-BE49-F238E27FC236}">
                  <a16:creationId xmlns:a16="http://schemas.microsoft.com/office/drawing/2014/main" id="{C7BC682E-3908-4862-ACE4-9667F0A71BE1}"/>
                </a:ext>
              </a:extLst>
            </p:cNvPr>
            <p:cNvPicPr/>
            <p:nvPr/>
          </p:nvPicPr>
          <p:blipFill rotWithShape="1">
            <a:blip r:embed="rId9">
              <a:extLst>
                <a:ext uri="{BEBA8EAE-BF5A-486C-A8C5-ECC9F3942E4B}">
                  <a14:imgProps xmlns:a14="http://schemas.microsoft.com/office/drawing/2010/main">
                    <a14:imgLayer r:embed="rId10">
                      <a14:imgEffect>
                        <a14:backgroundRemoval t="2435" b="23377" l="5327" r="95477">
                          <a14:foregroundMark x1="11759" y1="19481" x2="11055" y2="20130"/>
                          <a14:foregroundMark x1="11055" y1="20211" x2="18794" y2="19237"/>
                          <a14:foregroundMark x1="18794" y1="19237" x2="20000" y2="19237"/>
                          <a14:foregroundMark x1="13467" y1="18506" x2="23920" y2="17938"/>
                          <a14:foregroundMark x1="23920" y1="17938" x2="25628" y2="13068"/>
                          <a14:foregroundMark x1="32663" y1="14367" x2="25327" y2="21834"/>
                          <a14:foregroundMark x1="25327" y1="21834" x2="29447" y2="21591"/>
                          <a14:foregroundMark x1="34171" y1="15503" x2="28040" y2="20373"/>
                          <a14:foregroundMark x1="28040" y1="20373" x2="51357" y2="14367"/>
                          <a14:foregroundMark x1="36181" y1="13393" x2="47236" y2="11201"/>
                          <a14:foregroundMark x1="47236" y1="11201" x2="47638" y2="11201"/>
                          <a14:foregroundMark x1="36683" y1="15422" x2="56482" y2="12256"/>
                          <a14:foregroundMark x1="56482" y1="12256" x2="56482" y2="12256"/>
                          <a14:foregroundMark x1="45327" y1="16802" x2="63518" y2="13555"/>
                          <a14:foregroundMark x1="63518" y1="13555" x2="64121" y2="13312"/>
                          <a14:foregroundMark x1="46231" y1="16558" x2="43216" y2="17370"/>
                          <a14:foregroundMark x1="20302" y1="12906" x2="5327" y2="13068"/>
                          <a14:foregroundMark x1="34573" y1="8279" x2="36884" y2="8442"/>
                          <a14:foregroundMark x1="86231" y1="7386" x2="92060" y2="8442"/>
                          <a14:foregroundMark x1="86332" y1="9253" x2="88442" y2="9172"/>
                          <a14:foregroundMark x1="72462" y1="2841" x2="74573" y2="3166"/>
                          <a14:foregroundMark x1="69648" y1="3166" x2="69648" y2="3166"/>
                          <a14:foregroundMark x1="62010" y1="5357" x2="61910" y2="4627"/>
                          <a14:foregroundMark x1="53467" y1="6088" x2="53467" y2="6088"/>
                          <a14:foregroundMark x1="54070" y1="6412" x2="52563" y2="5925"/>
                          <a14:foregroundMark x1="55075" y1="5844" x2="53769" y2="5763"/>
                          <a14:foregroundMark x1="52864" y1="6250" x2="50553" y2="6250"/>
                          <a14:foregroundMark x1="54372" y1="5844" x2="53266" y2="5601"/>
                          <a14:foregroundMark x1="53065" y1="5844" x2="43819" y2="7143"/>
                          <a14:foregroundMark x1="93668" y1="7468" x2="95477" y2="7711"/>
                          <a14:foregroundMark x1="21910" y1="9740" x2="24422" y2="9740"/>
                          <a14:foregroundMark x1="11558" y1="11851" x2="14975" y2="11769"/>
                          <a14:backgroundMark x1="42613" y1="1867" x2="63719" y2="893"/>
                          <a14:backgroundMark x1="63719" y1="893" x2="57186" y2="1299"/>
                          <a14:backgroundMark x1="55678" y1="17451" x2="55678" y2="17451"/>
                          <a14:backgroundMark x1="55980" y1="16802" x2="55980" y2="16802"/>
                        </a14:backgroundRemoval>
                      </a14:imgEffect>
                    </a14:imgLayer>
                  </a14:imgProps>
                </a:ext>
                <a:ext uri="{28A0092B-C50C-407E-A947-70E740481C1C}">
                  <a14:useLocalDpi xmlns:a14="http://schemas.microsoft.com/office/drawing/2010/main" val="0"/>
                </a:ext>
              </a:extLst>
            </a:blip>
            <a:srcRect b="73989"/>
            <a:stretch/>
          </p:blipFill>
          <p:spPr>
            <a:xfrm>
              <a:off x="3874354" y="2229566"/>
              <a:ext cx="5141665" cy="2248929"/>
            </a:xfrm>
            <a:prstGeom prst="rect">
              <a:avLst/>
            </a:prstGeom>
          </p:spPr>
        </p:pic>
        <p:sp>
          <p:nvSpPr>
            <p:cNvPr id="66" name="TextBox 65">
              <a:extLst>
                <a:ext uri="{FF2B5EF4-FFF2-40B4-BE49-F238E27FC236}">
                  <a16:creationId xmlns:a16="http://schemas.microsoft.com/office/drawing/2014/main" id="{BEAFD7CE-36A6-4B63-9805-F9FD20A88D98}"/>
                </a:ext>
              </a:extLst>
            </p:cNvPr>
            <p:cNvSpPr txBox="1"/>
            <p:nvPr/>
          </p:nvSpPr>
          <p:spPr>
            <a:xfrm rot="20701196">
              <a:off x="3630607" y="2951935"/>
              <a:ext cx="826259" cy="396424"/>
            </a:xfrm>
            <a:prstGeom prst="rect">
              <a:avLst/>
            </a:prstGeom>
            <a:noFill/>
          </p:spPr>
          <p:txBody>
            <a:bodyPr wrap="none" rtlCol="0">
              <a:spAutoFit/>
            </a:bodyPr>
            <a:lstStyle/>
            <a:p>
              <a:r>
                <a:rPr lang="en-US" sz="1600" dirty="0">
                  <a:solidFill>
                    <a:prstClr val="white"/>
                  </a:solidFill>
                  <a:latin typeface="Hans Kendrick V4 (Headings)"/>
                  <a:ea typeface="华文细黑"/>
                </a:rPr>
                <a:t>INPUT</a:t>
              </a:r>
              <a:endParaRPr lang="de-DE" sz="1600" dirty="0">
                <a:solidFill>
                  <a:prstClr val="white"/>
                </a:solidFill>
                <a:latin typeface="Hans Kendrick V4 (Headings)"/>
                <a:ea typeface="华文细黑"/>
              </a:endParaRPr>
            </a:p>
          </p:txBody>
        </p:sp>
        <p:sp>
          <p:nvSpPr>
            <p:cNvPr id="67" name="TextBox 66">
              <a:extLst>
                <a:ext uri="{FF2B5EF4-FFF2-40B4-BE49-F238E27FC236}">
                  <a16:creationId xmlns:a16="http://schemas.microsoft.com/office/drawing/2014/main" id="{B0E3A375-033A-4AC0-AA07-28B0337CA9C1}"/>
                </a:ext>
              </a:extLst>
            </p:cNvPr>
            <p:cNvSpPr txBox="1"/>
            <p:nvPr/>
          </p:nvSpPr>
          <p:spPr>
            <a:xfrm rot="20794154">
              <a:off x="7182716" y="2102841"/>
              <a:ext cx="1040239" cy="396424"/>
            </a:xfrm>
            <a:prstGeom prst="rect">
              <a:avLst/>
            </a:prstGeom>
            <a:noFill/>
          </p:spPr>
          <p:txBody>
            <a:bodyPr wrap="none" rtlCol="0">
              <a:spAutoFit/>
            </a:bodyPr>
            <a:lstStyle/>
            <a:p>
              <a:r>
                <a:rPr lang="en-US" sz="1600" dirty="0">
                  <a:solidFill>
                    <a:prstClr val="white"/>
                  </a:solidFill>
                  <a:latin typeface="Hans Kendrick V4 (Headings)"/>
                  <a:ea typeface="华文细黑"/>
                </a:rPr>
                <a:t>OUTPUT</a:t>
              </a:r>
              <a:endParaRPr lang="de-DE" sz="1600" dirty="0">
                <a:solidFill>
                  <a:prstClr val="white"/>
                </a:solidFill>
                <a:latin typeface="Hans Kendrick V4 (Headings)"/>
                <a:ea typeface="华文细黑"/>
              </a:endParaRPr>
            </a:p>
          </p:txBody>
        </p:sp>
        <p:cxnSp>
          <p:nvCxnSpPr>
            <p:cNvPr id="68" name="Straight Arrow Connector 67">
              <a:extLst>
                <a:ext uri="{FF2B5EF4-FFF2-40B4-BE49-F238E27FC236}">
                  <a16:creationId xmlns:a16="http://schemas.microsoft.com/office/drawing/2014/main" id="{9E16DA80-F403-418F-84EA-C873086495A3}"/>
                </a:ext>
              </a:extLst>
            </p:cNvPr>
            <p:cNvCxnSpPr/>
            <p:nvPr/>
          </p:nvCxnSpPr>
          <p:spPr>
            <a:xfrm flipV="1">
              <a:off x="5345257" y="3259667"/>
              <a:ext cx="2893755" cy="100220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89C65A7-0B85-408C-ACC7-EF74C20A6572}"/>
                </a:ext>
              </a:extLst>
            </p:cNvPr>
            <p:cNvSpPr txBox="1"/>
            <p:nvPr/>
          </p:nvSpPr>
          <p:spPr>
            <a:xfrm rot="20423482">
              <a:off x="6203911" y="3685263"/>
              <a:ext cx="1399422" cy="396424"/>
            </a:xfrm>
            <a:prstGeom prst="rect">
              <a:avLst/>
            </a:prstGeom>
            <a:noFill/>
          </p:spPr>
          <p:txBody>
            <a:bodyPr wrap="none" rtlCol="0">
              <a:spAutoFit/>
            </a:bodyPr>
            <a:lstStyle/>
            <a:p>
              <a:r>
                <a:rPr lang="en-US" sz="1600" dirty="0">
                  <a:solidFill>
                    <a:prstClr val="white"/>
                  </a:solidFill>
                  <a:latin typeface="Hans Kendrick V4 (Headings)"/>
                  <a:ea typeface="华文细黑"/>
                </a:rPr>
                <a:t>propagation</a:t>
              </a:r>
              <a:endParaRPr lang="de-DE" sz="1600" dirty="0">
                <a:solidFill>
                  <a:prstClr val="white"/>
                </a:solidFill>
                <a:latin typeface="Hans Kendrick V4 (Headings)"/>
                <a:ea typeface="华文细黑"/>
              </a:endParaRPr>
            </a:p>
          </p:txBody>
        </p:sp>
      </p:grpSp>
    </p:spTree>
    <p:extLst>
      <p:ext uri="{BB962C8B-B14F-4D97-AF65-F5344CB8AC3E}">
        <p14:creationId xmlns:p14="http://schemas.microsoft.com/office/powerpoint/2010/main" val="3339143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grpId="0" nodeType="withEffect">
                                  <p:stCondLst>
                                    <p:cond delay="1000"/>
                                  </p:stCondLst>
                                  <p:childTnLst>
                                    <p:set>
                                      <p:cBhvr>
                                        <p:cTn id="6" dur="1" fill="hold">
                                          <p:stCondLst>
                                            <p:cond delay="0"/>
                                          </p:stCondLst>
                                        </p:cTn>
                                        <p:tgtEl>
                                          <p:spTgt spid="22"/>
                                        </p:tgtEl>
                                        <p:attrNameLst>
                                          <p:attrName>style.visibility</p:attrName>
                                        </p:attrNameLst>
                                      </p:cBhvr>
                                      <p:to>
                                        <p:strVal val="visible"/>
                                      </p:to>
                                    </p:set>
                                    <p:animMotion origin="layout" path="M 0 7.40741E-7 L 0 -0.03079 " pathEditMode="relative">
                                      <p:cBhvr additive="base" accumulate="none" from="" to="">
                                        <p:cTn id="7" dur="750" autoRev="1" fill="hold">
                                          <p:stCondLst>
                                            <p:cond delay="0"/>
                                          </p:stCondLst>
                                        </p:cTn>
                                        <p:tgtEl>
                                          <p:spTgt spid="22"/>
                                        </p:tgtEl>
                                        <p:attrNameLst>
                                          <p:attrName>ppt_x</p:attrName>
                                          <p:attrName>ppt_y</p:attrName>
                                        </p:attrNameLst>
                                      </p:cBhvr>
                                    </p:animMotion>
                                    <p:set>
                                      <p:cBhvr additive="base" accumulate="none">
                                        <p:cTn id="8" dur="750" fill="hold">
                                          <p:stCondLst>
                                            <p:cond delay="1500"/>
                                          </p:stCondLst>
                                        </p:cTn>
                                        <p:tgtEl>
                                          <p:spTgt spid="22"/>
                                        </p:tgtEl>
                                        <p:attrNameLst>
                                          <p:attrName>style.visibility</p:attrName>
                                        </p:attrNameLst>
                                      </p:cBhvr>
                                      <p:to>
                                        <p:strVal val="visible"/>
                                      </p:to>
                                    </p:set>
                                  </p:childTnLst>
                                </p:cTn>
                              </p:par>
                              <p:par>
                                <p:cTn id="9" presetID="10" presetClass="entr" presetSubtype="0" repeatCount="indefinite" fill="hold" grpId="0" nodeType="withEffect">
                                  <p:stCondLst>
                                    <p:cond delay="1150"/>
                                  </p:stCondLst>
                                  <p:childTnLst>
                                    <p:set>
                                      <p:cBhvr>
                                        <p:cTn id="10" dur="1" fill="hold">
                                          <p:stCondLst>
                                            <p:cond delay="0"/>
                                          </p:stCondLst>
                                        </p:cTn>
                                        <p:tgtEl>
                                          <p:spTgt spid="23"/>
                                        </p:tgtEl>
                                        <p:attrNameLst>
                                          <p:attrName>style.visibility</p:attrName>
                                        </p:attrNameLst>
                                      </p:cBhvr>
                                      <p:to>
                                        <p:strVal val="visible"/>
                                      </p:to>
                                    </p:set>
                                    <p:animMotion origin="layout" path="M 0 7.40741E-7 L 0 -0.03079 " pathEditMode="relative">
                                      <p:cBhvr additive="base" accumulate="none" from="" to="">
                                        <p:cTn id="11" dur="750" autoRev="1" fill="hold">
                                          <p:stCondLst>
                                            <p:cond delay="0"/>
                                          </p:stCondLst>
                                        </p:cTn>
                                        <p:tgtEl>
                                          <p:spTgt spid="23"/>
                                        </p:tgtEl>
                                        <p:attrNameLst>
                                          <p:attrName>ppt_x</p:attrName>
                                          <p:attrName>ppt_y</p:attrName>
                                        </p:attrNameLst>
                                      </p:cBhvr>
                                    </p:animMotion>
                                    <p:set>
                                      <p:cBhvr additive="base" accumulate="none">
                                        <p:cTn id="12" dur="750" fill="hold">
                                          <p:stCondLst>
                                            <p:cond delay="1500"/>
                                          </p:stCondLst>
                                        </p:cTn>
                                        <p:tgtEl>
                                          <p:spTgt spid="23"/>
                                        </p:tgtEl>
                                        <p:attrNameLst>
                                          <p:attrName>style.visibility</p:attrName>
                                        </p:attrNameLst>
                                      </p:cBhvr>
                                      <p:to>
                                        <p:strVal val="visible"/>
                                      </p:to>
                                    </p:set>
                                  </p:childTnLst>
                                </p:cTn>
                              </p:par>
                              <p:par>
                                <p:cTn id="13" presetID="10" presetClass="entr" presetSubtype="0" repeatCount="indefinite" fill="hold" grpId="0" nodeType="withEffect">
                                  <p:stCondLst>
                                    <p:cond delay="1300"/>
                                  </p:stCondLst>
                                  <p:childTnLst>
                                    <p:set>
                                      <p:cBhvr>
                                        <p:cTn id="14" dur="1" fill="hold">
                                          <p:stCondLst>
                                            <p:cond delay="0"/>
                                          </p:stCondLst>
                                        </p:cTn>
                                        <p:tgtEl>
                                          <p:spTgt spid="24"/>
                                        </p:tgtEl>
                                        <p:attrNameLst>
                                          <p:attrName>style.visibility</p:attrName>
                                        </p:attrNameLst>
                                      </p:cBhvr>
                                      <p:to>
                                        <p:strVal val="visible"/>
                                      </p:to>
                                    </p:set>
                                    <p:animMotion origin="layout" path="M 0 7.40741E-7 L 0 -0.03079 " pathEditMode="relative">
                                      <p:cBhvr additive="base" accumulate="none" from="" to="">
                                        <p:cTn id="15" dur="750" autoRev="1" fill="hold">
                                          <p:stCondLst>
                                            <p:cond delay="0"/>
                                          </p:stCondLst>
                                        </p:cTn>
                                        <p:tgtEl>
                                          <p:spTgt spid="24"/>
                                        </p:tgtEl>
                                        <p:attrNameLst>
                                          <p:attrName>ppt_x</p:attrName>
                                          <p:attrName>ppt_y</p:attrName>
                                        </p:attrNameLst>
                                      </p:cBhvr>
                                    </p:animMotion>
                                    <p:set>
                                      <p:cBhvr additive="base" accumulate="none">
                                        <p:cTn id="16" dur="750" fill="hold">
                                          <p:stCondLst>
                                            <p:cond delay="1500"/>
                                          </p:stCondLst>
                                        </p:cTn>
                                        <p:tgtEl>
                                          <p:spTgt spid="24"/>
                                        </p:tgtEl>
                                        <p:attrNameLst>
                                          <p:attrName>style.visibility</p:attrName>
                                        </p:attrNameLst>
                                      </p:cBhvr>
                                      <p:to>
                                        <p:strVal val="visible"/>
                                      </p:to>
                                    </p:set>
                                  </p:childTnLst>
                                </p:cTn>
                              </p:par>
                              <p:par>
                                <p:cTn id="17" presetID="10" presetClass="entr" presetSubtype="0" fill="hold" grpId="0" nodeType="withEffect">
                                  <p:stCondLst>
                                    <p:cond delay="175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750"/>
                                        <p:tgtEl>
                                          <p:spTgt spid="21"/>
                                        </p:tgtEl>
                                      </p:cBhvr>
                                    </p:animEffect>
                                  </p:childTnLst>
                                </p:cTn>
                              </p:par>
                              <p:par>
                                <p:cTn id="20" presetID="35" presetClass="path" presetSubtype="0" decel="50000" fill="hold" grpId="1" nodeType="withEffect">
                                  <p:stCondLst>
                                    <p:cond delay="1750"/>
                                  </p:stCondLst>
                                  <p:childTnLst>
                                    <p:animMotion origin="layout" path="M 0.05404 -4.81481E-6 L -1.04167E-6 -4.81481E-6 " pathEditMode="relative" rAng="0" ptsTypes="AA">
                                      <p:cBhvr>
                                        <p:cTn id="21" dur="750" fill="hold"/>
                                        <p:tgtEl>
                                          <p:spTgt spid="21"/>
                                        </p:tgtEl>
                                        <p:attrNameLst>
                                          <p:attrName>ppt_x</p:attrName>
                                          <p:attrName>ppt_y</p:attrName>
                                        </p:attrNameLst>
                                      </p:cBhvr>
                                      <p:rCtr x="-2708" y="0"/>
                                    </p:animMotion>
                                  </p:childTnLst>
                                </p:cTn>
                              </p:par>
                              <p:par>
                                <p:cTn id="22" presetID="10" presetClass="entr" presetSubtype="0" repeatCount="indefinite" fill="hold" grpId="0" nodeType="withEffect">
                                  <p:stCondLst>
                                    <p:cond delay="1000"/>
                                  </p:stCondLst>
                                  <p:childTnLst>
                                    <p:set>
                                      <p:cBhvr>
                                        <p:cTn id="23" dur="1" fill="hold">
                                          <p:stCondLst>
                                            <p:cond delay="0"/>
                                          </p:stCondLst>
                                        </p:cTn>
                                        <p:tgtEl>
                                          <p:spTgt spid="26"/>
                                        </p:tgtEl>
                                        <p:attrNameLst>
                                          <p:attrName>style.visibility</p:attrName>
                                        </p:attrNameLst>
                                      </p:cBhvr>
                                      <p:to>
                                        <p:strVal val="visible"/>
                                      </p:to>
                                    </p:set>
                                    <p:animMotion origin="layout" path="M 0 7.40741E-7 L 0 -0.03079 " pathEditMode="relative">
                                      <p:cBhvr additive="base" accumulate="none" from="" to="">
                                        <p:cTn id="24" dur="750" autoRev="1" fill="hold">
                                          <p:stCondLst>
                                            <p:cond delay="0"/>
                                          </p:stCondLst>
                                        </p:cTn>
                                        <p:tgtEl>
                                          <p:spTgt spid="26"/>
                                        </p:tgtEl>
                                        <p:attrNameLst>
                                          <p:attrName>ppt_x</p:attrName>
                                          <p:attrName>ppt_y</p:attrName>
                                        </p:attrNameLst>
                                      </p:cBhvr>
                                    </p:animMotion>
                                    <p:set>
                                      <p:cBhvr additive="base" accumulate="none">
                                        <p:cTn id="25" dur="750" fill="hold">
                                          <p:stCondLst>
                                            <p:cond delay="1500"/>
                                          </p:stCondLst>
                                        </p:cTn>
                                        <p:tgtEl>
                                          <p:spTgt spid="26"/>
                                        </p:tgtEl>
                                        <p:attrNameLst>
                                          <p:attrName>style.visibility</p:attrName>
                                        </p:attrNameLst>
                                      </p:cBhvr>
                                      <p:to>
                                        <p:strVal val="visible"/>
                                      </p:to>
                                    </p:set>
                                  </p:childTnLst>
                                </p:cTn>
                              </p:par>
                              <p:par>
                                <p:cTn id="26" presetID="10" presetClass="entr" presetSubtype="0" repeatCount="indefinite" fill="hold" grpId="0" nodeType="withEffect">
                                  <p:stCondLst>
                                    <p:cond delay="1150"/>
                                  </p:stCondLst>
                                  <p:childTnLst>
                                    <p:set>
                                      <p:cBhvr>
                                        <p:cTn id="27" dur="1" fill="hold">
                                          <p:stCondLst>
                                            <p:cond delay="0"/>
                                          </p:stCondLst>
                                        </p:cTn>
                                        <p:tgtEl>
                                          <p:spTgt spid="27"/>
                                        </p:tgtEl>
                                        <p:attrNameLst>
                                          <p:attrName>style.visibility</p:attrName>
                                        </p:attrNameLst>
                                      </p:cBhvr>
                                      <p:to>
                                        <p:strVal val="visible"/>
                                      </p:to>
                                    </p:set>
                                    <p:animMotion origin="layout" path="M 0 7.40741E-7 L 0 -0.03079 " pathEditMode="relative">
                                      <p:cBhvr additive="base" accumulate="none" from="" to="">
                                        <p:cTn id="28" dur="750" autoRev="1" fill="hold">
                                          <p:stCondLst>
                                            <p:cond delay="0"/>
                                          </p:stCondLst>
                                        </p:cTn>
                                        <p:tgtEl>
                                          <p:spTgt spid="27"/>
                                        </p:tgtEl>
                                        <p:attrNameLst>
                                          <p:attrName>ppt_x</p:attrName>
                                          <p:attrName>ppt_y</p:attrName>
                                        </p:attrNameLst>
                                      </p:cBhvr>
                                    </p:animMotion>
                                    <p:set>
                                      <p:cBhvr additive="base" accumulate="none">
                                        <p:cTn id="29" dur="750" fill="hold">
                                          <p:stCondLst>
                                            <p:cond delay="1500"/>
                                          </p:stCondLst>
                                        </p:cTn>
                                        <p:tgtEl>
                                          <p:spTgt spid="27"/>
                                        </p:tgtEl>
                                        <p:attrNameLst>
                                          <p:attrName>style.visibility</p:attrName>
                                        </p:attrNameLst>
                                      </p:cBhvr>
                                      <p:to>
                                        <p:strVal val="visible"/>
                                      </p:to>
                                    </p:set>
                                  </p:childTnLst>
                                </p:cTn>
                              </p:par>
                              <p:par>
                                <p:cTn id="30" presetID="10" presetClass="entr" presetSubtype="0" repeatCount="indefinite" fill="hold" grpId="0" nodeType="withEffect">
                                  <p:stCondLst>
                                    <p:cond delay="1300"/>
                                  </p:stCondLst>
                                  <p:childTnLst>
                                    <p:set>
                                      <p:cBhvr>
                                        <p:cTn id="31" dur="1" fill="hold">
                                          <p:stCondLst>
                                            <p:cond delay="0"/>
                                          </p:stCondLst>
                                        </p:cTn>
                                        <p:tgtEl>
                                          <p:spTgt spid="28"/>
                                        </p:tgtEl>
                                        <p:attrNameLst>
                                          <p:attrName>style.visibility</p:attrName>
                                        </p:attrNameLst>
                                      </p:cBhvr>
                                      <p:to>
                                        <p:strVal val="visible"/>
                                      </p:to>
                                    </p:set>
                                    <p:animMotion origin="layout" path="M 0 7.40741E-7 L 0 -0.03079 " pathEditMode="relative">
                                      <p:cBhvr additive="base" accumulate="none" from="" to="">
                                        <p:cTn id="32" dur="750" autoRev="1" fill="hold">
                                          <p:stCondLst>
                                            <p:cond delay="0"/>
                                          </p:stCondLst>
                                        </p:cTn>
                                        <p:tgtEl>
                                          <p:spTgt spid="28"/>
                                        </p:tgtEl>
                                        <p:attrNameLst>
                                          <p:attrName>ppt_x</p:attrName>
                                          <p:attrName>ppt_y</p:attrName>
                                        </p:attrNameLst>
                                      </p:cBhvr>
                                    </p:animMotion>
                                    <p:set>
                                      <p:cBhvr additive="base" accumulate="none">
                                        <p:cTn id="33" dur="750" fill="hold">
                                          <p:stCondLst>
                                            <p:cond delay="1500"/>
                                          </p:stCondLst>
                                        </p:cTn>
                                        <p:tgtEl>
                                          <p:spTgt spid="28"/>
                                        </p:tgtEl>
                                        <p:attrNameLst>
                                          <p:attrName>style.visibility</p:attrName>
                                        </p:attrNameLst>
                                      </p:cBhvr>
                                      <p:to>
                                        <p:strVal val="visible"/>
                                      </p:to>
                                    </p:set>
                                  </p:childTnLst>
                                </p:cTn>
                              </p:par>
                              <p:par>
                                <p:cTn id="34" presetID="10" presetClass="entr" presetSubtype="0" fill="hold" grpId="0" nodeType="withEffect">
                                  <p:stCondLst>
                                    <p:cond delay="175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750"/>
                                        <p:tgtEl>
                                          <p:spTgt spid="25"/>
                                        </p:tgtEl>
                                      </p:cBhvr>
                                    </p:animEffect>
                                  </p:childTnLst>
                                </p:cTn>
                              </p:par>
                              <p:par>
                                <p:cTn id="37" presetID="35" presetClass="path" presetSubtype="0" decel="50000" fill="hold" grpId="1" nodeType="withEffect">
                                  <p:stCondLst>
                                    <p:cond delay="1750"/>
                                  </p:stCondLst>
                                  <p:childTnLst>
                                    <p:animMotion origin="layout" path="M 0.05403 -3.33333E-6 L 2.5E-6 -3.33333E-6 " pathEditMode="relative" rAng="0" ptsTypes="AA">
                                      <p:cBhvr>
                                        <p:cTn id="38" dur="750" fill="hold"/>
                                        <p:tgtEl>
                                          <p:spTgt spid="25"/>
                                        </p:tgtEl>
                                        <p:attrNameLst>
                                          <p:attrName>ppt_x</p:attrName>
                                          <p:attrName>ppt_y</p:attrName>
                                        </p:attrNameLst>
                                      </p:cBhvr>
                                      <p:rCtr x="-2708" y="0"/>
                                    </p:animMotion>
                                  </p:childTnLst>
                                </p:cTn>
                              </p:par>
                              <p:par>
                                <p:cTn id="39" presetID="10" presetClass="entr" presetSubtype="0" repeatCount="indefinite" fill="hold" grpId="0" nodeType="withEffect">
                                  <p:stCondLst>
                                    <p:cond delay="1000"/>
                                  </p:stCondLst>
                                  <p:childTnLst>
                                    <p:set>
                                      <p:cBhvr>
                                        <p:cTn id="40" dur="1" fill="hold">
                                          <p:stCondLst>
                                            <p:cond delay="0"/>
                                          </p:stCondLst>
                                        </p:cTn>
                                        <p:tgtEl>
                                          <p:spTgt spid="30"/>
                                        </p:tgtEl>
                                        <p:attrNameLst>
                                          <p:attrName>style.visibility</p:attrName>
                                        </p:attrNameLst>
                                      </p:cBhvr>
                                      <p:to>
                                        <p:strVal val="visible"/>
                                      </p:to>
                                    </p:set>
                                    <p:animMotion origin="layout" path="M 0 7.40741E-7 L 0 -0.03079 " pathEditMode="relative">
                                      <p:cBhvr additive="base" accumulate="none" from="" to="">
                                        <p:cTn id="41" dur="750" autoRev="1" fill="hold">
                                          <p:stCondLst>
                                            <p:cond delay="0"/>
                                          </p:stCondLst>
                                        </p:cTn>
                                        <p:tgtEl>
                                          <p:spTgt spid="30"/>
                                        </p:tgtEl>
                                        <p:attrNameLst>
                                          <p:attrName>ppt_x</p:attrName>
                                          <p:attrName>ppt_y</p:attrName>
                                        </p:attrNameLst>
                                      </p:cBhvr>
                                    </p:animMotion>
                                    <p:set>
                                      <p:cBhvr additive="base" accumulate="none">
                                        <p:cTn id="42" dur="750" fill="hold">
                                          <p:stCondLst>
                                            <p:cond delay="1500"/>
                                          </p:stCondLst>
                                        </p:cTn>
                                        <p:tgtEl>
                                          <p:spTgt spid="30"/>
                                        </p:tgtEl>
                                        <p:attrNameLst>
                                          <p:attrName>style.visibility</p:attrName>
                                        </p:attrNameLst>
                                      </p:cBhvr>
                                      <p:to>
                                        <p:strVal val="visible"/>
                                      </p:to>
                                    </p:set>
                                  </p:childTnLst>
                                </p:cTn>
                              </p:par>
                              <p:par>
                                <p:cTn id="43" presetID="10" presetClass="entr" presetSubtype="0" repeatCount="indefinite" fill="hold" grpId="0" nodeType="withEffect">
                                  <p:stCondLst>
                                    <p:cond delay="1150"/>
                                  </p:stCondLst>
                                  <p:childTnLst>
                                    <p:set>
                                      <p:cBhvr>
                                        <p:cTn id="44" dur="1" fill="hold">
                                          <p:stCondLst>
                                            <p:cond delay="0"/>
                                          </p:stCondLst>
                                        </p:cTn>
                                        <p:tgtEl>
                                          <p:spTgt spid="31"/>
                                        </p:tgtEl>
                                        <p:attrNameLst>
                                          <p:attrName>style.visibility</p:attrName>
                                        </p:attrNameLst>
                                      </p:cBhvr>
                                      <p:to>
                                        <p:strVal val="visible"/>
                                      </p:to>
                                    </p:set>
                                    <p:animMotion origin="layout" path="M 0 7.40741E-7 L 0 -0.03079 " pathEditMode="relative">
                                      <p:cBhvr additive="base" accumulate="none" from="" to="">
                                        <p:cTn id="45" dur="750" autoRev="1" fill="hold">
                                          <p:stCondLst>
                                            <p:cond delay="0"/>
                                          </p:stCondLst>
                                        </p:cTn>
                                        <p:tgtEl>
                                          <p:spTgt spid="31"/>
                                        </p:tgtEl>
                                        <p:attrNameLst>
                                          <p:attrName>ppt_x</p:attrName>
                                          <p:attrName>ppt_y</p:attrName>
                                        </p:attrNameLst>
                                      </p:cBhvr>
                                    </p:animMotion>
                                    <p:set>
                                      <p:cBhvr additive="base" accumulate="none">
                                        <p:cTn id="46" dur="750" fill="hold">
                                          <p:stCondLst>
                                            <p:cond delay="1500"/>
                                          </p:stCondLst>
                                        </p:cTn>
                                        <p:tgtEl>
                                          <p:spTgt spid="31"/>
                                        </p:tgtEl>
                                        <p:attrNameLst>
                                          <p:attrName>style.visibility</p:attrName>
                                        </p:attrNameLst>
                                      </p:cBhvr>
                                      <p:to>
                                        <p:strVal val="visible"/>
                                      </p:to>
                                    </p:set>
                                  </p:childTnLst>
                                </p:cTn>
                              </p:par>
                              <p:par>
                                <p:cTn id="47" presetID="10" presetClass="entr" presetSubtype="0" repeatCount="indefinite" fill="hold" grpId="0" nodeType="withEffect">
                                  <p:stCondLst>
                                    <p:cond delay="1300"/>
                                  </p:stCondLst>
                                  <p:childTnLst>
                                    <p:set>
                                      <p:cBhvr>
                                        <p:cTn id="48" dur="1" fill="hold">
                                          <p:stCondLst>
                                            <p:cond delay="0"/>
                                          </p:stCondLst>
                                        </p:cTn>
                                        <p:tgtEl>
                                          <p:spTgt spid="32"/>
                                        </p:tgtEl>
                                        <p:attrNameLst>
                                          <p:attrName>style.visibility</p:attrName>
                                        </p:attrNameLst>
                                      </p:cBhvr>
                                      <p:to>
                                        <p:strVal val="visible"/>
                                      </p:to>
                                    </p:set>
                                    <p:animMotion origin="layout" path="M 0 7.40741E-7 L 0 -0.03079 " pathEditMode="relative">
                                      <p:cBhvr additive="base" accumulate="none" from="" to="">
                                        <p:cTn id="49" dur="750" autoRev="1" fill="hold">
                                          <p:stCondLst>
                                            <p:cond delay="0"/>
                                          </p:stCondLst>
                                        </p:cTn>
                                        <p:tgtEl>
                                          <p:spTgt spid="32"/>
                                        </p:tgtEl>
                                        <p:attrNameLst>
                                          <p:attrName>ppt_x</p:attrName>
                                          <p:attrName>ppt_y</p:attrName>
                                        </p:attrNameLst>
                                      </p:cBhvr>
                                    </p:animMotion>
                                    <p:set>
                                      <p:cBhvr additive="base" accumulate="none">
                                        <p:cTn id="50" dur="750" fill="hold">
                                          <p:stCondLst>
                                            <p:cond delay="1500"/>
                                          </p:stCondLst>
                                        </p:cTn>
                                        <p:tgtEl>
                                          <p:spTgt spid="32"/>
                                        </p:tgtEl>
                                        <p:attrNameLst>
                                          <p:attrName>style.visibility</p:attrName>
                                        </p:attrNameLst>
                                      </p:cBhvr>
                                      <p:to>
                                        <p:strVal val="visible"/>
                                      </p:to>
                                    </p:set>
                                  </p:childTnLst>
                                </p:cTn>
                              </p:par>
                              <p:par>
                                <p:cTn id="51" presetID="10" presetClass="entr" presetSubtype="0" fill="hold" grpId="0" nodeType="withEffect">
                                  <p:stCondLst>
                                    <p:cond delay="175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750"/>
                                        <p:tgtEl>
                                          <p:spTgt spid="29"/>
                                        </p:tgtEl>
                                      </p:cBhvr>
                                    </p:animEffect>
                                  </p:childTnLst>
                                </p:cTn>
                              </p:par>
                              <p:par>
                                <p:cTn id="54" presetID="35" presetClass="path" presetSubtype="0" decel="50000" fill="hold" grpId="1" nodeType="withEffect">
                                  <p:stCondLst>
                                    <p:cond delay="1750"/>
                                  </p:stCondLst>
                                  <p:childTnLst>
                                    <p:animMotion origin="layout" path="M 0.05404 -4.07407E-6 L -6.25E-7 -4.07407E-6 " pathEditMode="relative" rAng="0" ptsTypes="AA">
                                      <p:cBhvr>
                                        <p:cTn id="55" dur="750" fill="hold"/>
                                        <p:tgtEl>
                                          <p:spTgt spid="29"/>
                                        </p:tgtEl>
                                        <p:attrNameLst>
                                          <p:attrName>ppt_x</p:attrName>
                                          <p:attrName>ppt_y</p:attrName>
                                        </p:attrNameLst>
                                      </p:cBhvr>
                                      <p:rCtr x="-2708" y="0"/>
                                    </p:animMotion>
                                  </p:childTnLst>
                                </p:cTn>
                              </p:par>
                              <p:par>
                                <p:cTn id="56" presetID="10" presetClass="entr" presetSubtype="0" fill="hold" grpId="0" nodeType="withEffect">
                                  <p:stCondLst>
                                    <p:cond delay="175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750"/>
                                        <p:tgtEl>
                                          <p:spTgt spid="33"/>
                                        </p:tgtEl>
                                      </p:cBhvr>
                                    </p:animEffect>
                                  </p:childTnLst>
                                </p:cTn>
                              </p:par>
                              <p:par>
                                <p:cTn id="59" presetID="35" presetClass="path" presetSubtype="0" decel="50000" fill="hold" grpId="1" nodeType="withEffect">
                                  <p:stCondLst>
                                    <p:cond delay="1750"/>
                                  </p:stCondLst>
                                  <p:childTnLst>
                                    <p:animMotion origin="layout" path="M 0.05404 2.22222E-6 L -4.375E-6 2.22222E-6 " pathEditMode="relative" rAng="0" ptsTypes="AA">
                                      <p:cBhvr>
                                        <p:cTn id="60" dur="750" fill="hold"/>
                                        <p:tgtEl>
                                          <p:spTgt spid="33"/>
                                        </p:tgtEl>
                                        <p:attrNameLst>
                                          <p:attrName>ppt_x</p:attrName>
                                          <p:attrName>ppt_y</p:attrName>
                                        </p:attrNameLst>
                                      </p:cBhvr>
                                      <p:rCtr x="-2708" y="0"/>
                                    </p:animMotion>
                                  </p:childTnLst>
                                </p:cTn>
                              </p:par>
                              <p:par>
                                <p:cTn id="61" presetID="10" presetClass="entr" presetSubtype="0" fill="hold" grpId="0" nodeType="withEffect">
                                  <p:stCondLst>
                                    <p:cond delay="175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750"/>
                                        <p:tgtEl>
                                          <p:spTgt spid="34"/>
                                        </p:tgtEl>
                                      </p:cBhvr>
                                    </p:animEffect>
                                  </p:childTnLst>
                                </p:cTn>
                              </p:par>
                              <p:par>
                                <p:cTn id="64" presetID="35" presetClass="path" presetSubtype="0" decel="50000" fill="hold" grpId="1" nodeType="withEffect">
                                  <p:stCondLst>
                                    <p:cond delay="1750"/>
                                  </p:stCondLst>
                                  <p:childTnLst>
                                    <p:animMotion origin="layout" path="M 0.05403 1.48148E-6 L 3.33333E-6 1.48148E-6 " pathEditMode="relative" rAng="0" ptsTypes="AA">
                                      <p:cBhvr>
                                        <p:cTn id="65" dur="750" fill="hold"/>
                                        <p:tgtEl>
                                          <p:spTgt spid="34"/>
                                        </p:tgtEl>
                                        <p:attrNameLst>
                                          <p:attrName>ppt_x</p:attrName>
                                          <p:attrName>ppt_y</p:attrName>
                                        </p:attrNameLst>
                                      </p:cBhvr>
                                      <p:rCtr x="-2708" y="0"/>
                                    </p:animMotion>
                                  </p:childTnLst>
                                </p:cTn>
                              </p:par>
                              <p:par>
                                <p:cTn id="66" presetID="10" presetClass="entr" presetSubtype="0" fill="hold" grpId="0" nodeType="withEffect">
                                  <p:stCondLst>
                                    <p:cond delay="175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750"/>
                                        <p:tgtEl>
                                          <p:spTgt spid="35"/>
                                        </p:tgtEl>
                                      </p:cBhvr>
                                    </p:animEffect>
                                  </p:childTnLst>
                                </p:cTn>
                              </p:par>
                              <p:par>
                                <p:cTn id="69" presetID="35" presetClass="path" presetSubtype="0" decel="50000" fill="hold" grpId="1" nodeType="withEffect">
                                  <p:stCondLst>
                                    <p:cond delay="1750"/>
                                  </p:stCondLst>
                                  <p:childTnLst>
                                    <p:animMotion origin="layout" path="M 0.05403 0 L 3.95833E-6 0 " pathEditMode="relative" rAng="0" ptsTypes="AA">
                                      <p:cBhvr>
                                        <p:cTn id="70" dur="750" fill="hold"/>
                                        <p:tgtEl>
                                          <p:spTgt spid="35"/>
                                        </p:tgtEl>
                                        <p:attrNameLst>
                                          <p:attrName>ppt_x</p:attrName>
                                          <p:attrName>ppt_y</p:attrName>
                                        </p:attrNameLst>
                                      </p:cBhvr>
                                      <p:rCtr x="-2708" y="0"/>
                                    </p:animMotion>
                                  </p:childTnLst>
                                </p:cTn>
                              </p:par>
                              <p:par>
                                <p:cTn id="71" presetID="2" presetClass="entr" presetSubtype="4" decel="100000" fill="hold" nodeType="withEffect">
                                  <p:stCondLst>
                                    <p:cond delay="20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750" fill="hold"/>
                                        <p:tgtEl>
                                          <p:spTgt spid="37"/>
                                        </p:tgtEl>
                                        <p:attrNameLst>
                                          <p:attrName>ppt_x</p:attrName>
                                        </p:attrNameLst>
                                      </p:cBhvr>
                                      <p:tavLst>
                                        <p:tav tm="0">
                                          <p:val>
                                            <p:strVal val="#ppt_x"/>
                                          </p:val>
                                        </p:tav>
                                        <p:tav tm="100000">
                                          <p:val>
                                            <p:strVal val="#ppt_x"/>
                                          </p:val>
                                        </p:tav>
                                      </p:tavLst>
                                    </p:anim>
                                    <p:anim calcmode="lin" valueType="num">
                                      <p:cBhvr additive="base">
                                        <p:cTn id="74" dur="75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750" fill="hold"/>
                                        <p:tgtEl>
                                          <p:spTgt spid="52"/>
                                        </p:tgtEl>
                                        <p:attrNameLst>
                                          <p:attrName>ppt_x</p:attrName>
                                        </p:attrNameLst>
                                      </p:cBhvr>
                                      <p:tavLst>
                                        <p:tav tm="0">
                                          <p:val>
                                            <p:strVal val="#ppt_x"/>
                                          </p:val>
                                        </p:tav>
                                        <p:tav tm="100000">
                                          <p:val>
                                            <p:strVal val="#ppt_x"/>
                                          </p:val>
                                        </p:tav>
                                      </p:tavLst>
                                    </p:anim>
                                    <p:anim calcmode="lin" valueType="num">
                                      <p:cBhvr additive="base">
                                        <p:cTn id="78" dur="750" fill="hold"/>
                                        <p:tgtEl>
                                          <p:spTgt spid="52"/>
                                        </p:tgtEl>
                                        <p:attrNameLst>
                                          <p:attrName>ppt_y</p:attrName>
                                        </p:attrNameLst>
                                      </p:cBhvr>
                                      <p:tavLst>
                                        <p:tav tm="0">
                                          <p:val>
                                            <p:strVal val="1+#ppt_h/2"/>
                                          </p:val>
                                        </p:tav>
                                        <p:tav tm="100000">
                                          <p:val>
                                            <p:strVal val="#ppt_y"/>
                                          </p:val>
                                        </p:tav>
                                      </p:tavLst>
                                    </p:anim>
                                  </p:childTnLst>
                                </p:cTn>
                              </p:par>
                              <p:par>
                                <p:cTn id="79" presetID="42" presetClass="entr" presetSubtype="0" fill="hold" grpId="0" nodeType="withEffect">
                                  <p:stCondLst>
                                    <p:cond delay="150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anim calcmode="lin" valueType="num">
                                      <p:cBhvr>
                                        <p:cTn id="82" dur="500" fill="hold"/>
                                        <p:tgtEl>
                                          <p:spTgt spid="53"/>
                                        </p:tgtEl>
                                        <p:attrNameLst>
                                          <p:attrName>ppt_x</p:attrName>
                                        </p:attrNameLst>
                                      </p:cBhvr>
                                      <p:tavLst>
                                        <p:tav tm="0">
                                          <p:val>
                                            <p:strVal val="#ppt_x"/>
                                          </p:val>
                                        </p:tav>
                                        <p:tav tm="100000">
                                          <p:val>
                                            <p:strVal val="#ppt_x"/>
                                          </p:val>
                                        </p:tav>
                                      </p:tavLst>
                                    </p:anim>
                                    <p:anim calcmode="lin" valueType="num">
                                      <p:cBhvr>
                                        <p:cTn id="83" dur="500" fill="hold"/>
                                        <p:tgtEl>
                                          <p:spTgt spid="53"/>
                                        </p:tgtEl>
                                        <p:attrNameLst>
                                          <p:attrName>ppt_y</p:attrName>
                                        </p:attrNameLst>
                                      </p:cBhvr>
                                      <p:tavLst>
                                        <p:tav tm="0">
                                          <p:val>
                                            <p:strVal val="#ppt_y+.1"/>
                                          </p:val>
                                        </p:tav>
                                        <p:tav tm="100000">
                                          <p:val>
                                            <p:strVal val="#ppt_y"/>
                                          </p:val>
                                        </p:tav>
                                      </p:tavLst>
                                    </p:anim>
                                  </p:childTnLst>
                                </p:cTn>
                              </p:par>
                            </p:childTnLst>
                          </p:cTn>
                        </p:par>
                        <p:par>
                          <p:cTn id="84" fill="hold">
                            <p:stCondLst>
                              <p:cond delay="3550"/>
                            </p:stCondLst>
                            <p:childTnLst>
                              <p:par>
                                <p:cTn id="85" presetID="10" presetClass="entr" presetSubtype="0"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childTnLst>
                          </p:cTn>
                        </p:par>
                        <p:par>
                          <p:cTn id="88" fill="hold">
                            <p:stCondLst>
                              <p:cond delay="4050"/>
                            </p:stCondLst>
                            <p:childTnLst>
                              <p:par>
                                <p:cTn id="89" presetID="10" presetClass="entr" presetSubtype="0" fill="hold"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par>
                                <p:cTn id="92" presetID="2" presetClass="entr" presetSubtype="4" fill="hold" nodeType="withEffect">
                                  <p:stCondLst>
                                    <p:cond delay="1500"/>
                                  </p:stCondLst>
                                  <p:childTnLst>
                                    <p:set>
                                      <p:cBhvr>
                                        <p:cTn id="93" dur="1" fill="hold">
                                          <p:stCondLst>
                                            <p:cond delay="0"/>
                                          </p:stCondLst>
                                        </p:cTn>
                                        <p:tgtEl>
                                          <p:spTgt spid="60"/>
                                        </p:tgtEl>
                                        <p:attrNameLst>
                                          <p:attrName>style.visibility</p:attrName>
                                        </p:attrNameLst>
                                      </p:cBhvr>
                                      <p:to>
                                        <p:strVal val="visible"/>
                                      </p:to>
                                    </p:set>
                                    <p:anim calcmode="lin" valueType="num">
                                      <p:cBhvr additive="base">
                                        <p:cTn id="94" dur="750" fill="hold"/>
                                        <p:tgtEl>
                                          <p:spTgt spid="60"/>
                                        </p:tgtEl>
                                        <p:attrNameLst>
                                          <p:attrName>ppt_x</p:attrName>
                                        </p:attrNameLst>
                                      </p:cBhvr>
                                      <p:tavLst>
                                        <p:tav tm="0">
                                          <p:val>
                                            <p:strVal val="#ppt_x"/>
                                          </p:val>
                                        </p:tav>
                                        <p:tav tm="100000">
                                          <p:val>
                                            <p:strVal val="#ppt_x"/>
                                          </p:val>
                                        </p:tav>
                                      </p:tavLst>
                                    </p:anim>
                                    <p:anim calcmode="lin" valueType="num">
                                      <p:cBhvr additive="base">
                                        <p:cTn id="95" dur="750" fill="hold"/>
                                        <p:tgtEl>
                                          <p:spTgt spid="60"/>
                                        </p:tgtEl>
                                        <p:attrNameLst>
                                          <p:attrName>ppt_y</p:attrName>
                                        </p:attrNameLst>
                                      </p:cBhvr>
                                      <p:tavLst>
                                        <p:tav tm="0">
                                          <p:val>
                                            <p:strVal val="1+#ppt_h/2"/>
                                          </p:val>
                                        </p:tav>
                                        <p:tav tm="100000">
                                          <p:val>
                                            <p:strVal val="#ppt_y"/>
                                          </p:val>
                                        </p:tav>
                                      </p:tavLst>
                                    </p:anim>
                                  </p:childTnLst>
                                </p:cTn>
                              </p:par>
                              <p:par>
                                <p:cTn id="96" presetID="10" presetClass="entr" presetSubtype="0" fill="hold" nodeType="withEffect">
                                  <p:stCondLst>
                                    <p:cond delay="1500"/>
                                  </p:stCondLst>
                                  <p:childTnLst>
                                    <p:set>
                                      <p:cBhvr>
                                        <p:cTn id="97" dur="1" fill="hold">
                                          <p:stCondLst>
                                            <p:cond delay="0"/>
                                          </p:stCondLst>
                                        </p:cTn>
                                        <p:tgtEl>
                                          <p:spTgt spid="64"/>
                                        </p:tgtEl>
                                        <p:attrNameLst>
                                          <p:attrName>style.visibility</p:attrName>
                                        </p:attrNameLst>
                                      </p:cBhvr>
                                      <p:to>
                                        <p:strVal val="visible"/>
                                      </p:to>
                                    </p:set>
                                    <p:animEffect transition="in" filter="fade">
                                      <p:cBhvr>
                                        <p:cTn id="9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animBg="1"/>
      <p:bldP spid="23" grpId="0" animBg="1"/>
      <p:bldP spid="24" grpId="0" animBg="1"/>
      <p:bldP spid="25" grpId="0"/>
      <p:bldP spid="25" grpId="1"/>
      <p:bldP spid="26" grpId="0" animBg="1"/>
      <p:bldP spid="27" grpId="0" animBg="1"/>
      <p:bldP spid="28" grpId="0" animBg="1"/>
      <p:bldP spid="29" grpId="0"/>
      <p:bldP spid="29" grpId="1"/>
      <p:bldP spid="30" grpId="0" animBg="1"/>
      <p:bldP spid="31" grpId="0" animBg="1"/>
      <p:bldP spid="32" grpId="0" animBg="1"/>
      <p:bldP spid="33" grpId="0"/>
      <p:bldP spid="33" grpId="1"/>
      <p:bldP spid="34" grpId="0"/>
      <p:bldP spid="34" grpId="1"/>
      <p:bldP spid="35" grpId="0"/>
      <p:bldP spid="35" grpId="1"/>
      <p:bldP spid="52" grpId="0"/>
      <p:bldP spid="53"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D35801-048D-4798-82D3-8811C4FAFB3D}"/>
              </a:ext>
            </a:extLst>
          </p:cNvPr>
          <p:cNvSpPr>
            <a:spLocks noGrp="1"/>
          </p:cNvSpPr>
          <p:nvPr>
            <p:ph type="body" sz="quarter" idx="10"/>
          </p:nvPr>
        </p:nvSpPr>
        <p:spPr/>
        <p:txBody>
          <a:bodyPr/>
          <a:lstStyle/>
          <a:p>
            <a:r>
              <a:rPr lang="en-US" dirty="0"/>
              <a:t>Measuring optical thermalization</a:t>
            </a:r>
            <a:endParaRPr lang="de-DE" dirty="0"/>
          </a:p>
        </p:txBody>
      </p:sp>
      <p:grpSp>
        <p:nvGrpSpPr>
          <p:cNvPr id="123" name="Group 122">
            <a:extLst>
              <a:ext uri="{FF2B5EF4-FFF2-40B4-BE49-F238E27FC236}">
                <a16:creationId xmlns:a16="http://schemas.microsoft.com/office/drawing/2014/main" id="{A5F08F6C-F52A-48C6-9682-0A675B864F0C}"/>
              </a:ext>
            </a:extLst>
          </p:cNvPr>
          <p:cNvGrpSpPr/>
          <p:nvPr/>
        </p:nvGrpSpPr>
        <p:grpSpPr>
          <a:xfrm>
            <a:off x="9093043" y="1173716"/>
            <a:ext cx="2977787" cy="4933871"/>
            <a:chOff x="9100246" y="1159429"/>
            <a:chExt cx="2977787" cy="4933871"/>
          </a:xfrm>
        </p:grpSpPr>
        <p:pic>
          <p:nvPicPr>
            <p:cNvPr id="109" name="Bild 5" descr="Unbenannt.png">
              <a:extLst>
                <a:ext uri="{FF2B5EF4-FFF2-40B4-BE49-F238E27FC236}">
                  <a16:creationId xmlns:a16="http://schemas.microsoft.com/office/drawing/2014/main" id="{3914BC18-9F38-4A6E-9CA0-E140D1C3595C}"/>
                </a:ext>
              </a:extLst>
            </p:cNvPr>
            <p:cNvPicPr>
              <a:picLocks noChangeAspect="1"/>
            </p:cNvPicPr>
            <p:nvPr/>
          </p:nvPicPr>
          <p:blipFill rotWithShape="1">
            <a:blip r:embed="rId2">
              <a:extLst>
                <a:ext uri="{28A0092B-C50C-407E-A947-70E740481C1C}">
                  <a14:useLocalDpi xmlns:a14="http://schemas.microsoft.com/office/drawing/2010/main" val="0"/>
                </a:ext>
              </a:extLst>
            </a:blip>
            <a:srcRect l="82382" t="11482" r="3953" b="27943"/>
            <a:stretch/>
          </p:blipFill>
          <p:spPr>
            <a:xfrm>
              <a:off x="10085159" y="1299663"/>
              <a:ext cx="1924858" cy="4191738"/>
            </a:xfrm>
            <a:prstGeom prst="rect">
              <a:avLst/>
            </a:prstGeom>
          </p:spPr>
        </p:pic>
        <p:sp>
          <p:nvSpPr>
            <p:cNvPr id="111" name="TextBox 110">
              <a:extLst>
                <a:ext uri="{FF2B5EF4-FFF2-40B4-BE49-F238E27FC236}">
                  <a16:creationId xmlns:a16="http://schemas.microsoft.com/office/drawing/2014/main" id="{8FA32B08-725B-49B1-B1B1-706316463068}"/>
                </a:ext>
              </a:extLst>
            </p:cNvPr>
            <p:cNvSpPr txBox="1"/>
            <p:nvPr/>
          </p:nvSpPr>
          <p:spPr>
            <a:xfrm rot="16200000">
              <a:off x="8412215" y="3296596"/>
              <a:ext cx="1837727" cy="461665"/>
            </a:xfrm>
            <a:prstGeom prst="rect">
              <a:avLst/>
            </a:prstGeom>
            <a:noFill/>
            <a:ln>
              <a:noFill/>
            </a:ln>
          </p:spPr>
          <p:txBody>
            <a:bodyPr wrap="square" rtlCol="0">
              <a:spAutoFit/>
            </a:bodyPr>
            <a:lstStyle/>
            <a:p>
              <a:r>
                <a:rPr lang="en-US" sz="2400" dirty="0">
                  <a:solidFill>
                    <a:schemeClr val="bg1"/>
                  </a:solidFill>
                  <a:latin typeface="Times New Roman" panose="02020603050405020304" pitchFamily="18" charset="0"/>
                  <a:cs typeface="Times New Roman" panose="02020603050405020304" pitchFamily="18" charset="0"/>
                </a:rPr>
                <a:t>Time steps </a:t>
              </a:r>
              <a:r>
                <a:rPr lang="en-US" sz="2400" i="1" dirty="0">
                  <a:solidFill>
                    <a:schemeClr val="bg1"/>
                  </a:solidFill>
                  <a:latin typeface="Times New Roman" panose="02020603050405020304" pitchFamily="18" charset="0"/>
                  <a:cs typeface="Times New Roman" panose="02020603050405020304" pitchFamily="18" charset="0"/>
                </a:rPr>
                <a:t>m</a:t>
              </a:r>
              <a:endParaRPr lang="de-DE" sz="2000" i="1" dirty="0">
                <a:solidFill>
                  <a:schemeClr val="bg1"/>
                </a:solidFill>
                <a:latin typeface="Times New Roman" panose="02020603050405020304" pitchFamily="18" charset="0"/>
                <a:cs typeface="Times New Roman" panose="02020603050405020304" pitchFamily="18" charset="0"/>
              </a:endParaRPr>
            </a:p>
          </p:txBody>
        </p:sp>
        <p:sp>
          <p:nvSpPr>
            <p:cNvPr id="112" name="TextBox 111">
              <a:extLst>
                <a:ext uri="{FF2B5EF4-FFF2-40B4-BE49-F238E27FC236}">
                  <a16:creationId xmlns:a16="http://schemas.microsoft.com/office/drawing/2014/main" id="{BCD6F160-AECC-418F-A1A6-4AF17FB1D056}"/>
                </a:ext>
              </a:extLst>
            </p:cNvPr>
            <p:cNvSpPr txBox="1"/>
            <p:nvPr/>
          </p:nvSpPr>
          <p:spPr>
            <a:xfrm>
              <a:off x="9770649" y="1159429"/>
              <a:ext cx="314510" cy="400110"/>
            </a:xfrm>
            <a:prstGeom prst="rect">
              <a:avLst/>
            </a:prstGeom>
            <a:noFill/>
            <a:ln>
              <a:noFill/>
            </a:ln>
          </p:spPr>
          <p:txBody>
            <a:bodyPr wrap="none" rtlCol="0">
              <a:spAutoFit/>
            </a:bodyPr>
            <a:lstStyle/>
            <a:p>
              <a:r>
                <a:rPr lang="en-US" sz="2000" dirty="0">
                  <a:solidFill>
                    <a:schemeClr val="bg1"/>
                  </a:solidFill>
                </a:rPr>
                <a:t>1</a:t>
              </a:r>
              <a:endParaRPr lang="de-DE" sz="2000" dirty="0">
                <a:solidFill>
                  <a:schemeClr val="bg1"/>
                </a:solidFill>
              </a:endParaRPr>
            </a:p>
          </p:txBody>
        </p:sp>
        <p:sp>
          <p:nvSpPr>
            <p:cNvPr id="113" name="TextBox 112">
              <a:extLst>
                <a:ext uri="{FF2B5EF4-FFF2-40B4-BE49-F238E27FC236}">
                  <a16:creationId xmlns:a16="http://schemas.microsoft.com/office/drawing/2014/main" id="{E647FDDE-4EFB-4A4A-AF2A-50AB9B321A50}"/>
                </a:ext>
              </a:extLst>
            </p:cNvPr>
            <p:cNvSpPr txBox="1"/>
            <p:nvPr/>
          </p:nvSpPr>
          <p:spPr>
            <a:xfrm>
              <a:off x="9566875" y="1890906"/>
              <a:ext cx="574196" cy="400110"/>
            </a:xfrm>
            <a:prstGeom prst="rect">
              <a:avLst/>
            </a:prstGeom>
            <a:noFill/>
            <a:ln>
              <a:noFill/>
            </a:ln>
          </p:spPr>
          <p:txBody>
            <a:bodyPr wrap="none" rtlCol="0">
              <a:spAutoFit/>
            </a:bodyPr>
            <a:lstStyle/>
            <a:p>
              <a:r>
                <a:rPr lang="en-US" sz="2000" dirty="0">
                  <a:solidFill>
                    <a:schemeClr val="bg1"/>
                  </a:solidFill>
                </a:rPr>
                <a:t>100</a:t>
              </a:r>
              <a:endParaRPr lang="de-DE" sz="2000" dirty="0">
                <a:solidFill>
                  <a:schemeClr val="bg1"/>
                </a:solidFill>
              </a:endParaRPr>
            </a:p>
          </p:txBody>
        </p:sp>
        <p:sp>
          <p:nvSpPr>
            <p:cNvPr id="114" name="TextBox 113">
              <a:extLst>
                <a:ext uri="{FF2B5EF4-FFF2-40B4-BE49-F238E27FC236}">
                  <a16:creationId xmlns:a16="http://schemas.microsoft.com/office/drawing/2014/main" id="{9D24B24C-A6D4-4418-AF49-CD90DF9E345B}"/>
                </a:ext>
              </a:extLst>
            </p:cNvPr>
            <p:cNvSpPr txBox="1"/>
            <p:nvPr/>
          </p:nvSpPr>
          <p:spPr>
            <a:xfrm>
              <a:off x="9566875" y="2745630"/>
              <a:ext cx="574196" cy="400110"/>
            </a:xfrm>
            <a:prstGeom prst="rect">
              <a:avLst/>
            </a:prstGeom>
            <a:noFill/>
            <a:ln>
              <a:noFill/>
            </a:ln>
          </p:spPr>
          <p:txBody>
            <a:bodyPr wrap="none" rtlCol="0">
              <a:spAutoFit/>
            </a:bodyPr>
            <a:lstStyle/>
            <a:p>
              <a:r>
                <a:rPr lang="en-US" sz="2000" dirty="0">
                  <a:solidFill>
                    <a:schemeClr val="bg1"/>
                  </a:solidFill>
                </a:rPr>
                <a:t>200</a:t>
              </a:r>
              <a:endParaRPr lang="de-DE" sz="2000" dirty="0">
                <a:solidFill>
                  <a:schemeClr val="bg1"/>
                </a:solidFill>
              </a:endParaRPr>
            </a:p>
          </p:txBody>
        </p:sp>
        <p:sp>
          <p:nvSpPr>
            <p:cNvPr id="115" name="TextBox 114">
              <a:extLst>
                <a:ext uri="{FF2B5EF4-FFF2-40B4-BE49-F238E27FC236}">
                  <a16:creationId xmlns:a16="http://schemas.microsoft.com/office/drawing/2014/main" id="{524A1B6E-8157-4BCF-9581-AB45AE848E04}"/>
                </a:ext>
              </a:extLst>
            </p:cNvPr>
            <p:cNvSpPr txBox="1"/>
            <p:nvPr/>
          </p:nvSpPr>
          <p:spPr>
            <a:xfrm>
              <a:off x="9566875" y="3527429"/>
              <a:ext cx="574196" cy="400110"/>
            </a:xfrm>
            <a:prstGeom prst="rect">
              <a:avLst/>
            </a:prstGeom>
            <a:noFill/>
            <a:ln>
              <a:noFill/>
            </a:ln>
          </p:spPr>
          <p:txBody>
            <a:bodyPr wrap="none" rtlCol="0">
              <a:spAutoFit/>
            </a:bodyPr>
            <a:lstStyle/>
            <a:p>
              <a:r>
                <a:rPr lang="en-US" sz="2000" dirty="0">
                  <a:solidFill>
                    <a:schemeClr val="bg1"/>
                  </a:solidFill>
                </a:rPr>
                <a:t>300</a:t>
              </a:r>
              <a:endParaRPr lang="de-DE" sz="2000" dirty="0">
                <a:solidFill>
                  <a:schemeClr val="bg1"/>
                </a:solidFill>
              </a:endParaRPr>
            </a:p>
          </p:txBody>
        </p:sp>
        <p:sp>
          <p:nvSpPr>
            <p:cNvPr id="116" name="TextBox 115">
              <a:extLst>
                <a:ext uri="{FF2B5EF4-FFF2-40B4-BE49-F238E27FC236}">
                  <a16:creationId xmlns:a16="http://schemas.microsoft.com/office/drawing/2014/main" id="{73AA7017-2414-4EA0-8897-3519AAEDC6A5}"/>
                </a:ext>
              </a:extLst>
            </p:cNvPr>
            <p:cNvSpPr txBox="1"/>
            <p:nvPr/>
          </p:nvSpPr>
          <p:spPr>
            <a:xfrm>
              <a:off x="9566875" y="4366566"/>
              <a:ext cx="574196" cy="400110"/>
            </a:xfrm>
            <a:prstGeom prst="rect">
              <a:avLst/>
            </a:prstGeom>
            <a:noFill/>
            <a:ln>
              <a:noFill/>
            </a:ln>
          </p:spPr>
          <p:txBody>
            <a:bodyPr wrap="none" rtlCol="0">
              <a:spAutoFit/>
            </a:bodyPr>
            <a:lstStyle/>
            <a:p>
              <a:r>
                <a:rPr lang="en-US" sz="2000" dirty="0">
                  <a:solidFill>
                    <a:schemeClr val="bg1"/>
                  </a:solidFill>
                </a:rPr>
                <a:t>400</a:t>
              </a:r>
              <a:endParaRPr lang="de-DE" sz="2000" dirty="0">
                <a:solidFill>
                  <a:schemeClr val="bg1"/>
                </a:solidFill>
              </a:endParaRPr>
            </a:p>
          </p:txBody>
        </p:sp>
        <p:sp>
          <p:nvSpPr>
            <p:cNvPr id="117" name="TextBox 116">
              <a:extLst>
                <a:ext uri="{FF2B5EF4-FFF2-40B4-BE49-F238E27FC236}">
                  <a16:creationId xmlns:a16="http://schemas.microsoft.com/office/drawing/2014/main" id="{E79D02A8-19EA-4DAF-BEB7-0F18124A4B96}"/>
                </a:ext>
              </a:extLst>
            </p:cNvPr>
            <p:cNvSpPr txBox="1"/>
            <p:nvPr/>
          </p:nvSpPr>
          <p:spPr>
            <a:xfrm>
              <a:off x="9561911" y="5190774"/>
              <a:ext cx="574196" cy="400110"/>
            </a:xfrm>
            <a:prstGeom prst="rect">
              <a:avLst/>
            </a:prstGeom>
            <a:noFill/>
            <a:ln>
              <a:noFill/>
            </a:ln>
          </p:spPr>
          <p:txBody>
            <a:bodyPr wrap="none" rtlCol="0">
              <a:spAutoFit/>
            </a:bodyPr>
            <a:lstStyle/>
            <a:p>
              <a:r>
                <a:rPr lang="en-US" sz="2000" dirty="0">
                  <a:solidFill>
                    <a:schemeClr val="bg1"/>
                  </a:solidFill>
                </a:rPr>
                <a:t>500</a:t>
              </a:r>
              <a:endParaRPr lang="de-DE" sz="2000" dirty="0">
                <a:solidFill>
                  <a:schemeClr val="bg1"/>
                </a:solidFill>
              </a:endParaRPr>
            </a:p>
          </p:txBody>
        </p:sp>
        <p:sp>
          <p:nvSpPr>
            <p:cNvPr id="118" name="TextBox 117">
              <a:extLst>
                <a:ext uri="{FF2B5EF4-FFF2-40B4-BE49-F238E27FC236}">
                  <a16:creationId xmlns:a16="http://schemas.microsoft.com/office/drawing/2014/main" id="{F8344536-EA67-4936-A207-84DAB3BFAB65}"/>
                </a:ext>
              </a:extLst>
            </p:cNvPr>
            <p:cNvSpPr txBox="1"/>
            <p:nvPr/>
          </p:nvSpPr>
          <p:spPr>
            <a:xfrm>
              <a:off x="10909467" y="5631635"/>
              <a:ext cx="343664" cy="461665"/>
            </a:xfrm>
            <a:prstGeom prst="rect">
              <a:avLst/>
            </a:prstGeom>
            <a:noFill/>
            <a:ln>
              <a:noFill/>
            </a:ln>
          </p:spPr>
          <p:txBody>
            <a:bodyPr wrap="square" rtlCol="0">
              <a:spAutoFit/>
            </a:bodyPr>
            <a:lstStyle/>
            <a:p>
              <a:r>
                <a:rPr lang="en-US" sz="2400" i="1" dirty="0">
                  <a:solidFill>
                    <a:schemeClr val="bg1"/>
                  </a:solidFill>
                  <a:latin typeface="Times New Roman" panose="02020603050405020304" pitchFamily="18" charset="0"/>
                  <a:cs typeface="Times New Roman" panose="02020603050405020304" pitchFamily="18" charset="0"/>
                </a:rPr>
                <a:t>x</a:t>
              </a:r>
              <a:endParaRPr lang="de-DE" sz="2000" i="1" dirty="0">
                <a:solidFill>
                  <a:schemeClr val="bg1"/>
                </a:solidFill>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34A97D9C-371C-472D-BE9C-6AA4B736260C}"/>
                </a:ext>
              </a:extLst>
            </p:cNvPr>
            <p:cNvSpPr txBox="1"/>
            <p:nvPr/>
          </p:nvSpPr>
          <p:spPr>
            <a:xfrm>
              <a:off x="10924044" y="5463100"/>
              <a:ext cx="314510" cy="400110"/>
            </a:xfrm>
            <a:prstGeom prst="rect">
              <a:avLst/>
            </a:prstGeom>
            <a:noFill/>
            <a:ln>
              <a:noFill/>
            </a:ln>
          </p:spPr>
          <p:txBody>
            <a:bodyPr wrap="none" rtlCol="0">
              <a:spAutoFit/>
            </a:bodyPr>
            <a:lstStyle/>
            <a:p>
              <a:r>
                <a:rPr lang="en-US" sz="2000" dirty="0">
                  <a:solidFill>
                    <a:schemeClr val="bg1"/>
                  </a:solidFill>
                </a:rPr>
                <a:t>0</a:t>
              </a:r>
              <a:endParaRPr lang="de-DE" sz="2000" dirty="0">
                <a:solidFill>
                  <a:schemeClr val="bg1"/>
                </a:solidFill>
              </a:endParaRPr>
            </a:p>
          </p:txBody>
        </p:sp>
        <p:sp>
          <p:nvSpPr>
            <p:cNvPr id="120" name="TextBox 119">
              <a:extLst>
                <a:ext uri="{FF2B5EF4-FFF2-40B4-BE49-F238E27FC236}">
                  <a16:creationId xmlns:a16="http://schemas.microsoft.com/office/drawing/2014/main" id="{EAB6EB3D-1F44-4174-9C90-ED008BFDA7BA}"/>
                </a:ext>
              </a:extLst>
            </p:cNvPr>
            <p:cNvSpPr txBox="1"/>
            <p:nvPr/>
          </p:nvSpPr>
          <p:spPr>
            <a:xfrm>
              <a:off x="10150441" y="5459283"/>
              <a:ext cx="522900" cy="400110"/>
            </a:xfrm>
            <a:prstGeom prst="rect">
              <a:avLst/>
            </a:prstGeom>
            <a:noFill/>
            <a:ln>
              <a:noFill/>
            </a:ln>
          </p:spPr>
          <p:txBody>
            <a:bodyPr wrap="none" rtlCol="0">
              <a:spAutoFit/>
            </a:bodyPr>
            <a:lstStyle/>
            <a:p>
              <a:r>
                <a:rPr lang="en-US" sz="2000" dirty="0">
                  <a:solidFill>
                    <a:schemeClr val="bg1"/>
                  </a:solidFill>
                </a:rPr>
                <a:t>-10</a:t>
              </a:r>
              <a:endParaRPr lang="de-DE" sz="2000" dirty="0">
                <a:solidFill>
                  <a:schemeClr val="bg1"/>
                </a:solidFill>
              </a:endParaRPr>
            </a:p>
          </p:txBody>
        </p:sp>
        <p:sp>
          <p:nvSpPr>
            <p:cNvPr id="121" name="TextBox 120">
              <a:extLst>
                <a:ext uri="{FF2B5EF4-FFF2-40B4-BE49-F238E27FC236}">
                  <a16:creationId xmlns:a16="http://schemas.microsoft.com/office/drawing/2014/main" id="{6EFCDF63-2131-43C3-A8F9-E52217035DED}"/>
                </a:ext>
              </a:extLst>
            </p:cNvPr>
            <p:cNvSpPr txBox="1"/>
            <p:nvPr/>
          </p:nvSpPr>
          <p:spPr>
            <a:xfrm>
              <a:off x="11446674" y="5460396"/>
              <a:ext cx="444352" cy="400110"/>
            </a:xfrm>
            <a:prstGeom prst="rect">
              <a:avLst/>
            </a:prstGeom>
            <a:noFill/>
            <a:ln>
              <a:noFill/>
            </a:ln>
          </p:spPr>
          <p:txBody>
            <a:bodyPr wrap="none" rtlCol="0">
              <a:spAutoFit/>
            </a:bodyPr>
            <a:lstStyle/>
            <a:p>
              <a:r>
                <a:rPr lang="en-US" sz="2000" dirty="0">
                  <a:solidFill>
                    <a:schemeClr val="bg1"/>
                  </a:solidFill>
                </a:rPr>
                <a:t>10</a:t>
              </a:r>
              <a:endParaRPr lang="de-DE" sz="2000" dirty="0">
                <a:solidFill>
                  <a:schemeClr val="bg1"/>
                </a:solidFill>
              </a:endParaRPr>
            </a:p>
          </p:txBody>
        </p:sp>
        <p:sp>
          <p:nvSpPr>
            <p:cNvPr id="122" name="TextBox 121">
              <a:extLst>
                <a:ext uri="{FF2B5EF4-FFF2-40B4-BE49-F238E27FC236}">
                  <a16:creationId xmlns:a16="http://schemas.microsoft.com/office/drawing/2014/main" id="{720A8A49-D9F5-457D-914F-22048EB13FE8}"/>
                </a:ext>
              </a:extLst>
            </p:cNvPr>
            <p:cNvSpPr txBox="1"/>
            <p:nvPr/>
          </p:nvSpPr>
          <p:spPr>
            <a:xfrm>
              <a:off x="10815315" y="1359484"/>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grpSp>
      <mc:AlternateContent xmlns:mc="http://schemas.openxmlformats.org/markup-compatibility/2006" xmlns:a14="http://schemas.microsoft.com/office/drawing/2010/main">
        <mc:Choice Requires="a14">
          <p:sp>
            <p:nvSpPr>
              <p:cNvPr id="167" name="CaixaDeTexto 68">
                <a:extLst>
                  <a:ext uri="{FF2B5EF4-FFF2-40B4-BE49-F238E27FC236}">
                    <a16:creationId xmlns:a16="http://schemas.microsoft.com/office/drawing/2014/main" id="{03BE109D-E8D4-4264-B4EB-ABB8AA23C75D}"/>
                  </a:ext>
                </a:extLst>
              </p:cNvPr>
              <p:cNvSpPr txBox="1"/>
              <p:nvPr/>
            </p:nvSpPr>
            <p:spPr>
              <a:xfrm>
                <a:off x="6283508" y="4735283"/>
                <a:ext cx="1732173" cy="707886"/>
              </a:xfrm>
              <a:prstGeom prst="rect">
                <a:avLst/>
              </a:prstGeom>
              <a:noFill/>
              <a:ln w="28575">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FF0000"/>
                          </a:solidFill>
                          <a:latin typeface="Cambria Math" panose="02040503050406030204" pitchFamily="18" charset="0"/>
                        </a:rPr>
                        <m:t>𝑻</m:t>
                      </m:r>
                      <m:r>
                        <a:rPr lang="en-US" sz="2000" i="1" dirty="0" smtClean="0">
                          <a:solidFill>
                            <a:srgbClr val="FF0000"/>
                          </a:solidFill>
                          <a:latin typeface="Cambria Math" panose="02040503050406030204" pitchFamily="18" charset="0"/>
                        </a:rPr>
                        <m:t>=+0.0088</m:t>
                      </m:r>
                    </m:oMath>
                  </m:oMathPara>
                </a14:m>
                <a:endParaRPr lang="en-US" sz="2000" dirty="0">
                  <a:solidFill>
                    <a:srgbClr val="FF0000"/>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b="1" i="1" smtClean="0">
                          <a:solidFill>
                            <a:schemeClr val="bg1"/>
                          </a:solidFill>
                          <a:latin typeface="Cambria Math" panose="02040503050406030204" pitchFamily="18" charset="0"/>
                          <a:ea typeface="Cambria Math" panose="02040503050406030204" pitchFamily="18" charset="0"/>
                        </a:rPr>
                        <m:t>𝝁</m:t>
                      </m:r>
                      <m:r>
                        <a:rPr lang="en-US" sz="2000" i="1" smtClean="0">
                          <a:solidFill>
                            <a:schemeClr val="bg1"/>
                          </a:solidFill>
                          <a:latin typeface="Cambria Math" panose="02040503050406030204" pitchFamily="18" charset="0"/>
                          <a:ea typeface="Cambria Math" panose="02040503050406030204" pitchFamily="18" charset="0"/>
                        </a:rPr>
                        <m:t>=+2.55</m:t>
                      </m:r>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167" name="CaixaDeTexto 68">
                <a:extLst>
                  <a:ext uri="{FF2B5EF4-FFF2-40B4-BE49-F238E27FC236}">
                    <a16:creationId xmlns:a16="http://schemas.microsoft.com/office/drawing/2014/main" id="{03BE109D-E8D4-4264-B4EB-ABB8AA23C75D}"/>
                  </a:ext>
                </a:extLst>
              </p:cNvPr>
              <p:cNvSpPr txBox="1">
                <a:spLocks noRot="1" noChangeAspect="1" noMove="1" noResize="1" noEditPoints="1" noAdjustHandles="1" noChangeArrowheads="1" noChangeShapeType="1" noTextEdit="1"/>
              </p:cNvSpPr>
              <p:nvPr/>
            </p:nvSpPr>
            <p:spPr>
              <a:xfrm>
                <a:off x="6283508" y="4735283"/>
                <a:ext cx="1732173" cy="707886"/>
              </a:xfrm>
              <a:prstGeom prst="rect">
                <a:avLst/>
              </a:prstGeom>
              <a:blipFill>
                <a:blip r:embed="rId3"/>
                <a:stretch>
                  <a:fillRect b="-2586"/>
                </a:stretch>
              </a:blipFill>
              <a:ln w="28575">
                <a:no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8" name="CaixaDeTexto 74">
                <a:extLst>
                  <a:ext uri="{FF2B5EF4-FFF2-40B4-BE49-F238E27FC236}">
                    <a16:creationId xmlns:a16="http://schemas.microsoft.com/office/drawing/2014/main" id="{B2FE6DA5-31FC-4AA1-BCEA-859A41D01685}"/>
                  </a:ext>
                </a:extLst>
              </p:cNvPr>
              <p:cNvSpPr txBox="1"/>
              <p:nvPr/>
            </p:nvSpPr>
            <p:spPr>
              <a:xfrm>
                <a:off x="6067009" y="3226625"/>
                <a:ext cx="2150717" cy="753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schemeClr val="bg1"/>
                              </a:solidFill>
                              <a:latin typeface="Cambria Math" panose="02040503050406030204" pitchFamily="18" charset="0"/>
                            </a:rPr>
                          </m:ctrlPr>
                        </m:sSupPr>
                        <m:e>
                          <m:d>
                            <m:dPr>
                              <m:begChr m:val="|"/>
                              <m:endChr m:val="|"/>
                              <m:ctrlPr>
                                <a:rPr lang="en-US" sz="2400" i="1">
                                  <a:solidFill>
                                    <a:schemeClr val="bg1"/>
                                  </a:solidFill>
                                  <a:latin typeface="Cambria Math" panose="02040503050406030204" pitchFamily="18" charset="0"/>
                                </a:rPr>
                              </m:ctrlPr>
                            </m:dPr>
                            <m:e>
                              <m:sSubSup>
                                <m:sSubSupPr>
                                  <m:ctrlPr>
                                    <a:rPr lang="en-US" sz="2400" i="1">
                                      <a:solidFill>
                                        <a:schemeClr val="bg1"/>
                                      </a:solidFill>
                                      <a:latin typeface="Cambria Math" panose="02040503050406030204" pitchFamily="18" charset="0"/>
                                    </a:rPr>
                                  </m:ctrlPr>
                                </m:sSubSupPr>
                                <m:e>
                                  <m:r>
                                    <a:rPr lang="en-US" sz="2400" i="1">
                                      <a:solidFill>
                                        <a:schemeClr val="bg1"/>
                                      </a:solidFill>
                                      <a:latin typeface="Cambria Math" panose="02040503050406030204" pitchFamily="18" charset="0"/>
                                    </a:rPr>
                                    <m:t>𝑐</m:t>
                                  </m:r>
                                </m:e>
                                <m:sub>
                                  <m:r>
                                    <a:rPr lang="en-US" sz="2400" b="0" i="1" smtClean="0">
                                      <a:solidFill>
                                        <a:schemeClr val="bg1"/>
                                      </a:solidFill>
                                      <a:latin typeface="Cambria Math" panose="02040503050406030204" pitchFamily="18" charset="0"/>
                                    </a:rPr>
                                    <m:t>𝑖</m:t>
                                  </m:r>
                                </m:sub>
                                <m:sup>
                                  <m:r>
                                    <a:rPr lang="en-US" sz="2400" i="1" smtClean="0">
                                      <a:solidFill>
                                        <a:schemeClr val="bg1"/>
                                      </a:solidFill>
                                      <a:latin typeface="Cambria Math" panose="02040503050406030204" pitchFamily="18" charset="0"/>
                                    </a:rPr>
                                    <m:t>𝑜𝑢𝑡</m:t>
                                  </m:r>
                                </m:sup>
                              </m:sSubSup>
                            </m:e>
                          </m:d>
                        </m:e>
                        <m:sup>
                          <m:r>
                            <a:rPr lang="en-US" sz="2400" i="1" smtClean="0">
                              <a:solidFill>
                                <a:schemeClr val="bg1"/>
                              </a:solidFill>
                              <a:latin typeface="Cambria Math" panose="02040503050406030204" pitchFamily="18" charset="0"/>
                            </a:rPr>
                            <m:t>2</m:t>
                          </m:r>
                        </m:sup>
                      </m:sSup>
                      <m:r>
                        <a:rPr lang="en-US" sz="2400" i="1" smtClean="0">
                          <a:solidFill>
                            <a:schemeClr val="bg1"/>
                          </a:solidFill>
                          <a:latin typeface="Cambria Math" panose="02040503050406030204" pitchFamily="18" charset="0"/>
                        </a:rPr>
                        <m:t>=</m:t>
                      </m:r>
                      <m:f>
                        <m:fPr>
                          <m:ctrlPr>
                            <a:rPr lang="en-US" sz="2400" i="1" smtClean="0">
                              <a:solidFill>
                                <a:schemeClr val="bg1"/>
                              </a:solidFill>
                              <a:latin typeface="Cambria Math" panose="02040503050406030204" pitchFamily="18" charset="0"/>
                            </a:rPr>
                          </m:ctrlPr>
                        </m:fPr>
                        <m:num>
                          <m:r>
                            <a:rPr lang="en-US" sz="2400" i="1" smtClean="0">
                              <a:solidFill>
                                <a:schemeClr val="bg1"/>
                              </a:solidFill>
                              <a:latin typeface="Cambria Math" panose="02040503050406030204" pitchFamily="18" charset="0"/>
                            </a:rPr>
                            <m:t>𝑇</m:t>
                          </m:r>
                        </m:num>
                        <m:den>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𝝐</m:t>
                              </m:r>
                            </m:e>
                            <m:sub>
                              <m:r>
                                <a:rPr lang="en-US" sz="2400" b="1" i="1">
                                  <a:solidFill>
                                    <a:schemeClr val="bg1"/>
                                  </a:solidFill>
                                  <a:latin typeface="Cambria Math" panose="02040503050406030204" pitchFamily="18" charset="0"/>
                                </a:rPr>
                                <m:t>𝒊</m:t>
                              </m:r>
                            </m:sub>
                          </m:sSub>
                          <m:r>
                            <a:rPr lang="en-US" sz="2400" i="1" smtClean="0">
                              <a:solidFill>
                                <a:schemeClr val="bg1"/>
                              </a:solidFill>
                              <a:latin typeface="Cambria Math" panose="02040503050406030204" pitchFamily="18" charset="0"/>
                            </a:rPr>
                            <m:t>−</m:t>
                          </m:r>
                          <m:r>
                            <a:rPr lang="en-US" sz="2400" i="1" smtClean="0">
                              <a:solidFill>
                                <a:schemeClr val="bg1"/>
                              </a:solidFill>
                              <a:latin typeface="Cambria Math" panose="02040503050406030204" pitchFamily="18" charset="0"/>
                              <a:ea typeface="Cambria Math" panose="02040503050406030204" pitchFamily="18" charset="0"/>
                            </a:rPr>
                            <m:t>𝜇</m:t>
                          </m:r>
                        </m:den>
                      </m:f>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68" name="CaixaDeTexto 74">
                <a:extLst>
                  <a:ext uri="{FF2B5EF4-FFF2-40B4-BE49-F238E27FC236}">
                    <a16:creationId xmlns:a16="http://schemas.microsoft.com/office/drawing/2014/main" id="{B2FE6DA5-31FC-4AA1-BCEA-859A41D01685}"/>
                  </a:ext>
                </a:extLst>
              </p:cNvPr>
              <p:cNvSpPr txBox="1">
                <a:spLocks noRot="1" noChangeAspect="1" noMove="1" noResize="1" noEditPoints="1" noAdjustHandles="1" noChangeArrowheads="1" noChangeShapeType="1" noTextEdit="1"/>
              </p:cNvSpPr>
              <p:nvPr/>
            </p:nvSpPr>
            <p:spPr>
              <a:xfrm>
                <a:off x="6067009" y="3226625"/>
                <a:ext cx="2150717" cy="753604"/>
              </a:xfrm>
              <a:prstGeom prst="rect">
                <a:avLst/>
              </a:prstGeom>
              <a:blipFill>
                <a:blip r:embed="rId4"/>
                <a:stretch>
                  <a:fillRect/>
                </a:stretch>
              </a:blipFill>
            </p:spPr>
            <p:txBody>
              <a:bodyPr/>
              <a:lstStyle/>
              <a:p>
                <a:r>
                  <a:rPr lang="de-DE">
                    <a:noFill/>
                  </a:rPr>
                  <a:t> </a:t>
                </a:r>
              </a:p>
            </p:txBody>
          </p:sp>
        </mc:Fallback>
      </mc:AlternateContent>
      <p:sp>
        <p:nvSpPr>
          <p:cNvPr id="169" name="Retângulo 116">
            <a:extLst>
              <a:ext uri="{FF2B5EF4-FFF2-40B4-BE49-F238E27FC236}">
                <a16:creationId xmlns:a16="http://schemas.microsoft.com/office/drawing/2014/main" id="{7387D2BC-CA56-47EC-9C2D-9D6E5542CB46}"/>
              </a:ext>
            </a:extLst>
          </p:cNvPr>
          <p:cNvSpPr/>
          <p:nvPr/>
        </p:nvSpPr>
        <p:spPr>
          <a:xfrm>
            <a:off x="3271901" y="1720223"/>
            <a:ext cx="5590216" cy="505972"/>
          </a:xfrm>
          <a:prstGeom prst="rect">
            <a:avLst/>
          </a:prstGeom>
        </p:spPr>
        <p:txBody>
          <a:bodyPr wrap="square">
            <a:spAutoFit/>
          </a:bodyPr>
          <a:lstStyle/>
          <a:p>
            <a:pPr>
              <a:lnSpc>
                <a:spcPct val="120000"/>
              </a:lnSpc>
            </a:pPr>
            <a:r>
              <a:rPr lang="de-DE" sz="2400" dirty="0">
                <a:solidFill>
                  <a:schemeClr val="bg1"/>
                </a:solidFill>
                <a:latin typeface="Calibri" panose="020F0502020204030204" pitchFamily="34" charset="0"/>
                <a:cs typeface="Calibri" panose="020F0502020204030204" pitchFamily="34" charset="0"/>
              </a:rPr>
              <a:t>Well fitted by a</a:t>
            </a:r>
            <a:r>
              <a:rPr lang="de-DE" sz="2400" b="1" dirty="0">
                <a:solidFill>
                  <a:schemeClr val="bg1"/>
                </a:solidFill>
                <a:latin typeface="Calibri" panose="020F0502020204030204" pitchFamily="34" charset="0"/>
                <a:cs typeface="Calibri" panose="020F0502020204030204" pitchFamily="34" charset="0"/>
              </a:rPr>
              <a:t> Rayleigh-Jeans distribution</a:t>
            </a:r>
          </a:p>
        </p:txBody>
      </p:sp>
      <p:grpSp>
        <p:nvGrpSpPr>
          <p:cNvPr id="170" name="组合 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DE380A0-35A9-4C51-A5CA-6223832D959D}"/>
              </a:ext>
            </a:extLst>
          </p:cNvPr>
          <p:cNvGrpSpPr/>
          <p:nvPr/>
        </p:nvGrpSpPr>
        <p:grpSpPr>
          <a:xfrm>
            <a:off x="6200369" y="4416514"/>
            <a:ext cx="1794640" cy="1186136"/>
            <a:chOff x="4399639" y="3764778"/>
            <a:chExt cx="3207877" cy="3207872"/>
          </a:xfrm>
        </p:grpSpPr>
        <p:sp>
          <p:nvSpPr>
            <p:cNvPr id="171" name="椭圆 2">
              <a:extLst>
                <a:ext uri="{FF2B5EF4-FFF2-40B4-BE49-F238E27FC236}">
                  <a16:creationId xmlns:a16="http://schemas.microsoft.com/office/drawing/2014/main" id="{B55788FC-BA92-461C-A54A-601A412E4519}"/>
                </a:ext>
              </a:extLst>
            </p:cNvPr>
            <p:cNvSpPr/>
            <p:nvPr/>
          </p:nvSpPr>
          <p:spPr>
            <a:xfrm>
              <a:off x="4399639" y="3764778"/>
              <a:ext cx="3207877" cy="3207872"/>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sp>
          <p:nvSpPr>
            <p:cNvPr id="172" name="椭圆 24">
              <a:extLst>
                <a:ext uri="{FF2B5EF4-FFF2-40B4-BE49-F238E27FC236}">
                  <a16:creationId xmlns:a16="http://schemas.microsoft.com/office/drawing/2014/main" id="{2D91EB0A-C01E-4252-ABB2-FF7459BA7222}"/>
                </a:ext>
              </a:extLst>
            </p:cNvPr>
            <p:cNvSpPr/>
            <p:nvPr/>
          </p:nvSpPr>
          <p:spPr>
            <a:xfrm rot="3084034">
              <a:off x="4538575" y="3903716"/>
              <a:ext cx="2930004" cy="2929998"/>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grpSp>
      <p:cxnSp>
        <p:nvCxnSpPr>
          <p:cNvPr id="175" name="Straight Connector 174">
            <a:extLst>
              <a:ext uri="{FF2B5EF4-FFF2-40B4-BE49-F238E27FC236}">
                <a16:creationId xmlns:a16="http://schemas.microsoft.com/office/drawing/2014/main" id="{913C565F-30EE-419F-AC6E-037090D0780E}"/>
              </a:ext>
            </a:extLst>
          </p:cNvPr>
          <p:cNvCxnSpPr>
            <a:cxnSpLocks/>
          </p:cNvCxnSpPr>
          <p:nvPr/>
        </p:nvCxnSpPr>
        <p:spPr>
          <a:xfrm>
            <a:off x="10082778" y="1316888"/>
            <a:ext cx="192485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7983E38E-0F25-44FB-8850-B86A0F5A6513}"/>
              </a:ext>
            </a:extLst>
          </p:cNvPr>
          <p:cNvGrpSpPr/>
          <p:nvPr/>
        </p:nvGrpSpPr>
        <p:grpSpPr>
          <a:xfrm>
            <a:off x="566261" y="3971622"/>
            <a:ext cx="4366974" cy="2135965"/>
            <a:chOff x="90135" y="4441166"/>
            <a:chExt cx="3697832" cy="1808676"/>
          </a:xfrm>
        </p:grpSpPr>
        <p:grpSp>
          <p:nvGrpSpPr>
            <p:cNvPr id="103" name="Group 102">
              <a:extLst>
                <a:ext uri="{FF2B5EF4-FFF2-40B4-BE49-F238E27FC236}">
                  <a16:creationId xmlns:a16="http://schemas.microsoft.com/office/drawing/2014/main" id="{3E31EF25-4A2B-4831-BA25-FFF6070600E9}"/>
                </a:ext>
              </a:extLst>
            </p:cNvPr>
            <p:cNvGrpSpPr/>
            <p:nvPr/>
          </p:nvGrpSpPr>
          <p:grpSpPr>
            <a:xfrm>
              <a:off x="523740" y="4441166"/>
              <a:ext cx="3264227" cy="1808676"/>
              <a:chOff x="523740" y="4441166"/>
              <a:chExt cx="3264227" cy="1808676"/>
            </a:xfrm>
          </p:grpSpPr>
          <p:pic>
            <p:nvPicPr>
              <p:cNvPr id="105" name="Picture 104">
                <a:extLst>
                  <a:ext uri="{FF2B5EF4-FFF2-40B4-BE49-F238E27FC236}">
                    <a16:creationId xmlns:a16="http://schemas.microsoft.com/office/drawing/2014/main" id="{27F53F6F-8464-4044-9DA1-FC3A6B923F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424" y="4518211"/>
                <a:ext cx="3020786" cy="1310498"/>
              </a:xfrm>
              <a:prstGeom prst="rect">
                <a:avLst/>
              </a:prstGeom>
            </p:spPr>
          </p:pic>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id="{5CCAB15C-AD0C-4B93-A3F1-5A5C3E8A7DD0}"/>
                      </a:ext>
                    </a:extLst>
                  </p:cNvPr>
                  <p:cNvSpPr txBox="1"/>
                  <p:nvPr/>
                </p:nvSpPr>
                <p:spPr>
                  <a:xfrm>
                    <a:off x="2082369" y="5972843"/>
                    <a:ext cx="23891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FFFF"/>
                                  </a:solidFill>
                                  <a:latin typeface="Cambria Math" panose="02040503050406030204" pitchFamily="18" charset="0"/>
                                </a:rPr>
                              </m:ctrlPr>
                            </m:sSubPr>
                            <m:e>
                              <m:r>
                                <a:rPr lang="en-US" i="1" smtClean="0">
                                  <a:solidFill>
                                    <a:srgbClr val="FFFFFF"/>
                                  </a:solidFill>
                                  <a:latin typeface="Cambria Math" panose="02040503050406030204" pitchFamily="18" charset="0"/>
                                </a:rPr>
                                <m:t>𝜀</m:t>
                              </m:r>
                            </m:e>
                            <m:sub>
                              <m:r>
                                <a:rPr lang="en-US" i="1" smtClean="0">
                                  <a:solidFill>
                                    <a:srgbClr val="FFFFFF"/>
                                  </a:solidFill>
                                  <a:latin typeface="Cambria Math" panose="02040503050406030204" pitchFamily="18" charset="0"/>
                                </a:rPr>
                                <m:t>𝑖</m:t>
                              </m:r>
                            </m:sub>
                          </m:sSub>
                        </m:oMath>
                      </m:oMathPara>
                    </a14:m>
                    <a:endParaRPr lang="en-US" dirty="0">
                      <a:solidFill>
                        <a:srgbClr val="FFFFFF"/>
                      </a:solidFill>
                      <a:latin typeface="Hans Kendrick V4"/>
                      <a:ea typeface="华文细黑"/>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082369" y="5972843"/>
                    <a:ext cx="238912" cy="276999"/>
                  </a:xfrm>
                  <a:prstGeom prst="rect">
                    <a:avLst/>
                  </a:prstGeom>
                  <a:blipFill>
                    <a:blip r:embed="rId6"/>
                    <a:stretch>
                      <a:fillRect l="-12821" r="-5128" b="-2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7" name="TextBox 106">
                    <a:extLst>
                      <a:ext uri="{FF2B5EF4-FFF2-40B4-BE49-F238E27FC236}">
                        <a16:creationId xmlns:a16="http://schemas.microsoft.com/office/drawing/2014/main" id="{5C9898D4-CABE-4B03-8742-570CC217811C}"/>
                      </a:ext>
                    </a:extLst>
                  </p:cNvPr>
                  <p:cNvSpPr txBox="1"/>
                  <p:nvPr/>
                </p:nvSpPr>
                <p:spPr>
                  <a:xfrm>
                    <a:off x="3634584" y="5832664"/>
                    <a:ext cx="153383" cy="234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FFFF"/>
                              </a:solidFill>
                              <a:latin typeface="Cambria Math" panose="02040503050406030204" pitchFamily="18" charset="0"/>
                              <a:ea typeface="华文细黑"/>
                            </a:rPr>
                            <m:t>0</m:t>
                          </m:r>
                        </m:oMath>
                      </m:oMathPara>
                    </a14:m>
                    <a:endParaRPr lang="en-US" dirty="0">
                      <a:solidFill>
                        <a:srgbClr val="FFFFFF"/>
                      </a:solidFill>
                      <a:latin typeface="Hans Kendrick V4"/>
                      <a:ea typeface="华文细黑"/>
                    </a:endParaRPr>
                  </a:p>
                </p:txBody>
              </p:sp>
            </mc:Choice>
            <mc:Fallback xmlns="">
              <p:sp>
                <p:nvSpPr>
                  <p:cNvPr id="107" name="TextBox 106">
                    <a:extLst>
                      <a:ext uri="{FF2B5EF4-FFF2-40B4-BE49-F238E27FC236}">
                        <a16:creationId xmlns:a16="http://schemas.microsoft.com/office/drawing/2014/main" id="{5C9898D4-CABE-4B03-8742-570CC217811C}"/>
                      </a:ext>
                    </a:extLst>
                  </p:cNvPr>
                  <p:cNvSpPr txBox="1">
                    <a:spLocks noRot="1" noChangeAspect="1" noMove="1" noResize="1" noEditPoints="1" noAdjustHandles="1" noChangeArrowheads="1" noChangeShapeType="1" noTextEdit="1"/>
                  </p:cNvSpPr>
                  <p:nvPr/>
                </p:nvSpPr>
                <p:spPr>
                  <a:xfrm>
                    <a:off x="3634584" y="5832664"/>
                    <a:ext cx="153383" cy="234555"/>
                  </a:xfrm>
                  <a:prstGeom prst="rect">
                    <a:avLst/>
                  </a:prstGeom>
                  <a:blipFill>
                    <a:blip r:embed="rId7"/>
                    <a:stretch>
                      <a:fillRect l="-34483" r="-31034" b="-652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8" name="TextBox 107">
                    <a:extLst>
                      <a:ext uri="{FF2B5EF4-FFF2-40B4-BE49-F238E27FC236}">
                        <a16:creationId xmlns:a16="http://schemas.microsoft.com/office/drawing/2014/main" id="{B7F9DF01-917D-475D-960F-E849E67635B8}"/>
                      </a:ext>
                    </a:extLst>
                  </p:cNvPr>
                  <p:cNvSpPr txBox="1"/>
                  <p:nvPr/>
                </p:nvSpPr>
                <p:spPr>
                  <a:xfrm>
                    <a:off x="605425" y="5830413"/>
                    <a:ext cx="21865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FFFFFF"/>
                              </a:solidFill>
                              <a:latin typeface="Cambria Math" panose="02040503050406030204" pitchFamily="18" charset="0"/>
                            </a:rPr>
                            <m:t>−</m:t>
                          </m:r>
                          <m:r>
                            <a:rPr lang="en-US" sz="1400" i="1" smtClean="0">
                              <a:solidFill>
                                <a:srgbClr val="FFFFFF"/>
                              </a:solidFill>
                              <a:latin typeface="Cambria Math" panose="02040503050406030204" pitchFamily="18" charset="0"/>
                            </a:rPr>
                            <m:t>𝜋</m:t>
                          </m:r>
                        </m:oMath>
                      </m:oMathPara>
                    </a14:m>
                    <a:endParaRPr lang="en-US" dirty="0">
                      <a:solidFill>
                        <a:srgbClr val="FFFFFF"/>
                      </a:solidFill>
                      <a:latin typeface="Hans Kendrick V4"/>
                      <a:ea typeface="华文细黑"/>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605425" y="5830413"/>
                    <a:ext cx="218650" cy="215444"/>
                  </a:xfrm>
                  <a:prstGeom prst="rect">
                    <a:avLst/>
                  </a:prstGeom>
                  <a:blipFill>
                    <a:blip r:embed="rId8"/>
                    <a:stretch>
                      <a:fillRect r="-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Box 109">
                    <a:extLst>
                      <a:ext uri="{FF2B5EF4-FFF2-40B4-BE49-F238E27FC236}">
                        <a16:creationId xmlns:a16="http://schemas.microsoft.com/office/drawing/2014/main" id="{51B88526-79EE-4F5B-AA7A-1D0ED2752497}"/>
                      </a:ext>
                    </a:extLst>
                  </p:cNvPr>
                  <p:cNvSpPr txBox="1"/>
                  <p:nvPr/>
                </p:nvSpPr>
                <p:spPr>
                  <a:xfrm>
                    <a:off x="523740" y="5722691"/>
                    <a:ext cx="1490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FFFFFF"/>
                              </a:solidFill>
                              <a:latin typeface="Cambria Math" panose="02040503050406030204" pitchFamily="18" charset="0"/>
                            </a:rPr>
                            <m:t>0</m:t>
                          </m:r>
                        </m:oMath>
                      </m:oMathPara>
                    </a14:m>
                    <a:endParaRPr lang="en-US" dirty="0">
                      <a:solidFill>
                        <a:srgbClr val="FFFFFF"/>
                      </a:solidFill>
                      <a:latin typeface="Hans Kendrick V4"/>
                      <a:ea typeface="华文细黑"/>
                    </a:endParaRPr>
                  </a:p>
                </p:txBody>
              </p:sp>
            </mc:Choice>
            <mc:Fallback xmlns="">
              <p:sp>
                <p:nvSpPr>
                  <p:cNvPr id="110" name="TextBox 109">
                    <a:extLst>
                      <a:ext uri="{FF2B5EF4-FFF2-40B4-BE49-F238E27FC236}">
                        <a16:creationId xmlns:a16="http://schemas.microsoft.com/office/drawing/2014/main" id="{51B88526-79EE-4F5B-AA7A-1D0ED2752497}"/>
                      </a:ext>
                    </a:extLst>
                  </p:cNvPr>
                  <p:cNvSpPr txBox="1">
                    <a:spLocks noRot="1" noChangeAspect="1" noMove="1" noResize="1" noEditPoints="1" noAdjustHandles="1" noChangeArrowheads="1" noChangeShapeType="1" noTextEdit="1"/>
                  </p:cNvSpPr>
                  <p:nvPr/>
                </p:nvSpPr>
                <p:spPr>
                  <a:xfrm>
                    <a:off x="523740" y="5722691"/>
                    <a:ext cx="149080" cy="215444"/>
                  </a:xfrm>
                  <a:prstGeom prst="rect">
                    <a:avLst/>
                  </a:prstGeom>
                  <a:blipFill>
                    <a:blip r:embed="rId9"/>
                    <a:stretch>
                      <a:fillRect l="-13793" r="-1034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168CCE5B-BEEF-4C6F-8EA2-41DF1EE1FB74}"/>
                      </a:ext>
                    </a:extLst>
                  </p:cNvPr>
                  <p:cNvSpPr txBox="1"/>
                  <p:nvPr/>
                </p:nvSpPr>
                <p:spPr>
                  <a:xfrm>
                    <a:off x="530078" y="4441166"/>
                    <a:ext cx="1490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rgbClr val="FFFFFF"/>
                              </a:solidFill>
                              <a:latin typeface="Cambria Math" panose="02040503050406030204" pitchFamily="18" charset="0"/>
                            </a:rPr>
                            <m:t>1</m:t>
                          </m:r>
                        </m:oMath>
                      </m:oMathPara>
                    </a14:m>
                    <a:endParaRPr lang="en-US" dirty="0">
                      <a:solidFill>
                        <a:srgbClr val="FFFFFF"/>
                      </a:solidFill>
                      <a:latin typeface="Hans Kendrick V4"/>
                      <a:ea typeface="华文细黑"/>
                    </a:endParaRPr>
                  </a:p>
                </p:txBody>
              </p:sp>
            </mc:Choice>
            <mc:Fallback xmlns="">
              <p:sp>
                <p:nvSpPr>
                  <p:cNvPr id="129" name="TextBox 128">
                    <a:extLst>
                      <a:ext uri="{FF2B5EF4-FFF2-40B4-BE49-F238E27FC236}">
                        <a16:creationId xmlns:a16="http://schemas.microsoft.com/office/drawing/2014/main" id="{168CCE5B-BEEF-4C6F-8EA2-41DF1EE1FB74}"/>
                      </a:ext>
                    </a:extLst>
                  </p:cNvPr>
                  <p:cNvSpPr txBox="1">
                    <a:spLocks noRot="1" noChangeAspect="1" noMove="1" noResize="1" noEditPoints="1" noAdjustHandles="1" noChangeArrowheads="1" noChangeShapeType="1" noTextEdit="1"/>
                  </p:cNvSpPr>
                  <p:nvPr/>
                </p:nvSpPr>
                <p:spPr>
                  <a:xfrm>
                    <a:off x="530078" y="4441166"/>
                    <a:ext cx="149080" cy="215444"/>
                  </a:xfrm>
                  <a:prstGeom prst="rect">
                    <a:avLst/>
                  </a:prstGeom>
                  <a:blipFill>
                    <a:blip r:embed="rId10"/>
                    <a:stretch>
                      <a:fillRect l="-13793" r="-10345"/>
                    </a:stretch>
                  </a:blipFill>
                </p:spPr>
                <p:txBody>
                  <a:bodyPr/>
                  <a:lstStyle/>
                  <a:p>
                    <a:r>
                      <a:rPr lang="de-DE">
                        <a:noFill/>
                      </a:rPr>
                      <a:t> </a:t>
                    </a:r>
                  </a:p>
                </p:txBody>
              </p:sp>
            </mc:Fallback>
          </mc:AlternateContent>
        </p:grpSp>
        <mc:AlternateContent xmlns:mc="http://schemas.openxmlformats.org/markup-compatibility/2006" xmlns:a14="http://schemas.microsoft.com/office/drawing/2010/main">
          <mc:Choice Requires="a14">
            <p:sp>
              <p:nvSpPr>
                <p:cNvPr id="104" name="TextBox 103">
                  <a:extLst>
                    <a:ext uri="{FF2B5EF4-FFF2-40B4-BE49-F238E27FC236}">
                      <a16:creationId xmlns:a16="http://schemas.microsoft.com/office/drawing/2014/main" id="{6B96A5B3-A4B4-4857-9C4A-A91EFDB98EA2}"/>
                    </a:ext>
                  </a:extLst>
                </p:cNvPr>
                <p:cNvSpPr txBox="1"/>
                <p:nvPr/>
              </p:nvSpPr>
              <p:spPr>
                <a:xfrm>
                  <a:off x="90135" y="4989300"/>
                  <a:ext cx="49071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FFFF"/>
                                </a:solidFill>
                                <a:latin typeface="Cambria Math" panose="02040503050406030204" pitchFamily="18" charset="0"/>
                              </a:rPr>
                            </m:ctrlPr>
                          </m:sSupPr>
                          <m:e>
                            <m:d>
                              <m:dPr>
                                <m:begChr m:val="|"/>
                                <m:endChr m:val="|"/>
                                <m:ctrlPr>
                                  <a:rPr lang="en-US" i="1" smtClean="0">
                                    <a:solidFill>
                                      <a:srgbClr val="FFFFFF"/>
                                    </a:solidFill>
                                    <a:latin typeface="Cambria Math" panose="02040503050406030204" pitchFamily="18" charset="0"/>
                                  </a:rPr>
                                </m:ctrlPr>
                              </m:dPr>
                              <m:e>
                                <m:sSub>
                                  <m:sSubPr>
                                    <m:ctrlPr>
                                      <a:rPr lang="en-US" i="1" smtClean="0">
                                        <a:solidFill>
                                          <a:srgbClr val="FFFFFF"/>
                                        </a:solidFill>
                                        <a:latin typeface="Cambria Math" panose="02040503050406030204" pitchFamily="18" charset="0"/>
                                      </a:rPr>
                                    </m:ctrlPr>
                                  </m:sSubPr>
                                  <m:e>
                                    <m:r>
                                      <a:rPr lang="en-US" i="1" smtClean="0">
                                        <a:solidFill>
                                          <a:srgbClr val="FFFFFF"/>
                                        </a:solidFill>
                                        <a:latin typeface="Cambria Math" panose="02040503050406030204" pitchFamily="18" charset="0"/>
                                      </a:rPr>
                                      <m:t>𝑐</m:t>
                                    </m:r>
                                  </m:e>
                                  <m:sub>
                                    <m:r>
                                      <a:rPr lang="en-US" i="1" smtClean="0">
                                        <a:solidFill>
                                          <a:srgbClr val="FFFFFF"/>
                                        </a:solidFill>
                                        <a:latin typeface="Cambria Math" panose="02040503050406030204" pitchFamily="18" charset="0"/>
                                      </a:rPr>
                                      <m:t>𝑖</m:t>
                                    </m:r>
                                  </m:sub>
                                </m:sSub>
                              </m:e>
                            </m:d>
                          </m:e>
                          <m:sup>
                            <m:r>
                              <a:rPr lang="en-US" i="1" smtClean="0">
                                <a:solidFill>
                                  <a:srgbClr val="FFFFFF"/>
                                </a:solidFill>
                                <a:latin typeface="Cambria Math" panose="02040503050406030204" pitchFamily="18" charset="0"/>
                              </a:rPr>
                              <m:t>2</m:t>
                            </m:r>
                          </m:sup>
                        </m:sSup>
                      </m:oMath>
                    </m:oMathPara>
                  </a14:m>
                  <a:endParaRPr lang="en-US" dirty="0">
                    <a:solidFill>
                      <a:srgbClr val="FFFFFF"/>
                    </a:solidFill>
                    <a:latin typeface="Hans Kendrick V4"/>
                    <a:ea typeface="华文细黑"/>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90135" y="4989300"/>
                  <a:ext cx="490711" cy="276999"/>
                </a:xfrm>
                <a:prstGeom prst="rect">
                  <a:avLst/>
                </a:prstGeom>
                <a:blipFill>
                  <a:blip r:embed="rId11"/>
                  <a:stretch>
                    <a:fillRect r="-3750" b="-21739"/>
                  </a:stretch>
                </a:blipFill>
              </p:spPr>
              <p:txBody>
                <a:bodyPr/>
                <a:lstStyle/>
                <a:p>
                  <a:r>
                    <a:rPr lang="en-US">
                      <a:noFill/>
                    </a:rPr>
                    <a:t> </a:t>
                  </a:r>
                </a:p>
              </p:txBody>
            </p:sp>
          </mc:Fallback>
        </mc:AlternateContent>
      </p:grpSp>
      <p:grpSp>
        <p:nvGrpSpPr>
          <p:cNvPr id="153" name="Group 152">
            <a:extLst>
              <a:ext uri="{FF2B5EF4-FFF2-40B4-BE49-F238E27FC236}">
                <a16:creationId xmlns:a16="http://schemas.microsoft.com/office/drawing/2014/main" id="{50D11678-72D2-4170-BA68-64434EF2C283}"/>
              </a:ext>
            </a:extLst>
          </p:cNvPr>
          <p:cNvGrpSpPr/>
          <p:nvPr/>
        </p:nvGrpSpPr>
        <p:grpSpPr>
          <a:xfrm>
            <a:off x="254637" y="2445398"/>
            <a:ext cx="5018932" cy="1296371"/>
            <a:chOff x="-69632" y="3106753"/>
            <a:chExt cx="3847369" cy="993761"/>
          </a:xfrm>
        </p:grpSpPr>
        <p:pic>
          <p:nvPicPr>
            <p:cNvPr id="164" name="Picture 163">
              <a:extLst>
                <a:ext uri="{FF2B5EF4-FFF2-40B4-BE49-F238E27FC236}">
                  <a16:creationId xmlns:a16="http://schemas.microsoft.com/office/drawing/2014/main" id="{4850AF40-F20F-42BA-AA1C-8C2BE6E9079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0892" y="3168941"/>
              <a:ext cx="2976310" cy="670130"/>
            </a:xfrm>
            <a:prstGeom prst="rect">
              <a:avLst/>
            </a:prstGeom>
          </p:spPr>
        </p:pic>
        <p:sp>
          <p:nvSpPr>
            <p:cNvPr id="166" name="TextBox 165">
              <a:extLst>
                <a:ext uri="{FF2B5EF4-FFF2-40B4-BE49-F238E27FC236}">
                  <a16:creationId xmlns:a16="http://schemas.microsoft.com/office/drawing/2014/main" id="{DEC8AFBB-E8DF-4C36-B75E-99E35314DE21}"/>
                </a:ext>
              </a:extLst>
            </p:cNvPr>
            <p:cNvSpPr txBox="1"/>
            <p:nvPr/>
          </p:nvSpPr>
          <p:spPr>
            <a:xfrm>
              <a:off x="699041" y="3856920"/>
              <a:ext cx="70043" cy="165153"/>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0</a:t>
              </a:r>
            </a:p>
          </p:txBody>
        </p:sp>
        <p:sp>
          <p:nvSpPr>
            <p:cNvPr id="173" name="TextBox 172">
              <a:extLst>
                <a:ext uri="{FF2B5EF4-FFF2-40B4-BE49-F238E27FC236}">
                  <a16:creationId xmlns:a16="http://schemas.microsoft.com/office/drawing/2014/main" id="{A5250F4E-FCDF-405F-B9B2-02AC9BD852BD}"/>
                </a:ext>
              </a:extLst>
            </p:cNvPr>
            <p:cNvSpPr txBox="1"/>
            <p:nvPr/>
          </p:nvSpPr>
          <p:spPr>
            <a:xfrm>
              <a:off x="609264" y="3106753"/>
              <a:ext cx="70043" cy="165153"/>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0</a:t>
              </a:r>
            </a:p>
          </p:txBody>
        </p:sp>
        <p:sp>
          <p:nvSpPr>
            <p:cNvPr id="174" name="TextBox 173">
              <a:extLst>
                <a:ext uri="{FF2B5EF4-FFF2-40B4-BE49-F238E27FC236}">
                  <a16:creationId xmlns:a16="http://schemas.microsoft.com/office/drawing/2014/main" id="{22089DBA-E14E-41F1-8396-C9C005B0384D}"/>
                </a:ext>
              </a:extLst>
            </p:cNvPr>
            <p:cNvSpPr txBox="1"/>
            <p:nvPr/>
          </p:nvSpPr>
          <p:spPr>
            <a:xfrm>
              <a:off x="3567609" y="3882438"/>
              <a:ext cx="210128" cy="165153"/>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500</a:t>
              </a:r>
            </a:p>
          </p:txBody>
        </p:sp>
        <p:sp>
          <p:nvSpPr>
            <p:cNvPr id="176" name="TextBox 175">
              <a:extLst>
                <a:ext uri="{FF2B5EF4-FFF2-40B4-BE49-F238E27FC236}">
                  <a16:creationId xmlns:a16="http://schemas.microsoft.com/office/drawing/2014/main" id="{7239E9C3-8D50-464D-970F-2A654B6F2C58}"/>
                </a:ext>
              </a:extLst>
            </p:cNvPr>
            <p:cNvSpPr txBox="1"/>
            <p:nvPr/>
          </p:nvSpPr>
          <p:spPr>
            <a:xfrm>
              <a:off x="397432" y="3758098"/>
              <a:ext cx="321950" cy="165153"/>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-1000</a:t>
              </a:r>
            </a:p>
          </p:txBody>
        </p:sp>
        <mc:AlternateContent xmlns:mc="http://schemas.openxmlformats.org/markup-compatibility/2006" xmlns:a14="http://schemas.microsoft.com/office/drawing/2010/main">
          <mc:Choice Requires="a14">
            <p:sp>
              <p:nvSpPr>
                <p:cNvPr id="177" name="TextBox 176">
                  <a:extLst>
                    <a:ext uri="{FF2B5EF4-FFF2-40B4-BE49-F238E27FC236}">
                      <a16:creationId xmlns:a16="http://schemas.microsoft.com/office/drawing/2014/main" id="{DE4EB75F-D93C-49E6-8519-256D184B0D8D}"/>
                    </a:ext>
                  </a:extLst>
                </p:cNvPr>
                <p:cNvSpPr txBox="1"/>
                <p:nvPr/>
              </p:nvSpPr>
              <p:spPr>
                <a:xfrm>
                  <a:off x="2199047" y="3888174"/>
                  <a:ext cx="192285" cy="2123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FFFF"/>
                            </a:solidFill>
                            <a:latin typeface="Cambria Math" panose="02040503050406030204" pitchFamily="18" charset="0"/>
                            <a:ea typeface="华文细黑"/>
                          </a:rPr>
                          <m:t>𝑚</m:t>
                        </m:r>
                      </m:oMath>
                    </m:oMathPara>
                  </a14:m>
                  <a:endParaRPr lang="en-US" dirty="0">
                    <a:solidFill>
                      <a:srgbClr val="FFFFFF"/>
                    </a:solidFill>
                    <a:latin typeface="Hans Kendrick V4"/>
                    <a:ea typeface="华文细黑"/>
                  </a:endParaRPr>
                </a:p>
              </p:txBody>
            </p:sp>
          </mc:Choice>
          <mc:Fallback xmlns="">
            <p:sp>
              <p:nvSpPr>
                <p:cNvPr id="177" name="TextBox 176">
                  <a:extLst>
                    <a:ext uri="{FF2B5EF4-FFF2-40B4-BE49-F238E27FC236}">
                      <a16:creationId xmlns:a16="http://schemas.microsoft.com/office/drawing/2014/main" id="{DE4EB75F-D93C-49E6-8519-256D184B0D8D}"/>
                    </a:ext>
                  </a:extLst>
                </p:cNvPr>
                <p:cNvSpPr txBox="1">
                  <a:spLocks noRot="1" noChangeAspect="1" noMove="1" noResize="1" noEditPoints="1" noAdjustHandles="1" noChangeArrowheads="1" noChangeShapeType="1" noTextEdit="1"/>
                </p:cNvSpPr>
                <p:nvPr/>
              </p:nvSpPr>
              <p:spPr>
                <a:xfrm>
                  <a:off x="2199047" y="3888174"/>
                  <a:ext cx="192285" cy="212340"/>
                </a:xfrm>
                <a:prstGeom prst="rect">
                  <a:avLst/>
                </a:prstGeom>
                <a:blipFill>
                  <a:blip r:embed="rId13"/>
                  <a:stretch>
                    <a:fillRect l="-14634" r="-1219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8" name="TextBox 177">
                  <a:extLst>
                    <a:ext uri="{FF2B5EF4-FFF2-40B4-BE49-F238E27FC236}">
                      <a16:creationId xmlns:a16="http://schemas.microsoft.com/office/drawing/2014/main" id="{AFD01C10-2214-4090-B0DA-656B22B8F845}"/>
                    </a:ext>
                  </a:extLst>
                </p:cNvPr>
                <p:cNvSpPr txBox="1"/>
                <p:nvPr/>
              </p:nvSpPr>
              <p:spPr>
                <a:xfrm>
                  <a:off x="-69632" y="3443729"/>
                  <a:ext cx="678896" cy="2123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FFFF"/>
                            </a:solidFill>
                            <a:latin typeface="Cambria Math" panose="02040503050406030204" pitchFamily="18" charset="0"/>
                            <a:ea typeface="华文细黑"/>
                          </a:rPr>
                          <m:t>𝑒𝑛𝑡𝑟𝑜𝑝𝑦</m:t>
                        </m:r>
                      </m:oMath>
                    </m:oMathPara>
                  </a14:m>
                  <a:endParaRPr lang="en-US" dirty="0">
                    <a:solidFill>
                      <a:srgbClr val="FFFFFF"/>
                    </a:solidFill>
                    <a:latin typeface="Hans Kendrick V4"/>
                    <a:ea typeface="华文细黑"/>
                  </a:endParaRPr>
                </a:p>
              </p:txBody>
            </p:sp>
          </mc:Choice>
          <mc:Fallback xmlns="">
            <p:sp>
              <p:nvSpPr>
                <p:cNvPr id="178" name="TextBox 177">
                  <a:extLst>
                    <a:ext uri="{FF2B5EF4-FFF2-40B4-BE49-F238E27FC236}">
                      <a16:creationId xmlns:a16="http://schemas.microsoft.com/office/drawing/2014/main" id="{AFD01C10-2214-4090-B0DA-656B22B8F845}"/>
                    </a:ext>
                  </a:extLst>
                </p:cNvPr>
                <p:cNvSpPr txBox="1">
                  <a:spLocks noRot="1" noChangeAspect="1" noMove="1" noResize="1" noEditPoints="1" noAdjustHandles="1" noChangeArrowheads="1" noChangeShapeType="1" noTextEdit="1"/>
                </p:cNvSpPr>
                <p:nvPr/>
              </p:nvSpPr>
              <p:spPr>
                <a:xfrm>
                  <a:off x="-69632" y="3443729"/>
                  <a:ext cx="678896" cy="212340"/>
                </a:xfrm>
                <a:prstGeom prst="rect">
                  <a:avLst/>
                </a:prstGeom>
                <a:blipFill>
                  <a:blip r:embed="rId14"/>
                  <a:stretch>
                    <a:fillRect l="-8276" r="-7586" b="-30435"/>
                  </a:stretch>
                </a:blipFill>
              </p:spPr>
              <p:txBody>
                <a:bodyPr/>
                <a:lstStyle/>
                <a:p>
                  <a:r>
                    <a:rPr lang="de-DE">
                      <a:noFill/>
                    </a:rPr>
                    <a:t> </a:t>
                  </a:r>
                </a:p>
              </p:txBody>
            </p:sp>
          </mc:Fallback>
        </mc:AlternateContent>
      </p:grpSp>
      <p:sp>
        <p:nvSpPr>
          <p:cNvPr id="180" name="Rectangle 179">
            <a:extLst>
              <a:ext uri="{FF2B5EF4-FFF2-40B4-BE49-F238E27FC236}">
                <a16:creationId xmlns:a16="http://schemas.microsoft.com/office/drawing/2014/main" id="{8AE5A7F5-9872-43F8-81CC-251993DF3629}"/>
              </a:ext>
            </a:extLst>
          </p:cNvPr>
          <p:cNvSpPr/>
          <p:nvPr/>
        </p:nvSpPr>
        <p:spPr>
          <a:xfrm>
            <a:off x="3698690" y="4377813"/>
            <a:ext cx="324973" cy="1234447"/>
          </a:xfrm>
          <a:prstGeom prst="rect">
            <a:avLst/>
          </a:prstGeom>
          <a:noFill/>
          <a:ln w="12700" cap="flat" cmpd="sng" algn="ctr">
            <a:solidFill>
              <a:srgbClr val="0394F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81" name="Retângulo 123">
            <a:extLst>
              <a:ext uri="{FF2B5EF4-FFF2-40B4-BE49-F238E27FC236}">
                <a16:creationId xmlns:a16="http://schemas.microsoft.com/office/drawing/2014/main" id="{9CA38B25-DDA2-4E3E-989F-FDE109BB5362}"/>
              </a:ext>
            </a:extLst>
          </p:cNvPr>
          <p:cNvSpPr/>
          <p:nvPr/>
        </p:nvSpPr>
        <p:spPr>
          <a:xfrm>
            <a:off x="903416" y="6403514"/>
            <a:ext cx="3995195" cy="415498"/>
          </a:xfrm>
          <a:prstGeom prst="rect">
            <a:avLst/>
          </a:prstGeom>
        </p:spPr>
        <p:txBody>
          <a:bodyPr wrap="square">
            <a:spAutoFit/>
          </a:bodyPr>
          <a:lstStyle/>
          <a:p>
            <a:pPr algn="just">
              <a:spcAft>
                <a:spcPts val="1000"/>
              </a:spcAft>
            </a:pPr>
            <a:r>
              <a:rPr lang="en-US" sz="1050" dirty="0">
                <a:solidFill>
                  <a:srgbClr val="FFFFFF"/>
                </a:solidFill>
                <a:latin typeface="LMSans8-Regular"/>
                <a:ea typeface="华文细黑"/>
              </a:rPr>
              <a:t>A. L. M. Muniz et al, “Observation of photon-photon thermodynamics in nonlinear multimode optical lattices.” (in preparation).</a:t>
            </a:r>
          </a:p>
        </p:txBody>
      </p:sp>
    </p:spTree>
    <p:extLst>
      <p:ext uri="{BB962C8B-B14F-4D97-AF65-F5344CB8AC3E}">
        <p14:creationId xmlns:p14="http://schemas.microsoft.com/office/powerpoint/2010/main" val="3865479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0.00391 0.01528 L 6.25E-7 0.60532 " pathEditMode="relative" rAng="0" ptsTypes="AA">
                                      <p:cBhvr>
                                        <p:cTn id="6" dur="12400" fill="hold"/>
                                        <p:tgtEl>
                                          <p:spTgt spid="175"/>
                                        </p:tgtEl>
                                        <p:attrNameLst>
                                          <p:attrName>ppt_x</p:attrName>
                                          <p:attrName>ppt_y</p:attrName>
                                        </p:attrNameLst>
                                      </p:cBhvr>
                                      <p:rCtr x="195" y="29491"/>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fade">
                                      <p:cBhvr>
                                        <p:cTn id="11" dur="500"/>
                                        <p:tgtEl>
                                          <p:spTgt spid="16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9"/>
                                        </p:tgtEl>
                                        <p:attrNameLst>
                                          <p:attrName>style.visibility</p:attrName>
                                        </p:attrNameLst>
                                      </p:cBhvr>
                                      <p:to>
                                        <p:strVal val="visible"/>
                                      </p:to>
                                    </p:set>
                                    <p:animEffect transition="in" filter="fade">
                                      <p:cBhvr>
                                        <p:cTn id="14" dur="500"/>
                                        <p:tgtEl>
                                          <p:spTgt spid="16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7"/>
                                        </p:tgtEl>
                                        <p:attrNameLst>
                                          <p:attrName>style.visibility</p:attrName>
                                        </p:attrNameLst>
                                      </p:cBhvr>
                                      <p:to>
                                        <p:strVal val="visible"/>
                                      </p:to>
                                    </p:set>
                                    <p:animEffect transition="in" filter="fade">
                                      <p:cBhvr>
                                        <p:cTn id="17" dur="500"/>
                                        <p:tgtEl>
                                          <p:spTgt spid="167"/>
                                        </p:tgtEl>
                                      </p:cBhvr>
                                    </p:animEffect>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170"/>
                                        </p:tgtEl>
                                        <p:attrNameLst>
                                          <p:attrName>style.visibility</p:attrName>
                                        </p:attrNameLst>
                                      </p:cBhvr>
                                      <p:to>
                                        <p:strVal val="visible"/>
                                      </p:to>
                                    </p:set>
                                    <p:anim calcmode="lin" valueType="num">
                                      <p:cBhvr>
                                        <p:cTn id="21" dur="750" fill="hold"/>
                                        <p:tgtEl>
                                          <p:spTgt spid="170"/>
                                        </p:tgtEl>
                                        <p:attrNameLst>
                                          <p:attrName>ppt_w</p:attrName>
                                        </p:attrNameLst>
                                      </p:cBhvr>
                                      <p:tavLst>
                                        <p:tav tm="0">
                                          <p:val>
                                            <p:fltVal val="0"/>
                                          </p:val>
                                        </p:tav>
                                        <p:tav tm="100000">
                                          <p:val>
                                            <p:strVal val="#ppt_w"/>
                                          </p:val>
                                        </p:tav>
                                      </p:tavLst>
                                    </p:anim>
                                    <p:anim calcmode="lin" valueType="num">
                                      <p:cBhvr>
                                        <p:cTn id="22" dur="750" fill="hold"/>
                                        <p:tgtEl>
                                          <p:spTgt spid="170"/>
                                        </p:tgtEl>
                                        <p:attrNameLst>
                                          <p:attrName>ppt_h</p:attrName>
                                        </p:attrNameLst>
                                      </p:cBhvr>
                                      <p:tavLst>
                                        <p:tav tm="0">
                                          <p:val>
                                            <p:fltVal val="0"/>
                                          </p:val>
                                        </p:tav>
                                        <p:tav tm="100000">
                                          <p:val>
                                            <p:strVal val="#ppt_h"/>
                                          </p:val>
                                        </p:tav>
                                      </p:tavLst>
                                    </p:anim>
                                    <p:animEffect transition="in" filter="fade">
                                      <p:cBhvr>
                                        <p:cTn id="23" dur="75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p:bldP spid="1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D35801-048D-4798-82D3-8811C4FAFB3D}"/>
              </a:ext>
            </a:extLst>
          </p:cNvPr>
          <p:cNvSpPr>
            <a:spLocks noGrp="1"/>
          </p:cNvSpPr>
          <p:nvPr>
            <p:ph type="body" sz="quarter" idx="10"/>
          </p:nvPr>
        </p:nvSpPr>
        <p:spPr/>
        <p:txBody>
          <a:bodyPr/>
          <a:lstStyle/>
          <a:p>
            <a:r>
              <a:rPr lang="en-US" dirty="0"/>
              <a:t>Measuring negative temperature</a:t>
            </a:r>
            <a:endParaRPr lang="de-DE" dirty="0"/>
          </a:p>
        </p:txBody>
      </p:sp>
      <p:grpSp>
        <p:nvGrpSpPr>
          <p:cNvPr id="123" name="Group 122">
            <a:extLst>
              <a:ext uri="{FF2B5EF4-FFF2-40B4-BE49-F238E27FC236}">
                <a16:creationId xmlns:a16="http://schemas.microsoft.com/office/drawing/2014/main" id="{A5F08F6C-F52A-48C6-9682-0A675B864F0C}"/>
              </a:ext>
            </a:extLst>
          </p:cNvPr>
          <p:cNvGrpSpPr/>
          <p:nvPr/>
        </p:nvGrpSpPr>
        <p:grpSpPr>
          <a:xfrm>
            <a:off x="9093043" y="1173716"/>
            <a:ext cx="2977787" cy="4933871"/>
            <a:chOff x="9100246" y="1159429"/>
            <a:chExt cx="2977787" cy="4933871"/>
          </a:xfrm>
        </p:grpSpPr>
        <p:pic>
          <p:nvPicPr>
            <p:cNvPr id="109" name="Bild 5" descr="Unbenannt.png">
              <a:extLst>
                <a:ext uri="{FF2B5EF4-FFF2-40B4-BE49-F238E27FC236}">
                  <a16:creationId xmlns:a16="http://schemas.microsoft.com/office/drawing/2014/main" id="{3914BC18-9F38-4A6E-9CA0-E140D1C3595C}"/>
                </a:ext>
              </a:extLst>
            </p:cNvPr>
            <p:cNvPicPr>
              <a:picLocks noChangeAspect="1"/>
            </p:cNvPicPr>
            <p:nvPr/>
          </p:nvPicPr>
          <p:blipFill rotWithShape="1">
            <a:blip r:embed="rId2">
              <a:extLst>
                <a:ext uri="{28A0092B-C50C-407E-A947-70E740481C1C}">
                  <a14:useLocalDpi xmlns:a14="http://schemas.microsoft.com/office/drawing/2010/main" val="0"/>
                </a:ext>
              </a:extLst>
            </a:blip>
            <a:srcRect l="82382" t="11482" r="3953" b="27943"/>
            <a:stretch/>
          </p:blipFill>
          <p:spPr>
            <a:xfrm>
              <a:off x="10085159" y="1299663"/>
              <a:ext cx="1924858" cy="4191738"/>
            </a:xfrm>
            <a:prstGeom prst="rect">
              <a:avLst/>
            </a:prstGeom>
          </p:spPr>
        </p:pic>
        <p:sp>
          <p:nvSpPr>
            <p:cNvPr id="111" name="TextBox 110">
              <a:extLst>
                <a:ext uri="{FF2B5EF4-FFF2-40B4-BE49-F238E27FC236}">
                  <a16:creationId xmlns:a16="http://schemas.microsoft.com/office/drawing/2014/main" id="{8FA32B08-725B-49B1-B1B1-706316463068}"/>
                </a:ext>
              </a:extLst>
            </p:cNvPr>
            <p:cNvSpPr txBox="1"/>
            <p:nvPr/>
          </p:nvSpPr>
          <p:spPr>
            <a:xfrm rot="16200000">
              <a:off x="8412215" y="3296596"/>
              <a:ext cx="1837727" cy="461665"/>
            </a:xfrm>
            <a:prstGeom prst="rect">
              <a:avLst/>
            </a:prstGeom>
            <a:noFill/>
            <a:ln>
              <a:noFill/>
            </a:ln>
          </p:spPr>
          <p:txBody>
            <a:bodyPr wrap="square" rtlCol="0">
              <a:spAutoFit/>
            </a:bodyPr>
            <a:lstStyle/>
            <a:p>
              <a:r>
                <a:rPr lang="en-US" sz="2400" dirty="0">
                  <a:solidFill>
                    <a:schemeClr val="bg1"/>
                  </a:solidFill>
                  <a:latin typeface="Times New Roman" panose="02020603050405020304" pitchFamily="18" charset="0"/>
                  <a:cs typeface="Times New Roman" panose="02020603050405020304" pitchFamily="18" charset="0"/>
                </a:rPr>
                <a:t>Time steps </a:t>
              </a:r>
              <a:r>
                <a:rPr lang="en-US" sz="2400" i="1" dirty="0">
                  <a:solidFill>
                    <a:schemeClr val="bg1"/>
                  </a:solidFill>
                  <a:latin typeface="Times New Roman" panose="02020603050405020304" pitchFamily="18" charset="0"/>
                  <a:cs typeface="Times New Roman" panose="02020603050405020304" pitchFamily="18" charset="0"/>
                </a:rPr>
                <a:t>m</a:t>
              </a:r>
              <a:endParaRPr lang="de-DE" sz="2000" i="1" dirty="0">
                <a:solidFill>
                  <a:schemeClr val="bg1"/>
                </a:solidFill>
                <a:latin typeface="Times New Roman" panose="02020603050405020304" pitchFamily="18" charset="0"/>
                <a:cs typeface="Times New Roman" panose="02020603050405020304" pitchFamily="18" charset="0"/>
              </a:endParaRPr>
            </a:p>
          </p:txBody>
        </p:sp>
        <p:sp>
          <p:nvSpPr>
            <p:cNvPr id="112" name="TextBox 111">
              <a:extLst>
                <a:ext uri="{FF2B5EF4-FFF2-40B4-BE49-F238E27FC236}">
                  <a16:creationId xmlns:a16="http://schemas.microsoft.com/office/drawing/2014/main" id="{BCD6F160-AECC-418F-A1A6-4AF17FB1D056}"/>
                </a:ext>
              </a:extLst>
            </p:cNvPr>
            <p:cNvSpPr txBox="1"/>
            <p:nvPr/>
          </p:nvSpPr>
          <p:spPr>
            <a:xfrm>
              <a:off x="9770649" y="1159429"/>
              <a:ext cx="314510" cy="400110"/>
            </a:xfrm>
            <a:prstGeom prst="rect">
              <a:avLst/>
            </a:prstGeom>
            <a:noFill/>
            <a:ln>
              <a:noFill/>
            </a:ln>
          </p:spPr>
          <p:txBody>
            <a:bodyPr wrap="none" rtlCol="0">
              <a:spAutoFit/>
            </a:bodyPr>
            <a:lstStyle/>
            <a:p>
              <a:r>
                <a:rPr lang="en-US" sz="2000" dirty="0">
                  <a:solidFill>
                    <a:schemeClr val="bg1"/>
                  </a:solidFill>
                </a:rPr>
                <a:t>1</a:t>
              </a:r>
              <a:endParaRPr lang="de-DE" sz="2000" dirty="0">
                <a:solidFill>
                  <a:schemeClr val="bg1"/>
                </a:solidFill>
              </a:endParaRPr>
            </a:p>
          </p:txBody>
        </p:sp>
        <p:sp>
          <p:nvSpPr>
            <p:cNvPr id="113" name="TextBox 112">
              <a:extLst>
                <a:ext uri="{FF2B5EF4-FFF2-40B4-BE49-F238E27FC236}">
                  <a16:creationId xmlns:a16="http://schemas.microsoft.com/office/drawing/2014/main" id="{E647FDDE-4EFB-4A4A-AF2A-50AB9B321A50}"/>
                </a:ext>
              </a:extLst>
            </p:cNvPr>
            <p:cNvSpPr txBox="1"/>
            <p:nvPr/>
          </p:nvSpPr>
          <p:spPr>
            <a:xfrm>
              <a:off x="9566875" y="1890906"/>
              <a:ext cx="574196" cy="400110"/>
            </a:xfrm>
            <a:prstGeom prst="rect">
              <a:avLst/>
            </a:prstGeom>
            <a:noFill/>
            <a:ln>
              <a:noFill/>
            </a:ln>
          </p:spPr>
          <p:txBody>
            <a:bodyPr wrap="none" rtlCol="0">
              <a:spAutoFit/>
            </a:bodyPr>
            <a:lstStyle/>
            <a:p>
              <a:r>
                <a:rPr lang="en-US" sz="2000" dirty="0">
                  <a:solidFill>
                    <a:schemeClr val="bg1"/>
                  </a:solidFill>
                </a:rPr>
                <a:t>100</a:t>
              </a:r>
              <a:endParaRPr lang="de-DE" sz="2000" dirty="0">
                <a:solidFill>
                  <a:schemeClr val="bg1"/>
                </a:solidFill>
              </a:endParaRPr>
            </a:p>
          </p:txBody>
        </p:sp>
        <p:sp>
          <p:nvSpPr>
            <p:cNvPr id="114" name="TextBox 113">
              <a:extLst>
                <a:ext uri="{FF2B5EF4-FFF2-40B4-BE49-F238E27FC236}">
                  <a16:creationId xmlns:a16="http://schemas.microsoft.com/office/drawing/2014/main" id="{9D24B24C-A6D4-4418-AF49-CD90DF9E345B}"/>
                </a:ext>
              </a:extLst>
            </p:cNvPr>
            <p:cNvSpPr txBox="1"/>
            <p:nvPr/>
          </p:nvSpPr>
          <p:spPr>
            <a:xfrm>
              <a:off x="9566875" y="2745630"/>
              <a:ext cx="574196" cy="400110"/>
            </a:xfrm>
            <a:prstGeom prst="rect">
              <a:avLst/>
            </a:prstGeom>
            <a:noFill/>
            <a:ln>
              <a:noFill/>
            </a:ln>
          </p:spPr>
          <p:txBody>
            <a:bodyPr wrap="none" rtlCol="0">
              <a:spAutoFit/>
            </a:bodyPr>
            <a:lstStyle/>
            <a:p>
              <a:r>
                <a:rPr lang="en-US" sz="2000" dirty="0">
                  <a:solidFill>
                    <a:schemeClr val="bg1"/>
                  </a:solidFill>
                </a:rPr>
                <a:t>200</a:t>
              </a:r>
              <a:endParaRPr lang="de-DE" sz="2000" dirty="0">
                <a:solidFill>
                  <a:schemeClr val="bg1"/>
                </a:solidFill>
              </a:endParaRPr>
            </a:p>
          </p:txBody>
        </p:sp>
        <p:sp>
          <p:nvSpPr>
            <p:cNvPr id="115" name="TextBox 114">
              <a:extLst>
                <a:ext uri="{FF2B5EF4-FFF2-40B4-BE49-F238E27FC236}">
                  <a16:creationId xmlns:a16="http://schemas.microsoft.com/office/drawing/2014/main" id="{524A1B6E-8157-4BCF-9581-AB45AE848E04}"/>
                </a:ext>
              </a:extLst>
            </p:cNvPr>
            <p:cNvSpPr txBox="1"/>
            <p:nvPr/>
          </p:nvSpPr>
          <p:spPr>
            <a:xfrm>
              <a:off x="9566875" y="3527429"/>
              <a:ext cx="574196" cy="400110"/>
            </a:xfrm>
            <a:prstGeom prst="rect">
              <a:avLst/>
            </a:prstGeom>
            <a:noFill/>
            <a:ln>
              <a:noFill/>
            </a:ln>
          </p:spPr>
          <p:txBody>
            <a:bodyPr wrap="none" rtlCol="0">
              <a:spAutoFit/>
            </a:bodyPr>
            <a:lstStyle/>
            <a:p>
              <a:r>
                <a:rPr lang="en-US" sz="2000" dirty="0">
                  <a:solidFill>
                    <a:schemeClr val="bg1"/>
                  </a:solidFill>
                </a:rPr>
                <a:t>300</a:t>
              </a:r>
              <a:endParaRPr lang="de-DE" sz="2000" dirty="0">
                <a:solidFill>
                  <a:schemeClr val="bg1"/>
                </a:solidFill>
              </a:endParaRPr>
            </a:p>
          </p:txBody>
        </p:sp>
        <p:sp>
          <p:nvSpPr>
            <p:cNvPr id="116" name="TextBox 115">
              <a:extLst>
                <a:ext uri="{FF2B5EF4-FFF2-40B4-BE49-F238E27FC236}">
                  <a16:creationId xmlns:a16="http://schemas.microsoft.com/office/drawing/2014/main" id="{73AA7017-2414-4EA0-8897-3519AAEDC6A5}"/>
                </a:ext>
              </a:extLst>
            </p:cNvPr>
            <p:cNvSpPr txBox="1"/>
            <p:nvPr/>
          </p:nvSpPr>
          <p:spPr>
            <a:xfrm>
              <a:off x="9566875" y="4366566"/>
              <a:ext cx="574196" cy="400110"/>
            </a:xfrm>
            <a:prstGeom prst="rect">
              <a:avLst/>
            </a:prstGeom>
            <a:noFill/>
            <a:ln>
              <a:noFill/>
            </a:ln>
          </p:spPr>
          <p:txBody>
            <a:bodyPr wrap="none" rtlCol="0">
              <a:spAutoFit/>
            </a:bodyPr>
            <a:lstStyle/>
            <a:p>
              <a:r>
                <a:rPr lang="en-US" sz="2000" dirty="0">
                  <a:solidFill>
                    <a:schemeClr val="bg1"/>
                  </a:solidFill>
                </a:rPr>
                <a:t>400</a:t>
              </a:r>
              <a:endParaRPr lang="de-DE" sz="2000" dirty="0">
                <a:solidFill>
                  <a:schemeClr val="bg1"/>
                </a:solidFill>
              </a:endParaRPr>
            </a:p>
          </p:txBody>
        </p:sp>
        <p:sp>
          <p:nvSpPr>
            <p:cNvPr id="117" name="TextBox 116">
              <a:extLst>
                <a:ext uri="{FF2B5EF4-FFF2-40B4-BE49-F238E27FC236}">
                  <a16:creationId xmlns:a16="http://schemas.microsoft.com/office/drawing/2014/main" id="{E79D02A8-19EA-4DAF-BEB7-0F18124A4B96}"/>
                </a:ext>
              </a:extLst>
            </p:cNvPr>
            <p:cNvSpPr txBox="1"/>
            <p:nvPr/>
          </p:nvSpPr>
          <p:spPr>
            <a:xfrm>
              <a:off x="9561911" y="5190774"/>
              <a:ext cx="574196" cy="400110"/>
            </a:xfrm>
            <a:prstGeom prst="rect">
              <a:avLst/>
            </a:prstGeom>
            <a:noFill/>
            <a:ln>
              <a:noFill/>
            </a:ln>
          </p:spPr>
          <p:txBody>
            <a:bodyPr wrap="none" rtlCol="0">
              <a:spAutoFit/>
            </a:bodyPr>
            <a:lstStyle/>
            <a:p>
              <a:r>
                <a:rPr lang="en-US" sz="2000" dirty="0">
                  <a:solidFill>
                    <a:schemeClr val="bg1"/>
                  </a:solidFill>
                </a:rPr>
                <a:t>500</a:t>
              </a:r>
              <a:endParaRPr lang="de-DE" sz="2000" dirty="0">
                <a:solidFill>
                  <a:schemeClr val="bg1"/>
                </a:solidFill>
              </a:endParaRPr>
            </a:p>
          </p:txBody>
        </p:sp>
        <p:sp>
          <p:nvSpPr>
            <p:cNvPr id="118" name="TextBox 117">
              <a:extLst>
                <a:ext uri="{FF2B5EF4-FFF2-40B4-BE49-F238E27FC236}">
                  <a16:creationId xmlns:a16="http://schemas.microsoft.com/office/drawing/2014/main" id="{F8344536-EA67-4936-A207-84DAB3BFAB65}"/>
                </a:ext>
              </a:extLst>
            </p:cNvPr>
            <p:cNvSpPr txBox="1"/>
            <p:nvPr/>
          </p:nvSpPr>
          <p:spPr>
            <a:xfrm>
              <a:off x="10909467" y="5631635"/>
              <a:ext cx="343664" cy="461665"/>
            </a:xfrm>
            <a:prstGeom prst="rect">
              <a:avLst/>
            </a:prstGeom>
            <a:noFill/>
            <a:ln>
              <a:noFill/>
            </a:ln>
          </p:spPr>
          <p:txBody>
            <a:bodyPr wrap="square" rtlCol="0">
              <a:spAutoFit/>
            </a:bodyPr>
            <a:lstStyle/>
            <a:p>
              <a:r>
                <a:rPr lang="en-US" sz="2400" i="1" dirty="0">
                  <a:solidFill>
                    <a:schemeClr val="bg1"/>
                  </a:solidFill>
                  <a:latin typeface="Times New Roman" panose="02020603050405020304" pitchFamily="18" charset="0"/>
                  <a:cs typeface="Times New Roman" panose="02020603050405020304" pitchFamily="18" charset="0"/>
                </a:rPr>
                <a:t>x</a:t>
              </a:r>
              <a:endParaRPr lang="de-DE" sz="2000" i="1" dirty="0">
                <a:solidFill>
                  <a:schemeClr val="bg1"/>
                </a:solidFill>
                <a:latin typeface="Times New Roman" panose="02020603050405020304" pitchFamily="18" charset="0"/>
                <a:cs typeface="Times New Roman" panose="02020603050405020304" pitchFamily="18" charset="0"/>
              </a:endParaRPr>
            </a:p>
          </p:txBody>
        </p:sp>
        <p:sp>
          <p:nvSpPr>
            <p:cNvPr id="119" name="TextBox 118">
              <a:extLst>
                <a:ext uri="{FF2B5EF4-FFF2-40B4-BE49-F238E27FC236}">
                  <a16:creationId xmlns:a16="http://schemas.microsoft.com/office/drawing/2014/main" id="{34A97D9C-371C-472D-BE9C-6AA4B736260C}"/>
                </a:ext>
              </a:extLst>
            </p:cNvPr>
            <p:cNvSpPr txBox="1"/>
            <p:nvPr/>
          </p:nvSpPr>
          <p:spPr>
            <a:xfrm>
              <a:off x="10924044" y="5463100"/>
              <a:ext cx="314510" cy="400110"/>
            </a:xfrm>
            <a:prstGeom prst="rect">
              <a:avLst/>
            </a:prstGeom>
            <a:noFill/>
            <a:ln>
              <a:noFill/>
            </a:ln>
          </p:spPr>
          <p:txBody>
            <a:bodyPr wrap="none" rtlCol="0">
              <a:spAutoFit/>
            </a:bodyPr>
            <a:lstStyle/>
            <a:p>
              <a:r>
                <a:rPr lang="en-US" sz="2000" dirty="0">
                  <a:solidFill>
                    <a:schemeClr val="bg1"/>
                  </a:solidFill>
                </a:rPr>
                <a:t>0</a:t>
              </a:r>
              <a:endParaRPr lang="de-DE" sz="2000" dirty="0">
                <a:solidFill>
                  <a:schemeClr val="bg1"/>
                </a:solidFill>
              </a:endParaRPr>
            </a:p>
          </p:txBody>
        </p:sp>
        <p:sp>
          <p:nvSpPr>
            <p:cNvPr id="120" name="TextBox 119">
              <a:extLst>
                <a:ext uri="{FF2B5EF4-FFF2-40B4-BE49-F238E27FC236}">
                  <a16:creationId xmlns:a16="http://schemas.microsoft.com/office/drawing/2014/main" id="{EAB6EB3D-1F44-4174-9C90-ED008BFDA7BA}"/>
                </a:ext>
              </a:extLst>
            </p:cNvPr>
            <p:cNvSpPr txBox="1"/>
            <p:nvPr/>
          </p:nvSpPr>
          <p:spPr>
            <a:xfrm>
              <a:off x="10150441" y="5459283"/>
              <a:ext cx="522900" cy="400110"/>
            </a:xfrm>
            <a:prstGeom prst="rect">
              <a:avLst/>
            </a:prstGeom>
            <a:noFill/>
            <a:ln>
              <a:noFill/>
            </a:ln>
          </p:spPr>
          <p:txBody>
            <a:bodyPr wrap="none" rtlCol="0">
              <a:spAutoFit/>
            </a:bodyPr>
            <a:lstStyle/>
            <a:p>
              <a:r>
                <a:rPr lang="en-US" sz="2000" dirty="0">
                  <a:solidFill>
                    <a:schemeClr val="bg1"/>
                  </a:solidFill>
                </a:rPr>
                <a:t>-10</a:t>
              </a:r>
              <a:endParaRPr lang="de-DE" sz="2000" dirty="0">
                <a:solidFill>
                  <a:schemeClr val="bg1"/>
                </a:solidFill>
              </a:endParaRPr>
            </a:p>
          </p:txBody>
        </p:sp>
        <p:sp>
          <p:nvSpPr>
            <p:cNvPr id="121" name="TextBox 120">
              <a:extLst>
                <a:ext uri="{FF2B5EF4-FFF2-40B4-BE49-F238E27FC236}">
                  <a16:creationId xmlns:a16="http://schemas.microsoft.com/office/drawing/2014/main" id="{6EFCDF63-2131-43C3-A8F9-E52217035DED}"/>
                </a:ext>
              </a:extLst>
            </p:cNvPr>
            <p:cNvSpPr txBox="1"/>
            <p:nvPr/>
          </p:nvSpPr>
          <p:spPr>
            <a:xfrm>
              <a:off x="11446674" y="5460396"/>
              <a:ext cx="444352" cy="400110"/>
            </a:xfrm>
            <a:prstGeom prst="rect">
              <a:avLst/>
            </a:prstGeom>
            <a:noFill/>
            <a:ln>
              <a:noFill/>
            </a:ln>
          </p:spPr>
          <p:txBody>
            <a:bodyPr wrap="none" rtlCol="0">
              <a:spAutoFit/>
            </a:bodyPr>
            <a:lstStyle/>
            <a:p>
              <a:r>
                <a:rPr lang="en-US" sz="2000" dirty="0">
                  <a:solidFill>
                    <a:schemeClr val="bg1"/>
                  </a:solidFill>
                </a:rPr>
                <a:t>10</a:t>
              </a:r>
              <a:endParaRPr lang="de-DE" sz="2000" dirty="0">
                <a:solidFill>
                  <a:schemeClr val="bg1"/>
                </a:solidFill>
              </a:endParaRPr>
            </a:p>
          </p:txBody>
        </p:sp>
        <p:sp>
          <p:nvSpPr>
            <p:cNvPr id="122" name="TextBox 121">
              <a:extLst>
                <a:ext uri="{FF2B5EF4-FFF2-40B4-BE49-F238E27FC236}">
                  <a16:creationId xmlns:a16="http://schemas.microsoft.com/office/drawing/2014/main" id="{720A8A49-D9F5-457D-914F-22048EB13FE8}"/>
                </a:ext>
              </a:extLst>
            </p:cNvPr>
            <p:cNvSpPr txBox="1"/>
            <p:nvPr/>
          </p:nvSpPr>
          <p:spPr>
            <a:xfrm>
              <a:off x="10815315" y="1359484"/>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grpSp>
      <mc:AlternateContent xmlns:mc="http://schemas.openxmlformats.org/markup-compatibility/2006" xmlns:a14="http://schemas.microsoft.com/office/drawing/2010/main">
        <mc:Choice Requires="a14">
          <p:sp>
            <p:nvSpPr>
              <p:cNvPr id="167" name="CaixaDeTexto 68">
                <a:extLst>
                  <a:ext uri="{FF2B5EF4-FFF2-40B4-BE49-F238E27FC236}">
                    <a16:creationId xmlns:a16="http://schemas.microsoft.com/office/drawing/2014/main" id="{03BE109D-E8D4-4264-B4EB-ABB8AA23C75D}"/>
                  </a:ext>
                </a:extLst>
              </p:cNvPr>
              <p:cNvSpPr txBox="1"/>
              <p:nvPr/>
            </p:nvSpPr>
            <p:spPr>
              <a:xfrm>
                <a:off x="6160160" y="4631806"/>
                <a:ext cx="1732173" cy="707886"/>
              </a:xfrm>
              <a:prstGeom prst="rect">
                <a:avLst/>
              </a:prstGeom>
              <a:noFill/>
              <a:ln w="28575">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A7FF"/>
                          </a:solidFill>
                          <a:latin typeface="Cambria Math" panose="02040503050406030204" pitchFamily="18" charset="0"/>
                        </a:rPr>
                        <m:t>𝑻</m:t>
                      </m:r>
                      <m:r>
                        <a:rPr lang="en-US" sz="2000" i="1" dirty="0">
                          <a:solidFill>
                            <a:srgbClr val="00A7FF"/>
                          </a:solidFill>
                          <a:latin typeface="Cambria Math" panose="02040503050406030204" pitchFamily="18" charset="0"/>
                        </a:rPr>
                        <m:t>=−0.0077</m:t>
                      </m:r>
                    </m:oMath>
                  </m:oMathPara>
                </a14:m>
                <a:endParaRPr lang="en-US" sz="2000" dirty="0">
                  <a:solidFill>
                    <a:srgbClr val="00A7FF"/>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b="1" i="1" smtClean="0">
                          <a:solidFill>
                            <a:schemeClr val="bg1"/>
                          </a:solidFill>
                          <a:latin typeface="Cambria Math" panose="02040503050406030204" pitchFamily="18" charset="0"/>
                          <a:ea typeface="Cambria Math" panose="02040503050406030204" pitchFamily="18" charset="0"/>
                        </a:rPr>
                        <m:t>𝝁</m:t>
                      </m:r>
                      <m:r>
                        <a:rPr lang="en-US" sz="2000" i="1" smtClean="0">
                          <a:solidFill>
                            <a:schemeClr val="bg1"/>
                          </a:solidFill>
                          <a:latin typeface="Cambria Math" panose="02040503050406030204" pitchFamily="18" charset="0"/>
                          <a:ea typeface="Cambria Math" panose="02040503050406030204" pitchFamily="18" charset="0"/>
                        </a:rPr>
                        <m:t>=+</m:t>
                      </m:r>
                      <m:r>
                        <a:rPr lang="en-US" sz="2000" b="0" i="1" smtClean="0">
                          <a:solidFill>
                            <a:schemeClr val="bg1"/>
                          </a:solidFill>
                          <a:latin typeface="Cambria Math" panose="02040503050406030204" pitchFamily="18" charset="0"/>
                          <a:ea typeface="Cambria Math" panose="02040503050406030204" pitchFamily="18" charset="0"/>
                        </a:rPr>
                        <m:t>1</m:t>
                      </m:r>
                      <m:r>
                        <a:rPr lang="en-US" sz="2000" i="1" smtClean="0">
                          <a:solidFill>
                            <a:schemeClr val="bg1"/>
                          </a:solidFill>
                          <a:latin typeface="Cambria Math" panose="02040503050406030204" pitchFamily="18" charset="0"/>
                          <a:ea typeface="Cambria Math" panose="02040503050406030204" pitchFamily="18" charset="0"/>
                        </a:rPr>
                        <m:t>.</m:t>
                      </m:r>
                      <m:r>
                        <a:rPr lang="en-US" sz="2000" b="0" i="1" smtClean="0">
                          <a:solidFill>
                            <a:schemeClr val="bg1"/>
                          </a:solidFill>
                          <a:latin typeface="Cambria Math" panose="02040503050406030204" pitchFamily="18" charset="0"/>
                          <a:ea typeface="Cambria Math" panose="02040503050406030204" pitchFamily="18" charset="0"/>
                        </a:rPr>
                        <m:t>7</m:t>
                      </m:r>
                      <m:r>
                        <a:rPr lang="en-US" sz="2000" i="1" smtClean="0">
                          <a:solidFill>
                            <a:schemeClr val="bg1"/>
                          </a:solidFill>
                          <a:latin typeface="Cambria Math" panose="02040503050406030204" pitchFamily="18" charset="0"/>
                          <a:ea typeface="Cambria Math" panose="02040503050406030204" pitchFamily="18" charset="0"/>
                        </a:rPr>
                        <m:t>5</m:t>
                      </m:r>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167" name="CaixaDeTexto 68">
                <a:extLst>
                  <a:ext uri="{FF2B5EF4-FFF2-40B4-BE49-F238E27FC236}">
                    <a16:creationId xmlns:a16="http://schemas.microsoft.com/office/drawing/2014/main" id="{03BE109D-E8D4-4264-B4EB-ABB8AA23C75D}"/>
                  </a:ext>
                </a:extLst>
              </p:cNvPr>
              <p:cNvSpPr txBox="1">
                <a:spLocks noRot="1" noChangeAspect="1" noMove="1" noResize="1" noEditPoints="1" noAdjustHandles="1" noChangeArrowheads="1" noChangeShapeType="1" noTextEdit="1"/>
              </p:cNvSpPr>
              <p:nvPr/>
            </p:nvSpPr>
            <p:spPr>
              <a:xfrm>
                <a:off x="6160160" y="4631806"/>
                <a:ext cx="1732173" cy="707886"/>
              </a:xfrm>
              <a:prstGeom prst="rect">
                <a:avLst/>
              </a:prstGeom>
              <a:blipFill>
                <a:blip r:embed="rId3"/>
                <a:stretch>
                  <a:fillRect b="-2586"/>
                </a:stretch>
              </a:blipFill>
              <a:ln w="28575">
                <a:no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8" name="CaixaDeTexto 74">
                <a:extLst>
                  <a:ext uri="{FF2B5EF4-FFF2-40B4-BE49-F238E27FC236}">
                    <a16:creationId xmlns:a16="http://schemas.microsoft.com/office/drawing/2014/main" id="{B2FE6DA5-31FC-4AA1-BCEA-859A41D01685}"/>
                  </a:ext>
                </a:extLst>
              </p:cNvPr>
              <p:cNvSpPr txBox="1"/>
              <p:nvPr/>
            </p:nvSpPr>
            <p:spPr>
              <a:xfrm>
                <a:off x="5980826" y="3435323"/>
                <a:ext cx="2150717" cy="753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schemeClr val="bg1"/>
                              </a:solidFill>
                              <a:latin typeface="Cambria Math" panose="02040503050406030204" pitchFamily="18" charset="0"/>
                            </a:rPr>
                          </m:ctrlPr>
                        </m:sSupPr>
                        <m:e>
                          <m:d>
                            <m:dPr>
                              <m:begChr m:val="|"/>
                              <m:endChr m:val="|"/>
                              <m:ctrlPr>
                                <a:rPr lang="en-US" sz="2400" i="1">
                                  <a:solidFill>
                                    <a:schemeClr val="bg1"/>
                                  </a:solidFill>
                                  <a:latin typeface="Cambria Math" panose="02040503050406030204" pitchFamily="18" charset="0"/>
                                </a:rPr>
                              </m:ctrlPr>
                            </m:dPr>
                            <m:e>
                              <m:sSubSup>
                                <m:sSubSupPr>
                                  <m:ctrlPr>
                                    <a:rPr lang="en-US" sz="2400" i="1">
                                      <a:solidFill>
                                        <a:schemeClr val="bg1"/>
                                      </a:solidFill>
                                      <a:latin typeface="Cambria Math" panose="02040503050406030204" pitchFamily="18" charset="0"/>
                                    </a:rPr>
                                  </m:ctrlPr>
                                </m:sSubSupPr>
                                <m:e>
                                  <m:r>
                                    <a:rPr lang="en-US" sz="2400" i="1">
                                      <a:solidFill>
                                        <a:schemeClr val="bg1"/>
                                      </a:solidFill>
                                      <a:latin typeface="Cambria Math" panose="02040503050406030204" pitchFamily="18" charset="0"/>
                                    </a:rPr>
                                    <m:t>𝑐</m:t>
                                  </m:r>
                                </m:e>
                                <m:sub>
                                  <m:r>
                                    <a:rPr lang="en-US" sz="2400" b="0" i="1" smtClean="0">
                                      <a:solidFill>
                                        <a:schemeClr val="bg1"/>
                                      </a:solidFill>
                                      <a:latin typeface="Cambria Math" panose="02040503050406030204" pitchFamily="18" charset="0"/>
                                    </a:rPr>
                                    <m:t>𝑖</m:t>
                                  </m:r>
                                </m:sub>
                                <m:sup>
                                  <m:r>
                                    <a:rPr lang="en-US" sz="2400" i="1" smtClean="0">
                                      <a:solidFill>
                                        <a:schemeClr val="bg1"/>
                                      </a:solidFill>
                                      <a:latin typeface="Cambria Math" panose="02040503050406030204" pitchFamily="18" charset="0"/>
                                    </a:rPr>
                                    <m:t>𝑜𝑢𝑡</m:t>
                                  </m:r>
                                </m:sup>
                              </m:sSubSup>
                            </m:e>
                          </m:d>
                        </m:e>
                        <m:sup>
                          <m:r>
                            <a:rPr lang="en-US" sz="2400" i="1" smtClean="0">
                              <a:solidFill>
                                <a:schemeClr val="bg1"/>
                              </a:solidFill>
                              <a:latin typeface="Cambria Math" panose="02040503050406030204" pitchFamily="18" charset="0"/>
                            </a:rPr>
                            <m:t>2</m:t>
                          </m:r>
                        </m:sup>
                      </m:sSup>
                      <m:r>
                        <a:rPr lang="en-US" sz="2400" i="1" smtClean="0">
                          <a:solidFill>
                            <a:schemeClr val="bg1"/>
                          </a:solidFill>
                          <a:latin typeface="Cambria Math" panose="02040503050406030204" pitchFamily="18" charset="0"/>
                        </a:rPr>
                        <m:t>=</m:t>
                      </m:r>
                      <m:f>
                        <m:fPr>
                          <m:ctrlPr>
                            <a:rPr lang="en-US" sz="2400" i="1" smtClean="0">
                              <a:solidFill>
                                <a:schemeClr val="bg1"/>
                              </a:solidFill>
                              <a:latin typeface="Cambria Math" panose="02040503050406030204" pitchFamily="18" charset="0"/>
                            </a:rPr>
                          </m:ctrlPr>
                        </m:fPr>
                        <m:num>
                          <m:r>
                            <a:rPr lang="en-US" sz="2400" i="1" smtClean="0">
                              <a:solidFill>
                                <a:schemeClr val="bg1"/>
                              </a:solidFill>
                              <a:latin typeface="Cambria Math" panose="02040503050406030204" pitchFamily="18" charset="0"/>
                            </a:rPr>
                            <m:t>𝑇</m:t>
                          </m:r>
                        </m:num>
                        <m:den>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𝝐</m:t>
                              </m:r>
                            </m:e>
                            <m:sub>
                              <m:r>
                                <a:rPr lang="en-US" sz="2400" b="1" i="1">
                                  <a:solidFill>
                                    <a:schemeClr val="bg1"/>
                                  </a:solidFill>
                                  <a:latin typeface="Cambria Math" panose="02040503050406030204" pitchFamily="18" charset="0"/>
                                </a:rPr>
                                <m:t>𝒊</m:t>
                              </m:r>
                            </m:sub>
                          </m:sSub>
                          <m:r>
                            <a:rPr lang="en-US" sz="2400" i="1" smtClean="0">
                              <a:solidFill>
                                <a:schemeClr val="bg1"/>
                              </a:solidFill>
                              <a:latin typeface="Cambria Math" panose="02040503050406030204" pitchFamily="18" charset="0"/>
                            </a:rPr>
                            <m:t>−</m:t>
                          </m:r>
                          <m:r>
                            <a:rPr lang="en-US" sz="2400" i="1" smtClean="0">
                              <a:solidFill>
                                <a:schemeClr val="bg1"/>
                              </a:solidFill>
                              <a:latin typeface="Cambria Math" panose="02040503050406030204" pitchFamily="18" charset="0"/>
                              <a:ea typeface="Cambria Math" panose="02040503050406030204" pitchFamily="18" charset="0"/>
                            </a:rPr>
                            <m:t>𝜇</m:t>
                          </m:r>
                        </m:den>
                      </m:f>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68" name="CaixaDeTexto 74">
                <a:extLst>
                  <a:ext uri="{FF2B5EF4-FFF2-40B4-BE49-F238E27FC236}">
                    <a16:creationId xmlns:a16="http://schemas.microsoft.com/office/drawing/2014/main" id="{B2FE6DA5-31FC-4AA1-BCEA-859A41D01685}"/>
                  </a:ext>
                </a:extLst>
              </p:cNvPr>
              <p:cNvSpPr txBox="1">
                <a:spLocks noRot="1" noChangeAspect="1" noMove="1" noResize="1" noEditPoints="1" noAdjustHandles="1" noChangeArrowheads="1" noChangeShapeType="1" noTextEdit="1"/>
              </p:cNvSpPr>
              <p:nvPr/>
            </p:nvSpPr>
            <p:spPr>
              <a:xfrm>
                <a:off x="5980826" y="3435323"/>
                <a:ext cx="2150717" cy="753604"/>
              </a:xfrm>
              <a:prstGeom prst="rect">
                <a:avLst/>
              </a:prstGeom>
              <a:blipFill>
                <a:blip r:embed="rId4"/>
                <a:stretch>
                  <a:fillRect/>
                </a:stretch>
              </a:blipFill>
            </p:spPr>
            <p:txBody>
              <a:bodyPr/>
              <a:lstStyle/>
              <a:p>
                <a:r>
                  <a:rPr lang="de-DE">
                    <a:noFill/>
                  </a:rPr>
                  <a:t> </a:t>
                </a:r>
              </a:p>
            </p:txBody>
          </p:sp>
        </mc:Fallback>
      </mc:AlternateContent>
      <p:grpSp>
        <p:nvGrpSpPr>
          <p:cNvPr id="170" name="组合 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DE380A0-35A9-4C51-A5CA-6223832D959D}"/>
              </a:ext>
            </a:extLst>
          </p:cNvPr>
          <p:cNvGrpSpPr/>
          <p:nvPr/>
        </p:nvGrpSpPr>
        <p:grpSpPr>
          <a:xfrm>
            <a:off x="6160160" y="4377022"/>
            <a:ext cx="1794640" cy="1186136"/>
            <a:chOff x="4399639" y="3764778"/>
            <a:chExt cx="3207877" cy="3207872"/>
          </a:xfrm>
        </p:grpSpPr>
        <p:sp>
          <p:nvSpPr>
            <p:cNvPr id="171" name="椭圆 2">
              <a:extLst>
                <a:ext uri="{FF2B5EF4-FFF2-40B4-BE49-F238E27FC236}">
                  <a16:creationId xmlns:a16="http://schemas.microsoft.com/office/drawing/2014/main" id="{B55788FC-BA92-461C-A54A-601A412E4519}"/>
                </a:ext>
              </a:extLst>
            </p:cNvPr>
            <p:cNvSpPr/>
            <p:nvPr/>
          </p:nvSpPr>
          <p:spPr>
            <a:xfrm>
              <a:off x="4399639" y="3764778"/>
              <a:ext cx="3207877" cy="3207872"/>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sp>
          <p:nvSpPr>
            <p:cNvPr id="172" name="椭圆 24">
              <a:extLst>
                <a:ext uri="{FF2B5EF4-FFF2-40B4-BE49-F238E27FC236}">
                  <a16:creationId xmlns:a16="http://schemas.microsoft.com/office/drawing/2014/main" id="{2D91EB0A-C01E-4252-ABB2-FF7459BA7222}"/>
                </a:ext>
              </a:extLst>
            </p:cNvPr>
            <p:cNvSpPr/>
            <p:nvPr/>
          </p:nvSpPr>
          <p:spPr>
            <a:xfrm rot="3084034">
              <a:off x="4538575" y="3903715"/>
              <a:ext cx="2930003" cy="2929998"/>
            </a:xfrm>
            <a:prstGeom prst="ellipse">
              <a:avLst/>
            </a:prstGeom>
            <a:gradFill flip="none" rotWithShape="1">
              <a:gsLst>
                <a:gs pos="60000">
                  <a:sysClr val="window" lastClr="FFFFFF">
                    <a:lumMod val="75000"/>
                    <a:alpha val="0"/>
                  </a:sysClr>
                </a:gs>
                <a:gs pos="100000">
                  <a:sysClr val="window" lastClr="FFFFFF">
                    <a:lumMod val="75000"/>
                    <a:alpha val="61000"/>
                  </a:sysClr>
                </a:gs>
                <a:gs pos="77000">
                  <a:sysClr val="window" lastClr="FFFFFF">
                    <a:lumMod val="75000"/>
                    <a:alpha val="20000"/>
                  </a:sysClr>
                </a:gs>
              </a:gsLst>
              <a:path path="circle">
                <a:fillToRect l="50000" t="50000" r="50000" b="50000"/>
              </a:path>
              <a:tileRect/>
            </a:gradFill>
            <a:ln w="25400" cap="flat" cmpd="sng" algn="ctr">
              <a:gradFill flip="none" rotWithShape="1">
                <a:gsLst>
                  <a:gs pos="20000">
                    <a:sysClr val="window" lastClr="FFFFFF">
                      <a:lumMod val="75000"/>
                      <a:alpha val="0"/>
                    </a:sysClr>
                  </a:gs>
                  <a:gs pos="50000">
                    <a:sysClr val="window" lastClr="FFFFFF">
                      <a:lumMod val="75000"/>
                      <a:alpha val="39000"/>
                    </a:sysClr>
                  </a:gs>
                  <a:gs pos="80000">
                    <a:sysClr val="window" lastClr="FFFFFF">
                      <a:lumMod val="75000"/>
                      <a:alpha val="0"/>
                    </a:sysClr>
                  </a:gs>
                </a:gsLst>
                <a:lin ang="5400000" scaled="1"/>
                <a:tileRect/>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grpSp>
      <p:cxnSp>
        <p:nvCxnSpPr>
          <p:cNvPr id="175" name="Straight Connector 174">
            <a:extLst>
              <a:ext uri="{FF2B5EF4-FFF2-40B4-BE49-F238E27FC236}">
                <a16:creationId xmlns:a16="http://schemas.microsoft.com/office/drawing/2014/main" id="{913C565F-30EE-419F-AC6E-037090D0780E}"/>
              </a:ext>
            </a:extLst>
          </p:cNvPr>
          <p:cNvCxnSpPr>
            <a:cxnSpLocks/>
          </p:cNvCxnSpPr>
          <p:nvPr/>
        </p:nvCxnSpPr>
        <p:spPr>
          <a:xfrm>
            <a:off x="10082778" y="1326412"/>
            <a:ext cx="192485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6" name="Group 105">
            <a:extLst>
              <a:ext uri="{FF2B5EF4-FFF2-40B4-BE49-F238E27FC236}">
                <a16:creationId xmlns:a16="http://schemas.microsoft.com/office/drawing/2014/main" id="{DA557D5F-E5CE-4C79-81D3-586CF95966E1}"/>
              </a:ext>
            </a:extLst>
          </p:cNvPr>
          <p:cNvGrpSpPr/>
          <p:nvPr/>
        </p:nvGrpSpPr>
        <p:grpSpPr>
          <a:xfrm>
            <a:off x="473179" y="2476413"/>
            <a:ext cx="4874045" cy="1329224"/>
            <a:chOff x="8065127" y="3054915"/>
            <a:chExt cx="3847986" cy="1049403"/>
          </a:xfrm>
        </p:grpSpPr>
        <p:pic>
          <p:nvPicPr>
            <p:cNvPr id="107" name="Picture 106">
              <a:extLst>
                <a:ext uri="{FF2B5EF4-FFF2-40B4-BE49-F238E27FC236}">
                  <a16:creationId xmlns:a16="http://schemas.microsoft.com/office/drawing/2014/main" id="{6AB50DAD-D6EA-449F-AC0A-AAD92E1F37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2121" y="3168652"/>
              <a:ext cx="2981231" cy="668851"/>
            </a:xfrm>
            <a:prstGeom prst="rect">
              <a:avLst/>
            </a:prstGeom>
          </p:spPr>
        </p:pic>
        <p:sp>
          <p:nvSpPr>
            <p:cNvPr id="108" name="TextBox 107">
              <a:extLst>
                <a:ext uri="{FF2B5EF4-FFF2-40B4-BE49-F238E27FC236}">
                  <a16:creationId xmlns:a16="http://schemas.microsoft.com/office/drawing/2014/main" id="{C8530094-9040-4B4E-9764-189554EC4BBF}"/>
                </a:ext>
              </a:extLst>
            </p:cNvPr>
            <p:cNvSpPr txBox="1"/>
            <p:nvPr/>
          </p:nvSpPr>
          <p:spPr>
            <a:xfrm>
              <a:off x="8800443" y="3860686"/>
              <a:ext cx="72137" cy="170090"/>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0</a:t>
              </a:r>
            </a:p>
          </p:txBody>
        </p:sp>
        <p:sp>
          <p:nvSpPr>
            <p:cNvPr id="110" name="TextBox 109">
              <a:extLst>
                <a:ext uri="{FF2B5EF4-FFF2-40B4-BE49-F238E27FC236}">
                  <a16:creationId xmlns:a16="http://schemas.microsoft.com/office/drawing/2014/main" id="{163C9B1B-FE85-4333-9BC6-CF02B10BAA04}"/>
                </a:ext>
              </a:extLst>
            </p:cNvPr>
            <p:cNvSpPr txBox="1"/>
            <p:nvPr/>
          </p:nvSpPr>
          <p:spPr>
            <a:xfrm>
              <a:off x="8728248" y="3054915"/>
              <a:ext cx="72137" cy="170090"/>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0</a:t>
              </a:r>
            </a:p>
          </p:txBody>
        </p:sp>
        <p:sp>
          <p:nvSpPr>
            <p:cNvPr id="124" name="TextBox 123">
              <a:extLst>
                <a:ext uri="{FF2B5EF4-FFF2-40B4-BE49-F238E27FC236}">
                  <a16:creationId xmlns:a16="http://schemas.microsoft.com/office/drawing/2014/main" id="{0620BEE6-F3A9-4E29-89C1-4CAD1F5C5950}"/>
                </a:ext>
              </a:extLst>
            </p:cNvPr>
            <p:cNvSpPr txBox="1"/>
            <p:nvPr/>
          </p:nvSpPr>
          <p:spPr>
            <a:xfrm>
              <a:off x="11696704" y="3862892"/>
              <a:ext cx="216409" cy="170090"/>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500</a:t>
              </a:r>
            </a:p>
          </p:txBody>
        </p:sp>
        <p:sp>
          <p:nvSpPr>
            <p:cNvPr id="126" name="TextBox 125">
              <a:extLst>
                <a:ext uri="{FF2B5EF4-FFF2-40B4-BE49-F238E27FC236}">
                  <a16:creationId xmlns:a16="http://schemas.microsoft.com/office/drawing/2014/main" id="{29E19861-ACE5-4E79-B370-A2BA903CDB4E}"/>
                </a:ext>
              </a:extLst>
            </p:cNvPr>
            <p:cNvSpPr txBox="1"/>
            <p:nvPr/>
          </p:nvSpPr>
          <p:spPr>
            <a:xfrm>
              <a:off x="8466909" y="3764050"/>
              <a:ext cx="331574" cy="170090"/>
            </a:xfrm>
            <a:prstGeom prst="rect">
              <a:avLst/>
            </a:prstGeom>
            <a:noFill/>
          </p:spPr>
          <p:txBody>
            <a:bodyPr wrap="none" lIns="0" tIns="0" rIns="0" bIns="0" rtlCol="0">
              <a:spAutoFit/>
            </a:bodyPr>
            <a:lstStyle/>
            <a:p>
              <a:r>
                <a:rPr lang="en-US" sz="1400" dirty="0">
                  <a:solidFill>
                    <a:srgbClr val="FFFFFF"/>
                  </a:solidFill>
                  <a:latin typeface="Hans Kendrick V4"/>
                  <a:ea typeface="华文细黑"/>
                </a:rPr>
                <a:t>-1000</a:t>
              </a:r>
            </a:p>
          </p:txBody>
        </p:sp>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F46AA232-3B00-4950-AF40-8162E483B454}"/>
                    </a:ext>
                  </a:extLst>
                </p:cNvPr>
                <p:cNvSpPr txBox="1"/>
                <p:nvPr/>
              </p:nvSpPr>
              <p:spPr>
                <a:xfrm>
                  <a:off x="10314416" y="3885631"/>
                  <a:ext cx="198033" cy="2186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FFFF"/>
                            </a:solidFill>
                            <a:latin typeface="Cambria Math" panose="02040503050406030204" pitchFamily="18" charset="0"/>
                          </a:rPr>
                          <m:t>𝑚</m:t>
                        </m:r>
                      </m:oMath>
                    </m:oMathPara>
                  </a14:m>
                  <a:endParaRPr lang="en-US" dirty="0">
                    <a:solidFill>
                      <a:srgbClr val="FFFFFF"/>
                    </a:solidFill>
                    <a:latin typeface="Hans Kendrick V4"/>
                    <a:ea typeface="华文细黑"/>
                  </a:endParaRPr>
                </a:p>
              </p:txBody>
            </p:sp>
          </mc:Choice>
          <mc:Fallback xmlns="">
            <p:sp>
              <p:nvSpPr>
                <p:cNvPr id="129" name="TextBox 128">
                  <a:extLst>
                    <a:ext uri="{FF2B5EF4-FFF2-40B4-BE49-F238E27FC236}">
                      <a16:creationId xmlns:a16="http://schemas.microsoft.com/office/drawing/2014/main" id="{F46AA232-3B00-4950-AF40-8162E483B454}"/>
                    </a:ext>
                  </a:extLst>
                </p:cNvPr>
                <p:cNvSpPr txBox="1">
                  <a:spLocks noRot="1" noChangeAspect="1" noMove="1" noResize="1" noEditPoints="1" noAdjustHandles="1" noChangeArrowheads="1" noChangeShapeType="1" noTextEdit="1"/>
                </p:cNvSpPr>
                <p:nvPr/>
              </p:nvSpPr>
              <p:spPr>
                <a:xfrm>
                  <a:off x="10314416" y="3885631"/>
                  <a:ext cx="198033" cy="218687"/>
                </a:xfrm>
                <a:prstGeom prst="rect">
                  <a:avLst/>
                </a:prstGeom>
                <a:blipFill>
                  <a:blip r:embed="rId6"/>
                  <a:stretch>
                    <a:fillRect l="-14634" r="-1219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1" name="TextBox 130">
                  <a:extLst>
                    <a:ext uri="{FF2B5EF4-FFF2-40B4-BE49-F238E27FC236}">
                      <a16:creationId xmlns:a16="http://schemas.microsoft.com/office/drawing/2014/main" id="{2E472673-5752-4C31-96AF-A595EFC63069}"/>
                    </a:ext>
                  </a:extLst>
                </p:cNvPr>
                <p:cNvSpPr txBox="1"/>
                <p:nvPr/>
              </p:nvSpPr>
              <p:spPr>
                <a:xfrm>
                  <a:off x="8065127" y="3390326"/>
                  <a:ext cx="699189" cy="2186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FFFF"/>
                            </a:solidFill>
                            <a:latin typeface="Cambria Math" panose="02040503050406030204" pitchFamily="18" charset="0"/>
                            <a:ea typeface="华文细黑"/>
                          </a:rPr>
                          <m:t>𝑒𝑛𝑡𝑟𝑜𝑝𝑦</m:t>
                        </m:r>
                      </m:oMath>
                    </m:oMathPara>
                  </a14:m>
                  <a:endParaRPr lang="en-US" dirty="0">
                    <a:solidFill>
                      <a:srgbClr val="FFFFFF"/>
                    </a:solidFill>
                    <a:latin typeface="Hans Kendrick V4"/>
                    <a:ea typeface="华文细黑"/>
                  </a:endParaRPr>
                </a:p>
              </p:txBody>
            </p:sp>
          </mc:Choice>
          <mc:Fallback xmlns="">
            <p:sp>
              <p:nvSpPr>
                <p:cNvPr id="131" name="TextBox 130">
                  <a:extLst>
                    <a:ext uri="{FF2B5EF4-FFF2-40B4-BE49-F238E27FC236}">
                      <a16:creationId xmlns:a16="http://schemas.microsoft.com/office/drawing/2014/main" id="{2E472673-5752-4C31-96AF-A595EFC63069}"/>
                    </a:ext>
                  </a:extLst>
                </p:cNvPr>
                <p:cNvSpPr txBox="1">
                  <a:spLocks noRot="1" noChangeAspect="1" noMove="1" noResize="1" noEditPoints="1" noAdjustHandles="1" noChangeArrowheads="1" noChangeShapeType="1" noTextEdit="1"/>
                </p:cNvSpPr>
                <p:nvPr/>
              </p:nvSpPr>
              <p:spPr>
                <a:xfrm>
                  <a:off x="8065127" y="3390326"/>
                  <a:ext cx="699189" cy="218687"/>
                </a:xfrm>
                <a:prstGeom prst="rect">
                  <a:avLst/>
                </a:prstGeom>
                <a:blipFill>
                  <a:blip r:embed="rId7"/>
                  <a:stretch>
                    <a:fillRect l="-8276" r="-7586" b="-31111"/>
                  </a:stretch>
                </a:blipFill>
              </p:spPr>
              <p:txBody>
                <a:bodyPr/>
                <a:lstStyle/>
                <a:p>
                  <a:r>
                    <a:rPr lang="de-DE">
                      <a:noFill/>
                    </a:rPr>
                    <a:t> </a:t>
                  </a:r>
                </a:p>
              </p:txBody>
            </p:sp>
          </mc:Fallback>
        </mc:AlternateContent>
      </p:grpSp>
      <p:grpSp>
        <p:nvGrpSpPr>
          <p:cNvPr id="3" name="Group 2">
            <a:extLst>
              <a:ext uri="{FF2B5EF4-FFF2-40B4-BE49-F238E27FC236}">
                <a16:creationId xmlns:a16="http://schemas.microsoft.com/office/drawing/2014/main" id="{86B4E5EF-242E-45DB-A5B4-408F43D7EBDC}"/>
              </a:ext>
            </a:extLst>
          </p:cNvPr>
          <p:cNvGrpSpPr/>
          <p:nvPr/>
        </p:nvGrpSpPr>
        <p:grpSpPr>
          <a:xfrm>
            <a:off x="667041" y="4076483"/>
            <a:ext cx="4569011" cy="2257156"/>
            <a:chOff x="244893" y="3900821"/>
            <a:chExt cx="4569011" cy="2257156"/>
          </a:xfrm>
        </p:grpSpPr>
        <p:grpSp>
          <p:nvGrpSpPr>
            <p:cNvPr id="99" name="Group 98">
              <a:extLst>
                <a:ext uri="{FF2B5EF4-FFF2-40B4-BE49-F238E27FC236}">
                  <a16:creationId xmlns:a16="http://schemas.microsoft.com/office/drawing/2014/main" id="{1F35D5B1-C8DF-4742-9FD6-51FA90BDAB75}"/>
                </a:ext>
              </a:extLst>
            </p:cNvPr>
            <p:cNvGrpSpPr/>
            <p:nvPr/>
          </p:nvGrpSpPr>
          <p:grpSpPr>
            <a:xfrm>
              <a:off x="665606" y="3900821"/>
              <a:ext cx="4148298" cy="2257156"/>
              <a:chOff x="8597330" y="4594242"/>
              <a:chExt cx="3275020" cy="1781991"/>
            </a:xfrm>
          </p:grpSpPr>
          <p:pic>
            <p:nvPicPr>
              <p:cNvPr id="100" name="Picture 99">
                <a:extLst>
                  <a:ext uri="{FF2B5EF4-FFF2-40B4-BE49-F238E27FC236}">
                    <a16:creationId xmlns:a16="http://schemas.microsoft.com/office/drawing/2014/main" id="{C9F8C87A-CAE3-4D74-85CC-C57E798E9C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34314" y="4658663"/>
                <a:ext cx="3022782" cy="1314180"/>
              </a:xfrm>
              <a:prstGeom prst="rect">
                <a:avLst/>
              </a:prstGeom>
            </p:spPr>
          </p:pic>
          <mc:AlternateContent xmlns:mc="http://schemas.openxmlformats.org/markup-compatibility/2006" xmlns:a14="http://schemas.microsoft.com/office/drawing/2010/main">
            <mc:Choice Requires="a14">
              <p:sp>
                <p:nvSpPr>
                  <p:cNvPr id="101" name="TextBox 100">
                    <a:extLst>
                      <a:ext uri="{FF2B5EF4-FFF2-40B4-BE49-F238E27FC236}">
                        <a16:creationId xmlns:a16="http://schemas.microsoft.com/office/drawing/2014/main" id="{64A34C8F-2730-44F2-8C85-926BAC97B214}"/>
                      </a:ext>
                    </a:extLst>
                  </p:cNvPr>
                  <p:cNvSpPr txBox="1"/>
                  <p:nvPr/>
                </p:nvSpPr>
                <p:spPr>
                  <a:xfrm>
                    <a:off x="10202663" y="6099234"/>
                    <a:ext cx="23891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FFFF"/>
                                  </a:solidFill>
                                  <a:latin typeface="Cambria Math" panose="02040503050406030204" pitchFamily="18" charset="0"/>
                                </a:rPr>
                              </m:ctrlPr>
                            </m:sSubPr>
                            <m:e>
                              <m:r>
                                <a:rPr lang="en-US" i="1" smtClean="0">
                                  <a:solidFill>
                                    <a:srgbClr val="FFFFFF"/>
                                  </a:solidFill>
                                  <a:latin typeface="Cambria Math" panose="02040503050406030204" pitchFamily="18" charset="0"/>
                                </a:rPr>
                                <m:t>𝜀</m:t>
                              </m:r>
                            </m:e>
                            <m:sub>
                              <m:r>
                                <a:rPr lang="en-US" i="1" smtClean="0">
                                  <a:solidFill>
                                    <a:srgbClr val="FFFFFF"/>
                                  </a:solidFill>
                                  <a:latin typeface="Cambria Math" panose="02040503050406030204" pitchFamily="18" charset="0"/>
                                </a:rPr>
                                <m:t>𝑖</m:t>
                              </m:r>
                            </m:sub>
                          </m:sSub>
                        </m:oMath>
                      </m:oMathPara>
                    </a14:m>
                    <a:endParaRPr lang="en-US" dirty="0">
                      <a:solidFill>
                        <a:srgbClr val="FFFFFF"/>
                      </a:solidFill>
                      <a:latin typeface="Hans Kendrick V4"/>
                      <a:ea typeface="华文细黑"/>
                    </a:endParaRPr>
                  </a:p>
                </p:txBody>
              </p:sp>
            </mc:Choice>
            <mc:Fallback xmlns="">
              <p:sp>
                <p:nvSpPr>
                  <p:cNvPr id="101" name="TextBox 100">
                    <a:extLst>
                      <a:ext uri="{FF2B5EF4-FFF2-40B4-BE49-F238E27FC236}">
                        <a16:creationId xmlns:a16="http://schemas.microsoft.com/office/drawing/2014/main" id="{64A34C8F-2730-44F2-8C85-926BAC97B214}"/>
                      </a:ext>
                    </a:extLst>
                  </p:cNvPr>
                  <p:cNvSpPr txBox="1">
                    <a:spLocks noRot="1" noChangeAspect="1" noMove="1" noResize="1" noEditPoints="1" noAdjustHandles="1" noChangeArrowheads="1" noChangeShapeType="1" noTextEdit="1"/>
                  </p:cNvSpPr>
                  <p:nvPr/>
                </p:nvSpPr>
                <p:spPr>
                  <a:xfrm>
                    <a:off x="10202663" y="6099234"/>
                    <a:ext cx="238912" cy="276999"/>
                  </a:xfrm>
                  <a:prstGeom prst="rect">
                    <a:avLst/>
                  </a:prstGeom>
                  <a:blipFill>
                    <a:blip r:embed="rId9"/>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2" name="TextBox 101">
                    <a:extLst>
                      <a:ext uri="{FF2B5EF4-FFF2-40B4-BE49-F238E27FC236}">
                        <a16:creationId xmlns:a16="http://schemas.microsoft.com/office/drawing/2014/main" id="{D7F16436-6790-4CFD-8153-A629F299B6D4}"/>
                      </a:ext>
                    </a:extLst>
                  </p:cNvPr>
                  <p:cNvSpPr txBox="1"/>
                  <p:nvPr/>
                </p:nvSpPr>
                <p:spPr>
                  <a:xfrm>
                    <a:off x="11754148" y="5993033"/>
                    <a:ext cx="118202" cy="1700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rgbClr val="FFFFFF"/>
                              </a:solidFill>
                              <a:latin typeface="Cambria Math" panose="02040503050406030204" pitchFamily="18" charset="0"/>
                            </a:rPr>
                            <m:t>𝜋</m:t>
                          </m:r>
                        </m:oMath>
                      </m:oMathPara>
                    </a14:m>
                    <a:endParaRPr lang="en-US" dirty="0">
                      <a:solidFill>
                        <a:srgbClr val="FFFFFF"/>
                      </a:solidFill>
                      <a:latin typeface="Hans Kendrick V4"/>
                      <a:ea typeface="华文细黑"/>
                    </a:endParaRPr>
                  </a:p>
                </p:txBody>
              </p:sp>
            </mc:Choice>
            <mc:Fallback xmlns="">
              <p:sp>
                <p:nvSpPr>
                  <p:cNvPr id="102" name="TextBox 101">
                    <a:extLst>
                      <a:ext uri="{FF2B5EF4-FFF2-40B4-BE49-F238E27FC236}">
                        <a16:creationId xmlns:a16="http://schemas.microsoft.com/office/drawing/2014/main" id="{D7F16436-6790-4CFD-8153-A629F299B6D4}"/>
                      </a:ext>
                    </a:extLst>
                  </p:cNvPr>
                  <p:cNvSpPr txBox="1">
                    <a:spLocks noRot="1" noChangeAspect="1" noMove="1" noResize="1" noEditPoints="1" noAdjustHandles="1" noChangeArrowheads="1" noChangeShapeType="1" noTextEdit="1"/>
                  </p:cNvSpPr>
                  <p:nvPr/>
                </p:nvSpPr>
                <p:spPr>
                  <a:xfrm>
                    <a:off x="11754148" y="5993033"/>
                    <a:ext cx="118202" cy="170090"/>
                  </a:xfrm>
                  <a:prstGeom prst="rect">
                    <a:avLst/>
                  </a:prstGeom>
                  <a:blipFill>
                    <a:blip r:embed="rId10"/>
                    <a:stretch>
                      <a:fillRect l="-16000" r="-12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3" name="TextBox 102">
                    <a:extLst>
                      <a:ext uri="{FF2B5EF4-FFF2-40B4-BE49-F238E27FC236}">
                        <a16:creationId xmlns:a16="http://schemas.microsoft.com/office/drawing/2014/main" id="{78F17A75-7A7B-4D59-A169-AAB9ECF44B9F}"/>
                      </a:ext>
                    </a:extLst>
                  </p:cNvPr>
                  <p:cNvSpPr txBox="1"/>
                  <p:nvPr/>
                </p:nvSpPr>
                <p:spPr>
                  <a:xfrm>
                    <a:off x="8724989" y="5990782"/>
                    <a:ext cx="110103" cy="1700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srgbClr val="FFFFFF"/>
                              </a:solidFill>
                              <a:latin typeface="Cambria Math" panose="02040503050406030204" pitchFamily="18" charset="0"/>
                            </a:rPr>
                            <m:t>0</m:t>
                          </m:r>
                        </m:oMath>
                      </m:oMathPara>
                    </a14:m>
                    <a:endParaRPr lang="en-US" dirty="0">
                      <a:solidFill>
                        <a:srgbClr val="FFFFFF"/>
                      </a:solidFill>
                      <a:latin typeface="Hans Kendrick V4"/>
                      <a:ea typeface="华文细黑"/>
                    </a:endParaRPr>
                  </a:p>
                </p:txBody>
              </p:sp>
            </mc:Choice>
            <mc:Fallback xmlns="">
              <p:sp>
                <p:nvSpPr>
                  <p:cNvPr id="103" name="TextBox 102">
                    <a:extLst>
                      <a:ext uri="{FF2B5EF4-FFF2-40B4-BE49-F238E27FC236}">
                        <a16:creationId xmlns:a16="http://schemas.microsoft.com/office/drawing/2014/main" id="{78F17A75-7A7B-4D59-A169-AAB9ECF44B9F}"/>
                      </a:ext>
                    </a:extLst>
                  </p:cNvPr>
                  <p:cNvSpPr txBox="1">
                    <a:spLocks noRot="1" noChangeAspect="1" noMove="1" noResize="1" noEditPoints="1" noAdjustHandles="1" noChangeArrowheads="1" noChangeShapeType="1" noTextEdit="1"/>
                  </p:cNvSpPr>
                  <p:nvPr/>
                </p:nvSpPr>
                <p:spPr>
                  <a:xfrm>
                    <a:off x="8724989" y="5990782"/>
                    <a:ext cx="110103" cy="170090"/>
                  </a:xfrm>
                  <a:prstGeom prst="rect">
                    <a:avLst/>
                  </a:prstGeom>
                  <a:blipFill>
                    <a:blip r:embed="rId11"/>
                    <a:stretch>
                      <a:fillRect l="-30435" r="-26087" b="-5714"/>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4" name="TextBox 103">
                    <a:extLst>
                      <a:ext uri="{FF2B5EF4-FFF2-40B4-BE49-F238E27FC236}">
                        <a16:creationId xmlns:a16="http://schemas.microsoft.com/office/drawing/2014/main" id="{6B54ABF0-5AB8-4A03-AEE1-72C5AFB48441}"/>
                      </a:ext>
                    </a:extLst>
                  </p:cNvPr>
                  <p:cNvSpPr txBox="1"/>
                  <p:nvPr/>
                </p:nvSpPr>
                <p:spPr>
                  <a:xfrm>
                    <a:off x="8597330" y="5850578"/>
                    <a:ext cx="1490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FFFFFF"/>
                              </a:solidFill>
                              <a:latin typeface="Cambria Math" panose="02040503050406030204" pitchFamily="18" charset="0"/>
                            </a:rPr>
                            <m:t>0</m:t>
                          </m:r>
                        </m:oMath>
                      </m:oMathPara>
                    </a14:m>
                    <a:endParaRPr lang="en-US" dirty="0">
                      <a:solidFill>
                        <a:srgbClr val="FFFFFF"/>
                      </a:solidFill>
                      <a:latin typeface="Hans Kendrick V4"/>
                      <a:ea typeface="华文细黑"/>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8597330" y="5850578"/>
                    <a:ext cx="149080" cy="215444"/>
                  </a:xfrm>
                  <a:prstGeom prst="rect">
                    <a:avLst/>
                  </a:prstGeom>
                  <a:blipFill>
                    <a:blip r:embed="rId12"/>
                    <a:stretch>
                      <a:fillRect l="-24000" r="-20000"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TextBox 104">
                    <a:extLst>
                      <a:ext uri="{FF2B5EF4-FFF2-40B4-BE49-F238E27FC236}">
                        <a16:creationId xmlns:a16="http://schemas.microsoft.com/office/drawing/2014/main" id="{E668438F-6859-47F4-A470-720FBE1D6D55}"/>
                      </a:ext>
                    </a:extLst>
                  </p:cNvPr>
                  <p:cNvSpPr txBox="1"/>
                  <p:nvPr/>
                </p:nvSpPr>
                <p:spPr>
                  <a:xfrm>
                    <a:off x="8627556" y="4594242"/>
                    <a:ext cx="1490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solidFill>
                                <a:srgbClr val="FFFFFF"/>
                              </a:solidFill>
                              <a:latin typeface="Cambria Math" panose="02040503050406030204" pitchFamily="18" charset="0"/>
                            </a:rPr>
                            <m:t>1</m:t>
                          </m:r>
                        </m:oMath>
                      </m:oMathPara>
                    </a14:m>
                    <a:endParaRPr lang="en-US" dirty="0">
                      <a:solidFill>
                        <a:srgbClr val="FFFFFF"/>
                      </a:solidFill>
                      <a:latin typeface="Hans Kendrick V4"/>
                      <a:ea typeface="华文细黑"/>
                    </a:endParaRPr>
                  </a:p>
                </p:txBody>
              </p:sp>
            </mc:Choice>
            <mc:Fallback xmlns="">
              <p:sp>
                <p:nvSpPr>
                  <p:cNvPr id="105" name="TextBox 104">
                    <a:extLst>
                      <a:ext uri="{FF2B5EF4-FFF2-40B4-BE49-F238E27FC236}">
                        <a16:creationId xmlns:a16="http://schemas.microsoft.com/office/drawing/2014/main" id="{E668438F-6859-47F4-A470-720FBE1D6D55}"/>
                      </a:ext>
                    </a:extLst>
                  </p:cNvPr>
                  <p:cNvSpPr txBox="1">
                    <a:spLocks noRot="1" noChangeAspect="1" noMove="1" noResize="1" noEditPoints="1" noAdjustHandles="1" noChangeArrowheads="1" noChangeShapeType="1" noTextEdit="1"/>
                  </p:cNvSpPr>
                  <p:nvPr/>
                </p:nvSpPr>
                <p:spPr>
                  <a:xfrm>
                    <a:off x="8627556" y="4594242"/>
                    <a:ext cx="149080" cy="215444"/>
                  </a:xfrm>
                  <a:prstGeom prst="rect">
                    <a:avLst/>
                  </a:prstGeom>
                  <a:blipFill>
                    <a:blip r:embed="rId13"/>
                    <a:stretch>
                      <a:fillRect l="-9677" r="-6452"/>
                    </a:stretch>
                  </a:blipFill>
                </p:spPr>
                <p:txBody>
                  <a:bodyPr/>
                  <a:lstStyle/>
                  <a:p>
                    <a:r>
                      <a:rPr lang="de-DE">
                        <a:noFill/>
                      </a:rPr>
                      <a:t> </a:t>
                    </a:r>
                  </a:p>
                </p:txBody>
              </p:sp>
            </mc:Fallback>
          </mc:AlternateContent>
        </p:grpSp>
        <mc:AlternateContent xmlns:mc="http://schemas.openxmlformats.org/markup-compatibility/2006" xmlns:a14="http://schemas.microsoft.com/office/drawing/2010/main">
          <mc:Choice Requires="a14">
            <p:sp>
              <p:nvSpPr>
                <p:cNvPr id="134" name="TextBox 133">
                  <a:extLst>
                    <a:ext uri="{FF2B5EF4-FFF2-40B4-BE49-F238E27FC236}">
                      <a16:creationId xmlns:a16="http://schemas.microsoft.com/office/drawing/2014/main" id="{F952FC68-AD56-486D-BEED-2BDACC1EF584}"/>
                    </a:ext>
                  </a:extLst>
                </p:cNvPr>
                <p:cNvSpPr txBox="1"/>
                <p:nvPr/>
              </p:nvSpPr>
              <p:spPr>
                <a:xfrm>
                  <a:off x="244893" y="4702276"/>
                  <a:ext cx="579508" cy="3271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FFFF"/>
                                </a:solidFill>
                                <a:latin typeface="Cambria Math" panose="02040503050406030204" pitchFamily="18" charset="0"/>
                              </a:rPr>
                            </m:ctrlPr>
                          </m:sSupPr>
                          <m:e>
                            <m:d>
                              <m:dPr>
                                <m:begChr m:val="|"/>
                                <m:endChr m:val="|"/>
                                <m:ctrlPr>
                                  <a:rPr lang="en-US" i="1" smtClean="0">
                                    <a:solidFill>
                                      <a:srgbClr val="FFFFFF"/>
                                    </a:solidFill>
                                    <a:latin typeface="Cambria Math" panose="02040503050406030204" pitchFamily="18" charset="0"/>
                                  </a:rPr>
                                </m:ctrlPr>
                              </m:dPr>
                              <m:e>
                                <m:sSub>
                                  <m:sSubPr>
                                    <m:ctrlPr>
                                      <a:rPr lang="en-US" i="1" smtClean="0">
                                        <a:solidFill>
                                          <a:srgbClr val="FFFFFF"/>
                                        </a:solidFill>
                                        <a:latin typeface="Cambria Math" panose="02040503050406030204" pitchFamily="18" charset="0"/>
                                      </a:rPr>
                                    </m:ctrlPr>
                                  </m:sSubPr>
                                  <m:e>
                                    <m:r>
                                      <a:rPr lang="en-US" i="1" smtClean="0">
                                        <a:solidFill>
                                          <a:srgbClr val="FFFFFF"/>
                                        </a:solidFill>
                                        <a:latin typeface="Cambria Math" panose="02040503050406030204" pitchFamily="18" charset="0"/>
                                      </a:rPr>
                                      <m:t>𝑐</m:t>
                                    </m:r>
                                  </m:e>
                                  <m:sub>
                                    <m:r>
                                      <a:rPr lang="en-US" i="1" smtClean="0">
                                        <a:solidFill>
                                          <a:srgbClr val="FFFFFF"/>
                                        </a:solidFill>
                                        <a:latin typeface="Cambria Math" panose="02040503050406030204" pitchFamily="18" charset="0"/>
                                      </a:rPr>
                                      <m:t>𝑖</m:t>
                                    </m:r>
                                  </m:sub>
                                </m:sSub>
                              </m:e>
                            </m:d>
                          </m:e>
                          <m:sup>
                            <m:r>
                              <a:rPr lang="en-US" i="1" smtClean="0">
                                <a:solidFill>
                                  <a:srgbClr val="FFFFFF"/>
                                </a:solidFill>
                                <a:latin typeface="Cambria Math" panose="02040503050406030204" pitchFamily="18" charset="0"/>
                              </a:rPr>
                              <m:t>2</m:t>
                            </m:r>
                          </m:sup>
                        </m:sSup>
                      </m:oMath>
                    </m:oMathPara>
                  </a14:m>
                  <a:endParaRPr lang="en-US" dirty="0">
                    <a:solidFill>
                      <a:srgbClr val="FFFFFF"/>
                    </a:solidFill>
                    <a:latin typeface="Hans Kendrick V4"/>
                    <a:ea typeface="华文细黑"/>
                  </a:endParaRPr>
                </a:p>
              </p:txBody>
            </p:sp>
          </mc:Choice>
          <mc:Fallback xmlns="">
            <p:sp>
              <p:nvSpPr>
                <p:cNvPr id="134" name="TextBox 133">
                  <a:extLst>
                    <a:ext uri="{FF2B5EF4-FFF2-40B4-BE49-F238E27FC236}">
                      <a16:creationId xmlns:a16="http://schemas.microsoft.com/office/drawing/2014/main" id="{F952FC68-AD56-486D-BEED-2BDACC1EF584}"/>
                    </a:ext>
                  </a:extLst>
                </p:cNvPr>
                <p:cNvSpPr txBox="1">
                  <a:spLocks noRot="1" noChangeAspect="1" noMove="1" noResize="1" noEditPoints="1" noAdjustHandles="1" noChangeArrowheads="1" noChangeShapeType="1" noTextEdit="1"/>
                </p:cNvSpPr>
                <p:nvPr/>
              </p:nvSpPr>
              <p:spPr>
                <a:xfrm>
                  <a:off x="244893" y="4702276"/>
                  <a:ext cx="579508" cy="327123"/>
                </a:xfrm>
                <a:prstGeom prst="rect">
                  <a:avLst/>
                </a:prstGeom>
                <a:blipFill>
                  <a:blip r:embed="rId14"/>
                  <a:stretch>
                    <a:fillRect t="-3704"/>
                  </a:stretch>
                </a:blipFill>
              </p:spPr>
              <p:txBody>
                <a:bodyPr/>
                <a:lstStyle/>
                <a:p>
                  <a:r>
                    <a:rPr lang="de-DE">
                      <a:noFill/>
                    </a:rPr>
                    <a:t> </a:t>
                  </a:r>
                </a:p>
              </p:txBody>
            </p:sp>
          </mc:Fallback>
        </mc:AlternateContent>
      </p:grpSp>
      <p:sp>
        <p:nvSpPr>
          <p:cNvPr id="133" name="Rectangle 132">
            <a:extLst>
              <a:ext uri="{FF2B5EF4-FFF2-40B4-BE49-F238E27FC236}">
                <a16:creationId xmlns:a16="http://schemas.microsoft.com/office/drawing/2014/main" id="{847549F2-9951-4D66-ABD5-C4E9327874A0}"/>
              </a:ext>
            </a:extLst>
          </p:cNvPr>
          <p:cNvSpPr/>
          <p:nvPr/>
        </p:nvSpPr>
        <p:spPr>
          <a:xfrm>
            <a:off x="2243966" y="4327689"/>
            <a:ext cx="395356" cy="1501805"/>
          </a:xfrm>
          <a:prstGeom prst="rect">
            <a:avLst/>
          </a:prstGeom>
          <a:noFill/>
          <a:ln w="12700" cap="flat" cmpd="sng" algn="ctr">
            <a:solidFill>
              <a:srgbClr val="0394F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35" name="Retângulo 116">
            <a:extLst>
              <a:ext uri="{FF2B5EF4-FFF2-40B4-BE49-F238E27FC236}">
                <a16:creationId xmlns:a16="http://schemas.microsoft.com/office/drawing/2014/main" id="{EDE1021D-EB66-4AF3-909B-AFB8069222AA}"/>
              </a:ext>
            </a:extLst>
          </p:cNvPr>
          <p:cNvSpPr/>
          <p:nvPr/>
        </p:nvSpPr>
        <p:spPr>
          <a:xfrm>
            <a:off x="3271901" y="1720223"/>
            <a:ext cx="5590216" cy="505972"/>
          </a:xfrm>
          <a:prstGeom prst="rect">
            <a:avLst/>
          </a:prstGeom>
        </p:spPr>
        <p:txBody>
          <a:bodyPr wrap="square">
            <a:spAutoFit/>
          </a:bodyPr>
          <a:lstStyle/>
          <a:p>
            <a:pPr>
              <a:lnSpc>
                <a:spcPct val="120000"/>
              </a:lnSpc>
            </a:pPr>
            <a:r>
              <a:rPr lang="de-DE" sz="2400" dirty="0">
                <a:solidFill>
                  <a:schemeClr val="bg1"/>
                </a:solidFill>
                <a:latin typeface="Calibri" panose="020F0502020204030204" pitchFamily="34" charset="0"/>
                <a:cs typeface="Calibri" panose="020F0502020204030204" pitchFamily="34" charset="0"/>
              </a:rPr>
              <a:t>Well fitted by a</a:t>
            </a:r>
            <a:r>
              <a:rPr lang="de-DE" sz="2400" b="1" dirty="0">
                <a:solidFill>
                  <a:schemeClr val="bg1"/>
                </a:solidFill>
                <a:latin typeface="Calibri" panose="020F0502020204030204" pitchFamily="34" charset="0"/>
                <a:cs typeface="Calibri" panose="020F0502020204030204" pitchFamily="34" charset="0"/>
              </a:rPr>
              <a:t> Rayleigh-Jeans distribution</a:t>
            </a:r>
          </a:p>
        </p:txBody>
      </p:sp>
      <p:sp>
        <p:nvSpPr>
          <p:cNvPr id="136" name="Retângulo 123">
            <a:extLst>
              <a:ext uri="{FF2B5EF4-FFF2-40B4-BE49-F238E27FC236}">
                <a16:creationId xmlns:a16="http://schemas.microsoft.com/office/drawing/2014/main" id="{315CB24B-D297-42FC-928B-4F31F89E2F36}"/>
              </a:ext>
            </a:extLst>
          </p:cNvPr>
          <p:cNvSpPr/>
          <p:nvPr/>
        </p:nvSpPr>
        <p:spPr>
          <a:xfrm>
            <a:off x="903416" y="6403514"/>
            <a:ext cx="3995195" cy="415498"/>
          </a:xfrm>
          <a:prstGeom prst="rect">
            <a:avLst/>
          </a:prstGeom>
        </p:spPr>
        <p:txBody>
          <a:bodyPr wrap="square">
            <a:spAutoFit/>
          </a:bodyPr>
          <a:lstStyle/>
          <a:p>
            <a:pPr algn="just">
              <a:spcAft>
                <a:spcPts val="1000"/>
              </a:spcAft>
            </a:pPr>
            <a:r>
              <a:rPr lang="en-US" sz="1050" dirty="0">
                <a:solidFill>
                  <a:srgbClr val="FFFFFF"/>
                </a:solidFill>
                <a:latin typeface="LMSans8-Regular"/>
                <a:ea typeface="华文细黑"/>
              </a:rPr>
              <a:t>A. L. M. Muniz et al, “Observation of photon-photon thermodynamics in nonlinear multimode optical lattices.” (in preparation).</a:t>
            </a:r>
          </a:p>
        </p:txBody>
      </p:sp>
    </p:spTree>
    <p:extLst>
      <p:ext uri="{BB962C8B-B14F-4D97-AF65-F5344CB8AC3E}">
        <p14:creationId xmlns:p14="http://schemas.microsoft.com/office/powerpoint/2010/main" val="375614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0.00391 0.01528 L 6.25E-7 0.60532 " pathEditMode="relative" rAng="0" ptsTypes="AA">
                                      <p:cBhvr>
                                        <p:cTn id="6" dur="12400" fill="hold"/>
                                        <p:tgtEl>
                                          <p:spTgt spid="175"/>
                                        </p:tgtEl>
                                        <p:attrNameLst>
                                          <p:attrName>ppt_x</p:attrName>
                                          <p:attrName>ppt_y</p:attrName>
                                        </p:attrNameLst>
                                      </p:cBhvr>
                                      <p:rCtr x="195" y="29491"/>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fade">
                                      <p:cBhvr>
                                        <p:cTn id="11" dur="500"/>
                                        <p:tgtEl>
                                          <p:spTgt spid="16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7"/>
                                        </p:tgtEl>
                                        <p:attrNameLst>
                                          <p:attrName>style.visibility</p:attrName>
                                        </p:attrNameLst>
                                      </p:cBhvr>
                                      <p:to>
                                        <p:strVal val="visible"/>
                                      </p:to>
                                    </p:set>
                                    <p:animEffect transition="in" filter="fade">
                                      <p:cBhvr>
                                        <p:cTn id="14" dur="500"/>
                                        <p:tgtEl>
                                          <p:spTgt spid="167"/>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0"/>
                                        </p:tgtEl>
                                        <p:attrNameLst>
                                          <p:attrName>style.visibility</p:attrName>
                                        </p:attrNameLst>
                                      </p:cBhvr>
                                      <p:to>
                                        <p:strVal val="visible"/>
                                      </p:to>
                                    </p:set>
                                    <p:anim calcmode="lin" valueType="num">
                                      <p:cBhvr>
                                        <p:cTn id="18" dur="750" fill="hold"/>
                                        <p:tgtEl>
                                          <p:spTgt spid="170"/>
                                        </p:tgtEl>
                                        <p:attrNameLst>
                                          <p:attrName>ppt_w</p:attrName>
                                        </p:attrNameLst>
                                      </p:cBhvr>
                                      <p:tavLst>
                                        <p:tav tm="0">
                                          <p:val>
                                            <p:fltVal val="0"/>
                                          </p:val>
                                        </p:tav>
                                        <p:tav tm="100000">
                                          <p:val>
                                            <p:strVal val="#ppt_w"/>
                                          </p:val>
                                        </p:tav>
                                      </p:tavLst>
                                    </p:anim>
                                    <p:anim calcmode="lin" valueType="num">
                                      <p:cBhvr>
                                        <p:cTn id="19" dur="750" fill="hold"/>
                                        <p:tgtEl>
                                          <p:spTgt spid="170"/>
                                        </p:tgtEl>
                                        <p:attrNameLst>
                                          <p:attrName>ppt_h</p:attrName>
                                        </p:attrNameLst>
                                      </p:cBhvr>
                                      <p:tavLst>
                                        <p:tav tm="0">
                                          <p:val>
                                            <p:fltVal val="0"/>
                                          </p:val>
                                        </p:tav>
                                        <p:tav tm="100000">
                                          <p:val>
                                            <p:strVal val="#ppt_h"/>
                                          </p:val>
                                        </p:tav>
                                      </p:tavLst>
                                    </p:anim>
                                    <p:animEffect transition="in" filter="fade">
                                      <p:cBhvr>
                                        <p:cTn id="20" dur="750"/>
                                        <p:tgtEl>
                                          <p:spTgt spid="17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5"/>
                                        </p:tgtEl>
                                        <p:attrNameLst>
                                          <p:attrName>style.visibility</p:attrName>
                                        </p:attrNameLst>
                                      </p:cBhvr>
                                      <p:to>
                                        <p:strVal val="visible"/>
                                      </p:to>
                                    </p:set>
                                    <p:animEffect transition="in" filter="fade">
                                      <p:cBhvr>
                                        <p:cTn id="23"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p:bldP spid="1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A15B7B-5CB7-4565-BF4B-B9F406D28062}"/>
              </a:ext>
            </a:extLst>
          </p:cNvPr>
          <p:cNvSpPr>
            <a:spLocks noGrp="1"/>
          </p:cNvSpPr>
          <p:nvPr>
            <p:ph type="body" sz="quarter" idx="10"/>
          </p:nvPr>
        </p:nvSpPr>
        <p:spPr/>
        <p:txBody>
          <a:bodyPr/>
          <a:lstStyle/>
          <a:p>
            <a:r>
              <a:rPr lang="en-US" dirty="0"/>
              <a:t>Optical thermodynamics contributes to</a:t>
            </a:r>
            <a:endParaRPr lang="de-DE" dirty="0"/>
          </a:p>
        </p:txBody>
      </p:sp>
      <p:sp>
        <p:nvSpPr>
          <p:cNvPr id="3"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267497D-1862-4F2F-950E-37F1377A4DBB}"/>
              </a:ext>
            </a:extLst>
          </p:cNvPr>
          <p:cNvSpPr/>
          <p:nvPr/>
        </p:nvSpPr>
        <p:spPr>
          <a:xfrm>
            <a:off x="2090262" y="1259906"/>
            <a:ext cx="4879582" cy="369332"/>
          </a:xfrm>
          <a:prstGeom prst="rect">
            <a:avLst/>
          </a:prstGeom>
        </p:spPr>
        <p:txBody>
          <a:bodyPr wrap="square">
            <a:spAutoFit/>
          </a:bodyPr>
          <a:lstStyle/>
          <a:p>
            <a:r>
              <a:rPr lang="en-US" dirty="0">
                <a:solidFill>
                  <a:srgbClr val="0394FC"/>
                </a:solidFill>
                <a:latin typeface="Hans Kendrick V4 (Headings)"/>
                <a:ea typeface="华文细黑"/>
              </a:rPr>
              <a:t>All-optical refrigeration via </a:t>
            </a:r>
            <a:r>
              <a:rPr lang="en-US" dirty="0">
                <a:solidFill>
                  <a:srgbClr val="FFC000"/>
                </a:solidFill>
                <a:latin typeface="Hans Kendrick V4 (Body)"/>
                <a:ea typeface="华文细黑"/>
              </a:rPr>
              <a:t>Carnot cycles</a:t>
            </a:r>
            <a:r>
              <a:rPr lang="en-US" dirty="0">
                <a:solidFill>
                  <a:srgbClr val="0394FC"/>
                </a:solidFill>
                <a:latin typeface="Hans Kendrick V4 (Headings)"/>
                <a:ea typeface="华文细黑"/>
              </a:rPr>
              <a:t>.</a:t>
            </a:r>
            <a:endParaRPr lang="zh-CN" altLang="en-US" dirty="0">
              <a:solidFill>
                <a:srgbClr val="0394FC"/>
              </a:solidFill>
              <a:latin typeface="Hans Kendrick V4 (Headings)"/>
              <a:ea typeface="华文细黑"/>
            </a:endParaRPr>
          </a:p>
        </p:txBody>
      </p:sp>
      <p:sp>
        <p:nvSpPr>
          <p:cNvPr id="4"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6FD44C7-7C24-47D6-8ED9-CCD1C9F682C8}"/>
              </a:ext>
            </a:extLst>
          </p:cNvPr>
          <p:cNvSpPr/>
          <p:nvPr/>
        </p:nvSpPr>
        <p:spPr>
          <a:xfrm>
            <a:off x="1401386" y="1377852"/>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5"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F66FF21-E8EB-42B0-B9A3-51F8EAFAA2DE}"/>
              </a:ext>
            </a:extLst>
          </p:cNvPr>
          <p:cNvSpPr/>
          <p:nvPr/>
        </p:nvSpPr>
        <p:spPr>
          <a:xfrm>
            <a:off x="1594904" y="1377852"/>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6"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5C5CBE8-8E98-409A-AA1B-F967A0790E1A}"/>
              </a:ext>
            </a:extLst>
          </p:cNvPr>
          <p:cNvSpPr/>
          <p:nvPr/>
        </p:nvSpPr>
        <p:spPr>
          <a:xfrm>
            <a:off x="1788421" y="1377852"/>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7"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1B6989D-B320-4BEB-B954-1AE92FD8E2AB}"/>
              </a:ext>
            </a:extLst>
          </p:cNvPr>
          <p:cNvSpPr/>
          <p:nvPr/>
        </p:nvSpPr>
        <p:spPr>
          <a:xfrm>
            <a:off x="2090262" y="3698506"/>
            <a:ext cx="5279652" cy="369332"/>
          </a:xfrm>
          <a:prstGeom prst="rect">
            <a:avLst/>
          </a:prstGeom>
        </p:spPr>
        <p:txBody>
          <a:bodyPr wrap="square">
            <a:spAutoFit/>
          </a:bodyPr>
          <a:lstStyle/>
          <a:p>
            <a:r>
              <a:rPr lang="en-US" dirty="0">
                <a:solidFill>
                  <a:srgbClr val="0394FC"/>
                </a:solidFill>
                <a:latin typeface="Hans Kendrick V4 (Headings)"/>
                <a:ea typeface="华文细黑"/>
              </a:rPr>
              <a:t>Developing high-brightness </a:t>
            </a:r>
            <a:r>
              <a:rPr lang="en-US" dirty="0">
                <a:solidFill>
                  <a:srgbClr val="FFC000"/>
                </a:solidFill>
                <a:latin typeface="Hans Kendrick V4 (Body)"/>
                <a:ea typeface="华文细黑"/>
              </a:rPr>
              <a:t>optical sources</a:t>
            </a:r>
            <a:r>
              <a:rPr lang="en-US" dirty="0">
                <a:solidFill>
                  <a:srgbClr val="0394FC"/>
                </a:solidFill>
                <a:latin typeface="Hans Kendrick V4 (Headings)"/>
                <a:ea typeface="华文细黑"/>
              </a:rPr>
              <a:t>.</a:t>
            </a:r>
            <a:r>
              <a:rPr lang="en-US" dirty="0">
                <a:solidFill>
                  <a:srgbClr val="FFC000"/>
                </a:solidFill>
                <a:latin typeface="Hans Kendrick V4 (Body)"/>
                <a:ea typeface="华文细黑"/>
              </a:rPr>
              <a:t> </a:t>
            </a:r>
            <a:endParaRPr lang="zh-CN" altLang="en-US" dirty="0">
              <a:solidFill>
                <a:srgbClr val="FFC000"/>
              </a:solidFill>
              <a:latin typeface="Hans Kendrick V4 (Body)"/>
              <a:ea typeface="华文细黑"/>
            </a:endParaRPr>
          </a:p>
        </p:txBody>
      </p:sp>
      <p:sp>
        <p:nvSpPr>
          <p:cNvPr id="8"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52F4D4B-F449-4788-B55E-498A609F6F36}"/>
              </a:ext>
            </a:extLst>
          </p:cNvPr>
          <p:cNvSpPr/>
          <p:nvPr/>
        </p:nvSpPr>
        <p:spPr>
          <a:xfrm>
            <a:off x="1401386" y="3816452"/>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9"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8EA2E94-2150-4817-8946-BBA0941F424B}"/>
              </a:ext>
            </a:extLst>
          </p:cNvPr>
          <p:cNvSpPr/>
          <p:nvPr/>
        </p:nvSpPr>
        <p:spPr>
          <a:xfrm>
            <a:off x="1594904" y="3816452"/>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0"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3922AA7-13BE-49E9-A0D0-B5F0B801EC44}"/>
              </a:ext>
            </a:extLst>
          </p:cNvPr>
          <p:cNvSpPr/>
          <p:nvPr/>
        </p:nvSpPr>
        <p:spPr>
          <a:xfrm>
            <a:off x="1788421" y="3816452"/>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1"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2A54915-60C4-49CA-9471-5ECCBFDD8D1A}"/>
              </a:ext>
            </a:extLst>
          </p:cNvPr>
          <p:cNvSpPr/>
          <p:nvPr/>
        </p:nvSpPr>
        <p:spPr>
          <a:xfrm>
            <a:off x="2090262" y="3003764"/>
            <a:ext cx="5279652" cy="369332"/>
          </a:xfrm>
          <a:prstGeom prst="rect">
            <a:avLst/>
          </a:prstGeom>
        </p:spPr>
        <p:txBody>
          <a:bodyPr wrap="square">
            <a:spAutoFit/>
          </a:bodyPr>
          <a:lstStyle/>
          <a:p>
            <a:r>
              <a:rPr lang="en-US" dirty="0">
                <a:solidFill>
                  <a:srgbClr val="0394FC"/>
                </a:solidFill>
                <a:latin typeface="Hans Kendrick V4 (Headings)"/>
                <a:ea typeface="华文细黑"/>
              </a:rPr>
              <a:t>New vistas in manipulating </a:t>
            </a:r>
            <a:r>
              <a:rPr lang="en-US" dirty="0">
                <a:solidFill>
                  <a:srgbClr val="FFC000"/>
                </a:solidFill>
                <a:latin typeface="Hans Kendrick V4 (Body)"/>
                <a:ea typeface="华文细黑"/>
              </a:rPr>
              <a:t>Bose-Einstein condensates</a:t>
            </a:r>
            <a:r>
              <a:rPr lang="en-US" dirty="0">
                <a:solidFill>
                  <a:srgbClr val="0394FC"/>
                </a:solidFill>
                <a:latin typeface="Hans Kendrick V4 (Headings)"/>
                <a:ea typeface="华文细黑"/>
              </a:rPr>
              <a:t>.</a:t>
            </a:r>
            <a:endParaRPr lang="zh-CN" altLang="en-US" dirty="0">
              <a:solidFill>
                <a:srgbClr val="0394FC"/>
              </a:solidFill>
              <a:latin typeface="Hans Kendrick V4 (Headings)"/>
              <a:ea typeface="华文细黑"/>
            </a:endParaRPr>
          </a:p>
        </p:txBody>
      </p:sp>
      <p:sp>
        <p:nvSpPr>
          <p:cNvPr id="12"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772B74E-4977-4E74-99A1-ADBED481A76C}"/>
              </a:ext>
            </a:extLst>
          </p:cNvPr>
          <p:cNvSpPr/>
          <p:nvPr/>
        </p:nvSpPr>
        <p:spPr>
          <a:xfrm>
            <a:off x="1401386" y="3121710"/>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3"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2E8810C-7758-4716-BDF7-FF4E326D9F2D}"/>
              </a:ext>
            </a:extLst>
          </p:cNvPr>
          <p:cNvSpPr/>
          <p:nvPr/>
        </p:nvSpPr>
        <p:spPr>
          <a:xfrm>
            <a:off x="1594904" y="3121710"/>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4"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3B8C56D-2219-44CC-9BDD-5D39F7E6F294}"/>
              </a:ext>
            </a:extLst>
          </p:cNvPr>
          <p:cNvSpPr/>
          <p:nvPr/>
        </p:nvSpPr>
        <p:spPr>
          <a:xfrm>
            <a:off x="1788421" y="3121710"/>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pic>
        <p:nvPicPr>
          <p:cNvPr id="16" name="Picture 15">
            <a:extLst>
              <a:ext uri="{FF2B5EF4-FFF2-40B4-BE49-F238E27FC236}">
                <a16:creationId xmlns:a16="http://schemas.microsoft.com/office/drawing/2014/main" id="{C650758F-C5C4-48F7-B087-FB5C3148BF63}"/>
              </a:ext>
            </a:extLst>
          </p:cNvPr>
          <p:cNvPicPr>
            <a:picLocks noChangeAspect="1"/>
          </p:cNvPicPr>
          <p:nvPr/>
        </p:nvPicPr>
        <p:blipFill>
          <a:blip r:embed="rId2"/>
          <a:stretch>
            <a:fillRect/>
          </a:stretch>
        </p:blipFill>
        <p:spPr>
          <a:xfrm>
            <a:off x="8023860" y="1912740"/>
            <a:ext cx="3626043" cy="2623266"/>
          </a:xfrm>
          <a:prstGeom prst="rect">
            <a:avLst/>
          </a:prstGeom>
        </p:spPr>
      </p:pic>
      <p:sp>
        <p:nvSpPr>
          <p:cNvPr id="20" name="TextBox 19">
            <a:extLst>
              <a:ext uri="{FF2B5EF4-FFF2-40B4-BE49-F238E27FC236}">
                <a16:creationId xmlns:a16="http://schemas.microsoft.com/office/drawing/2014/main" id="{31F6274D-C895-4D0F-A9B0-F0F5185E0303}"/>
              </a:ext>
            </a:extLst>
          </p:cNvPr>
          <p:cNvSpPr txBox="1"/>
          <p:nvPr/>
        </p:nvSpPr>
        <p:spPr>
          <a:xfrm>
            <a:off x="8023860" y="4536006"/>
            <a:ext cx="3626043"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LMSans8-Regular"/>
                <a:ea typeface="华文细黑"/>
                <a:cs typeface="+mn-cs"/>
              </a:rPr>
              <a:t>F. Wu et al, Nature Photonics 13 (11), 776-782 (2019)</a:t>
            </a:r>
          </a:p>
        </p:txBody>
      </p:sp>
      <p:pic>
        <p:nvPicPr>
          <p:cNvPr id="25" name="Picture 24" descr="Logo&#10;&#10;Description automatically generated">
            <a:extLst>
              <a:ext uri="{FF2B5EF4-FFF2-40B4-BE49-F238E27FC236}">
                <a16:creationId xmlns:a16="http://schemas.microsoft.com/office/drawing/2014/main" id="{B6FD4703-2F50-4221-B36D-6CEB1AAB981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3889" b="95278" l="10000" r="90000">
                        <a14:foregroundMark x1="32031" y1="18611" x2="25156" y2="47500"/>
                        <a14:foregroundMark x1="49219" y1="3889" x2="43594" y2="8056"/>
                        <a14:foregroundMark x1="46406" y1="4444" x2="56250" y2="9167"/>
                        <a14:foregroundMark x1="56250" y1="9167" x2="56719" y2="9722"/>
                        <a14:foregroundMark x1="61875" y1="89167" x2="46875" y2="95278"/>
                        <a14:foregroundMark x1="45156" y1="46944" x2="44063" y2="67778"/>
                        <a14:foregroundMark x1="41719" y1="33056" x2="39688" y2="72222"/>
                        <a14:foregroundMark x1="39688" y1="72222" x2="46563" y2="79167"/>
                        <a14:foregroundMark x1="54219" y1="31667" x2="61563" y2="48333"/>
                        <a14:foregroundMark x1="61563" y1="48333" x2="60781" y2="72778"/>
                        <a14:foregroundMark x1="60781" y1="72778" x2="60000" y2="73333"/>
                      </a14:backgroundRemoval>
                    </a14:imgEffect>
                  </a14:imgLayer>
                </a14:imgProps>
              </a:ext>
              <a:ext uri="{28A0092B-C50C-407E-A947-70E740481C1C}">
                <a14:useLocalDpi xmlns:a14="http://schemas.microsoft.com/office/drawing/2010/main" val="0"/>
              </a:ext>
            </a:extLst>
          </a:blip>
          <a:srcRect l="21820" r="21097"/>
          <a:stretch/>
        </p:blipFill>
        <p:spPr>
          <a:xfrm>
            <a:off x="1047443" y="6043981"/>
            <a:ext cx="619856" cy="610807"/>
          </a:xfrm>
          <a:prstGeom prst="rect">
            <a:avLst/>
          </a:prstGeom>
        </p:spPr>
      </p:pic>
      <p:pic>
        <p:nvPicPr>
          <p:cNvPr id="26" name="Picture 25" descr="Calendar&#10;&#10;Description automatically generated with medium confidence">
            <a:extLst>
              <a:ext uri="{FF2B5EF4-FFF2-40B4-BE49-F238E27FC236}">
                <a16:creationId xmlns:a16="http://schemas.microsoft.com/office/drawing/2014/main" id="{6B8250C5-FF2C-4BC6-85AA-FA7F1176D750}"/>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793" b="97709" l="3586" r="98307">
                        <a14:foregroundMark x1="41135" y1="80080" x2="37649" y2="86952"/>
                        <a14:foregroundMark x1="37649" y1="86952" x2="19422" y2="77789"/>
                        <a14:foregroundMark x1="19422" y1="77789" x2="17331" y2="75697"/>
                        <a14:foregroundMark x1="20618" y1="73904" x2="22311" y2="81773"/>
                        <a14:foregroundMark x1="22311" y1="81773" x2="31474" y2="89542"/>
                        <a14:foregroundMark x1="31474" y1="89542" x2="44821" y2="91633"/>
                        <a14:foregroundMark x1="44821" y1="91633" x2="63645" y2="90139"/>
                        <a14:foregroundMark x1="27888" y1="90936" x2="14841" y2="83167"/>
                        <a14:foregroundMark x1="14841" y1="83167" x2="4382" y2="69920"/>
                        <a14:foregroundMark x1="4382" y1="69920" x2="6972" y2="58068"/>
                        <a14:foregroundMark x1="9363" y1="57769" x2="9163" y2="49303"/>
                        <a14:foregroundMark x1="9163" y1="49303" x2="3586" y2="57968"/>
                        <a14:foregroundMark x1="3586" y1="57968" x2="8068" y2="32669"/>
                        <a14:foregroundMark x1="8068" y1="32669" x2="10259" y2="29681"/>
                        <a14:foregroundMark x1="21912" y1="24402" x2="19622" y2="16534"/>
                        <a14:foregroundMark x1="19622" y1="16534" x2="10956" y2="25797"/>
                        <a14:foregroundMark x1="10956" y1="25797" x2="14143" y2="30976"/>
                        <a14:foregroundMark x1="14143" y1="30976" x2="18526" y2="30677"/>
                        <a14:foregroundMark x1="19223" y1="23008" x2="25498" y2="14542"/>
                        <a14:foregroundMark x1="25498" y1="14542" x2="37849" y2="6972"/>
                        <a14:foregroundMark x1="37849" y1="6972" x2="31673" y2="14044"/>
                        <a14:foregroundMark x1="31673" y1="14044" x2="31076" y2="18625"/>
                        <a14:foregroundMark x1="42131" y1="8765" x2="44622" y2="1892"/>
                        <a14:foregroundMark x1="44622" y1="1892" x2="40936" y2="10558"/>
                        <a14:foregroundMark x1="40936" y1="10558" x2="48805" y2="6375"/>
                        <a14:foregroundMark x1="48805" y1="6375" x2="56275" y2="9861"/>
                        <a14:foregroundMark x1="47410" y1="3187" x2="54283" y2="1793"/>
                        <a14:foregroundMark x1="54283" y1="1793" x2="56773" y2="1793"/>
                        <a14:foregroundMark x1="59263" y1="5080" x2="68825" y2="13745"/>
                        <a14:foregroundMark x1="68825" y1="13745" x2="63347" y2="6375"/>
                        <a14:foregroundMark x1="63347" y1="6375" x2="59960" y2="12550"/>
                        <a14:foregroundMark x1="59960" y1="12550" x2="60259" y2="15438"/>
                        <a14:foregroundMark x1="69721" y1="10956" x2="93028" y2="37849"/>
                        <a14:foregroundMark x1="93028" y1="37849" x2="96414" y2="55876"/>
                        <a14:foregroundMark x1="96414" y1="55876" x2="94721" y2="63048"/>
                        <a14:foregroundMark x1="94721" y1="63048" x2="94522" y2="63147"/>
                        <a14:foregroundMark x1="96016" y1="38446" x2="98307" y2="54582"/>
                        <a14:foregroundMark x1="93725" y1="68825" x2="84462" y2="74104"/>
                        <a14:foregroundMark x1="84462" y1="74104" x2="77490" y2="82271"/>
                        <a14:foregroundMark x1="77490" y1="82271" x2="64741" y2="88645"/>
                        <a14:foregroundMark x1="69024" y1="93625" x2="48307" y2="95518"/>
                        <a14:foregroundMark x1="48307" y1="95518" x2="47410" y2="95916"/>
                        <a14:foregroundMark x1="47908" y1="97610" x2="54681" y2="97709"/>
                        <a14:foregroundMark x1="36127" y1="46491" x2="31503" y2="45322"/>
                        <a14:foregroundMark x1="40173" y1="45322" x2="30347" y2="46491"/>
                      </a14:backgroundRemoval>
                    </a14:imgEffect>
                  </a14:imgLayer>
                </a14:imgProps>
              </a:ext>
              <a:ext uri="{28A0092B-C50C-407E-A947-70E740481C1C}">
                <a14:useLocalDpi xmlns:a14="http://schemas.microsoft.com/office/drawing/2010/main" val="0"/>
              </a:ext>
            </a:extLst>
          </a:blip>
          <a:srcRect l="486" t="495" r="350" b="559"/>
          <a:stretch/>
        </p:blipFill>
        <p:spPr>
          <a:xfrm>
            <a:off x="1839752" y="6043980"/>
            <a:ext cx="619856" cy="610807"/>
          </a:xfrm>
          <a:prstGeom prst="rect">
            <a:avLst/>
          </a:prstGeom>
        </p:spPr>
      </p:pic>
    </p:spTree>
    <p:extLst>
      <p:ext uri="{BB962C8B-B14F-4D97-AF65-F5344CB8AC3E}">
        <p14:creationId xmlns:p14="http://schemas.microsoft.com/office/powerpoint/2010/main" val="218898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Motion origin="layout" path="M 0 7.40741E-7 L 0 -0.03079 " pathEditMode="relative">
                                      <p:cBhvr additive="base" accumulate="none" from="" to="">
                                        <p:cTn id="7" dur="750" autoRev="1" fill="hold">
                                          <p:stCondLst>
                                            <p:cond delay="0"/>
                                          </p:stCondLst>
                                        </p:cTn>
                                        <p:tgtEl>
                                          <p:spTgt spid="4"/>
                                        </p:tgtEl>
                                        <p:attrNameLst>
                                          <p:attrName>ppt_x</p:attrName>
                                          <p:attrName>ppt_y</p:attrName>
                                        </p:attrNameLst>
                                      </p:cBhvr>
                                    </p:animMotion>
                                    <p:set>
                                      <p:cBhvr additive="base" accumulate="none">
                                        <p:cTn id="8" dur="750" fill="hold">
                                          <p:stCondLst>
                                            <p:cond delay="1500"/>
                                          </p:stCondLst>
                                        </p:cTn>
                                        <p:tgtEl>
                                          <p:spTgt spid="4"/>
                                        </p:tgtEl>
                                        <p:attrNameLst>
                                          <p:attrName>style.visibility</p:attrName>
                                        </p:attrNameLst>
                                      </p:cBhvr>
                                      <p:to>
                                        <p:strVal val="visible"/>
                                      </p:to>
                                    </p:set>
                                  </p:childTnLst>
                                </p:cTn>
                              </p:par>
                              <p:par>
                                <p:cTn id="9" presetID="10" presetClass="entr" presetSubtype="0" repeatCount="indefinite" fill="hold" grpId="0" nodeType="withEffect">
                                  <p:stCondLst>
                                    <p:cond delay="1150"/>
                                  </p:stCondLst>
                                  <p:childTnLst>
                                    <p:set>
                                      <p:cBhvr>
                                        <p:cTn id="10" dur="1" fill="hold">
                                          <p:stCondLst>
                                            <p:cond delay="0"/>
                                          </p:stCondLst>
                                        </p:cTn>
                                        <p:tgtEl>
                                          <p:spTgt spid="5"/>
                                        </p:tgtEl>
                                        <p:attrNameLst>
                                          <p:attrName>style.visibility</p:attrName>
                                        </p:attrNameLst>
                                      </p:cBhvr>
                                      <p:to>
                                        <p:strVal val="visible"/>
                                      </p:to>
                                    </p:set>
                                    <p:animMotion origin="layout" path="M 0 7.40741E-7 L 0 -0.03079 " pathEditMode="relative">
                                      <p:cBhvr additive="base" accumulate="none" from="" to="">
                                        <p:cTn id="11" dur="750" autoRev="1" fill="hold">
                                          <p:stCondLst>
                                            <p:cond delay="0"/>
                                          </p:stCondLst>
                                        </p:cTn>
                                        <p:tgtEl>
                                          <p:spTgt spid="5"/>
                                        </p:tgtEl>
                                        <p:attrNameLst>
                                          <p:attrName>ppt_x</p:attrName>
                                          <p:attrName>ppt_y</p:attrName>
                                        </p:attrNameLst>
                                      </p:cBhvr>
                                    </p:animMotion>
                                    <p:set>
                                      <p:cBhvr additive="base" accumulate="none">
                                        <p:cTn id="12" dur="750" fill="hold">
                                          <p:stCondLst>
                                            <p:cond delay="1500"/>
                                          </p:stCondLst>
                                        </p:cTn>
                                        <p:tgtEl>
                                          <p:spTgt spid="5"/>
                                        </p:tgtEl>
                                        <p:attrNameLst>
                                          <p:attrName>style.visibility</p:attrName>
                                        </p:attrNameLst>
                                      </p:cBhvr>
                                      <p:to>
                                        <p:strVal val="visible"/>
                                      </p:to>
                                    </p:set>
                                  </p:childTnLst>
                                </p:cTn>
                              </p:par>
                              <p:par>
                                <p:cTn id="13" presetID="10" presetClass="entr" presetSubtype="0" repeatCount="indefinite" fill="hold" grpId="0" nodeType="withEffect">
                                  <p:stCondLst>
                                    <p:cond delay="1300"/>
                                  </p:stCondLst>
                                  <p:childTnLst>
                                    <p:set>
                                      <p:cBhvr>
                                        <p:cTn id="14" dur="1" fill="hold">
                                          <p:stCondLst>
                                            <p:cond delay="0"/>
                                          </p:stCondLst>
                                        </p:cTn>
                                        <p:tgtEl>
                                          <p:spTgt spid="6"/>
                                        </p:tgtEl>
                                        <p:attrNameLst>
                                          <p:attrName>style.visibility</p:attrName>
                                        </p:attrNameLst>
                                      </p:cBhvr>
                                      <p:to>
                                        <p:strVal val="visible"/>
                                      </p:to>
                                    </p:set>
                                    <p:animMotion origin="layout" path="M 0 7.40741E-7 L 0 -0.03079 " pathEditMode="relative">
                                      <p:cBhvr additive="base" accumulate="none" from="" to="">
                                        <p:cTn id="15" dur="750" autoRev="1" fill="hold">
                                          <p:stCondLst>
                                            <p:cond delay="0"/>
                                          </p:stCondLst>
                                        </p:cTn>
                                        <p:tgtEl>
                                          <p:spTgt spid="6"/>
                                        </p:tgtEl>
                                        <p:attrNameLst>
                                          <p:attrName>ppt_x</p:attrName>
                                          <p:attrName>ppt_y</p:attrName>
                                        </p:attrNameLst>
                                      </p:cBhvr>
                                    </p:animMotion>
                                    <p:set>
                                      <p:cBhvr additive="base" accumulate="none">
                                        <p:cTn id="16" dur="750" fill="hold">
                                          <p:stCondLst>
                                            <p:cond delay="1500"/>
                                          </p:stCondLst>
                                        </p:cTn>
                                        <p:tgtEl>
                                          <p:spTgt spid="6"/>
                                        </p:tgtEl>
                                        <p:attrNameLst>
                                          <p:attrName>style.visibility</p:attrName>
                                        </p:attrNameLst>
                                      </p:cBhvr>
                                      <p:to>
                                        <p:strVal val="visible"/>
                                      </p:to>
                                    </p:set>
                                  </p:childTnLst>
                                </p:cTn>
                              </p:par>
                              <p:par>
                                <p:cTn id="17" presetID="10" presetClass="entr" presetSubtype="0" fill="hold" grpId="0" nodeType="withEffect">
                                  <p:stCondLst>
                                    <p:cond delay="1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35" presetClass="path" presetSubtype="0" decel="50000" fill="hold" grpId="1" nodeType="withEffect">
                                  <p:stCondLst>
                                    <p:cond delay="1750"/>
                                  </p:stCondLst>
                                  <p:childTnLst>
                                    <p:animMotion origin="layout" path="M 0.05404 -4.81481E-6 L -1.04167E-6 -4.81481E-6 " pathEditMode="relative" rAng="0" ptsTypes="AA">
                                      <p:cBhvr>
                                        <p:cTn id="21" dur="750" fill="hold"/>
                                        <p:tgtEl>
                                          <p:spTgt spid="3"/>
                                        </p:tgtEl>
                                        <p:attrNameLst>
                                          <p:attrName>ppt_x</p:attrName>
                                          <p:attrName>ppt_y</p:attrName>
                                        </p:attrNameLst>
                                      </p:cBhvr>
                                      <p:rCtr x="-2708" y="0"/>
                                    </p:animMotion>
                                  </p:childTnLst>
                                </p:cTn>
                              </p:par>
                              <p:par>
                                <p:cTn id="22" presetID="10" presetClass="entr" presetSubtype="0" repeatCount="indefinite" fill="hold" grpId="0" nodeType="withEffect">
                                  <p:stCondLst>
                                    <p:cond delay="1000"/>
                                  </p:stCondLst>
                                  <p:childTnLst>
                                    <p:set>
                                      <p:cBhvr>
                                        <p:cTn id="23" dur="1" fill="hold">
                                          <p:stCondLst>
                                            <p:cond delay="0"/>
                                          </p:stCondLst>
                                        </p:cTn>
                                        <p:tgtEl>
                                          <p:spTgt spid="8"/>
                                        </p:tgtEl>
                                        <p:attrNameLst>
                                          <p:attrName>style.visibility</p:attrName>
                                        </p:attrNameLst>
                                      </p:cBhvr>
                                      <p:to>
                                        <p:strVal val="visible"/>
                                      </p:to>
                                    </p:set>
                                    <p:animMotion origin="layout" path="M 0 7.40741E-7 L 0 -0.03079 " pathEditMode="relative">
                                      <p:cBhvr additive="base" accumulate="none" from="" to="">
                                        <p:cTn id="24" dur="750" autoRev="1" fill="hold">
                                          <p:stCondLst>
                                            <p:cond delay="0"/>
                                          </p:stCondLst>
                                        </p:cTn>
                                        <p:tgtEl>
                                          <p:spTgt spid="8"/>
                                        </p:tgtEl>
                                        <p:attrNameLst>
                                          <p:attrName>ppt_x</p:attrName>
                                          <p:attrName>ppt_y</p:attrName>
                                        </p:attrNameLst>
                                      </p:cBhvr>
                                    </p:animMotion>
                                    <p:set>
                                      <p:cBhvr additive="base" accumulate="none">
                                        <p:cTn id="25" dur="750" fill="hold">
                                          <p:stCondLst>
                                            <p:cond delay="1500"/>
                                          </p:stCondLst>
                                        </p:cTn>
                                        <p:tgtEl>
                                          <p:spTgt spid="8"/>
                                        </p:tgtEl>
                                        <p:attrNameLst>
                                          <p:attrName>style.visibility</p:attrName>
                                        </p:attrNameLst>
                                      </p:cBhvr>
                                      <p:to>
                                        <p:strVal val="visible"/>
                                      </p:to>
                                    </p:set>
                                  </p:childTnLst>
                                </p:cTn>
                              </p:par>
                              <p:par>
                                <p:cTn id="26" presetID="10" presetClass="entr" presetSubtype="0" repeatCount="indefinite" fill="hold" grpId="0" nodeType="withEffect">
                                  <p:stCondLst>
                                    <p:cond delay="1150"/>
                                  </p:stCondLst>
                                  <p:childTnLst>
                                    <p:set>
                                      <p:cBhvr>
                                        <p:cTn id="27" dur="1" fill="hold">
                                          <p:stCondLst>
                                            <p:cond delay="0"/>
                                          </p:stCondLst>
                                        </p:cTn>
                                        <p:tgtEl>
                                          <p:spTgt spid="9"/>
                                        </p:tgtEl>
                                        <p:attrNameLst>
                                          <p:attrName>style.visibility</p:attrName>
                                        </p:attrNameLst>
                                      </p:cBhvr>
                                      <p:to>
                                        <p:strVal val="visible"/>
                                      </p:to>
                                    </p:set>
                                    <p:animMotion origin="layout" path="M 0 7.40741E-7 L 0 -0.03079 " pathEditMode="relative">
                                      <p:cBhvr additive="base" accumulate="none" from="" to="">
                                        <p:cTn id="28" dur="750" autoRev="1" fill="hold">
                                          <p:stCondLst>
                                            <p:cond delay="0"/>
                                          </p:stCondLst>
                                        </p:cTn>
                                        <p:tgtEl>
                                          <p:spTgt spid="9"/>
                                        </p:tgtEl>
                                        <p:attrNameLst>
                                          <p:attrName>ppt_x</p:attrName>
                                          <p:attrName>ppt_y</p:attrName>
                                        </p:attrNameLst>
                                      </p:cBhvr>
                                    </p:animMotion>
                                    <p:set>
                                      <p:cBhvr additive="base" accumulate="none">
                                        <p:cTn id="29" dur="750" fill="hold">
                                          <p:stCondLst>
                                            <p:cond delay="1500"/>
                                          </p:stCondLst>
                                        </p:cTn>
                                        <p:tgtEl>
                                          <p:spTgt spid="9"/>
                                        </p:tgtEl>
                                        <p:attrNameLst>
                                          <p:attrName>style.visibility</p:attrName>
                                        </p:attrNameLst>
                                      </p:cBhvr>
                                      <p:to>
                                        <p:strVal val="visible"/>
                                      </p:to>
                                    </p:set>
                                  </p:childTnLst>
                                </p:cTn>
                              </p:par>
                              <p:par>
                                <p:cTn id="30" presetID="10" presetClass="entr" presetSubtype="0" repeatCount="indefinite" fill="hold" grpId="0" nodeType="withEffect">
                                  <p:stCondLst>
                                    <p:cond delay="1300"/>
                                  </p:stCondLst>
                                  <p:childTnLst>
                                    <p:set>
                                      <p:cBhvr>
                                        <p:cTn id="31" dur="1" fill="hold">
                                          <p:stCondLst>
                                            <p:cond delay="0"/>
                                          </p:stCondLst>
                                        </p:cTn>
                                        <p:tgtEl>
                                          <p:spTgt spid="10"/>
                                        </p:tgtEl>
                                        <p:attrNameLst>
                                          <p:attrName>style.visibility</p:attrName>
                                        </p:attrNameLst>
                                      </p:cBhvr>
                                      <p:to>
                                        <p:strVal val="visible"/>
                                      </p:to>
                                    </p:set>
                                    <p:animMotion origin="layout" path="M 0 7.40741E-7 L 0 -0.03079 " pathEditMode="relative">
                                      <p:cBhvr additive="base" accumulate="none" from="" to="">
                                        <p:cTn id="32" dur="750" autoRev="1" fill="hold">
                                          <p:stCondLst>
                                            <p:cond delay="0"/>
                                          </p:stCondLst>
                                        </p:cTn>
                                        <p:tgtEl>
                                          <p:spTgt spid="10"/>
                                        </p:tgtEl>
                                        <p:attrNameLst>
                                          <p:attrName>ppt_x</p:attrName>
                                          <p:attrName>ppt_y</p:attrName>
                                        </p:attrNameLst>
                                      </p:cBhvr>
                                    </p:animMotion>
                                    <p:set>
                                      <p:cBhvr additive="base" accumulate="none">
                                        <p:cTn id="33" dur="750" fill="hold">
                                          <p:stCondLst>
                                            <p:cond delay="1500"/>
                                          </p:stCondLst>
                                        </p:cTn>
                                        <p:tgtEl>
                                          <p:spTgt spid="10"/>
                                        </p:tgtEl>
                                        <p:attrNameLst>
                                          <p:attrName>style.visibility</p:attrName>
                                        </p:attrNameLst>
                                      </p:cBhvr>
                                      <p:to>
                                        <p:strVal val="visible"/>
                                      </p:to>
                                    </p:set>
                                  </p:childTnLst>
                                </p:cTn>
                              </p:par>
                              <p:par>
                                <p:cTn id="34" presetID="10" presetClass="entr" presetSubtype="0" fill="hold" grpId="0" nodeType="withEffect">
                                  <p:stCondLst>
                                    <p:cond delay="175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750"/>
                                        <p:tgtEl>
                                          <p:spTgt spid="7"/>
                                        </p:tgtEl>
                                      </p:cBhvr>
                                    </p:animEffect>
                                  </p:childTnLst>
                                </p:cTn>
                              </p:par>
                              <p:par>
                                <p:cTn id="37" presetID="35" presetClass="path" presetSubtype="0" decel="50000" fill="hold" grpId="1" nodeType="withEffect">
                                  <p:stCondLst>
                                    <p:cond delay="1750"/>
                                  </p:stCondLst>
                                  <p:childTnLst>
                                    <p:animMotion origin="layout" path="M 0.05404 -3.7037E-6 L -6.25E-7 -3.7037E-6 " pathEditMode="relative" rAng="0" ptsTypes="AA">
                                      <p:cBhvr>
                                        <p:cTn id="38" dur="750" fill="hold"/>
                                        <p:tgtEl>
                                          <p:spTgt spid="7"/>
                                        </p:tgtEl>
                                        <p:attrNameLst>
                                          <p:attrName>ppt_x</p:attrName>
                                          <p:attrName>ppt_y</p:attrName>
                                        </p:attrNameLst>
                                      </p:cBhvr>
                                      <p:rCtr x="-2708" y="0"/>
                                    </p:animMotion>
                                  </p:childTnLst>
                                </p:cTn>
                              </p:par>
                              <p:par>
                                <p:cTn id="39" presetID="10" presetClass="entr" presetSubtype="0" repeatCount="indefinite" fill="hold" grpId="0" nodeType="withEffect">
                                  <p:stCondLst>
                                    <p:cond delay="1000"/>
                                  </p:stCondLst>
                                  <p:childTnLst>
                                    <p:set>
                                      <p:cBhvr>
                                        <p:cTn id="40" dur="1" fill="hold">
                                          <p:stCondLst>
                                            <p:cond delay="0"/>
                                          </p:stCondLst>
                                        </p:cTn>
                                        <p:tgtEl>
                                          <p:spTgt spid="12"/>
                                        </p:tgtEl>
                                        <p:attrNameLst>
                                          <p:attrName>style.visibility</p:attrName>
                                        </p:attrNameLst>
                                      </p:cBhvr>
                                      <p:to>
                                        <p:strVal val="visible"/>
                                      </p:to>
                                    </p:set>
                                    <p:animMotion origin="layout" path="M 0 7.40741E-7 L 0 -0.03079 " pathEditMode="relative">
                                      <p:cBhvr additive="base" accumulate="none" from="" to="">
                                        <p:cTn id="41" dur="750" autoRev="1" fill="hold">
                                          <p:stCondLst>
                                            <p:cond delay="0"/>
                                          </p:stCondLst>
                                        </p:cTn>
                                        <p:tgtEl>
                                          <p:spTgt spid="12"/>
                                        </p:tgtEl>
                                        <p:attrNameLst>
                                          <p:attrName>ppt_x</p:attrName>
                                          <p:attrName>ppt_y</p:attrName>
                                        </p:attrNameLst>
                                      </p:cBhvr>
                                    </p:animMotion>
                                    <p:set>
                                      <p:cBhvr additive="base" accumulate="none">
                                        <p:cTn id="42" dur="750" fill="hold">
                                          <p:stCondLst>
                                            <p:cond delay="1500"/>
                                          </p:stCondLst>
                                        </p:cTn>
                                        <p:tgtEl>
                                          <p:spTgt spid="12"/>
                                        </p:tgtEl>
                                        <p:attrNameLst>
                                          <p:attrName>style.visibility</p:attrName>
                                        </p:attrNameLst>
                                      </p:cBhvr>
                                      <p:to>
                                        <p:strVal val="visible"/>
                                      </p:to>
                                    </p:set>
                                  </p:childTnLst>
                                </p:cTn>
                              </p:par>
                              <p:par>
                                <p:cTn id="43" presetID="10" presetClass="entr" presetSubtype="0" repeatCount="indefinite" fill="hold" grpId="0" nodeType="withEffect">
                                  <p:stCondLst>
                                    <p:cond delay="1150"/>
                                  </p:stCondLst>
                                  <p:childTnLst>
                                    <p:set>
                                      <p:cBhvr>
                                        <p:cTn id="44" dur="1" fill="hold">
                                          <p:stCondLst>
                                            <p:cond delay="0"/>
                                          </p:stCondLst>
                                        </p:cTn>
                                        <p:tgtEl>
                                          <p:spTgt spid="13"/>
                                        </p:tgtEl>
                                        <p:attrNameLst>
                                          <p:attrName>style.visibility</p:attrName>
                                        </p:attrNameLst>
                                      </p:cBhvr>
                                      <p:to>
                                        <p:strVal val="visible"/>
                                      </p:to>
                                    </p:set>
                                    <p:animMotion origin="layout" path="M 0 7.40741E-7 L 0 -0.03079 " pathEditMode="relative">
                                      <p:cBhvr additive="base" accumulate="none" from="" to="">
                                        <p:cTn id="45" dur="750" autoRev="1" fill="hold">
                                          <p:stCondLst>
                                            <p:cond delay="0"/>
                                          </p:stCondLst>
                                        </p:cTn>
                                        <p:tgtEl>
                                          <p:spTgt spid="13"/>
                                        </p:tgtEl>
                                        <p:attrNameLst>
                                          <p:attrName>ppt_x</p:attrName>
                                          <p:attrName>ppt_y</p:attrName>
                                        </p:attrNameLst>
                                      </p:cBhvr>
                                    </p:animMotion>
                                    <p:set>
                                      <p:cBhvr additive="base" accumulate="none">
                                        <p:cTn id="46" dur="750" fill="hold">
                                          <p:stCondLst>
                                            <p:cond delay="1500"/>
                                          </p:stCondLst>
                                        </p:cTn>
                                        <p:tgtEl>
                                          <p:spTgt spid="13"/>
                                        </p:tgtEl>
                                        <p:attrNameLst>
                                          <p:attrName>style.visibility</p:attrName>
                                        </p:attrNameLst>
                                      </p:cBhvr>
                                      <p:to>
                                        <p:strVal val="visible"/>
                                      </p:to>
                                    </p:set>
                                  </p:childTnLst>
                                </p:cTn>
                              </p:par>
                              <p:par>
                                <p:cTn id="47" presetID="10" presetClass="entr" presetSubtype="0" repeatCount="indefinite" fill="hold" grpId="0" nodeType="withEffect">
                                  <p:stCondLst>
                                    <p:cond delay="1300"/>
                                  </p:stCondLst>
                                  <p:childTnLst>
                                    <p:set>
                                      <p:cBhvr>
                                        <p:cTn id="48" dur="1" fill="hold">
                                          <p:stCondLst>
                                            <p:cond delay="0"/>
                                          </p:stCondLst>
                                        </p:cTn>
                                        <p:tgtEl>
                                          <p:spTgt spid="14"/>
                                        </p:tgtEl>
                                        <p:attrNameLst>
                                          <p:attrName>style.visibility</p:attrName>
                                        </p:attrNameLst>
                                      </p:cBhvr>
                                      <p:to>
                                        <p:strVal val="visible"/>
                                      </p:to>
                                    </p:set>
                                    <p:animMotion origin="layout" path="M 0 7.40741E-7 L 0 -0.03079 " pathEditMode="relative">
                                      <p:cBhvr additive="base" accumulate="none" from="" to="">
                                        <p:cTn id="49" dur="750" autoRev="1" fill="hold">
                                          <p:stCondLst>
                                            <p:cond delay="0"/>
                                          </p:stCondLst>
                                        </p:cTn>
                                        <p:tgtEl>
                                          <p:spTgt spid="14"/>
                                        </p:tgtEl>
                                        <p:attrNameLst>
                                          <p:attrName>ppt_x</p:attrName>
                                          <p:attrName>ppt_y</p:attrName>
                                        </p:attrNameLst>
                                      </p:cBhvr>
                                    </p:animMotion>
                                    <p:set>
                                      <p:cBhvr additive="base" accumulate="none">
                                        <p:cTn id="50" dur="750" fill="hold">
                                          <p:stCondLst>
                                            <p:cond delay="1500"/>
                                          </p:stCondLst>
                                        </p:cTn>
                                        <p:tgtEl>
                                          <p:spTgt spid="14"/>
                                        </p:tgtEl>
                                        <p:attrNameLst>
                                          <p:attrName>style.visibility</p:attrName>
                                        </p:attrNameLst>
                                      </p:cBhvr>
                                      <p:to>
                                        <p:strVal val="visible"/>
                                      </p:to>
                                    </p:set>
                                  </p:childTnLst>
                                </p:cTn>
                              </p:par>
                              <p:par>
                                <p:cTn id="51" presetID="10" presetClass="entr" presetSubtype="0" fill="hold" grpId="0" nodeType="withEffect">
                                  <p:stCondLst>
                                    <p:cond delay="175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750"/>
                                        <p:tgtEl>
                                          <p:spTgt spid="11"/>
                                        </p:tgtEl>
                                      </p:cBhvr>
                                    </p:animEffect>
                                  </p:childTnLst>
                                </p:cTn>
                              </p:par>
                              <p:par>
                                <p:cTn id="54" presetID="35" presetClass="path" presetSubtype="0" decel="50000" fill="hold" grpId="1" nodeType="withEffect">
                                  <p:stCondLst>
                                    <p:cond delay="1750"/>
                                  </p:stCondLst>
                                  <p:childTnLst>
                                    <p:animMotion origin="layout" path="M 0.05404 -4.81481E-6 L -6.25E-7 -4.81481E-6 " pathEditMode="relative" rAng="0" ptsTypes="AA">
                                      <p:cBhvr>
                                        <p:cTn id="55" dur="750" fill="hold"/>
                                        <p:tgtEl>
                                          <p:spTgt spid="11"/>
                                        </p:tgtEl>
                                        <p:attrNameLst>
                                          <p:attrName>ppt_x</p:attrName>
                                          <p:attrName>ppt_y</p:attrName>
                                        </p:attrNameLst>
                                      </p:cBhvr>
                                      <p:rCtr x="-2708" y="0"/>
                                    </p:animMotion>
                                  </p:childTnLst>
                                </p:cTn>
                              </p:par>
                              <p:par>
                                <p:cTn id="56" presetID="10" presetClass="entr" presetSubtype="0" fill="hold" nodeType="withEffect">
                                  <p:stCondLst>
                                    <p:cond delay="175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p:bldP spid="7" grpId="1"/>
      <p:bldP spid="8" grpId="0" animBg="1"/>
      <p:bldP spid="9" grpId="0" animBg="1"/>
      <p:bldP spid="10" grpId="0" animBg="1"/>
      <p:bldP spid="11" grpId="0"/>
      <p:bldP spid="11" grpId="1"/>
      <p:bldP spid="12" grpId="0" animBg="1"/>
      <p:bldP spid="13" grpId="0" animBg="1"/>
      <p:bldP spid="14" grpId="0" animBg="1"/>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a:t>Additional information</a:t>
            </a:r>
          </a:p>
        </p:txBody>
      </p:sp>
      <p:sp>
        <p:nvSpPr>
          <p:cNvPr id="3" name="Subtítulo 2"/>
          <p:cNvSpPr>
            <a:spLocks noGrp="1"/>
          </p:cNvSpPr>
          <p:nvPr>
            <p:ph type="subTitle" idx="1"/>
          </p:nvPr>
        </p:nvSpPr>
        <p:spPr/>
        <p:txBody>
          <a:bodyPr/>
          <a:lstStyle/>
          <a:p>
            <a:r>
              <a:rPr lang="en-US" dirty="0"/>
              <a:t>Appendices</a:t>
            </a:r>
          </a:p>
        </p:txBody>
      </p:sp>
    </p:spTree>
    <p:extLst>
      <p:ext uri="{BB962C8B-B14F-4D97-AF65-F5344CB8AC3E}">
        <p14:creationId xmlns:p14="http://schemas.microsoft.com/office/powerpoint/2010/main" val="1243834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Experimental setup for classical pulses</a:t>
            </a:r>
          </a:p>
        </p:txBody>
      </p:sp>
      <p:grpSp>
        <p:nvGrpSpPr>
          <p:cNvPr id="4" name="Grupo 3"/>
          <p:cNvGrpSpPr/>
          <p:nvPr/>
        </p:nvGrpSpPr>
        <p:grpSpPr>
          <a:xfrm>
            <a:off x="4585047" y="1092535"/>
            <a:ext cx="6768752" cy="5311689"/>
            <a:chOff x="4585047" y="1092535"/>
            <a:chExt cx="6768752" cy="5311689"/>
          </a:xfrm>
        </p:grpSpPr>
        <p:pic>
          <p:nvPicPr>
            <p:cNvPr id="5" name="Grafik 17"/>
            <p:cNvPicPr/>
            <p:nvPr/>
          </p:nvPicPr>
          <p:blipFill>
            <a:blip r:embed="rId2" cstate="print">
              <a:extLst>
                <a:ext uri="{28A0092B-C50C-407E-A947-70E740481C1C}">
                  <a14:useLocalDpi xmlns:a14="http://schemas.microsoft.com/office/drawing/2010/main" val="0"/>
                </a:ext>
              </a:extLst>
            </a:blip>
            <a:stretch>
              <a:fillRect/>
            </a:stretch>
          </p:blipFill>
          <p:spPr>
            <a:xfrm>
              <a:off x="4585047" y="1092535"/>
              <a:ext cx="6768752" cy="5311689"/>
            </a:xfrm>
            <a:prstGeom prst="rect">
              <a:avLst/>
            </a:prstGeom>
          </p:spPr>
        </p:pic>
        <p:sp>
          <p:nvSpPr>
            <p:cNvPr id="17" name="CaixaDeTexto 16"/>
            <p:cNvSpPr txBox="1"/>
            <p:nvPr/>
          </p:nvSpPr>
          <p:spPr>
            <a:xfrm>
              <a:off x="5966974" y="3129960"/>
              <a:ext cx="899605" cy="400110"/>
            </a:xfrm>
            <a:prstGeom prst="rect">
              <a:avLst/>
            </a:prstGeom>
            <a:ln cmpd="sng">
              <a:solidFill>
                <a:srgbClr val="F05A28"/>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2000" b="1" dirty="0">
                  <a:latin typeface="Calibri" panose="020F0502020204030204" pitchFamily="34" charset="0"/>
                  <a:cs typeface="Calibri" panose="020F0502020204030204" pitchFamily="34" charset="0"/>
                </a:rPr>
                <a:t>Loop </a:t>
              </a:r>
              <a:r>
                <a:rPr lang="en-US" sz="2000" b="1" i="1" dirty="0">
                  <a:latin typeface="Calibri" panose="020F0502020204030204" pitchFamily="34" charset="0"/>
                  <a:cs typeface="Calibri" panose="020F0502020204030204" pitchFamily="34" charset="0"/>
                </a:rPr>
                <a:t>u</a:t>
              </a:r>
            </a:p>
          </p:txBody>
        </p:sp>
        <p:sp>
          <p:nvSpPr>
            <p:cNvPr id="18" name="CaixaDeTexto 17"/>
            <p:cNvSpPr txBox="1"/>
            <p:nvPr/>
          </p:nvSpPr>
          <p:spPr>
            <a:xfrm>
              <a:off x="8860031" y="2802233"/>
              <a:ext cx="885179" cy="400110"/>
            </a:xfrm>
            <a:prstGeom prst="rect">
              <a:avLst/>
            </a:prstGeom>
            <a:ln cmpd="sng"/>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2000" b="1" dirty="0">
                  <a:latin typeface="Calibri" panose="020F0502020204030204" pitchFamily="34" charset="0"/>
                  <a:cs typeface="Calibri" panose="020F0502020204030204" pitchFamily="34" charset="0"/>
                </a:rPr>
                <a:t>Loop </a:t>
              </a:r>
              <a:r>
                <a:rPr lang="en-US" sz="2000" b="1" i="1" dirty="0">
                  <a:latin typeface="Calibri" panose="020F0502020204030204" pitchFamily="34" charset="0"/>
                  <a:cs typeface="Calibri" panose="020F0502020204030204" pitchFamily="34" charset="0"/>
                </a:rPr>
                <a:t>v</a:t>
              </a:r>
            </a:p>
          </p:txBody>
        </p:sp>
      </p:grpSp>
      <p:grpSp>
        <p:nvGrpSpPr>
          <p:cNvPr id="3" name="Grupo 2"/>
          <p:cNvGrpSpPr/>
          <p:nvPr/>
        </p:nvGrpSpPr>
        <p:grpSpPr>
          <a:xfrm>
            <a:off x="-163626" y="2794943"/>
            <a:ext cx="3722059" cy="2824804"/>
            <a:chOff x="0" y="2770004"/>
            <a:chExt cx="3722059" cy="2824804"/>
          </a:xfrm>
        </p:grpSpPr>
        <p:grpSp>
          <p:nvGrpSpPr>
            <p:cNvPr id="34" name="Grupo 33"/>
            <p:cNvGrpSpPr/>
            <p:nvPr/>
          </p:nvGrpSpPr>
          <p:grpSpPr>
            <a:xfrm>
              <a:off x="0" y="2770004"/>
              <a:ext cx="3722059" cy="2824804"/>
              <a:chOff x="6352016" y="1147122"/>
              <a:chExt cx="3722059" cy="2824804"/>
            </a:xfrm>
          </p:grpSpPr>
          <p:grpSp>
            <p:nvGrpSpPr>
              <p:cNvPr id="35" name="Grupo 34"/>
              <p:cNvGrpSpPr/>
              <p:nvPr/>
            </p:nvGrpSpPr>
            <p:grpSpPr>
              <a:xfrm>
                <a:off x="6352016" y="1147122"/>
                <a:ext cx="3722059" cy="2824804"/>
                <a:chOff x="6724865" y="1147122"/>
                <a:chExt cx="3722059" cy="2824804"/>
              </a:xfrm>
            </p:grpSpPr>
            <p:grpSp>
              <p:nvGrpSpPr>
                <p:cNvPr id="38" name="Grupo 37"/>
                <p:cNvGrpSpPr/>
                <p:nvPr/>
              </p:nvGrpSpPr>
              <p:grpSpPr>
                <a:xfrm>
                  <a:off x="6724865" y="1147122"/>
                  <a:ext cx="3722059" cy="2824804"/>
                  <a:chOff x="141693" y="2556756"/>
                  <a:chExt cx="3722059" cy="2824804"/>
                </a:xfrm>
              </p:grpSpPr>
              <p:pic>
                <p:nvPicPr>
                  <p:cNvPr id="40" name="Grafik 37"/>
                  <p:cNvPicPr/>
                  <p:nvPr/>
                </p:nvPicPr>
                <p:blipFill rotWithShape="1">
                  <a:blip r:embed="rId3" cstate="print">
                    <a:extLst>
                      <a:ext uri="{28A0092B-C50C-407E-A947-70E740481C1C}">
                        <a14:useLocalDpi xmlns:a14="http://schemas.microsoft.com/office/drawing/2010/main" val="0"/>
                      </a:ext>
                    </a:extLst>
                  </a:blip>
                  <a:srcRect l="6527" t="5642" r="60990" b="53792"/>
                  <a:stretch/>
                </p:blipFill>
                <p:spPr>
                  <a:xfrm>
                    <a:off x="335360" y="2705034"/>
                    <a:ext cx="3528392" cy="2676526"/>
                  </a:xfrm>
                  <a:prstGeom prst="rect">
                    <a:avLst/>
                  </a:prstGeom>
                </p:spPr>
              </p:pic>
              <p:sp>
                <p:nvSpPr>
                  <p:cNvPr id="41" name="CaixaDeTexto 40"/>
                  <p:cNvSpPr txBox="1"/>
                  <p:nvPr/>
                </p:nvSpPr>
                <p:spPr>
                  <a:xfrm>
                    <a:off x="1672061" y="4328570"/>
                    <a:ext cx="761747" cy="369332"/>
                  </a:xfrm>
                  <a:prstGeom prst="rect">
                    <a:avLst/>
                  </a:prstGeom>
                  <a:noFill/>
                </p:spPr>
                <p:txBody>
                  <a:bodyPr wrap="none" rtlCol="0">
                    <a:spAutoFit/>
                  </a:bodyPr>
                  <a:lstStyle/>
                  <a:p>
                    <a:r>
                      <a:rPr lang="en-US" b="1" dirty="0">
                        <a:latin typeface="Calibri" panose="020F0502020204030204" pitchFamily="34" charset="0"/>
                        <a:cs typeface="Calibri" panose="020F0502020204030204" pitchFamily="34" charset="0"/>
                      </a:rPr>
                      <a:t>50/50</a:t>
                    </a:r>
                  </a:p>
                </p:txBody>
              </p:sp>
              <p:sp>
                <p:nvSpPr>
                  <p:cNvPr id="42" name="Arco 41"/>
                  <p:cNvSpPr/>
                  <p:nvPr/>
                </p:nvSpPr>
                <p:spPr>
                  <a:xfrm>
                    <a:off x="141693" y="2865695"/>
                    <a:ext cx="789358" cy="1242278"/>
                  </a:xfrm>
                  <a:prstGeom prst="arc">
                    <a:avLst>
                      <a:gd name="adj1" fmla="val 16445484"/>
                      <a:gd name="adj2" fmla="val 0"/>
                    </a:avLst>
                  </a:prstGeom>
                  <a:ln w="28575">
                    <a:solidFill>
                      <a:srgbClr val="00A24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3" name="Elipse 42"/>
                  <p:cNvSpPr/>
                  <p:nvPr/>
                </p:nvSpPr>
                <p:spPr bwMode="ltGray">
                  <a:xfrm rot="5230897">
                    <a:off x="805207" y="3450407"/>
                    <a:ext cx="319955" cy="169451"/>
                  </a:xfrm>
                  <a:prstGeom prst="ellipse">
                    <a:avLst/>
                  </a:prstGeom>
                  <a:solidFill>
                    <a:schemeClr val="bg1"/>
                  </a:solidFill>
                  <a:ln w="28575" cap="flat" cmpd="sng"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44" name="Fluxograma: Atraso 43"/>
                  <p:cNvSpPr/>
                  <p:nvPr/>
                </p:nvSpPr>
                <p:spPr bwMode="ltGray">
                  <a:xfrm rot="17967538">
                    <a:off x="597120" y="2657184"/>
                    <a:ext cx="360040" cy="159183"/>
                  </a:xfrm>
                  <a:prstGeom prst="flowChartDelay">
                    <a:avLst/>
                  </a:prstGeom>
                  <a:solidFill>
                    <a:srgbClr val="FFFF00"/>
                  </a:solidFill>
                  <a:ln w="12700" cap="flat" cmpd="thickThin"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45" name="Fluxograma: Atraso 44"/>
                  <p:cNvSpPr/>
                  <p:nvPr/>
                </p:nvSpPr>
                <p:spPr bwMode="ltGray">
                  <a:xfrm rot="18134142">
                    <a:off x="1282974" y="3784474"/>
                    <a:ext cx="360040" cy="159183"/>
                  </a:xfrm>
                  <a:prstGeom prst="flowChartDelay">
                    <a:avLst/>
                  </a:prstGeom>
                  <a:solidFill>
                    <a:srgbClr val="FFFF00"/>
                  </a:solidFill>
                  <a:ln w="12700" cap="flat" cmpd="thickThin"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Fluxograma: Atraso 45"/>
                  <p:cNvSpPr/>
                  <p:nvPr/>
                </p:nvSpPr>
                <p:spPr bwMode="ltGray">
                  <a:xfrm rot="18500851">
                    <a:off x="2631143" y="4215879"/>
                    <a:ext cx="360040" cy="159183"/>
                  </a:xfrm>
                  <a:prstGeom prst="flowChartDelay">
                    <a:avLst/>
                  </a:prstGeom>
                  <a:solidFill>
                    <a:srgbClr val="FFFF00"/>
                  </a:solidFill>
                  <a:ln w="12700" cap="flat" cmpd="thickThin"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7" name="Fluxograma: Atraso 46"/>
                  <p:cNvSpPr/>
                  <p:nvPr/>
                </p:nvSpPr>
                <p:spPr bwMode="ltGray">
                  <a:xfrm rot="15037513">
                    <a:off x="2366811" y="3868520"/>
                    <a:ext cx="360040" cy="159183"/>
                  </a:xfrm>
                  <a:prstGeom prst="flowChartDelay">
                    <a:avLst/>
                  </a:prstGeom>
                  <a:solidFill>
                    <a:srgbClr val="FFFF00"/>
                  </a:solidFill>
                  <a:ln w="12700" cap="flat" cmpd="thickThin"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39" name="Retângulo 38"/>
                <p:cNvSpPr/>
                <p:nvPr/>
              </p:nvSpPr>
              <p:spPr bwMode="ltGray">
                <a:xfrm>
                  <a:off x="9503912" y="1644348"/>
                  <a:ext cx="561498" cy="519407"/>
                </a:xfrm>
                <a:prstGeom prst="rect">
                  <a:avLst/>
                </a:prstGeom>
                <a:solidFill>
                  <a:schemeClr val="bg1"/>
                </a:solidFill>
                <a:ln w="28575" cap="flat" cmpd="sng" algn="ctr">
                  <a:solidFill>
                    <a:srgbClr val="00A550"/>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kumimoji="0" lang="en-US" sz="1800" kern="1200" dirty="0">
                      <a:solidFill>
                        <a:schemeClr val="tx1"/>
                      </a:solidFill>
                      <a:latin typeface="Calibri" panose="020F0502020204030204" pitchFamily="34" charset="0"/>
                      <a:cs typeface="Calibri" panose="020F0502020204030204" pitchFamily="34" charset="0"/>
                    </a:rPr>
                    <a:t>PM</a:t>
                  </a:r>
                </a:p>
              </p:txBody>
            </p:sp>
          </p:grpSp>
          <p:sp>
            <p:nvSpPr>
              <p:cNvPr id="36" name="Retângulo 35"/>
              <p:cNvSpPr/>
              <p:nvPr/>
            </p:nvSpPr>
            <p:spPr>
              <a:xfrm>
                <a:off x="7608160" y="1554522"/>
                <a:ext cx="1298498" cy="3277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37" name="Retângulo 36"/>
              <p:cNvSpPr/>
              <p:nvPr/>
            </p:nvSpPr>
            <p:spPr>
              <a:xfrm>
                <a:off x="7707617" y="3416645"/>
                <a:ext cx="1108723" cy="3277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48" name="CaixaDeTexto 47"/>
            <p:cNvSpPr txBox="1"/>
            <p:nvPr/>
          </p:nvSpPr>
          <p:spPr>
            <a:xfrm>
              <a:off x="1508386" y="2996544"/>
              <a:ext cx="80342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Loop </a:t>
              </a:r>
              <a:r>
                <a:rPr lang="en-US" i="1" dirty="0">
                  <a:latin typeface="Calibri" panose="020F0502020204030204" pitchFamily="34" charset="0"/>
                  <a:cs typeface="Calibri" panose="020F0502020204030204" pitchFamily="34" charset="0"/>
                </a:rPr>
                <a:t>v</a:t>
              </a:r>
            </a:p>
          </p:txBody>
        </p:sp>
        <p:sp>
          <p:nvSpPr>
            <p:cNvPr id="49" name="CaixaDeTexto 48"/>
            <p:cNvSpPr txBox="1"/>
            <p:nvPr/>
          </p:nvSpPr>
          <p:spPr>
            <a:xfrm>
              <a:off x="1466811" y="5111699"/>
              <a:ext cx="81945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Loop </a:t>
              </a:r>
              <a:r>
                <a:rPr lang="en-US" i="1" dirty="0">
                  <a:latin typeface="Calibri" panose="020F0502020204030204" pitchFamily="34" charset="0"/>
                  <a:cs typeface="Calibri" panose="020F0502020204030204" pitchFamily="34" charset="0"/>
                </a:rPr>
                <a:t>u</a:t>
              </a:r>
            </a:p>
          </p:txBody>
        </p:sp>
      </p:grpSp>
      <p:sp>
        <p:nvSpPr>
          <p:cNvPr id="19" name="Seta entalhada para a direita 18"/>
          <p:cNvSpPr/>
          <p:nvPr/>
        </p:nvSpPr>
        <p:spPr bwMode="ltGray">
          <a:xfrm>
            <a:off x="3250858" y="3990069"/>
            <a:ext cx="1179323" cy="643267"/>
          </a:xfrm>
          <a:prstGeom prst="notchedRightArrow">
            <a:avLst>
              <a:gd name="adj1" fmla="val 50000"/>
              <a:gd name="adj2" fmla="val 71758"/>
            </a:avLst>
          </a:prstGeom>
          <a:solidFill>
            <a:schemeClr val="tx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9967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Evolution equations</a:t>
            </a:r>
          </a:p>
        </p:txBody>
      </p:sp>
      <mc:AlternateContent xmlns:mc="http://schemas.openxmlformats.org/markup-compatibility/2006" xmlns:a14="http://schemas.microsoft.com/office/drawing/2010/main">
        <mc:Choice Requires="a14">
          <p:sp>
            <p:nvSpPr>
              <p:cNvPr id="40" name="CaixaDeTexto 39"/>
              <p:cNvSpPr txBox="1"/>
              <p:nvPr/>
            </p:nvSpPr>
            <p:spPr>
              <a:xfrm>
                <a:off x="8285579" y="3121085"/>
                <a:ext cx="3670941" cy="14129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e>
                      </m:d>
                    </m:oMath>
                  </m:oMathPara>
                </a14:m>
                <a:endParaRPr lang="en-US" sz="2400" dirty="0"/>
              </a:p>
              <a:p>
                <a:endParaRPr lang="en-US" sz="2000" dirty="0"/>
              </a:p>
              <a:p>
                <a:pP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e>
                      </m:d>
                    </m:oMath>
                  </m:oMathPara>
                </a14:m>
                <a:endParaRPr lang="en-US" sz="2400" dirty="0"/>
              </a:p>
            </p:txBody>
          </p:sp>
        </mc:Choice>
        <mc:Fallback xmlns="">
          <p:sp>
            <p:nvSpPr>
              <p:cNvPr id="40" name="CaixaDeTexto 39"/>
              <p:cNvSpPr txBox="1">
                <a:spLocks noRot="1" noChangeAspect="1" noMove="1" noResize="1" noEditPoints="1" noAdjustHandles="1" noChangeArrowheads="1" noChangeShapeType="1" noTextEdit="1"/>
              </p:cNvSpPr>
              <p:nvPr/>
            </p:nvSpPr>
            <p:spPr>
              <a:xfrm>
                <a:off x="8285579" y="3121085"/>
                <a:ext cx="3670941" cy="1412951"/>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7" name="CaixaDeTexto 56"/>
              <p:cNvSpPr txBox="1"/>
              <p:nvPr/>
            </p:nvSpPr>
            <p:spPr>
              <a:xfrm>
                <a:off x="8329879" y="1173692"/>
                <a:ext cx="3596947" cy="7548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i="1" smtClean="0">
                              <a:latin typeface="Cambria Math" panose="02040503050406030204" pitchFamily="18" charset="0"/>
                            </a:rPr>
                          </m:ctrlPr>
                        </m:dPr>
                        <m:e>
                          <m:m>
                            <m:mPr>
                              <m:mcs>
                                <m:mc>
                                  <m:mcPr>
                                    <m:count m:val="1"/>
                                    <m:mcJc m:val="center"/>
                                  </m:mcPr>
                                </m:mc>
                              </m:mcs>
                              <m:ctrlPr>
                                <a:rPr lang="en-US" sz="2400" i="1" smtClean="0">
                                  <a:latin typeface="Cambria Math" panose="02040503050406030204" pitchFamily="18" charset="0"/>
                                </a:rPr>
                              </m:ctrlPr>
                            </m:mPr>
                            <m:mr>
                              <m:e>
                                <m:sSup>
                                  <m:sSupPr>
                                    <m:ctrlPr>
                                      <a:rPr lang="en-US" sz="2400" i="1">
                                        <a:latin typeface="Cambria Math" panose="02040503050406030204" pitchFamily="18" charset="0"/>
                                      </a:rPr>
                                    </m:ctrlPr>
                                  </m:sSupPr>
                                  <m:e>
                                    <m:r>
                                      <a:rPr lang="en-US" sz="2400" i="1">
                                        <a:latin typeface="Cambria Math" panose="02040503050406030204" pitchFamily="18" charset="0"/>
                                      </a:rPr>
                                      <m:t>𝑢</m:t>
                                    </m:r>
                                  </m:e>
                                  <m:sup>
                                    <m:r>
                                      <a:rPr lang="en-US" sz="2400" i="1">
                                        <a:latin typeface="Cambria Math" panose="02040503050406030204" pitchFamily="18" charset="0"/>
                                      </a:rPr>
                                      <m:t>𝑚</m:t>
                                    </m:r>
                                    <m:r>
                                      <a:rPr lang="en-US" sz="2400" i="1">
                                        <a:latin typeface="Cambria Math" panose="02040503050406030204" pitchFamily="18" charset="0"/>
                                      </a:rPr>
                                      <m:t>+1</m:t>
                                    </m:r>
                                  </m:sup>
                                </m:sSup>
                              </m:e>
                            </m:mr>
                            <m:mr>
                              <m:e>
                                <m:sSup>
                                  <m:sSupPr>
                                    <m:ctrlPr>
                                      <a:rPr lang="en-US" sz="2400" i="1">
                                        <a:latin typeface="Cambria Math" panose="02040503050406030204" pitchFamily="18" charset="0"/>
                                      </a:rPr>
                                    </m:ctrlPr>
                                  </m:sSupPr>
                                  <m:e>
                                    <m:r>
                                      <a:rPr lang="en-US" sz="2400" b="0" i="1" smtClean="0">
                                        <a:latin typeface="Cambria Math" panose="02040503050406030204" pitchFamily="18" charset="0"/>
                                      </a:rPr>
                                      <m:t>𝑣</m:t>
                                    </m:r>
                                  </m:e>
                                  <m:sup>
                                    <m:r>
                                      <a:rPr lang="en-US" sz="2400" i="1">
                                        <a:latin typeface="Cambria Math" panose="02040503050406030204" pitchFamily="18" charset="0"/>
                                      </a:rPr>
                                      <m:t>𝑚</m:t>
                                    </m:r>
                                    <m:r>
                                      <a:rPr lang="en-US" sz="2400" i="1">
                                        <a:latin typeface="Cambria Math" panose="02040503050406030204" pitchFamily="18" charset="0"/>
                                      </a:rPr>
                                      <m:t>+1</m:t>
                                    </m:r>
                                  </m:sup>
                                </m:sSup>
                              </m:e>
                            </m:mr>
                          </m:m>
                        </m:e>
                      </m:d>
                      <m:r>
                        <a:rPr lang="en-US" sz="2400" b="0" i="1" smtClean="0">
                          <a:latin typeface="Cambria Math" panose="02040503050406030204" pitchFamily="18" charset="0"/>
                        </a:rPr>
                        <m:t>=</m:t>
                      </m:r>
                      <m:d>
                        <m:dPr>
                          <m:ctrlPr>
                            <a:rPr lang="en-US" sz="2400" i="1" smtClean="0">
                              <a:latin typeface="Cambria Math" panose="02040503050406030204" pitchFamily="18" charset="0"/>
                            </a:rPr>
                          </m:ctrlPr>
                        </m:dPr>
                        <m:e>
                          <m:m>
                            <m:mPr>
                              <m:mcs>
                                <m:mc>
                                  <m:mcPr>
                                    <m:count m:val="2"/>
                                    <m:mcJc m:val="center"/>
                                  </m:mcPr>
                                </m:mc>
                              </m:mcs>
                              <m:ctrlPr>
                                <a:rPr lang="en-US" sz="2400" b="1" i="1">
                                  <a:latin typeface="Cambria Math" panose="02040503050406030204" pitchFamily="18" charset="0"/>
                                </a:rPr>
                              </m:ctrlPr>
                            </m:mPr>
                            <m:mr>
                              <m:e>
                                <m:r>
                                  <m:rPr>
                                    <m:brk m:alnAt="7"/>
                                  </m:rPr>
                                  <a:rPr lang="en-US" sz="2400" b="1" i="1" smtClean="0">
                                    <a:latin typeface="Cambria Math" panose="02040503050406030204" pitchFamily="18" charset="0"/>
                                  </a:rPr>
                                  <m:t>𝒕</m:t>
                                </m:r>
                              </m:e>
                              <m:e>
                                <m:r>
                                  <a:rPr lang="en-US" sz="2400" b="1" i="1" smtClean="0">
                                    <a:latin typeface="Cambria Math" panose="02040503050406030204" pitchFamily="18" charset="0"/>
                                  </a:rPr>
                                  <m:t>𝒊𝒓</m:t>
                                </m:r>
                              </m:e>
                            </m:mr>
                            <m:mr>
                              <m:e>
                                <m:r>
                                  <a:rPr lang="en-US" sz="2400" b="1" i="1" smtClean="0">
                                    <a:latin typeface="Cambria Math" panose="02040503050406030204" pitchFamily="18" charset="0"/>
                                  </a:rPr>
                                  <m:t>𝒊𝒓</m:t>
                                </m:r>
                              </m:e>
                              <m:e>
                                <m:r>
                                  <a:rPr lang="en-US" sz="2400" b="1" i="1" smtClean="0">
                                    <a:latin typeface="Cambria Math" panose="02040503050406030204" pitchFamily="18" charset="0"/>
                                  </a:rPr>
                                  <m:t>𝒕</m:t>
                                </m:r>
                              </m:e>
                            </m:mr>
                          </m:m>
                        </m:e>
                      </m:d>
                      <m:d>
                        <m:dPr>
                          <m:ctrlPr>
                            <a:rPr lang="en-US" sz="2400" i="1">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p>
                                  <m:sSupPr>
                                    <m:ctrlPr>
                                      <a:rPr lang="en-US" sz="2400" i="1">
                                        <a:latin typeface="Cambria Math" panose="02040503050406030204" pitchFamily="18" charset="0"/>
                                      </a:rPr>
                                    </m:ctrlPr>
                                  </m:sSupPr>
                                  <m:e>
                                    <m:r>
                                      <a:rPr lang="en-US" sz="2400" i="1">
                                        <a:latin typeface="Cambria Math" panose="02040503050406030204" pitchFamily="18" charset="0"/>
                                      </a:rPr>
                                      <m:t>𝑢</m:t>
                                    </m:r>
                                  </m:e>
                                  <m:sup>
                                    <m:r>
                                      <a:rPr lang="en-US" sz="2400" i="1">
                                        <a:latin typeface="Cambria Math" panose="02040503050406030204" pitchFamily="18" charset="0"/>
                                      </a:rPr>
                                      <m:t>𝑚</m:t>
                                    </m:r>
                                  </m:sup>
                                </m:sSup>
                              </m:e>
                            </m:mr>
                            <m:mr>
                              <m:e>
                                <m:sSup>
                                  <m:sSupPr>
                                    <m:ctrlPr>
                                      <a:rPr lang="en-US" sz="2400" i="1">
                                        <a:latin typeface="Cambria Math" panose="02040503050406030204" pitchFamily="18" charset="0"/>
                                      </a:rPr>
                                    </m:ctrlPr>
                                  </m:sSupPr>
                                  <m:e>
                                    <m:r>
                                      <a:rPr lang="en-US" sz="2400" i="1">
                                        <a:latin typeface="Cambria Math" panose="02040503050406030204" pitchFamily="18" charset="0"/>
                                      </a:rPr>
                                      <m:t>𝑣</m:t>
                                    </m:r>
                                  </m:e>
                                  <m:sup>
                                    <m:r>
                                      <a:rPr lang="en-US" sz="2400" i="1">
                                        <a:latin typeface="Cambria Math" panose="02040503050406030204" pitchFamily="18" charset="0"/>
                                      </a:rPr>
                                      <m:t>𝑚</m:t>
                                    </m:r>
                                  </m:sup>
                                </m:sSup>
                              </m:e>
                            </m:mr>
                          </m:m>
                        </m:e>
                      </m:d>
                    </m:oMath>
                  </m:oMathPara>
                </a14:m>
                <a:endParaRPr lang="en-US" sz="2400" dirty="0"/>
              </a:p>
            </p:txBody>
          </p:sp>
        </mc:Choice>
        <mc:Fallback xmlns="">
          <p:sp>
            <p:nvSpPr>
              <p:cNvPr id="57" name="CaixaDeTexto 56"/>
              <p:cNvSpPr txBox="1">
                <a:spLocks noRot="1" noChangeAspect="1" noMove="1" noResize="1" noEditPoints="1" noAdjustHandles="1" noChangeArrowheads="1" noChangeShapeType="1" noTextEdit="1"/>
              </p:cNvSpPr>
              <p:nvPr/>
            </p:nvSpPr>
            <p:spPr>
              <a:xfrm>
                <a:off x="8329879" y="1173692"/>
                <a:ext cx="3596947" cy="754822"/>
              </a:xfrm>
              <a:prstGeom prst="rect">
                <a:avLst/>
              </a:prstGeom>
              <a:blipFill>
                <a:blip r:embed="rId4"/>
                <a:stretch>
                  <a:fillRect/>
                </a:stretch>
              </a:blipFill>
            </p:spPr>
            <p:txBody>
              <a:bodyPr/>
              <a:lstStyle/>
              <a:p>
                <a:r>
                  <a:rPr lang="de-DE">
                    <a:noFill/>
                  </a:rPr>
                  <a:t> </a:t>
                </a:r>
              </a:p>
            </p:txBody>
          </p:sp>
        </mc:Fallback>
      </mc:AlternateContent>
      <p:cxnSp>
        <p:nvCxnSpPr>
          <p:cNvPr id="58" name="Conector de seta reta 57"/>
          <p:cNvCxnSpPr>
            <a:cxnSpLocks/>
            <a:stCxn id="57" idx="2"/>
            <a:endCxn id="40" idx="0"/>
          </p:cNvCxnSpPr>
          <p:nvPr/>
        </p:nvCxnSpPr>
        <p:spPr>
          <a:xfrm flipH="1">
            <a:off x="10121050" y="1928514"/>
            <a:ext cx="7303" cy="119257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ector reto 58"/>
          <p:cNvCxnSpPr>
            <a:cxnSpLocks/>
          </p:cNvCxnSpPr>
          <p:nvPr/>
        </p:nvCxnSpPr>
        <p:spPr>
          <a:xfrm>
            <a:off x="9912061" y="3641954"/>
            <a:ext cx="6853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onector reto 59"/>
          <p:cNvCxnSpPr>
            <a:cxnSpLocks/>
          </p:cNvCxnSpPr>
          <p:nvPr/>
        </p:nvCxnSpPr>
        <p:spPr>
          <a:xfrm>
            <a:off x="9997600" y="4449581"/>
            <a:ext cx="55831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CaixaDeTexto 61"/>
              <p:cNvSpPr txBox="1"/>
              <p:nvPr/>
            </p:nvSpPr>
            <p:spPr>
              <a:xfrm>
                <a:off x="10128352" y="2187409"/>
                <a:ext cx="1342419" cy="664606"/>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𝑡</m:t>
                      </m:r>
                      <m:r>
                        <a:rPr lang="en-US" i="1" dirty="0" smtClean="0">
                          <a:latin typeface="Cambria Math" panose="02040503050406030204" pitchFamily="18" charset="0"/>
                        </a:rPr>
                        <m:t>=</m:t>
                      </m:r>
                      <m:r>
                        <a:rPr lang="en-US" i="1" dirty="0" smtClean="0">
                          <a:latin typeface="Cambria Math" panose="02040503050406030204" pitchFamily="18" charset="0"/>
                        </a:rPr>
                        <m:t>𝑟</m:t>
                      </m:r>
                      <m:r>
                        <a:rPr lang="en-US" i="1" dirty="0" smtClean="0">
                          <a:latin typeface="Cambria Math" panose="02040503050406030204" pitchFamily="18" charset="0"/>
                        </a:rPr>
                        <m:t>=</m:t>
                      </m:r>
                      <m:f>
                        <m:fPr>
                          <m:ctrlPr>
                            <a:rPr lang="en-US" i="1" dirty="0" smtClean="0">
                              <a:latin typeface="Cambria Math" panose="02040503050406030204" pitchFamily="18" charset="0"/>
                            </a:rPr>
                          </m:ctrlPr>
                        </m:fPr>
                        <m:num>
                          <m:r>
                            <a:rPr lang="en-US" b="0" i="1" dirty="0" smtClean="0">
                              <a:latin typeface="Cambria Math" panose="02040503050406030204" pitchFamily="18" charset="0"/>
                            </a:rPr>
                            <m:t>1</m:t>
                          </m:r>
                        </m:num>
                        <m:den>
                          <m:rad>
                            <m:radPr>
                              <m:degHide m:val="on"/>
                              <m:ctrlPr>
                                <a:rPr lang="en-US" i="1" dirty="0" smtClean="0">
                                  <a:latin typeface="Cambria Math" panose="02040503050406030204" pitchFamily="18" charset="0"/>
                                </a:rPr>
                              </m:ctrlPr>
                            </m:radPr>
                            <m:deg/>
                            <m:e>
                              <m:r>
                                <a:rPr lang="en-US" b="0" i="1" dirty="0" smtClean="0">
                                  <a:latin typeface="Cambria Math" panose="02040503050406030204" pitchFamily="18" charset="0"/>
                                </a:rPr>
                                <m:t>2</m:t>
                              </m:r>
                            </m:e>
                          </m:rad>
                        </m:den>
                      </m:f>
                    </m:oMath>
                  </m:oMathPara>
                </a14:m>
                <a:endParaRPr lang="en-US" dirty="0"/>
              </a:p>
            </p:txBody>
          </p:sp>
        </mc:Choice>
        <mc:Fallback xmlns="">
          <p:sp>
            <p:nvSpPr>
              <p:cNvPr id="62" name="CaixaDeTexto 61"/>
              <p:cNvSpPr txBox="1">
                <a:spLocks noRot="1" noChangeAspect="1" noMove="1" noResize="1" noEditPoints="1" noAdjustHandles="1" noChangeArrowheads="1" noChangeShapeType="1" noTextEdit="1"/>
              </p:cNvSpPr>
              <p:nvPr/>
            </p:nvSpPr>
            <p:spPr>
              <a:xfrm>
                <a:off x="10128352" y="2187409"/>
                <a:ext cx="1342419" cy="664606"/>
              </a:xfrm>
              <a:prstGeom prst="rect">
                <a:avLst/>
              </a:prstGeom>
              <a:blipFill>
                <a:blip r:embed="rId5"/>
                <a:stretch>
                  <a:fillRect/>
                </a:stretch>
              </a:blipFill>
            </p:spPr>
            <p:txBody>
              <a:bodyPr/>
              <a:lstStyle/>
              <a:p>
                <a:r>
                  <a:rPr lang="de-DE">
                    <a:noFill/>
                  </a:rPr>
                  <a:t> </a:t>
                </a:r>
              </a:p>
            </p:txBody>
          </p:sp>
        </mc:Fallback>
      </mc:AlternateContent>
      <p:sp>
        <p:nvSpPr>
          <p:cNvPr id="41" name="CaixaDeTexto 40"/>
          <p:cNvSpPr txBox="1"/>
          <p:nvPr/>
        </p:nvSpPr>
        <p:spPr>
          <a:xfrm>
            <a:off x="9543004" y="4516703"/>
            <a:ext cx="2425501" cy="461665"/>
          </a:xfrm>
          <a:prstGeom prst="rect">
            <a:avLst/>
          </a:prstGeom>
          <a:noFill/>
        </p:spPr>
        <p:txBody>
          <a:bodyPr wrap="square" rtlCol="0">
            <a:spAutoFit/>
          </a:bodyPr>
          <a:lstStyle/>
          <a:p>
            <a:r>
              <a:rPr lang="en-US" sz="2400" dirty="0">
                <a:solidFill>
                  <a:srgbClr val="FF0000"/>
                </a:solidFill>
                <a:latin typeface="Calibri" panose="020F0502020204030204" pitchFamily="34" charset="0"/>
                <a:cs typeface="Calibri" panose="020F0502020204030204" pitchFamily="34" charset="0"/>
              </a:rPr>
              <a:t>complex numbers</a:t>
            </a:r>
          </a:p>
        </p:txBody>
      </p:sp>
      <p:cxnSp>
        <p:nvCxnSpPr>
          <p:cNvPr id="39" name="Conector reto 58">
            <a:extLst>
              <a:ext uri="{FF2B5EF4-FFF2-40B4-BE49-F238E27FC236}">
                <a16:creationId xmlns:a16="http://schemas.microsoft.com/office/drawing/2014/main" id="{9FA868C7-3E4C-4DD2-B20A-42C5FAA4E661}"/>
              </a:ext>
            </a:extLst>
          </p:cNvPr>
          <p:cNvCxnSpPr>
            <a:cxnSpLocks/>
          </p:cNvCxnSpPr>
          <p:nvPr/>
        </p:nvCxnSpPr>
        <p:spPr>
          <a:xfrm>
            <a:off x="10961940" y="3641954"/>
            <a:ext cx="6853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Conector reto 59">
            <a:extLst>
              <a:ext uri="{FF2B5EF4-FFF2-40B4-BE49-F238E27FC236}">
                <a16:creationId xmlns:a16="http://schemas.microsoft.com/office/drawing/2014/main" id="{439A4402-BB92-4E51-8129-EFE315276BCF}"/>
              </a:ext>
            </a:extLst>
          </p:cNvPr>
          <p:cNvCxnSpPr>
            <a:cxnSpLocks/>
          </p:cNvCxnSpPr>
          <p:nvPr/>
        </p:nvCxnSpPr>
        <p:spPr>
          <a:xfrm>
            <a:off x="10961940" y="4449581"/>
            <a:ext cx="6853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3622891-6D48-4F11-92A6-CB4B1E143361}"/>
              </a:ext>
            </a:extLst>
          </p:cNvPr>
          <p:cNvSpPr txBox="1"/>
          <p:nvPr/>
        </p:nvSpPr>
        <p:spPr>
          <a:xfrm>
            <a:off x="9046009" y="2214319"/>
            <a:ext cx="951591" cy="646331"/>
          </a:xfrm>
          <a:prstGeom prst="rect">
            <a:avLst/>
          </a:prstGeom>
          <a:noFill/>
        </p:spPr>
        <p:txBody>
          <a:bodyPr wrap="square" rtlCol="0">
            <a:spAutoFit/>
          </a:bodyPr>
          <a:lstStyle/>
          <a:p>
            <a:pPr algn="ctr"/>
            <a:r>
              <a:rPr lang="en-US" dirty="0"/>
              <a:t>50/50 coupler</a:t>
            </a:r>
            <a:endParaRPr lang="de-DE" dirty="0"/>
          </a:p>
        </p:txBody>
      </p:sp>
      <p:sp>
        <p:nvSpPr>
          <p:cNvPr id="85" name="Freeform: Shape 84">
            <a:extLst>
              <a:ext uri="{FF2B5EF4-FFF2-40B4-BE49-F238E27FC236}">
                <a16:creationId xmlns:a16="http://schemas.microsoft.com/office/drawing/2014/main" id="{324C7071-3406-4A3D-BC0F-1F35237EF052}"/>
              </a:ext>
            </a:extLst>
          </p:cNvPr>
          <p:cNvSpPr/>
          <p:nvPr/>
        </p:nvSpPr>
        <p:spPr>
          <a:xfrm rot="60000">
            <a:off x="6041645" y="3549981"/>
            <a:ext cx="567465" cy="81121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Freeform: Shape 88">
            <a:extLst>
              <a:ext uri="{FF2B5EF4-FFF2-40B4-BE49-F238E27FC236}">
                <a16:creationId xmlns:a16="http://schemas.microsoft.com/office/drawing/2014/main" id="{23BCD037-F404-418A-A5EC-E7A4FC2A47E8}"/>
              </a:ext>
            </a:extLst>
          </p:cNvPr>
          <p:cNvSpPr/>
          <p:nvPr/>
        </p:nvSpPr>
        <p:spPr>
          <a:xfrm rot="60000">
            <a:off x="5458571" y="4612484"/>
            <a:ext cx="567465" cy="63509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Freeform: Shape 97">
            <a:extLst>
              <a:ext uri="{FF2B5EF4-FFF2-40B4-BE49-F238E27FC236}">
                <a16:creationId xmlns:a16="http://schemas.microsoft.com/office/drawing/2014/main" id="{B37CF55B-4C74-4689-9631-B65885AE0CC2}"/>
              </a:ext>
            </a:extLst>
          </p:cNvPr>
          <p:cNvSpPr/>
          <p:nvPr/>
        </p:nvSpPr>
        <p:spPr>
          <a:xfrm rot="60000">
            <a:off x="6621645" y="4609877"/>
            <a:ext cx="567465" cy="63509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1" name="Freeform: Shape 100">
            <a:extLst>
              <a:ext uri="{FF2B5EF4-FFF2-40B4-BE49-F238E27FC236}">
                <a16:creationId xmlns:a16="http://schemas.microsoft.com/office/drawing/2014/main" id="{CCD888B4-EFC9-43C2-9CD2-59FD33CFD2C8}"/>
              </a:ext>
            </a:extLst>
          </p:cNvPr>
          <p:cNvSpPr/>
          <p:nvPr/>
        </p:nvSpPr>
        <p:spPr>
          <a:xfrm rot="60000">
            <a:off x="7202229" y="5664931"/>
            <a:ext cx="567465" cy="52588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2" name="Freeform: Shape 101">
            <a:extLst>
              <a:ext uri="{FF2B5EF4-FFF2-40B4-BE49-F238E27FC236}">
                <a16:creationId xmlns:a16="http://schemas.microsoft.com/office/drawing/2014/main" id="{9FC4F39C-7B01-4F15-A9EE-834ED607A8E1}"/>
              </a:ext>
            </a:extLst>
          </p:cNvPr>
          <p:cNvSpPr/>
          <p:nvPr/>
        </p:nvSpPr>
        <p:spPr>
          <a:xfrm rot="60000">
            <a:off x="6043542" y="5162322"/>
            <a:ext cx="567465" cy="1028529"/>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3" name="Freeform: Shape 102">
            <a:extLst>
              <a:ext uri="{FF2B5EF4-FFF2-40B4-BE49-F238E27FC236}">
                <a16:creationId xmlns:a16="http://schemas.microsoft.com/office/drawing/2014/main" id="{81C72414-A6AE-452B-879A-90FD18230184}"/>
              </a:ext>
            </a:extLst>
          </p:cNvPr>
          <p:cNvSpPr/>
          <p:nvPr/>
        </p:nvSpPr>
        <p:spPr>
          <a:xfrm rot="60000">
            <a:off x="4876211" y="5650124"/>
            <a:ext cx="567465" cy="54069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4" name="Straight Arrow Connector 103">
            <a:extLst>
              <a:ext uri="{FF2B5EF4-FFF2-40B4-BE49-F238E27FC236}">
                <a16:creationId xmlns:a16="http://schemas.microsoft.com/office/drawing/2014/main" id="{48AA1668-CA68-4961-9FF2-E65D0E168EEE}"/>
              </a:ext>
            </a:extLst>
          </p:cNvPr>
          <p:cNvCxnSpPr>
            <a:cxnSpLocks/>
          </p:cNvCxnSpPr>
          <p:nvPr/>
        </p:nvCxnSpPr>
        <p:spPr>
          <a:xfrm flipH="1">
            <a:off x="5872892" y="4366086"/>
            <a:ext cx="441988" cy="3231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57AC0341-D954-4303-995B-2417F600EACB}"/>
              </a:ext>
            </a:extLst>
          </p:cNvPr>
          <p:cNvCxnSpPr>
            <a:cxnSpLocks/>
          </p:cNvCxnSpPr>
          <p:nvPr/>
        </p:nvCxnSpPr>
        <p:spPr>
          <a:xfrm>
            <a:off x="6314880" y="4366086"/>
            <a:ext cx="462985" cy="3231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A8614E10-A990-4A04-A48E-E7830054A9BD}"/>
              </a:ext>
            </a:extLst>
          </p:cNvPr>
          <p:cNvCxnSpPr>
            <a:cxnSpLocks/>
          </p:cNvCxnSpPr>
          <p:nvPr/>
        </p:nvCxnSpPr>
        <p:spPr>
          <a:xfrm flipH="1">
            <a:off x="5291354" y="5245103"/>
            <a:ext cx="452184"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A7B74ED4-DF2C-4CCE-802A-839B7FE19D13}"/>
              </a:ext>
            </a:extLst>
          </p:cNvPr>
          <p:cNvCxnSpPr>
            <a:cxnSpLocks/>
          </p:cNvCxnSpPr>
          <p:nvPr/>
        </p:nvCxnSpPr>
        <p:spPr>
          <a:xfrm>
            <a:off x="5743538" y="5248422"/>
            <a:ext cx="452790" cy="4161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469D47BC-8D08-49DA-B248-7223EA0DBCB6}"/>
              </a:ext>
            </a:extLst>
          </p:cNvPr>
          <p:cNvCxnSpPr>
            <a:cxnSpLocks/>
          </p:cNvCxnSpPr>
          <p:nvPr/>
        </p:nvCxnSpPr>
        <p:spPr>
          <a:xfrm flipH="1">
            <a:off x="6454429" y="5245103"/>
            <a:ext cx="450130"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F26B2E3-38B7-4F13-9B17-696A599CEF7D}"/>
              </a:ext>
            </a:extLst>
          </p:cNvPr>
          <p:cNvCxnSpPr>
            <a:cxnSpLocks/>
          </p:cNvCxnSpPr>
          <p:nvPr/>
        </p:nvCxnSpPr>
        <p:spPr>
          <a:xfrm>
            <a:off x="6904559" y="5245103"/>
            <a:ext cx="454844"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A8A538A0-B405-4325-AA2F-74E0EE1FED75}"/>
              </a:ext>
            </a:extLst>
          </p:cNvPr>
          <p:cNvSpPr txBox="1"/>
          <p:nvPr/>
        </p:nvSpPr>
        <p:spPr>
          <a:xfrm>
            <a:off x="6539524" y="4227528"/>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111" name="TextBox 110">
            <a:extLst>
              <a:ext uri="{FF2B5EF4-FFF2-40B4-BE49-F238E27FC236}">
                <a16:creationId xmlns:a16="http://schemas.microsoft.com/office/drawing/2014/main" id="{8BB733AE-BC89-4904-A06C-27D133506A97}"/>
              </a:ext>
            </a:extLst>
          </p:cNvPr>
          <p:cNvSpPr txBox="1"/>
          <p:nvPr/>
        </p:nvSpPr>
        <p:spPr>
          <a:xfrm>
            <a:off x="7112102" y="5154265"/>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112" name="TextBox 111">
            <a:extLst>
              <a:ext uri="{FF2B5EF4-FFF2-40B4-BE49-F238E27FC236}">
                <a16:creationId xmlns:a16="http://schemas.microsoft.com/office/drawing/2014/main" id="{97534B1E-FEF7-4904-BF85-ACD2C8C37B72}"/>
              </a:ext>
            </a:extLst>
          </p:cNvPr>
          <p:cNvSpPr txBox="1"/>
          <p:nvPr/>
        </p:nvSpPr>
        <p:spPr>
          <a:xfrm>
            <a:off x="5953096" y="5157652"/>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113" name="TextBox 112">
            <a:extLst>
              <a:ext uri="{FF2B5EF4-FFF2-40B4-BE49-F238E27FC236}">
                <a16:creationId xmlns:a16="http://schemas.microsoft.com/office/drawing/2014/main" id="{F6629663-3D2E-4BC1-85EC-B5F135491DA0}"/>
              </a:ext>
            </a:extLst>
          </p:cNvPr>
          <p:cNvSpPr txBox="1"/>
          <p:nvPr/>
        </p:nvSpPr>
        <p:spPr>
          <a:xfrm>
            <a:off x="5829164" y="4227527"/>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sp>
        <p:nvSpPr>
          <p:cNvPr id="114" name="TextBox 113">
            <a:extLst>
              <a:ext uri="{FF2B5EF4-FFF2-40B4-BE49-F238E27FC236}">
                <a16:creationId xmlns:a16="http://schemas.microsoft.com/office/drawing/2014/main" id="{D1710A3A-6427-43B1-B6FD-74849DD120C5}"/>
              </a:ext>
            </a:extLst>
          </p:cNvPr>
          <p:cNvSpPr txBox="1"/>
          <p:nvPr/>
        </p:nvSpPr>
        <p:spPr>
          <a:xfrm>
            <a:off x="5237564" y="5156873"/>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sp>
        <p:nvSpPr>
          <p:cNvPr id="115" name="TextBox 114">
            <a:extLst>
              <a:ext uri="{FF2B5EF4-FFF2-40B4-BE49-F238E27FC236}">
                <a16:creationId xmlns:a16="http://schemas.microsoft.com/office/drawing/2014/main" id="{3BF5A7B3-3F62-46BE-9E1E-B575FD2BDF01}"/>
              </a:ext>
            </a:extLst>
          </p:cNvPr>
          <p:cNvSpPr txBox="1"/>
          <p:nvPr/>
        </p:nvSpPr>
        <p:spPr>
          <a:xfrm>
            <a:off x="6421308" y="5163493"/>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cxnSp>
        <p:nvCxnSpPr>
          <p:cNvPr id="116" name="Straight Connector 115">
            <a:extLst>
              <a:ext uri="{FF2B5EF4-FFF2-40B4-BE49-F238E27FC236}">
                <a16:creationId xmlns:a16="http://schemas.microsoft.com/office/drawing/2014/main" id="{C86B0BB3-BC4C-4FB6-B0E0-F6D8D84F76EA}"/>
              </a:ext>
            </a:extLst>
          </p:cNvPr>
          <p:cNvCxnSpPr/>
          <p:nvPr/>
        </p:nvCxnSpPr>
        <p:spPr>
          <a:xfrm>
            <a:off x="4634184" y="6195723"/>
            <a:ext cx="3346704" cy="0"/>
          </a:xfrm>
          <a:prstGeom prst="line">
            <a:avLst/>
          </a:prstGeom>
          <a:ln w="381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A45EF7F7-125B-400D-89F7-C6CD1DFFF89C}"/>
              </a:ext>
            </a:extLst>
          </p:cNvPr>
          <p:cNvSpPr txBox="1"/>
          <p:nvPr/>
        </p:nvSpPr>
        <p:spPr>
          <a:xfrm>
            <a:off x="4973834" y="6177563"/>
            <a:ext cx="393056" cy="400110"/>
          </a:xfrm>
          <a:prstGeom prst="rect">
            <a:avLst/>
          </a:prstGeom>
          <a:noFill/>
        </p:spPr>
        <p:txBody>
          <a:bodyPr wrap="none" rtlCol="0">
            <a:spAutoFit/>
          </a:bodyPr>
          <a:lstStyle/>
          <a:p>
            <a:r>
              <a:rPr lang="en-US" sz="2000" dirty="0"/>
              <a:t>-2</a:t>
            </a:r>
            <a:endParaRPr lang="de-DE" sz="2000" dirty="0"/>
          </a:p>
        </p:txBody>
      </p:sp>
      <p:sp>
        <p:nvSpPr>
          <p:cNvPr id="118" name="TextBox 117">
            <a:extLst>
              <a:ext uri="{FF2B5EF4-FFF2-40B4-BE49-F238E27FC236}">
                <a16:creationId xmlns:a16="http://schemas.microsoft.com/office/drawing/2014/main" id="{E63A35CC-8F5A-4EEE-810D-BF15A8853B6A}"/>
              </a:ext>
            </a:extLst>
          </p:cNvPr>
          <p:cNvSpPr txBox="1"/>
          <p:nvPr/>
        </p:nvSpPr>
        <p:spPr>
          <a:xfrm>
            <a:off x="7328706" y="6165222"/>
            <a:ext cx="314510" cy="400110"/>
          </a:xfrm>
          <a:prstGeom prst="rect">
            <a:avLst/>
          </a:prstGeom>
          <a:noFill/>
        </p:spPr>
        <p:txBody>
          <a:bodyPr wrap="none" rtlCol="0">
            <a:spAutoFit/>
          </a:bodyPr>
          <a:lstStyle/>
          <a:p>
            <a:r>
              <a:rPr lang="en-US" sz="2000" dirty="0"/>
              <a:t>2</a:t>
            </a:r>
            <a:endParaRPr lang="de-DE" sz="2000" dirty="0"/>
          </a:p>
        </p:txBody>
      </p:sp>
      <p:sp>
        <p:nvSpPr>
          <p:cNvPr id="119" name="TextBox 118">
            <a:extLst>
              <a:ext uri="{FF2B5EF4-FFF2-40B4-BE49-F238E27FC236}">
                <a16:creationId xmlns:a16="http://schemas.microsoft.com/office/drawing/2014/main" id="{264A8BE1-1DE0-48AC-8B5C-8560202ED718}"/>
              </a:ext>
            </a:extLst>
          </p:cNvPr>
          <p:cNvSpPr txBox="1"/>
          <p:nvPr/>
        </p:nvSpPr>
        <p:spPr>
          <a:xfrm>
            <a:off x="6160850" y="6177563"/>
            <a:ext cx="314510" cy="400110"/>
          </a:xfrm>
          <a:prstGeom prst="rect">
            <a:avLst/>
          </a:prstGeom>
          <a:noFill/>
        </p:spPr>
        <p:txBody>
          <a:bodyPr wrap="none" rtlCol="0">
            <a:spAutoFit/>
          </a:bodyPr>
          <a:lstStyle/>
          <a:p>
            <a:r>
              <a:rPr lang="en-US" sz="2000" dirty="0"/>
              <a:t>0</a:t>
            </a:r>
            <a:endParaRPr lang="de-DE" sz="2000" dirty="0"/>
          </a:p>
        </p:txBody>
      </p:sp>
      <p:sp>
        <p:nvSpPr>
          <p:cNvPr id="120" name="TextBox 119">
            <a:extLst>
              <a:ext uri="{FF2B5EF4-FFF2-40B4-BE49-F238E27FC236}">
                <a16:creationId xmlns:a16="http://schemas.microsoft.com/office/drawing/2014/main" id="{E34538E2-A5EC-47F9-854D-051CF6C11276}"/>
              </a:ext>
            </a:extLst>
          </p:cNvPr>
          <p:cNvSpPr txBox="1"/>
          <p:nvPr/>
        </p:nvSpPr>
        <p:spPr>
          <a:xfrm>
            <a:off x="7956205" y="6099042"/>
            <a:ext cx="298480" cy="400110"/>
          </a:xfrm>
          <a:prstGeom prst="rect">
            <a:avLst/>
          </a:prstGeom>
          <a:noFill/>
        </p:spPr>
        <p:txBody>
          <a:bodyPr wrap="none" rtlCol="0">
            <a:spAutoFit/>
          </a:bodyPr>
          <a:lstStyle/>
          <a:p>
            <a:r>
              <a:rPr lang="en-US" sz="2000" i="1" dirty="0">
                <a:latin typeface="Times New Roman" panose="02020603050405020304" pitchFamily="18" charset="0"/>
                <a:cs typeface="Times New Roman" panose="02020603050405020304" pitchFamily="18" charset="0"/>
              </a:rPr>
              <a:t>x</a:t>
            </a:r>
            <a:endParaRPr lang="de-DE" sz="2000" i="1" dirty="0">
              <a:latin typeface="Times New Roman" panose="02020603050405020304" pitchFamily="18" charset="0"/>
              <a:cs typeface="Times New Roman" panose="02020603050405020304" pitchFamily="18" charset="0"/>
            </a:endParaRPr>
          </a:p>
        </p:txBody>
      </p:sp>
      <p:sp>
        <p:nvSpPr>
          <p:cNvPr id="121" name="TextBox 120">
            <a:extLst>
              <a:ext uri="{FF2B5EF4-FFF2-40B4-BE49-F238E27FC236}">
                <a16:creationId xmlns:a16="http://schemas.microsoft.com/office/drawing/2014/main" id="{9FC2EA0B-08A5-4775-ACCA-D5C5CDA9B255}"/>
              </a:ext>
            </a:extLst>
          </p:cNvPr>
          <p:cNvSpPr txBox="1"/>
          <p:nvPr/>
        </p:nvSpPr>
        <p:spPr>
          <a:xfrm>
            <a:off x="5522983" y="6177563"/>
            <a:ext cx="393056" cy="400110"/>
          </a:xfrm>
          <a:prstGeom prst="rect">
            <a:avLst/>
          </a:prstGeom>
          <a:noFill/>
        </p:spPr>
        <p:txBody>
          <a:bodyPr wrap="none" rtlCol="0">
            <a:spAutoFit/>
          </a:bodyPr>
          <a:lstStyle/>
          <a:p>
            <a:r>
              <a:rPr lang="en-US" sz="2000" dirty="0"/>
              <a:t>-1</a:t>
            </a:r>
            <a:endParaRPr lang="de-DE" sz="2000" dirty="0"/>
          </a:p>
        </p:txBody>
      </p:sp>
      <p:sp>
        <p:nvSpPr>
          <p:cNvPr id="122" name="TextBox 121">
            <a:extLst>
              <a:ext uri="{FF2B5EF4-FFF2-40B4-BE49-F238E27FC236}">
                <a16:creationId xmlns:a16="http://schemas.microsoft.com/office/drawing/2014/main" id="{96394644-008B-4C5A-A9E6-2A38800C1E2B}"/>
              </a:ext>
            </a:extLst>
          </p:cNvPr>
          <p:cNvSpPr txBox="1"/>
          <p:nvPr/>
        </p:nvSpPr>
        <p:spPr>
          <a:xfrm>
            <a:off x="6768484" y="6181503"/>
            <a:ext cx="314510" cy="400110"/>
          </a:xfrm>
          <a:prstGeom prst="rect">
            <a:avLst/>
          </a:prstGeom>
          <a:noFill/>
        </p:spPr>
        <p:txBody>
          <a:bodyPr wrap="none" rtlCol="0">
            <a:spAutoFit/>
          </a:bodyPr>
          <a:lstStyle/>
          <a:p>
            <a:r>
              <a:rPr lang="en-US" sz="2000" dirty="0"/>
              <a:t>1</a:t>
            </a:r>
            <a:endParaRPr lang="de-DE" sz="2000" dirty="0"/>
          </a:p>
        </p:txBody>
      </p:sp>
      <mc:AlternateContent xmlns:mc="http://schemas.openxmlformats.org/markup-compatibility/2006" xmlns:a14="http://schemas.microsoft.com/office/drawing/2010/main">
        <mc:Choice Requires="a14">
          <p:sp>
            <p:nvSpPr>
              <p:cNvPr id="123" name="TextBox 122">
                <a:extLst>
                  <a:ext uri="{FF2B5EF4-FFF2-40B4-BE49-F238E27FC236}">
                    <a16:creationId xmlns:a16="http://schemas.microsoft.com/office/drawing/2014/main" id="{F9C0EB8F-46C8-416C-B176-F965D7B28D99}"/>
                  </a:ext>
                </a:extLst>
              </p:cNvPr>
              <p:cNvSpPr txBox="1"/>
              <p:nvPr/>
            </p:nvSpPr>
            <p:spPr>
              <a:xfrm rot="20567504">
                <a:off x="6642582" y="3585702"/>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=1</m:t>
                      </m:r>
                    </m:oMath>
                  </m:oMathPara>
                </a14:m>
                <a:endParaRPr lang="de-DE" sz="2000" dirty="0"/>
              </a:p>
            </p:txBody>
          </p:sp>
        </mc:Choice>
        <mc:Fallback xmlns="">
          <p:sp>
            <p:nvSpPr>
              <p:cNvPr id="123" name="TextBox 122">
                <a:extLst>
                  <a:ext uri="{FF2B5EF4-FFF2-40B4-BE49-F238E27FC236}">
                    <a16:creationId xmlns:a16="http://schemas.microsoft.com/office/drawing/2014/main" id="{F9C0EB8F-46C8-416C-B176-F965D7B28D99}"/>
                  </a:ext>
                </a:extLst>
              </p:cNvPr>
              <p:cNvSpPr txBox="1">
                <a:spLocks noRot="1" noChangeAspect="1" noMove="1" noResize="1" noEditPoints="1" noAdjustHandles="1" noChangeArrowheads="1" noChangeShapeType="1" noTextEdit="1"/>
              </p:cNvSpPr>
              <p:nvPr/>
            </p:nvSpPr>
            <p:spPr>
              <a:xfrm rot="20567504">
                <a:off x="6642582" y="3585702"/>
                <a:ext cx="939040" cy="400110"/>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4" name="TextBox 123">
                <a:extLst>
                  <a:ext uri="{FF2B5EF4-FFF2-40B4-BE49-F238E27FC236}">
                    <a16:creationId xmlns:a16="http://schemas.microsoft.com/office/drawing/2014/main" id="{0A789F44-6565-43A3-9859-D8561548DDBD}"/>
                  </a:ext>
                </a:extLst>
              </p:cNvPr>
              <p:cNvSpPr txBox="1"/>
              <p:nvPr/>
            </p:nvSpPr>
            <p:spPr>
              <a:xfrm rot="20567504">
                <a:off x="7121162" y="4549631"/>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=2</m:t>
                      </m:r>
                    </m:oMath>
                  </m:oMathPara>
                </a14:m>
                <a:endParaRPr lang="de-DE" sz="2000" dirty="0"/>
              </a:p>
            </p:txBody>
          </p:sp>
        </mc:Choice>
        <mc:Fallback xmlns="">
          <p:sp>
            <p:nvSpPr>
              <p:cNvPr id="124" name="TextBox 123">
                <a:extLst>
                  <a:ext uri="{FF2B5EF4-FFF2-40B4-BE49-F238E27FC236}">
                    <a16:creationId xmlns:a16="http://schemas.microsoft.com/office/drawing/2014/main" id="{0A789F44-6565-43A3-9859-D8561548DDBD}"/>
                  </a:ext>
                </a:extLst>
              </p:cNvPr>
              <p:cNvSpPr txBox="1">
                <a:spLocks noRot="1" noChangeAspect="1" noMove="1" noResize="1" noEditPoints="1" noAdjustHandles="1" noChangeArrowheads="1" noChangeShapeType="1" noTextEdit="1"/>
              </p:cNvSpPr>
              <p:nvPr/>
            </p:nvSpPr>
            <p:spPr>
              <a:xfrm rot="20567504">
                <a:off x="7121162" y="4549631"/>
                <a:ext cx="939040" cy="400110"/>
              </a:xfrm>
              <a:prstGeom prst="rect">
                <a:avLst/>
              </a:prstGeom>
              <a:blipFill>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5" name="TextBox 124">
                <a:extLst>
                  <a:ext uri="{FF2B5EF4-FFF2-40B4-BE49-F238E27FC236}">
                    <a16:creationId xmlns:a16="http://schemas.microsoft.com/office/drawing/2014/main" id="{E10111FA-00C8-4B22-B94C-8DEE840D0C17}"/>
                  </a:ext>
                </a:extLst>
              </p:cNvPr>
              <p:cNvSpPr txBox="1"/>
              <p:nvPr/>
            </p:nvSpPr>
            <p:spPr>
              <a:xfrm rot="20567504">
                <a:off x="7672814" y="5546937"/>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=3</m:t>
                      </m:r>
                    </m:oMath>
                  </m:oMathPara>
                </a14:m>
                <a:endParaRPr lang="de-DE" sz="2000" dirty="0"/>
              </a:p>
            </p:txBody>
          </p:sp>
        </mc:Choice>
        <mc:Fallback xmlns="">
          <p:sp>
            <p:nvSpPr>
              <p:cNvPr id="125" name="TextBox 124">
                <a:extLst>
                  <a:ext uri="{FF2B5EF4-FFF2-40B4-BE49-F238E27FC236}">
                    <a16:creationId xmlns:a16="http://schemas.microsoft.com/office/drawing/2014/main" id="{E10111FA-00C8-4B22-B94C-8DEE840D0C17}"/>
                  </a:ext>
                </a:extLst>
              </p:cNvPr>
              <p:cNvSpPr txBox="1">
                <a:spLocks noRot="1" noChangeAspect="1" noMove="1" noResize="1" noEditPoints="1" noAdjustHandles="1" noChangeArrowheads="1" noChangeShapeType="1" noTextEdit="1"/>
              </p:cNvSpPr>
              <p:nvPr/>
            </p:nvSpPr>
            <p:spPr>
              <a:xfrm rot="20567504">
                <a:off x="7672814" y="5546937"/>
                <a:ext cx="939040" cy="400110"/>
              </a:xfrm>
              <a:prstGeom prst="rect">
                <a:avLst/>
              </a:prstGeom>
              <a:blipFill>
                <a:blip r:embed="rId8"/>
                <a:stretch>
                  <a:fillRect/>
                </a:stretch>
              </a:blipFill>
            </p:spPr>
            <p:txBody>
              <a:bodyPr/>
              <a:lstStyle/>
              <a:p>
                <a:r>
                  <a:rPr lang="de-DE">
                    <a:noFill/>
                  </a:rPr>
                  <a:t> </a:t>
                </a:r>
              </a:p>
            </p:txBody>
          </p:sp>
        </mc:Fallback>
      </mc:AlternateContent>
      <p:cxnSp>
        <p:nvCxnSpPr>
          <p:cNvPr id="126" name="Straight Arrow Connector 125">
            <a:extLst>
              <a:ext uri="{FF2B5EF4-FFF2-40B4-BE49-F238E27FC236}">
                <a16:creationId xmlns:a16="http://schemas.microsoft.com/office/drawing/2014/main" id="{B0EEF8AA-A1B1-4ECD-A445-CC50C5101F33}"/>
              </a:ext>
            </a:extLst>
          </p:cNvPr>
          <p:cNvCxnSpPr>
            <a:cxnSpLocks/>
          </p:cNvCxnSpPr>
          <p:nvPr/>
        </p:nvCxnSpPr>
        <p:spPr>
          <a:xfrm>
            <a:off x="226033" y="2442076"/>
            <a:ext cx="759406" cy="26020"/>
          </a:xfrm>
          <a:prstGeom prst="straightConnector1">
            <a:avLst/>
          </a:prstGeom>
          <a:ln w="28575">
            <a:solidFill>
              <a:schemeClr val="tx1">
                <a:alpha val="43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7" name="Arrow: Circular 29">
            <a:extLst>
              <a:ext uri="{FF2B5EF4-FFF2-40B4-BE49-F238E27FC236}">
                <a16:creationId xmlns:a16="http://schemas.microsoft.com/office/drawing/2014/main" id="{2F1DC293-BAD2-4D31-8A87-731C9B9ACC4C}"/>
              </a:ext>
            </a:extLst>
          </p:cNvPr>
          <p:cNvSpPr/>
          <p:nvPr/>
        </p:nvSpPr>
        <p:spPr>
          <a:xfrm rot="11436321">
            <a:off x="1375988" y="2829320"/>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8" name="Arrow: Circular 29">
            <a:extLst>
              <a:ext uri="{FF2B5EF4-FFF2-40B4-BE49-F238E27FC236}">
                <a16:creationId xmlns:a16="http://schemas.microsoft.com/office/drawing/2014/main" id="{5C26BC19-7891-4196-B42E-FC3DC05DDBCD}"/>
              </a:ext>
            </a:extLst>
          </p:cNvPr>
          <p:cNvSpPr/>
          <p:nvPr/>
        </p:nvSpPr>
        <p:spPr>
          <a:xfrm rot="5400000" flipV="1">
            <a:off x="3427336" y="3569657"/>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9" name="Freeform: Shape 128">
            <a:extLst>
              <a:ext uri="{FF2B5EF4-FFF2-40B4-BE49-F238E27FC236}">
                <a16:creationId xmlns:a16="http://schemas.microsoft.com/office/drawing/2014/main" id="{860A4B2E-B66D-41A8-91C0-4A2EDA383D44}"/>
              </a:ext>
            </a:extLst>
          </p:cNvPr>
          <p:cNvSpPr/>
          <p:nvPr/>
        </p:nvSpPr>
        <p:spPr>
          <a:xfrm>
            <a:off x="240607" y="1430420"/>
            <a:ext cx="2930401" cy="871636"/>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0" name="Group 129">
            <a:extLst>
              <a:ext uri="{FF2B5EF4-FFF2-40B4-BE49-F238E27FC236}">
                <a16:creationId xmlns:a16="http://schemas.microsoft.com/office/drawing/2014/main" id="{B0E3CDA7-2995-42F1-B960-9A13D6D879DB}"/>
              </a:ext>
            </a:extLst>
          </p:cNvPr>
          <p:cNvGrpSpPr/>
          <p:nvPr/>
        </p:nvGrpSpPr>
        <p:grpSpPr>
          <a:xfrm>
            <a:off x="1241997" y="2118936"/>
            <a:ext cx="4238628" cy="2091427"/>
            <a:chOff x="1533525" y="2733675"/>
            <a:chExt cx="4238628" cy="2091427"/>
          </a:xfrm>
          <a:scene3d>
            <a:camera prst="orthographicFront"/>
            <a:lightRig rig="morning" dir="t"/>
          </a:scene3d>
        </p:grpSpPr>
        <p:sp>
          <p:nvSpPr>
            <p:cNvPr id="131" name="Oval 130">
              <a:extLst>
                <a:ext uri="{FF2B5EF4-FFF2-40B4-BE49-F238E27FC236}">
                  <a16:creationId xmlns:a16="http://schemas.microsoft.com/office/drawing/2014/main" id="{282DEB6E-55C3-4838-AA80-103F8D07CA20}"/>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2" name="Oval 131">
              <a:extLst>
                <a:ext uri="{FF2B5EF4-FFF2-40B4-BE49-F238E27FC236}">
                  <a16:creationId xmlns:a16="http://schemas.microsoft.com/office/drawing/2014/main" id="{B91ECEA9-A8F8-40D4-A775-6516480E350A}"/>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mc:AlternateContent xmlns:mc="http://schemas.openxmlformats.org/markup-compatibility/2006" xmlns:a14="http://schemas.microsoft.com/office/drawing/2010/main">
        <mc:Choice Requires="a14">
          <p:sp>
            <p:nvSpPr>
              <p:cNvPr id="133" name="TextBox 132">
                <a:extLst>
                  <a:ext uri="{FF2B5EF4-FFF2-40B4-BE49-F238E27FC236}">
                    <a16:creationId xmlns:a16="http://schemas.microsoft.com/office/drawing/2014/main" id="{E1AC607B-DC94-4B6A-8387-EF494FA8FED7}"/>
                  </a:ext>
                </a:extLst>
              </p:cNvPr>
              <p:cNvSpPr txBox="1"/>
              <p:nvPr/>
            </p:nvSpPr>
            <p:spPr>
              <a:xfrm>
                <a:off x="3549850" y="1916793"/>
                <a:ext cx="56060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1</m:t>
                          </m:r>
                        </m:sub>
                      </m:sSub>
                    </m:oMath>
                  </m:oMathPara>
                </a14:m>
                <a:endParaRPr lang="de-DE" dirty="0">
                  <a:latin typeface="Times New Roman" panose="02020603050405020304" pitchFamily="18" charset="0"/>
                  <a:cs typeface="Times New Roman" panose="02020603050405020304" pitchFamily="18" charset="0"/>
                </a:endParaRPr>
              </a:p>
            </p:txBody>
          </p:sp>
        </mc:Choice>
        <mc:Fallback xmlns="">
          <p:sp>
            <p:nvSpPr>
              <p:cNvPr id="133" name="TextBox 132">
                <a:extLst>
                  <a:ext uri="{FF2B5EF4-FFF2-40B4-BE49-F238E27FC236}">
                    <a16:creationId xmlns:a16="http://schemas.microsoft.com/office/drawing/2014/main" id="{E1AC607B-DC94-4B6A-8387-EF494FA8FED7}"/>
                  </a:ext>
                </a:extLst>
              </p:cNvPr>
              <p:cNvSpPr txBox="1">
                <a:spLocks noRot="1" noChangeAspect="1" noMove="1" noResize="1" noEditPoints="1" noAdjustHandles="1" noChangeArrowheads="1" noChangeShapeType="1" noTextEdit="1"/>
              </p:cNvSpPr>
              <p:nvPr/>
            </p:nvSpPr>
            <p:spPr>
              <a:xfrm>
                <a:off x="3549850" y="1916793"/>
                <a:ext cx="560602" cy="461665"/>
              </a:xfrm>
              <a:prstGeom prst="rect">
                <a:avLst/>
              </a:prstGeom>
              <a:blipFill>
                <a:blip r:embed="rId9"/>
                <a:stretch>
                  <a:fillRect b="-263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4" name="TextBox 133">
                <a:extLst>
                  <a:ext uri="{FF2B5EF4-FFF2-40B4-BE49-F238E27FC236}">
                    <a16:creationId xmlns:a16="http://schemas.microsoft.com/office/drawing/2014/main" id="{32558E70-CF89-4807-8237-C30A14FE1CDF}"/>
                  </a:ext>
                </a:extLst>
              </p:cNvPr>
              <p:cNvSpPr txBox="1"/>
              <p:nvPr/>
            </p:nvSpPr>
            <p:spPr>
              <a:xfrm>
                <a:off x="4755296" y="2660262"/>
                <a:ext cx="56772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2</m:t>
                          </m:r>
                        </m:sub>
                      </m:sSub>
                    </m:oMath>
                  </m:oMathPara>
                </a14:m>
                <a:endParaRPr lang="de-DE" sz="2400" dirty="0">
                  <a:latin typeface="Times New Roman" panose="02020603050405020304" pitchFamily="18" charset="0"/>
                  <a:cs typeface="Times New Roman" panose="02020603050405020304" pitchFamily="18" charset="0"/>
                </a:endParaRPr>
              </a:p>
            </p:txBody>
          </p:sp>
        </mc:Choice>
        <mc:Fallback xmlns="">
          <p:sp>
            <p:nvSpPr>
              <p:cNvPr id="134" name="TextBox 133">
                <a:extLst>
                  <a:ext uri="{FF2B5EF4-FFF2-40B4-BE49-F238E27FC236}">
                    <a16:creationId xmlns:a16="http://schemas.microsoft.com/office/drawing/2014/main" id="{32558E70-CF89-4807-8237-C30A14FE1CDF}"/>
                  </a:ext>
                </a:extLst>
              </p:cNvPr>
              <p:cNvSpPr txBox="1">
                <a:spLocks noRot="1" noChangeAspect="1" noMove="1" noResize="1" noEditPoints="1" noAdjustHandles="1" noChangeArrowheads="1" noChangeShapeType="1" noTextEdit="1"/>
              </p:cNvSpPr>
              <p:nvPr/>
            </p:nvSpPr>
            <p:spPr>
              <a:xfrm>
                <a:off x="4755296" y="2660262"/>
                <a:ext cx="567720" cy="461665"/>
              </a:xfrm>
              <a:prstGeom prst="rect">
                <a:avLst/>
              </a:prstGeom>
              <a:blipFill>
                <a:blip r:embed="rId10"/>
                <a:stretch>
                  <a:fillRect b="-2632"/>
                </a:stretch>
              </a:blipFill>
            </p:spPr>
            <p:txBody>
              <a:bodyPr/>
              <a:lstStyle/>
              <a:p>
                <a:r>
                  <a:rPr lang="de-DE">
                    <a:noFill/>
                  </a:rPr>
                  <a:t> </a:t>
                </a:r>
              </a:p>
            </p:txBody>
          </p:sp>
        </mc:Fallback>
      </mc:AlternateContent>
      <p:sp>
        <p:nvSpPr>
          <p:cNvPr id="135" name="Oval 134">
            <a:extLst>
              <a:ext uri="{FF2B5EF4-FFF2-40B4-BE49-F238E27FC236}">
                <a16:creationId xmlns:a16="http://schemas.microsoft.com/office/drawing/2014/main" id="{EC5F2E64-7D50-4F92-B249-4133B727F9CC}"/>
              </a:ext>
            </a:extLst>
          </p:cNvPr>
          <p:cNvSpPr/>
          <p:nvPr/>
        </p:nvSpPr>
        <p:spPr>
          <a:xfrm rot="20069192">
            <a:off x="3378725" y="315806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6" name="TextBox 135">
            <a:extLst>
              <a:ext uri="{FF2B5EF4-FFF2-40B4-BE49-F238E27FC236}">
                <a16:creationId xmlns:a16="http://schemas.microsoft.com/office/drawing/2014/main" id="{95D5416A-4FC1-43A4-8C82-053EEC91E270}"/>
              </a:ext>
            </a:extLst>
          </p:cNvPr>
          <p:cNvSpPr txBox="1"/>
          <p:nvPr/>
        </p:nvSpPr>
        <p:spPr>
          <a:xfrm rot="20534632">
            <a:off x="2905073" y="2809612"/>
            <a:ext cx="925253" cy="461665"/>
          </a:xfrm>
          <a:prstGeom prst="rect">
            <a:avLst/>
          </a:prstGeom>
          <a:noFill/>
        </p:spPr>
        <p:txBody>
          <a:bodyPr wrap="none" rtlCol="0">
            <a:spAutoFit/>
          </a:bodyPr>
          <a:lstStyle/>
          <a:p>
            <a:r>
              <a:rPr lang="en-US" sz="2400" dirty="0"/>
              <a:t>50/50</a:t>
            </a:r>
            <a:endParaRPr lang="de-DE" sz="2400" dirty="0"/>
          </a:p>
        </p:txBody>
      </p:sp>
      <p:sp>
        <p:nvSpPr>
          <p:cNvPr id="137" name="Oval 136">
            <a:extLst>
              <a:ext uri="{FF2B5EF4-FFF2-40B4-BE49-F238E27FC236}">
                <a16:creationId xmlns:a16="http://schemas.microsoft.com/office/drawing/2014/main" id="{F58F6986-0917-4D56-856A-91C0CFD116C3}"/>
              </a:ext>
            </a:extLst>
          </p:cNvPr>
          <p:cNvSpPr/>
          <p:nvPr/>
        </p:nvSpPr>
        <p:spPr>
          <a:xfrm rot="20924840">
            <a:off x="1643358" y="2050289"/>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8" name="TextBox 137">
            <a:extLst>
              <a:ext uri="{FF2B5EF4-FFF2-40B4-BE49-F238E27FC236}">
                <a16:creationId xmlns:a16="http://schemas.microsoft.com/office/drawing/2014/main" id="{11A0148E-2122-446C-8388-5F8CB45326AE}"/>
              </a:ext>
            </a:extLst>
          </p:cNvPr>
          <p:cNvSpPr txBox="1"/>
          <p:nvPr/>
        </p:nvSpPr>
        <p:spPr>
          <a:xfrm>
            <a:off x="3475184" y="884182"/>
            <a:ext cx="1250663" cy="830997"/>
          </a:xfrm>
          <a:prstGeom prst="rect">
            <a:avLst/>
          </a:prstGeom>
          <a:noFill/>
        </p:spPr>
        <p:txBody>
          <a:bodyPr wrap="none" rtlCol="0">
            <a:spAutoFit/>
          </a:bodyPr>
          <a:lstStyle/>
          <a:p>
            <a:pPr algn="ctr"/>
            <a:r>
              <a:rPr lang="en-US" sz="2400" dirty="0"/>
              <a:t>Photo</a:t>
            </a:r>
          </a:p>
          <a:p>
            <a:pPr algn="ctr"/>
            <a:r>
              <a:rPr lang="en-US" sz="2400" dirty="0"/>
              <a:t>detector</a:t>
            </a:r>
            <a:endParaRPr lang="de-DE" sz="2000" dirty="0"/>
          </a:p>
        </p:txBody>
      </p:sp>
      <p:sp>
        <p:nvSpPr>
          <p:cNvPr id="139" name="Freeform: Shape 138">
            <a:extLst>
              <a:ext uri="{FF2B5EF4-FFF2-40B4-BE49-F238E27FC236}">
                <a16:creationId xmlns:a16="http://schemas.microsoft.com/office/drawing/2014/main" id="{C5A4357A-7833-4A32-9DF4-DAADA48ED71D}"/>
              </a:ext>
            </a:extLst>
          </p:cNvPr>
          <p:cNvSpPr/>
          <p:nvPr/>
        </p:nvSpPr>
        <p:spPr>
          <a:xfrm rot="180602">
            <a:off x="377113" y="1560411"/>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Freeform: Shape 139">
            <a:extLst>
              <a:ext uri="{FF2B5EF4-FFF2-40B4-BE49-F238E27FC236}">
                <a16:creationId xmlns:a16="http://schemas.microsoft.com/office/drawing/2014/main" id="{FF3888B8-4DD5-4C2F-B087-4E23ED5C6174}"/>
              </a:ext>
            </a:extLst>
          </p:cNvPr>
          <p:cNvSpPr/>
          <p:nvPr/>
        </p:nvSpPr>
        <p:spPr>
          <a:xfrm rot="832511">
            <a:off x="1932178" y="2685737"/>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1" name="Freeform: Shape 140">
            <a:extLst>
              <a:ext uri="{FF2B5EF4-FFF2-40B4-BE49-F238E27FC236}">
                <a16:creationId xmlns:a16="http://schemas.microsoft.com/office/drawing/2014/main" id="{0E17989B-C990-4709-A6FB-87D251ECDCF0}"/>
              </a:ext>
            </a:extLst>
          </p:cNvPr>
          <p:cNvSpPr/>
          <p:nvPr/>
        </p:nvSpPr>
        <p:spPr>
          <a:xfrm rot="442191">
            <a:off x="2220073" y="2736891"/>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Freeform: Shape 141">
            <a:extLst>
              <a:ext uri="{FF2B5EF4-FFF2-40B4-BE49-F238E27FC236}">
                <a16:creationId xmlns:a16="http://schemas.microsoft.com/office/drawing/2014/main" id="{77C0F75C-5EB7-4601-B56D-7FD2CBE7516E}"/>
              </a:ext>
            </a:extLst>
          </p:cNvPr>
          <p:cNvSpPr/>
          <p:nvPr/>
        </p:nvSpPr>
        <p:spPr>
          <a:xfrm rot="832511">
            <a:off x="3858079" y="3390271"/>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3" name="Freeform: Shape 142">
            <a:extLst>
              <a:ext uri="{FF2B5EF4-FFF2-40B4-BE49-F238E27FC236}">
                <a16:creationId xmlns:a16="http://schemas.microsoft.com/office/drawing/2014/main" id="{D16AC7E3-4C21-4634-974F-687B9CC21D80}"/>
              </a:ext>
            </a:extLst>
          </p:cNvPr>
          <p:cNvSpPr/>
          <p:nvPr/>
        </p:nvSpPr>
        <p:spPr>
          <a:xfrm rot="442191">
            <a:off x="4145974" y="3441425"/>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Arrow: Circular 29">
            <a:extLst>
              <a:ext uri="{FF2B5EF4-FFF2-40B4-BE49-F238E27FC236}">
                <a16:creationId xmlns:a16="http://schemas.microsoft.com/office/drawing/2014/main" id="{30CEFB1F-82D5-476A-97C2-9A5C3EB38AE7}"/>
              </a:ext>
            </a:extLst>
          </p:cNvPr>
          <p:cNvSpPr/>
          <p:nvPr/>
        </p:nvSpPr>
        <p:spPr>
          <a:xfrm>
            <a:off x="3081436" y="2326960"/>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5" name="Arrow: Circular 29">
            <a:extLst>
              <a:ext uri="{FF2B5EF4-FFF2-40B4-BE49-F238E27FC236}">
                <a16:creationId xmlns:a16="http://schemas.microsoft.com/office/drawing/2014/main" id="{A0355165-6C96-40F7-9A36-173156EDC7AA}"/>
              </a:ext>
            </a:extLst>
          </p:cNvPr>
          <p:cNvSpPr/>
          <p:nvPr/>
        </p:nvSpPr>
        <p:spPr>
          <a:xfrm rot="14855527" flipV="1">
            <a:off x="4829684" y="331981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6" name="TextBox 145">
            <a:extLst>
              <a:ext uri="{FF2B5EF4-FFF2-40B4-BE49-F238E27FC236}">
                <a16:creationId xmlns:a16="http://schemas.microsoft.com/office/drawing/2014/main" id="{F4471BC8-E940-4489-8B1D-DF3258685AF7}"/>
              </a:ext>
            </a:extLst>
          </p:cNvPr>
          <p:cNvSpPr txBox="1"/>
          <p:nvPr/>
        </p:nvSpPr>
        <p:spPr>
          <a:xfrm>
            <a:off x="1601527" y="3525851"/>
            <a:ext cx="1005403" cy="461665"/>
          </a:xfrm>
          <a:prstGeom prst="rect">
            <a:avLst/>
          </a:prstGeom>
          <a:noFill/>
        </p:spPr>
        <p:txBody>
          <a:bodyPr wrap="none" rtlCol="0">
            <a:spAutoFit/>
          </a:bodyPr>
          <a:lstStyle/>
          <a:p>
            <a:r>
              <a:rPr lang="en-US" sz="2400" dirty="0"/>
              <a:t>Loop </a:t>
            </a:r>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sp>
        <p:nvSpPr>
          <p:cNvPr id="147" name="TextBox 146">
            <a:extLst>
              <a:ext uri="{FF2B5EF4-FFF2-40B4-BE49-F238E27FC236}">
                <a16:creationId xmlns:a16="http://schemas.microsoft.com/office/drawing/2014/main" id="{B40FA1B8-DB45-4271-A67C-89D6DFD73034}"/>
              </a:ext>
            </a:extLst>
          </p:cNvPr>
          <p:cNvSpPr txBox="1"/>
          <p:nvPr/>
        </p:nvSpPr>
        <p:spPr>
          <a:xfrm>
            <a:off x="3911123" y="4219205"/>
            <a:ext cx="1023037" cy="461665"/>
          </a:xfrm>
          <a:prstGeom prst="rect">
            <a:avLst/>
          </a:prstGeom>
          <a:noFill/>
        </p:spPr>
        <p:txBody>
          <a:bodyPr wrap="none" rtlCol="0">
            <a:spAutoFit/>
          </a:bodyPr>
          <a:lstStyle/>
          <a:p>
            <a:r>
              <a:rPr lang="en-US" sz="2400" dirty="0"/>
              <a:t>Loop </a:t>
            </a:r>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148" name="TextBox 147">
            <a:extLst>
              <a:ext uri="{FF2B5EF4-FFF2-40B4-BE49-F238E27FC236}">
                <a16:creationId xmlns:a16="http://schemas.microsoft.com/office/drawing/2014/main" id="{010ABAC4-4A7D-4538-8F49-212DB7F904C5}"/>
              </a:ext>
            </a:extLst>
          </p:cNvPr>
          <p:cNvSpPr txBox="1"/>
          <p:nvPr/>
        </p:nvSpPr>
        <p:spPr>
          <a:xfrm>
            <a:off x="233417" y="2431979"/>
            <a:ext cx="742511" cy="707886"/>
          </a:xfrm>
          <a:prstGeom prst="rect">
            <a:avLst/>
          </a:prstGeom>
          <a:noFill/>
        </p:spPr>
        <p:txBody>
          <a:bodyPr wrap="none" rtlCol="0">
            <a:spAutoFit/>
          </a:bodyPr>
          <a:lstStyle/>
          <a:p>
            <a:pPr algn="ctr"/>
            <a:r>
              <a:rPr lang="en-US" sz="2000" dirty="0"/>
              <a:t>Input</a:t>
            </a:r>
          </a:p>
          <a:p>
            <a:pPr algn="ctr"/>
            <a:r>
              <a:rPr lang="en-US" sz="2000" dirty="0"/>
              <a:t>pulse</a:t>
            </a:r>
            <a:endParaRPr lang="de-DE" sz="2000" dirty="0"/>
          </a:p>
        </p:txBody>
      </p:sp>
      <p:sp>
        <p:nvSpPr>
          <p:cNvPr id="149" name="TextBox 148">
            <a:extLst>
              <a:ext uri="{FF2B5EF4-FFF2-40B4-BE49-F238E27FC236}">
                <a16:creationId xmlns:a16="http://schemas.microsoft.com/office/drawing/2014/main" id="{F5F7E08C-B4B3-4388-ADDD-56D33B6D22E6}"/>
              </a:ext>
            </a:extLst>
          </p:cNvPr>
          <p:cNvSpPr txBox="1"/>
          <p:nvPr/>
        </p:nvSpPr>
        <p:spPr>
          <a:xfrm>
            <a:off x="3702250" y="2069193"/>
            <a:ext cx="184731" cy="369332"/>
          </a:xfrm>
          <a:prstGeom prst="rect">
            <a:avLst/>
          </a:prstGeom>
          <a:noFill/>
        </p:spPr>
        <p:txBody>
          <a:bodyPr wrap="none" rtlCol="0">
            <a:spAutoFit/>
          </a:bodyPr>
          <a:lstStyle/>
          <a:p>
            <a:endParaRPr lang="de-DE" dirty="0">
              <a:latin typeface="Times New Roman" panose="02020603050405020304" pitchFamily="18" charset="0"/>
              <a:cs typeface="Times New Roman" panose="02020603050405020304" pitchFamily="18" charset="0"/>
            </a:endParaRPr>
          </a:p>
        </p:txBody>
      </p:sp>
      <p:sp>
        <p:nvSpPr>
          <p:cNvPr id="150" name="TextBox 149">
            <a:extLst>
              <a:ext uri="{FF2B5EF4-FFF2-40B4-BE49-F238E27FC236}">
                <a16:creationId xmlns:a16="http://schemas.microsoft.com/office/drawing/2014/main" id="{DCA90BC1-022A-4CB7-A228-0B6544ACE946}"/>
              </a:ext>
            </a:extLst>
          </p:cNvPr>
          <p:cNvSpPr txBox="1"/>
          <p:nvPr/>
        </p:nvSpPr>
        <p:spPr>
          <a:xfrm rot="20534632">
            <a:off x="1132357" y="1629077"/>
            <a:ext cx="1429011" cy="461665"/>
          </a:xfrm>
          <a:prstGeom prst="rect">
            <a:avLst/>
          </a:prstGeom>
          <a:noFill/>
        </p:spPr>
        <p:txBody>
          <a:bodyPr wrap="square" rtlCol="0">
            <a:spAutoFit/>
          </a:bodyPr>
          <a:lstStyle/>
          <a:p>
            <a:r>
              <a:rPr lang="en-US" sz="2400" dirty="0"/>
              <a:t>switcher</a:t>
            </a:r>
            <a:endParaRPr lang="de-DE" sz="2400" dirty="0"/>
          </a:p>
        </p:txBody>
      </p:sp>
      <p:sp>
        <p:nvSpPr>
          <p:cNvPr id="151" name="Flowchart: Delay 150">
            <a:extLst>
              <a:ext uri="{FF2B5EF4-FFF2-40B4-BE49-F238E27FC236}">
                <a16:creationId xmlns:a16="http://schemas.microsoft.com/office/drawing/2014/main" id="{5632AF40-2892-4FD7-9AEB-9AA7FA3E98D1}"/>
              </a:ext>
            </a:extLst>
          </p:cNvPr>
          <p:cNvSpPr/>
          <p:nvPr/>
        </p:nvSpPr>
        <p:spPr>
          <a:xfrm>
            <a:off x="3054095" y="1110975"/>
            <a:ext cx="627207" cy="326234"/>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7041440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upo 69"/>
          <p:cNvGrpSpPr/>
          <p:nvPr/>
        </p:nvGrpSpPr>
        <p:grpSpPr>
          <a:xfrm>
            <a:off x="871710" y="3998957"/>
            <a:ext cx="6743394" cy="2461070"/>
            <a:chOff x="3819239" y="3981041"/>
            <a:chExt cx="6743394" cy="2461070"/>
          </a:xfrm>
        </p:grpSpPr>
        <p:pic>
          <p:nvPicPr>
            <p:cNvPr id="25" name="Imagem 24"/>
            <p:cNvPicPr/>
            <p:nvPr/>
          </p:nvPicPr>
          <p:blipFill rotWithShape="1">
            <a:blip r:embed="rId3" cstate="print">
              <a:extLst>
                <a:ext uri="{28A0092B-C50C-407E-A947-70E740481C1C}">
                  <a14:useLocalDpi xmlns:a14="http://schemas.microsoft.com/office/drawing/2010/main" val="0"/>
                </a:ext>
              </a:extLst>
            </a:blip>
            <a:srcRect l="12380" r="19945" b="71518"/>
            <a:stretch/>
          </p:blipFill>
          <p:spPr>
            <a:xfrm>
              <a:off x="4101858" y="4228598"/>
              <a:ext cx="6460775" cy="2213513"/>
            </a:xfrm>
            <a:prstGeom prst="rect">
              <a:avLst/>
            </a:prstGeom>
          </p:spPr>
        </p:pic>
        <p:sp>
          <p:nvSpPr>
            <p:cNvPr id="51" name="Retângulo 50"/>
            <p:cNvSpPr/>
            <p:nvPr/>
          </p:nvSpPr>
          <p:spPr>
            <a:xfrm>
              <a:off x="5834380" y="5296219"/>
              <a:ext cx="566420" cy="310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tângulo 51"/>
            <p:cNvSpPr/>
            <p:nvPr/>
          </p:nvSpPr>
          <p:spPr>
            <a:xfrm>
              <a:off x="6741013" y="5326364"/>
              <a:ext cx="566420" cy="310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tângulo 52"/>
            <p:cNvSpPr/>
            <p:nvPr/>
          </p:nvSpPr>
          <p:spPr>
            <a:xfrm>
              <a:off x="7487904" y="5382244"/>
              <a:ext cx="566420" cy="310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4" name="CaixaDeTexto 53"/>
                <p:cNvSpPr txBox="1"/>
                <p:nvPr/>
              </p:nvSpPr>
              <p:spPr>
                <a:xfrm rot="20092297">
                  <a:off x="5671367" y="5009096"/>
                  <a:ext cx="110305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𝑚</m:t>
                        </m:r>
                        <m:r>
                          <a:rPr lang="en-US" sz="2400" i="1" dirty="0" smtClean="0">
                            <a:latin typeface="Cambria Math" panose="02040503050406030204" pitchFamily="18" charset="0"/>
                          </a:rPr>
                          <m:t>=2</m:t>
                        </m:r>
                      </m:oMath>
                    </m:oMathPara>
                  </a14:m>
                  <a:endParaRPr lang="en-US" sz="2400" dirty="0"/>
                </a:p>
              </p:txBody>
            </p:sp>
          </mc:Choice>
          <mc:Fallback xmlns="">
            <p:sp>
              <p:nvSpPr>
                <p:cNvPr id="54" name="CaixaDeTexto 53"/>
                <p:cNvSpPr txBox="1">
                  <a:spLocks noRot="1" noChangeAspect="1" noMove="1" noResize="1" noEditPoints="1" noAdjustHandles="1" noChangeArrowheads="1" noChangeShapeType="1" noTextEdit="1"/>
                </p:cNvSpPr>
                <p:nvPr/>
              </p:nvSpPr>
              <p:spPr>
                <a:xfrm rot="20092297">
                  <a:off x="5671367" y="5009096"/>
                  <a:ext cx="1103059" cy="461665"/>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CaixaDeTexto 54"/>
                <p:cNvSpPr txBox="1"/>
                <p:nvPr/>
              </p:nvSpPr>
              <p:spPr>
                <a:xfrm rot="20092297">
                  <a:off x="6573586" y="5079070"/>
                  <a:ext cx="110305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𝑚</m:t>
                        </m:r>
                        <m:r>
                          <a:rPr lang="en-US" sz="2400" i="1" dirty="0" smtClean="0">
                            <a:latin typeface="Cambria Math" panose="02040503050406030204" pitchFamily="18" charset="0"/>
                          </a:rPr>
                          <m:t>=3</m:t>
                        </m:r>
                      </m:oMath>
                    </m:oMathPara>
                  </a14:m>
                  <a:endParaRPr lang="en-US" sz="2400" dirty="0"/>
                </a:p>
              </p:txBody>
            </p:sp>
          </mc:Choice>
          <mc:Fallback xmlns="">
            <p:sp>
              <p:nvSpPr>
                <p:cNvPr id="55" name="CaixaDeTexto 54"/>
                <p:cNvSpPr txBox="1">
                  <a:spLocks noRot="1" noChangeAspect="1" noMove="1" noResize="1" noEditPoints="1" noAdjustHandles="1" noChangeArrowheads="1" noChangeShapeType="1" noTextEdit="1"/>
                </p:cNvSpPr>
                <p:nvPr/>
              </p:nvSpPr>
              <p:spPr>
                <a:xfrm rot="20092297">
                  <a:off x="6573586" y="5079070"/>
                  <a:ext cx="1103059" cy="461665"/>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CaixaDeTexto 55"/>
                <p:cNvSpPr txBox="1"/>
                <p:nvPr/>
              </p:nvSpPr>
              <p:spPr>
                <a:xfrm rot="20092297">
                  <a:off x="7336868" y="5226758"/>
                  <a:ext cx="110305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𝑚</m:t>
                        </m:r>
                        <m:r>
                          <a:rPr lang="en-US" sz="2400" i="1" dirty="0" smtClean="0">
                            <a:latin typeface="Cambria Math" panose="02040503050406030204" pitchFamily="18" charset="0"/>
                          </a:rPr>
                          <m:t>=4</m:t>
                        </m:r>
                      </m:oMath>
                    </m:oMathPara>
                  </a14:m>
                  <a:endParaRPr lang="en-US" sz="2400" dirty="0"/>
                </a:p>
              </p:txBody>
            </p:sp>
          </mc:Choice>
          <mc:Fallback xmlns="">
            <p:sp>
              <p:nvSpPr>
                <p:cNvPr id="56" name="CaixaDeTexto 55"/>
                <p:cNvSpPr txBox="1">
                  <a:spLocks noRot="1" noChangeAspect="1" noMove="1" noResize="1" noEditPoints="1" noAdjustHandles="1" noChangeArrowheads="1" noChangeShapeType="1" noTextEdit="1"/>
                </p:cNvSpPr>
                <p:nvPr/>
              </p:nvSpPr>
              <p:spPr>
                <a:xfrm rot="20092297">
                  <a:off x="7336868" y="5226758"/>
                  <a:ext cx="1103059" cy="461665"/>
                </a:xfrm>
                <a:prstGeom prst="rect">
                  <a:avLst/>
                </a:prstGeom>
                <a:blipFill rotWithShape="0">
                  <a:blip r:embed="rId6"/>
                  <a:stretch>
                    <a:fillRect/>
                  </a:stretch>
                </a:blipFill>
              </p:spPr>
              <p:txBody>
                <a:bodyPr/>
                <a:lstStyle/>
                <a:p>
                  <a:r>
                    <a:rPr lang="en-US">
                      <a:noFill/>
                    </a:rPr>
                    <a:t> </a:t>
                  </a:r>
                </a:p>
              </p:txBody>
            </p:sp>
          </mc:Fallback>
        </mc:AlternateContent>
        <p:sp>
          <p:nvSpPr>
            <p:cNvPr id="32" name="Retângulo 31"/>
            <p:cNvSpPr/>
            <p:nvPr/>
          </p:nvSpPr>
          <p:spPr>
            <a:xfrm>
              <a:off x="4953000" y="4451397"/>
              <a:ext cx="923925" cy="690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CaixaDeTexto 33"/>
                <p:cNvSpPr txBox="1"/>
                <p:nvPr/>
              </p:nvSpPr>
              <p:spPr>
                <a:xfrm rot="19895499">
                  <a:off x="4873082" y="3981041"/>
                  <a:ext cx="110305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𝑚</m:t>
                        </m:r>
                        <m:r>
                          <a:rPr lang="en-US" sz="2400" i="1" dirty="0" smtClean="0">
                            <a:latin typeface="Cambria Math" panose="02040503050406030204" pitchFamily="18" charset="0"/>
                          </a:rPr>
                          <m:t>=1</m:t>
                        </m:r>
                      </m:oMath>
                    </m:oMathPara>
                  </a14:m>
                  <a:endParaRPr lang="en-US" sz="2400" dirty="0"/>
                </a:p>
              </p:txBody>
            </p:sp>
          </mc:Choice>
          <mc:Fallback xmlns="">
            <p:sp>
              <p:nvSpPr>
                <p:cNvPr id="34" name="CaixaDeTexto 33"/>
                <p:cNvSpPr txBox="1">
                  <a:spLocks noRot="1" noChangeAspect="1" noMove="1" noResize="1" noEditPoints="1" noAdjustHandles="1" noChangeArrowheads="1" noChangeShapeType="1" noTextEdit="1"/>
                </p:cNvSpPr>
                <p:nvPr/>
              </p:nvSpPr>
              <p:spPr>
                <a:xfrm rot="19895499">
                  <a:off x="4873082" y="3981041"/>
                  <a:ext cx="1103059" cy="461665"/>
                </a:xfrm>
                <a:prstGeom prst="rect">
                  <a:avLst/>
                </a:prstGeom>
                <a:blipFill>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0" name="Retângulo 49"/>
                <p:cNvSpPr/>
                <p:nvPr/>
              </p:nvSpPr>
              <p:spPr>
                <a:xfrm>
                  <a:off x="4953000" y="4826012"/>
                  <a:ext cx="1269898" cy="376770"/>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acc>
                          <m:accPr>
                            <m:chr m:val="̂"/>
                            <m:ctrlPr>
                              <a:rPr lang="en-US" b="1" i="1">
                                <a:solidFill>
                                  <a:srgbClr val="FF0000"/>
                                </a:solidFill>
                                <a:latin typeface="Cambria Math" panose="02040503050406030204" pitchFamily="18" charset="0"/>
                                <a:ea typeface="Cambria Math" panose="02040503050406030204" pitchFamily="18" charset="0"/>
                              </a:rPr>
                            </m:ctrlPr>
                          </m:accPr>
                          <m:e>
                            <m:r>
                              <a:rPr lang="en-US" b="1" i="1">
                                <a:solidFill>
                                  <a:srgbClr val="FF0000"/>
                                </a:solidFill>
                                <a:latin typeface="Cambria Math" panose="02040503050406030204" pitchFamily="18" charset="0"/>
                                <a:ea typeface="Cambria Math" panose="02040503050406030204" pitchFamily="18" charset="0"/>
                              </a:rPr>
                              <m:t>𝑻</m:t>
                            </m:r>
                          </m:e>
                        </m:acc>
                        <m:r>
                          <a:rPr lang="en-US" b="1" i="1">
                            <a:solidFill>
                              <a:srgbClr val="FF0000"/>
                            </a:solidFill>
                            <a:latin typeface="Cambria Math" panose="02040503050406030204" pitchFamily="18" charset="0"/>
                            <a:ea typeface="Cambria Math" panose="02040503050406030204" pitchFamily="18" charset="0"/>
                          </a:rPr>
                          <m:t>=</m:t>
                        </m:r>
                        <m:r>
                          <a:rPr lang="en-US" b="1" i="1">
                            <a:solidFill>
                              <a:srgbClr val="FF0000"/>
                            </a:solidFill>
                            <a:latin typeface="Cambria Math" panose="02040503050406030204" pitchFamily="18" charset="0"/>
                            <a:ea typeface="Cambria Math" panose="02040503050406030204" pitchFamily="18" charset="0"/>
                          </a:rPr>
                          <m:t>𝟐𝟎</m:t>
                        </m:r>
                        <m:r>
                          <a:rPr lang="en-US" b="1" i="1">
                            <a:solidFill>
                              <a:srgbClr val="FF0000"/>
                            </a:solidFill>
                            <a:latin typeface="Cambria Math" panose="02040503050406030204" pitchFamily="18" charset="0"/>
                            <a:ea typeface="Cambria Math" panose="02040503050406030204" pitchFamily="18" charset="0"/>
                          </a:rPr>
                          <m:t> </m:t>
                        </m:r>
                        <m:r>
                          <a:rPr lang="en-US" b="1" i="1">
                            <a:solidFill>
                              <a:srgbClr val="FF0000"/>
                            </a:solidFill>
                            <a:latin typeface="Cambria Math" panose="02040503050406030204" pitchFamily="18" charset="0"/>
                            <a:ea typeface="Cambria Math" panose="02040503050406030204" pitchFamily="18" charset="0"/>
                          </a:rPr>
                          <m:t>𝝁</m:t>
                        </m:r>
                        <m:r>
                          <a:rPr lang="en-US" b="1" i="1">
                            <a:solidFill>
                              <a:srgbClr val="FF0000"/>
                            </a:solidFill>
                            <a:latin typeface="Cambria Math" panose="02040503050406030204" pitchFamily="18" charset="0"/>
                            <a:ea typeface="Cambria Math" panose="02040503050406030204" pitchFamily="18" charset="0"/>
                          </a:rPr>
                          <m:t>𝒔</m:t>
                        </m:r>
                      </m:oMath>
                    </m:oMathPara>
                  </a14:m>
                  <a:endParaRPr lang="en-US" b="1" i="1" dirty="0">
                    <a:solidFill>
                      <a:srgbClr val="FF0000"/>
                    </a:solidFill>
                    <a:latin typeface="Cambria Math" panose="02040503050406030204" pitchFamily="18" charset="0"/>
                    <a:ea typeface="Cambria Math" panose="02040503050406030204" pitchFamily="18" charset="0"/>
                  </a:endParaRPr>
                </a:p>
              </p:txBody>
            </p:sp>
          </mc:Choice>
          <mc:Fallback xmlns="">
            <p:sp>
              <p:nvSpPr>
                <p:cNvPr id="50" name="Retângulo 49"/>
                <p:cNvSpPr>
                  <a:spLocks noRot="1" noChangeAspect="1" noMove="1" noResize="1" noEditPoints="1" noAdjustHandles="1" noChangeArrowheads="1" noChangeShapeType="1" noTextEdit="1"/>
                </p:cNvSpPr>
                <p:nvPr/>
              </p:nvSpPr>
              <p:spPr>
                <a:xfrm>
                  <a:off x="4953000" y="4826012"/>
                  <a:ext cx="1269898" cy="376770"/>
                </a:xfrm>
                <a:prstGeom prst="rect">
                  <a:avLst/>
                </a:prstGeom>
                <a:blipFill rotWithShape="0">
                  <a:blip r:embed="rId8"/>
                  <a:stretch>
                    <a:fillRect b="-6452"/>
                  </a:stretch>
                </a:blipFill>
              </p:spPr>
              <p:txBody>
                <a:bodyPr/>
                <a:lstStyle/>
                <a:p>
                  <a:r>
                    <a:rPr lang="en-US">
                      <a:noFill/>
                    </a:rPr>
                    <a:t> </a:t>
                  </a:r>
                </a:p>
              </p:txBody>
            </p:sp>
          </mc:Fallback>
        </mc:AlternateContent>
        <p:sp>
          <p:nvSpPr>
            <p:cNvPr id="67" name="Retângulo 66"/>
            <p:cNvSpPr/>
            <p:nvPr/>
          </p:nvSpPr>
          <p:spPr>
            <a:xfrm>
              <a:off x="4035014" y="4228598"/>
              <a:ext cx="421339" cy="1967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CaixaDeTexto 67"/>
            <p:cNvSpPr txBox="1"/>
            <p:nvPr/>
          </p:nvSpPr>
          <p:spPr>
            <a:xfrm rot="16200000">
              <a:off x="3072560" y="4948233"/>
              <a:ext cx="1893467" cy="400110"/>
            </a:xfrm>
            <a:prstGeom prst="rect">
              <a:avLst/>
            </a:prstGeom>
            <a:noFill/>
          </p:spPr>
          <p:txBody>
            <a:bodyPr wrap="none" rtlCol="0">
              <a:spAutoFit/>
            </a:bodyPr>
            <a:lstStyle/>
            <a:p>
              <a:r>
                <a:rPr lang="en-US" sz="2000" dirty="0"/>
                <a:t>Norm. intensity</a:t>
              </a:r>
            </a:p>
          </p:txBody>
        </p:sp>
        <p:sp>
          <p:nvSpPr>
            <p:cNvPr id="63" name="CaixaDeTexto 62"/>
            <p:cNvSpPr txBox="1"/>
            <p:nvPr/>
          </p:nvSpPr>
          <p:spPr>
            <a:xfrm>
              <a:off x="4185571" y="4165804"/>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62" name="CaixaDeTexto 61"/>
            <p:cNvSpPr txBox="1"/>
            <p:nvPr/>
          </p:nvSpPr>
          <p:spPr>
            <a:xfrm>
              <a:off x="4210272" y="5826820"/>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grpSp>
      <p:sp>
        <p:nvSpPr>
          <p:cNvPr id="2" name="Título 1"/>
          <p:cNvSpPr>
            <a:spLocks noGrp="1"/>
          </p:cNvSpPr>
          <p:nvPr>
            <p:ph type="title"/>
          </p:nvPr>
        </p:nvSpPr>
        <p:spPr/>
        <p:txBody>
          <a:bodyPr/>
          <a:lstStyle/>
          <a:p>
            <a:r>
              <a:rPr lang="en-US" dirty="0"/>
              <a:t>1D mesh lattice by using coupled-fiber loop</a:t>
            </a:r>
          </a:p>
        </p:txBody>
      </p:sp>
      <p:sp>
        <p:nvSpPr>
          <p:cNvPr id="19" name="CaixaDeTexto 18"/>
          <p:cNvSpPr txBox="1"/>
          <p:nvPr/>
        </p:nvSpPr>
        <p:spPr>
          <a:xfrm>
            <a:off x="263464" y="1251333"/>
            <a:ext cx="4256335" cy="523220"/>
          </a:xfrm>
          <a:prstGeom prst="rect">
            <a:avLst/>
          </a:prstGeom>
          <a:noFill/>
        </p:spPr>
        <p:txBody>
          <a:bodyPr wrap="square" rtlCol="0">
            <a:spAutoFit/>
          </a:bodyPr>
          <a:lstStyle/>
          <a:p>
            <a:pPr algn="ctr"/>
            <a:r>
              <a:rPr lang="de-DE" altLang="de-DE" sz="2800" dirty="0">
                <a:latin typeface="Calibri" panose="020F0502020204030204" pitchFamily="34" charset="0"/>
                <a:cs typeface="Calibri" panose="020F0502020204030204" pitchFamily="34" charset="0"/>
              </a:rPr>
              <a:t>Time division multiplexing</a:t>
            </a:r>
          </a:p>
        </p:txBody>
      </p:sp>
      <p:grpSp>
        <p:nvGrpSpPr>
          <p:cNvPr id="47" name="Grupo 46"/>
          <p:cNvGrpSpPr/>
          <p:nvPr/>
        </p:nvGrpSpPr>
        <p:grpSpPr>
          <a:xfrm>
            <a:off x="7667933" y="1009589"/>
            <a:ext cx="4458200" cy="4114068"/>
            <a:chOff x="7667933" y="1009589"/>
            <a:chExt cx="4458200" cy="4114068"/>
          </a:xfrm>
        </p:grpSpPr>
        <p:grpSp>
          <p:nvGrpSpPr>
            <p:cNvPr id="75" name="Grupo 74"/>
            <p:cNvGrpSpPr/>
            <p:nvPr/>
          </p:nvGrpSpPr>
          <p:grpSpPr>
            <a:xfrm>
              <a:off x="7667933" y="1009589"/>
              <a:ext cx="4458200" cy="3978723"/>
              <a:chOff x="7667933" y="1009589"/>
              <a:chExt cx="4458200" cy="3978723"/>
            </a:xfrm>
          </p:grpSpPr>
          <p:sp>
            <p:nvSpPr>
              <p:cNvPr id="44" name="CaixaDeTexto 43"/>
              <p:cNvSpPr txBox="1"/>
              <p:nvPr/>
            </p:nvSpPr>
            <p:spPr>
              <a:xfrm rot="16200000">
                <a:off x="11147820" y="2753643"/>
                <a:ext cx="1556516"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log(intensity)</a:t>
                </a:r>
              </a:p>
            </p:txBody>
          </p:sp>
          <mc:AlternateContent xmlns:mc="http://schemas.openxmlformats.org/markup-compatibility/2006" xmlns:a14="http://schemas.microsoft.com/office/drawing/2010/main">
            <mc:Choice Requires="a14">
              <p:sp>
                <p:nvSpPr>
                  <p:cNvPr id="41" name="CaixaDeTexto 40"/>
                  <p:cNvSpPr txBox="1"/>
                  <p:nvPr/>
                </p:nvSpPr>
                <p:spPr>
                  <a:xfrm>
                    <a:off x="11193292" y="3957168"/>
                    <a:ext cx="6783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−20</m:t>
                          </m:r>
                        </m:oMath>
                      </m:oMathPara>
                    </a14:m>
                    <a:endParaRPr lang="en-US" dirty="0">
                      <a:latin typeface="Calibri" panose="020F0502020204030204" pitchFamily="34" charset="0"/>
                      <a:cs typeface="Calibri" panose="020F0502020204030204" pitchFamily="34" charset="0"/>
                    </a:endParaRPr>
                  </a:p>
                </p:txBody>
              </p:sp>
            </mc:Choice>
            <mc:Fallback xmlns="">
              <p:sp>
                <p:nvSpPr>
                  <p:cNvPr id="41" name="CaixaDeTexto 40"/>
                  <p:cNvSpPr txBox="1">
                    <a:spLocks noRot="1" noChangeAspect="1" noMove="1" noResize="1" noEditPoints="1" noAdjustHandles="1" noChangeArrowheads="1" noChangeShapeType="1" noTextEdit="1"/>
                  </p:cNvSpPr>
                  <p:nvPr/>
                </p:nvSpPr>
                <p:spPr>
                  <a:xfrm>
                    <a:off x="11193292" y="3957168"/>
                    <a:ext cx="678391" cy="369332"/>
                  </a:xfrm>
                  <a:prstGeom prst="rect">
                    <a:avLst/>
                  </a:prstGeom>
                  <a:blipFill>
                    <a:blip r:embed="rId11"/>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2" name="CaixaDeTexto 41"/>
                  <p:cNvSpPr txBox="1"/>
                  <p:nvPr/>
                </p:nvSpPr>
                <p:spPr>
                  <a:xfrm>
                    <a:off x="11234754" y="1628165"/>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oMath>
                      </m:oMathPara>
                    </a14:m>
                    <a:endParaRPr lang="en-US" dirty="0">
                      <a:latin typeface="Calibri" panose="020F0502020204030204" pitchFamily="34" charset="0"/>
                      <a:cs typeface="Calibri" panose="020F0502020204030204" pitchFamily="34" charset="0"/>
                    </a:endParaRPr>
                  </a:p>
                </p:txBody>
              </p:sp>
            </mc:Choice>
            <mc:Fallback xmlns="">
              <p:sp>
                <p:nvSpPr>
                  <p:cNvPr id="42" name="CaixaDeTexto 41"/>
                  <p:cNvSpPr txBox="1">
                    <a:spLocks noRot="1" noChangeAspect="1" noMove="1" noResize="1" noEditPoints="1" noAdjustHandles="1" noChangeArrowheads="1" noChangeShapeType="1" noTextEdit="1"/>
                  </p:cNvSpPr>
                  <p:nvPr/>
                </p:nvSpPr>
                <p:spPr>
                  <a:xfrm>
                    <a:off x="11234754" y="1628165"/>
                    <a:ext cx="377026" cy="369332"/>
                  </a:xfrm>
                  <a:prstGeom prst="rect">
                    <a:avLst/>
                  </a:prstGeom>
                  <a:blipFill>
                    <a:blip r:embed="rId12"/>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3" name="CaixaDeTexto 42"/>
                  <p:cNvSpPr txBox="1"/>
                  <p:nvPr/>
                </p:nvSpPr>
                <p:spPr>
                  <a:xfrm>
                    <a:off x="11184482" y="2769032"/>
                    <a:ext cx="6783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−10</m:t>
                          </m:r>
                        </m:oMath>
                      </m:oMathPara>
                    </a14:m>
                    <a:endParaRPr lang="en-US" dirty="0">
                      <a:latin typeface="Calibri" panose="020F0502020204030204" pitchFamily="34" charset="0"/>
                      <a:cs typeface="Calibri" panose="020F0502020204030204" pitchFamily="34" charset="0"/>
                    </a:endParaRPr>
                  </a:p>
                </p:txBody>
              </p:sp>
            </mc:Choice>
            <mc:Fallback xmlns="">
              <p:sp>
                <p:nvSpPr>
                  <p:cNvPr id="43" name="CaixaDeTexto 42"/>
                  <p:cNvSpPr txBox="1">
                    <a:spLocks noRot="1" noChangeAspect="1" noMove="1" noResize="1" noEditPoints="1" noAdjustHandles="1" noChangeArrowheads="1" noChangeShapeType="1" noTextEdit="1"/>
                  </p:cNvSpPr>
                  <p:nvPr/>
                </p:nvSpPr>
                <p:spPr>
                  <a:xfrm>
                    <a:off x="11184482" y="2769032"/>
                    <a:ext cx="678391" cy="369332"/>
                  </a:xfrm>
                  <a:prstGeom prst="rect">
                    <a:avLst/>
                  </a:prstGeom>
                  <a:blipFill>
                    <a:blip r:embed="rId13"/>
                    <a:stretch>
                      <a:fillRect/>
                    </a:stretch>
                  </a:blipFill>
                </p:spPr>
                <p:txBody>
                  <a:bodyPr/>
                  <a:lstStyle/>
                  <a:p>
                    <a:r>
                      <a:rPr lang="de-DE">
                        <a:noFill/>
                      </a:rPr>
                      <a:t> </a:t>
                    </a:r>
                  </a:p>
                </p:txBody>
              </p:sp>
            </mc:Fallback>
          </mc:AlternateContent>
          <p:grpSp>
            <p:nvGrpSpPr>
              <p:cNvPr id="40" name="Grupo 39"/>
              <p:cNvGrpSpPr/>
              <p:nvPr/>
            </p:nvGrpSpPr>
            <p:grpSpPr>
              <a:xfrm>
                <a:off x="7667933" y="1009589"/>
                <a:ext cx="3571567" cy="3978723"/>
                <a:chOff x="7667933" y="1009589"/>
                <a:chExt cx="3571567" cy="3978723"/>
              </a:xfrm>
            </p:grpSpPr>
            <p:grpSp>
              <p:nvGrpSpPr>
                <p:cNvPr id="28" name="Grupo 27"/>
                <p:cNvGrpSpPr/>
                <p:nvPr/>
              </p:nvGrpSpPr>
              <p:grpSpPr>
                <a:xfrm>
                  <a:off x="8412480" y="1009589"/>
                  <a:ext cx="2675153" cy="3664011"/>
                  <a:chOff x="8018814" y="1904704"/>
                  <a:chExt cx="2675153" cy="3664011"/>
                </a:xfrm>
              </p:grpSpPr>
              <p:pic>
                <p:nvPicPr>
                  <p:cNvPr id="29" name="Imagem 28"/>
                  <p:cNvPicPr/>
                  <p:nvPr/>
                </p:nvPicPr>
                <p:blipFill rotWithShape="1">
                  <a:blip r:embed="rId3" cstate="print">
                    <a:extLst>
                      <a:ext uri="{28A0092B-C50C-407E-A947-70E740481C1C}">
                        <a14:useLocalDpi xmlns:a14="http://schemas.microsoft.com/office/drawing/2010/main" val="0"/>
                      </a:ext>
                    </a:extLst>
                  </a:blip>
                  <a:srcRect l="52458" t="32966" r="11020" b="5584"/>
                  <a:stretch/>
                </p:blipFill>
                <p:spPr>
                  <a:xfrm>
                    <a:off x="8018814" y="1904704"/>
                    <a:ext cx="2675153" cy="3664011"/>
                  </a:xfrm>
                  <a:prstGeom prst="rect">
                    <a:avLst/>
                  </a:prstGeom>
                </p:spPr>
              </p:pic>
              <p:sp>
                <p:nvSpPr>
                  <p:cNvPr id="30" name="Retângulo 29"/>
                  <p:cNvSpPr/>
                  <p:nvPr/>
                </p:nvSpPr>
                <p:spPr bwMode="ltGray">
                  <a:xfrm>
                    <a:off x="8156877" y="1993639"/>
                    <a:ext cx="504056" cy="392209"/>
                  </a:xfrm>
                  <a:prstGeom prst="rect">
                    <a:avLst/>
                  </a:prstGeom>
                  <a:solidFill>
                    <a:srgbClr val="443B97"/>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i="1" kern="1200" dirty="0">
                      <a:solidFill>
                        <a:schemeClr val="lt1"/>
                      </a:solidFill>
                      <a:latin typeface="Calibri" panose="020F0502020204030204" pitchFamily="34" charset="0"/>
                      <a:cs typeface="Calibri" panose="020F0502020204030204" pitchFamily="34" charset="0"/>
                    </a:endParaRPr>
                  </a:p>
                </p:txBody>
              </p:sp>
            </p:grpSp>
            <p:sp>
              <p:nvSpPr>
                <p:cNvPr id="38" name="Retângulo 37"/>
                <p:cNvSpPr/>
                <p:nvPr/>
              </p:nvSpPr>
              <p:spPr>
                <a:xfrm>
                  <a:off x="7667933" y="1016688"/>
                  <a:ext cx="834350" cy="3582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39" name="Retângulo 38"/>
                <p:cNvSpPr/>
                <p:nvPr/>
              </p:nvSpPr>
              <p:spPr>
                <a:xfrm>
                  <a:off x="7891262" y="4581097"/>
                  <a:ext cx="3348238" cy="407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pic>
            <p:nvPicPr>
              <p:cNvPr id="36" name="Imagem 35"/>
              <p:cNvPicPr/>
              <p:nvPr/>
            </p:nvPicPr>
            <p:blipFill rotWithShape="1">
              <a:blip r:embed="rId3" cstate="print">
                <a:extLst>
                  <a:ext uri="{28A0092B-C50C-407E-A947-70E740481C1C}">
                    <a14:useLocalDpi xmlns:a14="http://schemas.microsoft.com/office/drawing/2010/main" val="0"/>
                  </a:ext>
                </a:extLst>
              </a:blip>
              <a:srcRect l="90292" t="51142" r="7492" b="22021"/>
              <a:stretch/>
            </p:blipFill>
            <p:spPr>
              <a:xfrm>
                <a:off x="10995539" y="1580896"/>
                <a:ext cx="283927" cy="2799973"/>
              </a:xfrm>
              <a:prstGeom prst="rect">
                <a:avLst/>
              </a:prstGeom>
            </p:spPr>
          </p:pic>
        </p:grpSp>
        <p:sp>
          <p:nvSpPr>
            <p:cNvPr id="78" name="CaixaDeTexto 77"/>
            <p:cNvSpPr txBox="1"/>
            <p:nvPr/>
          </p:nvSpPr>
          <p:spPr>
            <a:xfrm>
              <a:off x="8625255" y="1396090"/>
              <a:ext cx="377026" cy="369332"/>
            </a:xfrm>
            <a:prstGeom prst="rect">
              <a:avLst/>
            </a:prstGeom>
            <a:noFill/>
          </p:spPr>
          <p:txBody>
            <a:bodyPr wrap="none" rtlCol="0">
              <a:spAutoFit/>
            </a:bodyPr>
            <a:lstStyle/>
            <a:p>
              <a:r>
                <a:rPr lang="en-US" i="1" dirty="0">
                  <a:solidFill>
                    <a:schemeClr val="bg1"/>
                  </a:solidFill>
                  <a:latin typeface="Calibri" panose="020F0502020204030204" pitchFamily="34" charset="0"/>
                  <a:cs typeface="Calibri" panose="020F0502020204030204" pitchFamily="34" charset="0"/>
                </a:rPr>
                <a:t>m</a:t>
              </a:r>
            </a:p>
          </p:txBody>
        </p:sp>
        <p:sp>
          <p:nvSpPr>
            <p:cNvPr id="79" name="CaixaDeTexto 78"/>
            <p:cNvSpPr txBox="1"/>
            <p:nvPr/>
          </p:nvSpPr>
          <p:spPr>
            <a:xfrm>
              <a:off x="8476159" y="1078461"/>
              <a:ext cx="312906"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1</a:t>
              </a:r>
            </a:p>
          </p:txBody>
        </p:sp>
        <p:sp>
          <p:nvSpPr>
            <p:cNvPr id="80" name="CaixaDeTexto 79"/>
            <p:cNvSpPr txBox="1"/>
            <p:nvPr/>
          </p:nvSpPr>
          <p:spPr>
            <a:xfrm>
              <a:off x="8453540" y="1766115"/>
              <a:ext cx="4187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10</a:t>
              </a:r>
            </a:p>
          </p:txBody>
        </p:sp>
        <p:sp>
          <p:nvSpPr>
            <p:cNvPr id="81" name="CaixaDeTexto 80"/>
            <p:cNvSpPr txBox="1"/>
            <p:nvPr/>
          </p:nvSpPr>
          <p:spPr>
            <a:xfrm>
              <a:off x="8453540" y="2342774"/>
              <a:ext cx="4187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20</a:t>
              </a:r>
            </a:p>
          </p:txBody>
        </p:sp>
        <p:sp>
          <p:nvSpPr>
            <p:cNvPr id="82" name="CaixaDeTexto 81"/>
            <p:cNvSpPr txBox="1"/>
            <p:nvPr/>
          </p:nvSpPr>
          <p:spPr>
            <a:xfrm>
              <a:off x="8447473" y="2920434"/>
              <a:ext cx="4187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30</a:t>
              </a:r>
            </a:p>
          </p:txBody>
        </p:sp>
        <p:sp>
          <p:nvSpPr>
            <p:cNvPr id="83" name="CaixaDeTexto 82"/>
            <p:cNvSpPr txBox="1"/>
            <p:nvPr/>
          </p:nvSpPr>
          <p:spPr>
            <a:xfrm>
              <a:off x="8447473" y="3497093"/>
              <a:ext cx="4187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40</a:t>
              </a:r>
            </a:p>
          </p:txBody>
        </p:sp>
        <p:sp>
          <p:nvSpPr>
            <p:cNvPr id="84" name="CaixaDeTexto 83"/>
            <p:cNvSpPr txBox="1"/>
            <p:nvPr/>
          </p:nvSpPr>
          <p:spPr>
            <a:xfrm>
              <a:off x="8447473" y="4071544"/>
              <a:ext cx="4187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50</a:t>
              </a:r>
            </a:p>
          </p:txBody>
        </p:sp>
        <p:sp>
          <p:nvSpPr>
            <p:cNvPr id="85" name="CaixaDeTexto 84"/>
            <p:cNvSpPr txBox="1"/>
            <p:nvPr/>
          </p:nvSpPr>
          <p:spPr>
            <a:xfrm>
              <a:off x="9590045" y="4754325"/>
              <a:ext cx="284052" cy="369332"/>
            </a:xfrm>
            <a:prstGeom prst="rect">
              <a:avLst/>
            </a:prstGeom>
            <a:noFill/>
          </p:spPr>
          <p:txBody>
            <a:bodyPr wrap="none" rtlCol="0">
              <a:spAutoFit/>
            </a:bodyPr>
            <a:lstStyle/>
            <a:p>
              <a:r>
                <a:rPr lang="en-US" i="1" dirty="0">
                  <a:latin typeface="Calibri" panose="020F0502020204030204" pitchFamily="34" charset="0"/>
                  <a:cs typeface="Calibri" panose="020F0502020204030204" pitchFamily="34" charset="0"/>
                </a:rPr>
                <a:t>x</a:t>
              </a:r>
            </a:p>
          </p:txBody>
        </p:sp>
        <p:sp>
          <p:nvSpPr>
            <p:cNvPr id="86" name="CaixaDeTexto 85"/>
            <p:cNvSpPr txBox="1"/>
            <p:nvPr/>
          </p:nvSpPr>
          <p:spPr>
            <a:xfrm>
              <a:off x="9593603" y="4500372"/>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87" name="CaixaDeTexto 86"/>
            <p:cNvSpPr txBox="1"/>
            <p:nvPr/>
          </p:nvSpPr>
          <p:spPr>
            <a:xfrm>
              <a:off x="10129838" y="4504496"/>
              <a:ext cx="418704"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10</a:t>
              </a:r>
            </a:p>
          </p:txBody>
        </p:sp>
        <p:sp>
          <p:nvSpPr>
            <p:cNvPr id="88" name="CaixaDeTexto 87"/>
            <p:cNvSpPr txBox="1"/>
            <p:nvPr/>
          </p:nvSpPr>
          <p:spPr>
            <a:xfrm>
              <a:off x="10739775" y="4510651"/>
              <a:ext cx="418704"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20</a:t>
              </a:r>
            </a:p>
          </p:txBody>
        </p:sp>
        <p:sp>
          <p:nvSpPr>
            <p:cNvPr id="89" name="CaixaDeTexto 88"/>
            <p:cNvSpPr txBox="1"/>
            <p:nvPr/>
          </p:nvSpPr>
          <p:spPr>
            <a:xfrm>
              <a:off x="8249583" y="4504496"/>
              <a:ext cx="48923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-20</a:t>
              </a:r>
            </a:p>
          </p:txBody>
        </p:sp>
        <p:sp>
          <p:nvSpPr>
            <p:cNvPr id="90" name="CaixaDeTexto 89"/>
            <p:cNvSpPr txBox="1"/>
            <p:nvPr/>
          </p:nvSpPr>
          <p:spPr>
            <a:xfrm>
              <a:off x="8859520" y="4510651"/>
              <a:ext cx="48923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-10</a:t>
              </a:r>
            </a:p>
          </p:txBody>
        </p:sp>
      </p:grpSp>
      <p:grpSp>
        <p:nvGrpSpPr>
          <p:cNvPr id="48" name="Grupo 47"/>
          <p:cNvGrpSpPr/>
          <p:nvPr/>
        </p:nvGrpSpPr>
        <p:grpSpPr>
          <a:xfrm>
            <a:off x="4601249" y="1110069"/>
            <a:ext cx="3549320" cy="2847099"/>
            <a:chOff x="4601249" y="1110069"/>
            <a:chExt cx="3549320" cy="2847099"/>
          </a:xfrm>
        </p:grpSpPr>
        <p:grpSp>
          <p:nvGrpSpPr>
            <p:cNvPr id="60" name="Grupo 59"/>
            <p:cNvGrpSpPr/>
            <p:nvPr/>
          </p:nvGrpSpPr>
          <p:grpSpPr>
            <a:xfrm>
              <a:off x="4834128" y="1110069"/>
              <a:ext cx="3316441" cy="2847099"/>
              <a:chOff x="4834128" y="1110069"/>
              <a:chExt cx="3316441" cy="2847099"/>
            </a:xfrm>
          </p:grpSpPr>
          <p:grpSp>
            <p:nvGrpSpPr>
              <p:cNvPr id="27" name="Grupo 26"/>
              <p:cNvGrpSpPr/>
              <p:nvPr/>
            </p:nvGrpSpPr>
            <p:grpSpPr>
              <a:xfrm>
                <a:off x="4834128" y="1110069"/>
                <a:ext cx="3316441" cy="2847099"/>
                <a:chOff x="4834128" y="1110069"/>
                <a:chExt cx="3316441" cy="2847099"/>
              </a:xfrm>
            </p:grpSpPr>
            <p:pic>
              <p:nvPicPr>
                <p:cNvPr id="95" name="Imagem 94"/>
                <p:cNvPicPr/>
                <p:nvPr/>
              </p:nvPicPr>
              <p:blipFill rotWithShape="1">
                <a:blip r:embed="rId3" cstate="print">
                  <a:extLst>
                    <a:ext uri="{28A0092B-C50C-407E-A947-70E740481C1C}">
                      <a14:useLocalDpi xmlns:a14="http://schemas.microsoft.com/office/drawing/2010/main" val="0"/>
                    </a:ext>
                  </a:extLst>
                </a:blip>
                <a:srcRect t="54183" r="55387"/>
                <a:stretch/>
              </p:blipFill>
              <p:spPr>
                <a:xfrm>
                  <a:off x="4882751" y="1161443"/>
                  <a:ext cx="3267818" cy="2731994"/>
                </a:xfrm>
                <a:prstGeom prst="rect">
                  <a:avLst/>
                </a:prstGeom>
              </p:spPr>
            </p:pic>
            <p:sp>
              <p:nvSpPr>
                <p:cNvPr id="22" name="Retângulo 21"/>
                <p:cNvSpPr/>
                <p:nvPr/>
              </p:nvSpPr>
              <p:spPr>
                <a:xfrm>
                  <a:off x="6807489" y="1548947"/>
                  <a:ext cx="878344" cy="269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96" name="Retângulo 95"/>
                    <p:cNvSpPr/>
                    <p:nvPr/>
                  </p:nvSpPr>
                  <p:spPr>
                    <a:xfrm>
                      <a:off x="6724742" y="1499516"/>
                      <a:ext cx="1407757" cy="369332"/>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m:t>
                            </m:r>
                            <m:r>
                              <a:rPr lang="en-US" b="1" i="1" smtClean="0">
                                <a:solidFill>
                                  <a:srgbClr val="FF0000"/>
                                </a:solidFill>
                                <a:latin typeface="Cambria Math" panose="02040503050406030204" pitchFamily="18" charset="0"/>
                                <a:ea typeface="Cambria Math" panose="02040503050406030204" pitchFamily="18" charset="0"/>
                              </a:rPr>
                              <m:t>𝑻</m:t>
                            </m:r>
                            <m:r>
                              <a:rPr lang="en-US" b="1" i="1">
                                <a:solidFill>
                                  <a:srgbClr val="FF0000"/>
                                </a:solidFill>
                                <a:latin typeface="Cambria Math" panose="02040503050406030204" pitchFamily="18" charset="0"/>
                                <a:ea typeface="Cambria Math" panose="02040503050406030204" pitchFamily="18" charset="0"/>
                              </a:rPr>
                              <m:t>=</m:t>
                            </m:r>
                            <m:r>
                              <a:rPr lang="en-US" b="1" i="1" smtClean="0">
                                <a:solidFill>
                                  <a:srgbClr val="FF0000"/>
                                </a:solidFill>
                                <a:latin typeface="Cambria Math" panose="02040503050406030204" pitchFamily="18" charset="0"/>
                                <a:ea typeface="Cambria Math" panose="02040503050406030204" pitchFamily="18" charset="0"/>
                              </a:rPr>
                              <m:t>𝟓</m:t>
                            </m:r>
                            <m:r>
                              <a:rPr lang="en-US" b="1" i="1">
                                <a:solidFill>
                                  <a:srgbClr val="FF0000"/>
                                </a:solidFill>
                                <a:latin typeface="Cambria Math" panose="02040503050406030204" pitchFamily="18" charset="0"/>
                                <a:ea typeface="Cambria Math" panose="02040503050406030204" pitchFamily="18" charset="0"/>
                              </a:rPr>
                              <m:t>𝟎</m:t>
                            </m:r>
                            <m:r>
                              <a:rPr lang="en-US" b="1" i="1">
                                <a:solidFill>
                                  <a:srgbClr val="FF0000"/>
                                </a:solidFill>
                                <a:latin typeface="Cambria Math" panose="02040503050406030204" pitchFamily="18" charset="0"/>
                                <a:ea typeface="Cambria Math" panose="02040503050406030204" pitchFamily="18" charset="0"/>
                              </a:rPr>
                              <m:t> </m:t>
                            </m:r>
                            <m:r>
                              <a:rPr lang="en-US" b="1" i="1" smtClean="0">
                                <a:solidFill>
                                  <a:srgbClr val="FF0000"/>
                                </a:solidFill>
                                <a:latin typeface="Cambria Math" panose="02040503050406030204" pitchFamily="18" charset="0"/>
                                <a:ea typeface="Cambria Math" panose="02040503050406030204" pitchFamily="18" charset="0"/>
                              </a:rPr>
                              <m:t>𝒏</m:t>
                            </m:r>
                            <m:r>
                              <a:rPr lang="en-US" b="1" i="1">
                                <a:solidFill>
                                  <a:srgbClr val="FF0000"/>
                                </a:solidFill>
                                <a:latin typeface="Cambria Math" panose="02040503050406030204" pitchFamily="18" charset="0"/>
                                <a:ea typeface="Cambria Math" panose="02040503050406030204" pitchFamily="18" charset="0"/>
                              </a:rPr>
                              <m:t>𝒔</m:t>
                            </m:r>
                          </m:oMath>
                        </m:oMathPara>
                      </a14:m>
                      <a:endParaRPr lang="en-US" b="1" i="1" dirty="0">
                        <a:solidFill>
                          <a:srgbClr val="FF0000"/>
                        </a:solidFill>
                        <a:latin typeface="Calibri" panose="020F0502020204030204" pitchFamily="34" charset="0"/>
                        <a:ea typeface="Cambria Math" panose="02040503050406030204" pitchFamily="18" charset="0"/>
                        <a:cs typeface="Calibri" panose="020F0502020204030204" pitchFamily="34" charset="0"/>
                      </a:endParaRPr>
                    </a:p>
                  </p:txBody>
                </p:sp>
              </mc:Choice>
              <mc:Fallback xmlns="">
                <p:sp>
                  <p:nvSpPr>
                    <p:cNvPr id="96" name="Retângulo 95"/>
                    <p:cNvSpPr>
                      <a:spLocks noRot="1" noChangeAspect="1" noMove="1" noResize="1" noEditPoints="1" noAdjustHandles="1" noChangeArrowheads="1" noChangeShapeType="1" noTextEdit="1"/>
                    </p:cNvSpPr>
                    <p:nvPr/>
                  </p:nvSpPr>
                  <p:spPr>
                    <a:xfrm>
                      <a:off x="6724742" y="1499516"/>
                      <a:ext cx="1407757" cy="369332"/>
                    </a:xfrm>
                    <a:prstGeom prst="rect">
                      <a:avLst/>
                    </a:prstGeom>
                    <a:blipFill>
                      <a:blip r:embed="rId14"/>
                      <a:stretch>
                        <a:fillRect/>
                      </a:stretch>
                    </a:blipFill>
                  </p:spPr>
                  <p:txBody>
                    <a:bodyPr/>
                    <a:lstStyle/>
                    <a:p>
                      <a:r>
                        <a:rPr lang="de-DE">
                          <a:noFill/>
                        </a:rPr>
                        <a:t> </a:t>
                      </a:r>
                    </a:p>
                  </p:txBody>
                </p:sp>
              </mc:Fallback>
            </mc:AlternateContent>
            <p:sp>
              <p:nvSpPr>
                <p:cNvPr id="24" name="Retângulo 23"/>
                <p:cNvSpPr/>
                <p:nvPr/>
              </p:nvSpPr>
              <p:spPr>
                <a:xfrm>
                  <a:off x="4834128" y="1110069"/>
                  <a:ext cx="384048" cy="28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59" name="Retângulo 58"/>
              <p:cNvSpPr/>
              <p:nvPr/>
            </p:nvSpPr>
            <p:spPr>
              <a:xfrm>
                <a:off x="5418512" y="1283967"/>
                <a:ext cx="291882" cy="238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01" name="Retângulo 100"/>
              <p:cNvSpPr/>
              <p:nvPr/>
            </p:nvSpPr>
            <p:spPr>
              <a:xfrm>
                <a:off x="5428357" y="2723974"/>
                <a:ext cx="291882" cy="238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31" name="CaixaDeTexto 30"/>
            <p:cNvSpPr txBox="1"/>
            <p:nvPr/>
          </p:nvSpPr>
          <p:spPr>
            <a:xfrm>
              <a:off x="4966756" y="2040399"/>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97" name="CaixaDeTexto 96"/>
            <p:cNvSpPr txBox="1"/>
            <p:nvPr/>
          </p:nvSpPr>
          <p:spPr>
            <a:xfrm>
              <a:off x="4966756" y="1227090"/>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98" name="CaixaDeTexto 97"/>
            <p:cNvSpPr txBox="1"/>
            <p:nvPr/>
          </p:nvSpPr>
          <p:spPr>
            <a:xfrm>
              <a:off x="4966756" y="3517047"/>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99" name="CaixaDeTexto 98"/>
            <p:cNvSpPr txBox="1"/>
            <p:nvPr/>
          </p:nvSpPr>
          <p:spPr>
            <a:xfrm>
              <a:off x="4966756" y="2703738"/>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33" name="CaixaDeTexto 32"/>
            <p:cNvSpPr txBox="1"/>
            <p:nvPr/>
          </p:nvSpPr>
          <p:spPr>
            <a:xfrm rot="16200000">
              <a:off x="3900416" y="2414053"/>
              <a:ext cx="1801775"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Norm. intensity</a:t>
              </a:r>
            </a:p>
          </p:txBody>
        </p:sp>
      </p:grpSp>
      <p:cxnSp>
        <p:nvCxnSpPr>
          <p:cNvPr id="26" name="Conector de seta reta 25"/>
          <p:cNvCxnSpPr/>
          <p:nvPr/>
        </p:nvCxnSpPr>
        <p:spPr>
          <a:xfrm flipV="1">
            <a:off x="7246661" y="1310517"/>
            <a:ext cx="2428605" cy="68698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2" name="Conector de seta reta 91"/>
          <p:cNvCxnSpPr/>
          <p:nvPr/>
        </p:nvCxnSpPr>
        <p:spPr>
          <a:xfrm flipV="1">
            <a:off x="7380515" y="1411756"/>
            <a:ext cx="2209530" cy="190505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5994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Pulse dynamics and phase modulation</a:t>
            </a:r>
          </a:p>
        </p:txBody>
      </p:sp>
      <p:grpSp>
        <p:nvGrpSpPr>
          <p:cNvPr id="5" name="Grupo 4"/>
          <p:cNvGrpSpPr/>
          <p:nvPr/>
        </p:nvGrpSpPr>
        <p:grpSpPr>
          <a:xfrm>
            <a:off x="330256" y="1175774"/>
            <a:ext cx="3670941" cy="1412951"/>
            <a:chOff x="330256" y="1175774"/>
            <a:chExt cx="3670941" cy="1412951"/>
          </a:xfrm>
        </p:grpSpPr>
        <mc:AlternateContent xmlns:mc="http://schemas.openxmlformats.org/markup-compatibility/2006" xmlns:a14="http://schemas.microsoft.com/office/drawing/2010/main">
          <mc:Choice Requires="a14">
            <p:sp>
              <p:nvSpPr>
                <p:cNvPr id="10" name="CaixaDeTexto 9"/>
                <p:cNvSpPr txBox="1"/>
                <p:nvPr/>
              </p:nvSpPr>
              <p:spPr>
                <a:xfrm>
                  <a:off x="330256" y="1175774"/>
                  <a:ext cx="3670941" cy="14129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e>
                        </m:d>
                      </m:oMath>
                    </m:oMathPara>
                  </a14:m>
                  <a:endParaRPr lang="en-US" sz="24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e>
                        </m:d>
                      </m:oMath>
                    </m:oMathPara>
                  </a14:m>
                  <a:endParaRPr lang="en-US" sz="2400" dirty="0">
                    <a:latin typeface="Calibri" panose="020F0502020204030204" pitchFamily="34" charset="0"/>
                    <a:cs typeface="Calibri" panose="020F0502020204030204" pitchFamily="34" charset="0"/>
                  </a:endParaRPr>
                </a:p>
              </p:txBody>
            </p:sp>
          </mc:Choice>
          <mc:Fallback xmlns="">
            <p:sp>
              <p:nvSpPr>
                <p:cNvPr id="10" name="CaixaDeTexto 9"/>
                <p:cNvSpPr txBox="1">
                  <a:spLocks noRot="1" noChangeAspect="1" noMove="1" noResize="1" noEditPoints="1" noAdjustHandles="1" noChangeArrowheads="1" noChangeShapeType="1" noTextEdit="1"/>
                </p:cNvSpPr>
                <p:nvPr/>
              </p:nvSpPr>
              <p:spPr>
                <a:xfrm>
                  <a:off x="330256" y="1175774"/>
                  <a:ext cx="3670941" cy="1412951"/>
                </a:xfrm>
                <a:prstGeom prst="rect">
                  <a:avLst/>
                </a:prstGeom>
                <a:blipFill rotWithShape="0">
                  <a:blip r:embed="rId4"/>
                  <a:stretch>
                    <a:fillRect/>
                  </a:stretch>
                </a:blipFill>
              </p:spPr>
              <p:txBody>
                <a:bodyPr/>
                <a:lstStyle/>
                <a:p>
                  <a:r>
                    <a:rPr lang="en-US">
                      <a:noFill/>
                    </a:rPr>
                    <a:t> </a:t>
                  </a:r>
                </a:p>
              </p:txBody>
            </p:sp>
          </mc:Fallback>
        </mc:AlternateContent>
        <p:cxnSp>
          <p:nvCxnSpPr>
            <p:cNvPr id="26" name="Conector reto 25"/>
            <p:cNvCxnSpPr/>
            <p:nvPr/>
          </p:nvCxnSpPr>
          <p:spPr>
            <a:xfrm>
              <a:off x="2052728" y="1696642"/>
              <a:ext cx="155731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Conector reto 26"/>
            <p:cNvCxnSpPr/>
            <p:nvPr/>
          </p:nvCxnSpPr>
          <p:spPr>
            <a:xfrm>
              <a:off x="2042277" y="2504270"/>
              <a:ext cx="156776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 name="Grupo 5"/>
          <p:cNvGrpSpPr/>
          <p:nvPr/>
        </p:nvGrpSpPr>
        <p:grpSpPr>
          <a:xfrm>
            <a:off x="3680170" y="1380176"/>
            <a:ext cx="2295467" cy="1106510"/>
            <a:chOff x="3680170" y="1380176"/>
            <a:chExt cx="2295467" cy="1106510"/>
          </a:xfrm>
        </p:grpSpPr>
        <mc:AlternateContent xmlns:mc="http://schemas.openxmlformats.org/markup-compatibility/2006" xmlns:a14="http://schemas.microsoft.com/office/drawing/2010/main">
          <mc:Choice Requires="a14">
            <p:sp>
              <p:nvSpPr>
                <p:cNvPr id="11" name="CaixaDeTexto 10"/>
                <p:cNvSpPr txBox="1"/>
                <p:nvPr/>
              </p:nvSpPr>
              <p:spPr>
                <a:xfrm>
                  <a:off x="3680170" y="1993930"/>
                  <a:ext cx="155747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i="1" dirty="0" smtClean="0">
                            <a:latin typeface="Cambria Math" panose="02040503050406030204" pitchFamily="18" charset="0"/>
                          </a:rPr>
                          <m:t>exp</m:t>
                        </m:r>
                        <m:d>
                          <m:dPr>
                            <m:ctrlPr>
                              <a:rPr lang="en-US" sz="2400" i="1" dirty="0" smtClean="0">
                                <a:latin typeface="Cambria Math" panose="02040503050406030204" pitchFamily="18" charset="0"/>
                              </a:rPr>
                            </m:ctrlPr>
                          </m:dPr>
                          <m:e>
                            <m:r>
                              <a:rPr lang="en-US" sz="2400" b="0" i="1" dirty="0" smtClean="0">
                                <a:latin typeface="Cambria Math" panose="02040503050406030204" pitchFamily="18" charset="0"/>
                                <a:ea typeface="Cambria Math" panose="02040503050406030204" pitchFamily="18" charset="0"/>
                              </a:rPr>
                              <m:t>𝑖</m:t>
                            </m:r>
                            <m:sSubSup>
                              <m:sSubSupPr>
                                <m:ctrlPr>
                                  <a:rPr lang="en-US" sz="2400" b="1" i="1" dirty="0">
                                    <a:latin typeface="Cambria Math" panose="02040503050406030204" pitchFamily="18" charset="0"/>
                                    <a:ea typeface="Cambria Math" panose="02040503050406030204" pitchFamily="18" charset="0"/>
                                  </a:rPr>
                                </m:ctrlPr>
                              </m:sSubSupPr>
                              <m:e>
                                <m:r>
                                  <a:rPr lang="en-US" sz="2400" b="1" i="1" dirty="0">
                                    <a:latin typeface="Cambria Math" panose="02040503050406030204" pitchFamily="18" charset="0"/>
                                    <a:ea typeface="Cambria Math" panose="02040503050406030204" pitchFamily="18" charset="0"/>
                                  </a:rPr>
                                  <m:t>𝝋</m:t>
                                </m:r>
                              </m:e>
                              <m:sub>
                                <m:r>
                                  <a:rPr lang="en-US" sz="2400" b="1" i="1" dirty="0">
                                    <a:latin typeface="Cambria Math" panose="02040503050406030204" pitchFamily="18" charset="0"/>
                                    <a:ea typeface="Cambria Math" panose="02040503050406030204" pitchFamily="18" charset="0"/>
                                  </a:rPr>
                                  <m:t>𝒙</m:t>
                                </m:r>
                              </m:sub>
                              <m:sup>
                                <m:r>
                                  <a:rPr lang="en-US" sz="2400" b="1" i="1" dirty="0">
                                    <a:latin typeface="Cambria Math" panose="02040503050406030204" pitchFamily="18" charset="0"/>
                                    <a:ea typeface="Cambria Math" panose="02040503050406030204" pitchFamily="18" charset="0"/>
                                  </a:rPr>
                                  <m:t>𝒎</m:t>
                                </m:r>
                              </m:sup>
                            </m:sSubSup>
                          </m:e>
                        </m:d>
                      </m:oMath>
                    </m:oMathPara>
                  </a14:m>
                  <a:endParaRPr lang="en-US" sz="2400" dirty="0">
                    <a:latin typeface="Calibri" panose="020F0502020204030204" pitchFamily="34" charset="0"/>
                    <a:cs typeface="Calibri" panose="020F0502020204030204" pitchFamily="34" charset="0"/>
                  </a:endParaRPr>
                </a:p>
              </p:txBody>
            </p:sp>
          </mc:Choice>
          <mc:Fallback xmlns="">
            <p:sp>
              <p:nvSpPr>
                <p:cNvPr id="11" name="CaixaDeTexto 10"/>
                <p:cNvSpPr txBox="1">
                  <a:spLocks noRot="1" noChangeAspect="1" noMove="1" noResize="1" noEditPoints="1" noAdjustHandles="1" noChangeArrowheads="1" noChangeShapeType="1" noTextEdit="1"/>
                </p:cNvSpPr>
                <p:nvPr/>
              </p:nvSpPr>
              <p:spPr>
                <a:xfrm>
                  <a:off x="3680170" y="1993930"/>
                  <a:ext cx="1557478" cy="461665"/>
                </a:xfrm>
                <a:prstGeom prst="rect">
                  <a:avLst/>
                </a:prstGeom>
                <a:blipFill rotWithShape="0">
                  <a:blip r:embed="rId5"/>
                  <a:stretch>
                    <a:fillRect b="-13158"/>
                  </a:stretch>
                </a:blipFill>
              </p:spPr>
              <p:txBody>
                <a:bodyPr/>
                <a:lstStyle/>
                <a:p>
                  <a:r>
                    <a:rPr lang="en-US">
                      <a:noFill/>
                    </a:rPr>
                    <a:t> </a:t>
                  </a:r>
                </a:p>
              </p:txBody>
            </p:sp>
          </mc:Fallback>
        </mc:AlternateContent>
        <p:sp>
          <p:nvSpPr>
            <p:cNvPr id="12" name="Retângulo 11"/>
            <p:cNvSpPr/>
            <p:nvPr/>
          </p:nvSpPr>
          <p:spPr>
            <a:xfrm rot="20264518">
              <a:off x="4016446" y="1380176"/>
              <a:ext cx="1959191" cy="461665"/>
            </a:xfrm>
            <a:prstGeom prst="rect">
              <a:avLst/>
            </a:prstGeom>
          </p:spPr>
          <p:txBody>
            <a:bodyPr wrap="none">
              <a:spAutoFit/>
            </a:bodyPr>
            <a:lstStyle/>
            <a:p>
              <a:r>
                <a:rPr lang="de-DE" sz="2400" dirty="0">
                  <a:solidFill>
                    <a:srgbClr val="00B0F0"/>
                  </a:solidFill>
                  <a:latin typeface="Calibri" panose="020F0502020204030204" pitchFamily="34" charset="0"/>
                  <a:cs typeface="Calibri" panose="020F0502020204030204" pitchFamily="34" charset="0"/>
                </a:rPr>
                <a:t>tunable phase</a:t>
              </a:r>
            </a:p>
          </p:txBody>
        </p:sp>
        <p:cxnSp>
          <p:nvCxnSpPr>
            <p:cNvPr id="28" name="Conector reto 27"/>
            <p:cNvCxnSpPr/>
            <p:nvPr/>
          </p:nvCxnSpPr>
          <p:spPr>
            <a:xfrm>
              <a:off x="3974820" y="2486686"/>
              <a:ext cx="844216"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2" name="Grupo 41"/>
          <p:cNvGrpSpPr/>
          <p:nvPr/>
        </p:nvGrpSpPr>
        <p:grpSpPr>
          <a:xfrm>
            <a:off x="142126" y="3008865"/>
            <a:ext cx="3906136" cy="3249034"/>
            <a:chOff x="12914055" y="3014170"/>
            <a:chExt cx="3906136" cy="3249034"/>
          </a:xfrm>
        </p:grpSpPr>
        <p:pic>
          <p:nvPicPr>
            <p:cNvPr id="32" name="Grafik 19"/>
            <p:cNvPicPr/>
            <p:nvPr/>
          </p:nvPicPr>
          <p:blipFill rotWithShape="1">
            <a:blip r:embed="rId6" cstate="print">
              <a:extLst>
                <a:ext uri="{28A0092B-C50C-407E-A947-70E740481C1C}">
                  <a14:useLocalDpi xmlns:a14="http://schemas.microsoft.com/office/drawing/2010/main" val="0"/>
                </a:ext>
              </a:extLst>
            </a:blip>
            <a:srcRect t="19953" r="47198"/>
            <a:stretch/>
          </p:blipFill>
          <p:spPr>
            <a:xfrm>
              <a:off x="13091799" y="3014170"/>
              <a:ext cx="3728392" cy="3043368"/>
            </a:xfrm>
            <a:prstGeom prst="rect">
              <a:avLst/>
            </a:prstGeom>
          </p:spPr>
        </p:pic>
        <mc:AlternateContent xmlns:mc="http://schemas.openxmlformats.org/markup-compatibility/2006" xmlns:a14="http://schemas.microsoft.com/office/drawing/2010/main">
          <mc:Choice Requires="a14">
            <p:sp>
              <p:nvSpPr>
                <p:cNvPr id="34" name="CaixaDeTexto 33"/>
                <p:cNvSpPr txBox="1"/>
                <p:nvPr/>
              </p:nvSpPr>
              <p:spPr>
                <a:xfrm>
                  <a:off x="12914055" y="4194929"/>
                  <a:ext cx="394147" cy="400110"/>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34" name="CaixaDeTexto 33"/>
                <p:cNvSpPr txBox="1">
                  <a:spLocks noRot="1" noChangeAspect="1" noMove="1" noResize="1" noEditPoints="1" noAdjustHandles="1" noChangeArrowheads="1" noChangeShapeType="1" noTextEdit="1"/>
                </p:cNvSpPr>
                <p:nvPr/>
              </p:nvSpPr>
              <p:spPr>
                <a:xfrm>
                  <a:off x="12914055" y="4194929"/>
                  <a:ext cx="394147" cy="400110"/>
                </a:xfrm>
                <a:prstGeom prst="rect">
                  <a:avLst/>
                </a:prstGeom>
                <a:blipFill rotWithShape="0">
                  <a:blip r:embed="rId8"/>
                  <a:stretch>
                    <a:fillRect/>
                  </a:stretch>
                </a:blipFill>
              </p:spPr>
              <p:txBody>
                <a:bodyPr/>
                <a:lstStyle/>
                <a:p>
                  <a:r>
                    <a:rPr lang="en-US">
                      <a:noFill/>
                    </a:rPr>
                    <a:t> </a:t>
                  </a:r>
                </a:p>
              </p:txBody>
            </p:sp>
          </mc:Fallback>
        </mc:AlternateContent>
        <p:sp>
          <p:nvSpPr>
            <p:cNvPr id="35" name="Retângulo 34"/>
            <p:cNvSpPr/>
            <p:nvPr/>
          </p:nvSpPr>
          <p:spPr bwMode="ltGray">
            <a:xfrm>
              <a:off x="14955995" y="5863094"/>
              <a:ext cx="326747" cy="194444"/>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6" name="CaixaDeTexto 35"/>
                <p:cNvSpPr txBox="1"/>
                <p:nvPr/>
              </p:nvSpPr>
              <p:spPr>
                <a:xfrm>
                  <a:off x="14864522" y="5863094"/>
                  <a:ext cx="509691"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𝑘</m:t>
                            </m:r>
                          </m:e>
                          <m:sub>
                            <m:r>
                              <a:rPr lang="en-US" sz="2000" i="1">
                                <a:latin typeface="Cambria Math" panose="02040503050406030204" pitchFamily="18" charset="0"/>
                                <a:ea typeface="Cambria Math" panose="02040503050406030204" pitchFamily="18" charset="0"/>
                              </a:rPr>
                              <m:t>𝑥</m:t>
                            </m:r>
                          </m:sub>
                        </m:sSub>
                      </m:oMath>
                    </m:oMathPara>
                  </a14:m>
                  <a:endParaRPr lang="en-US" sz="2000" dirty="0">
                    <a:latin typeface="Calibri" panose="020F0502020204030204" pitchFamily="34" charset="0"/>
                    <a:cs typeface="Calibri" panose="020F0502020204030204" pitchFamily="34" charset="0"/>
                  </a:endParaRPr>
                </a:p>
              </p:txBody>
            </p:sp>
          </mc:Choice>
          <mc:Fallback xmlns="">
            <p:sp>
              <p:nvSpPr>
                <p:cNvPr id="36" name="CaixaDeTexto 35"/>
                <p:cNvSpPr txBox="1">
                  <a:spLocks noRot="1" noChangeAspect="1" noMove="1" noResize="1" noEditPoints="1" noAdjustHandles="1" noChangeArrowheads="1" noChangeShapeType="1" noTextEdit="1"/>
                </p:cNvSpPr>
                <p:nvPr/>
              </p:nvSpPr>
              <p:spPr>
                <a:xfrm>
                  <a:off x="14864522" y="5863094"/>
                  <a:ext cx="509691" cy="400110"/>
                </a:xfrm>
                <a:prstGeom prst="rect">
                  <a:avLst/>
                </a:prstGeom>
                <a:blipFill rotWithShape="0">
                  <a:blip r:embed="rId9"/>
                  <a:stretch>
                    <a:fillRect/>
                  </a:stretch>
                </a:blipFill>
              </p:spPr>
              <p:txBody>
                <a:bodyPr/>
                <a:lstStyle/>
                <a:p>
                  <a:r>
                    <a:rPr lang="en-US">
                      <a:noFill/>
                    </a:rPr>
                    <a:t> </a:t>
                  </a:r>
                </a:p>
              </p:txBody>
            </p:sp>
          </mc:Fallback>
        </mc:AlternateContent>
      </p:grpSp>
      <p:grpSp>
        <p:nvGrpSpPr>
          <p:cNvPr id="7" name="Grupo 6"/>
          <p:cNvGrpSpPr/>
          <p:nvPr/>
        </p:nvGrpSpPr>
        <p:grpSpPr>
          <a:xfrm>
            <a:off x="6205090" y="4088354"/>
            <a:ext cx="4950225" cy="2152437"/>
            <a:chOff x="6296792" y="4329676"/>
            <a:chExt cx="4950225" cy="2152437"/>
          </a:xfrm>
        </p:grpSpPr>
        <mc:AlternateContent xmlns:mc="http://schemas.openxmlformats.org/markup-compatibility/2006" xmlns:a14="http://schemas.microsoft.com/office/drawing/2010/main">
          <mc:Choice Requires="a14">
            <p:sp>
              <p:nvSpPr>
                <p:cNvPr id="30" name="CaixaDeTexto 29"/>
                <p:cNvSpPr txBox="1"/>
                <p:nvPr/>
              </p:nvSpPr>
              <p:spPr>
                <a:xfrm>
                  <a:off x="6296792" y="5060037"/>
                  <a:ext cx="4286494" cy="8146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i="1" smtClean="0">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sub>
                                    <m:sup>
                                      <m:r>
                                        <a:rPr lang="en-US" sz="2400" i="1">
                                          <a:latin typeface="Cambria Math" panose="02040503050406030204" pitchFamily="18" charset="0"/>
                                        </a:rPr>
                                        <m:t>𝑚</m:t>
                                      </m:r>
                                    </m:sup>
                                  </m:sSubSup>
                                </m:e>
                              </m:mr>
                              <m:m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sub>
                                    <m:sup>
                                      <m:r>
                                        <a:rPr lang="en-US" sz="2400" i="1">
                                          <a:latin typeface="Cambria Math" panose="02040503050406030204" pitchFamily="18" charset="0"/>
                                        </a:rPr>
                                        <m:t>𝑚</m:t>
                                      </m:r>
                                    </m:sup>
                                  </m:sSubSup>
                                </m:e>
                              </m:mr>
                            </m:m>
                          </m:e>
                        </m:d>
                        <m:r>
                          <a:rPr lang="en-US" sz="2400" b="0" i="1" smtClean="0">
                            <a:latin typeface="Cambria Math" panose="02040503050406030204" pitchFamily="18" charset="0"/>
                          </a:rPr>
                          <m:t>=</m:t>
                        </m:r>
                        <m:d>
                          <m:dPr>
                            <m:ctrlPr>
                              <a:rPr lang="en-US" sz="2400" i="1">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𝑢</m:t>
                                      </m:r>
                                    </m:e>
                                    <m:sub>
                                      <m:r>
                                        <a:rPr lang="en-US" sz="2400" b="0" i="1" smtClean="0">
                                          <a:latin typeface="Cambria Math" panose="02040503050406030204" pitchFamily="18" charset="0"/>
                                        </a:rPr>
                                        <m:t>0</m:t>
                                      </m:r>
                                    </m:sub>
                                  </m:sSub>
                                </m:e>
                              </m:mr>
                              <m:mr>
                                <m:e>
                                  <m:sSub>
                                    <m:sSubPr>
                                      <m:ctrlPr>
                                        <a:rPr lang="en-US" sz="2400" i="1">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0</m:t>
                                      </m:r>
                                    </m:sub>
                                  </m:sSub>
                                </m:e>
                              </m:mr>
                            </m:m>
                          </m:e>
                        </m:d>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exp</m:t>
                            </m:r>
                          </m:fName>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𝜃</m:t>
                                </m:r>
                                <m:r>
                                  <a:rPr lang="en-US" sz="2400" b="0" i="1" smtClean="0">
                                    <a:latin typeface="Cambria Math" panose="02040503050406030204" pitchFamily="18" charset="0"/>
                                    <a:ea typeface="Cambria Math" panose="02040503050406030204" pitchFamily="18" charset="0"/>
                                  </a:rPr>
                                  <m:t>𝑚</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𝑘</m:t>
                                    </m:r>
                                  </m:e>
                                  <m:sub>
                                    <m:r>
                                      <a:rPr lang="en-US" sz="2400" b="0" i="1" smtClean="0">
                                        <a:latin typeface="Cambria Math" panose="02040503050406030204" pitchFamily="18" charset="0"/>
                                        <a:ea typeface="Cambria Math" panose="02040503050406030204" pitchFamily="18" charset="0"/>
                                      </a:rPr>
                                      <m:t>𝑥</m:t>
                                    </m:r>
                                  </m:sub>
                                </m:sSub>
                                <m:r>
                                  <a:rPr lang="en-US" sz="2400" b="0" i="1" smtClean="0">
                                    <a:latin typeface="Cambria Math" panose="02040503050406030204" pitchFamily="18" charset="0"/>
                                    <a:ea typeface="Cambria Math" panose="02040503050406030204" pitchFamily="18" charset="0"/>
                                  </a:rPr>
                                  <m:t>𝑥</m:t>
                                </m:r>
                              </m:e>
                            </m:d>
                          </m:e>
                        </m:func>
                      </m:oMath>
                    </m:oMathPara>
                  </a14:m>
                  <a:endParaRPr lang="en-US" sz="2400" dirty="0">
                    <a:latin typeface="Calibri" panose="020F0502020204030204" pitchFamily="34" charset="0"/>
                    <a:cs typeface="Calibri" panose="020F0502020204030204" pitchFamily="34" charset="0"/>
                  </a:endParaRPr>
                </a:p>
              </p:txBody>
            </p:sp>
          </mc:Choice>
          <mc:Fallback xmlns="">
            <p:sp>
              <p:nvSpPr>
                <p:cNvPr id="30" name="CaixaDeTexto 29"/>
                <p:cNvSpPr txBox="1">
                  <a:spLocks noRot="1" noChangeAspect="1" noMove="1" noResize="1" noEditPoints="1" noAdjustHandles="1" noChangeArrowheads="1" noChangeShapeType="1" noTextEdit="1"/>
                </p:cNvSpPr>
                <p:nvPr/>
              </p:nvSpPr>
              <p:spPr>
                <a:xfrm>
                  <a:off x="6296792" y="5060037"/>
                  <a:ext cx="4286494" cy="814647"/>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tângulo 30"/>
                <p:cNvSpPr/>
                <p:nvPr/>
              </p:nvSpPr>
              <p:spPr>
                <a:xfrm>
                  <a:off x="7243333" y="4329676"/>
                  <a:ext cx="2393411" cy="461665"/>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sSubSup>
                          <m:sSubSupPr>
                            <m:ctrlPr>
                              <a:rPr lang="en-US" sz="2400" b="1" i="1" dirty="0" smtClean="0">
                                <a:latin typeface="Cambria Math" panose="02040503050406030204" pitchFamily="18" charset="0"/>
                                <a:ea typeface="Cambria Math" panose="02040503050406030204" pitchFamily="18" charset="0"/>
                              </a:rPr>
                            </m:ctrlPr>
                          </m:sSubSupPr>
                          <m:e>
                            <m:r>
                              <a:rPr lang="en-US" sz="2400" b="1" i="1" dirty="0">
                                <a:latin typeface="Cambria Math" panose="02040503050406030204" pitchFamily="18" charset="0"/>
                                <a:ea typeface="Cambria Math" panose="02040503050406030204" pitchFamily="18" charset="0"/>
                              </a:rPr>
                              <m:t>𝝋</m:t>
                            </m:r>
                          </m:e>
                          <m:sub>
                            <m:r>
                              <a:rPr lang="en-US" sz="2400" b="1" i="1" dirty="0" smtClean="0">
                                <a:latin typeface="Cambria Math" panose="02040503050406030204" pitchFamily="18" charset="0"/>
                                <a:ea typeface="Cambria Math" panose="02040503050406030204" pitchFamily="18" charset="0"/>
                              </a:rPr>
                              <m:t>𝒙</m:t>
                            </m:r>
                          </m:sub>
                          <m:sup>
                            <m:r>
                              <a:rPr lang="en-US" sz="2400" b="1" i="1" dirty="0" smtClean="0">
                                <a:latin typeface="Cambria Math" panose="02040503050406030204" pitchFamily="18" charset="0"/>
                                <a:ea typeface="Cambria Math" panose="02040503050406030204" pitchFamily="18" charset="0"/>
                              </a:rPr>
                              <m:t>𝒎</m:t>
                            </m:r>
                          </m:sup>
                        </m:sSubSup>
                        <m:r>
                          <a:rPr lang="en-US" sz="2400" b="1" i="1" dirty="0" smtClean="0">
                            <a:latin typeface="Cambria Math" panose="02040503050406030204" pitchFamily="18" charset="0"/>
                            <a:ea typeface="Cambria Math" panose="02040503050406030204" pitchFamily="18" charset="0"/>
                          </a:rPr>
                          <m:t>=</m:t>
                        </m:r>
                        <m:sSup>
                          <m:sSupPr>
                            <m:ctrlPr>
                              <a:rPr lang="en-US" sz="2400" b="1" i="1" dirty="0" smtClean="0">
                                <a:latin typeface="Cambria Math" panose="02040503050406030204" pitchFamily="18" charset="0"/>
                                <a:ea typeface="Cambria Math" panose="02040503050406030204" pitchFamily="18" charset="0"/>
                              </a:rPr>
                            </m:ctrlPr>
                          </m:sSupPr>
                          <m:e>
                            <m:d>
                              <m:dPr>
                                <m:ctrlPr>
                                  <a:rPr lang="en-US" sz="2400" b="1" i="1" dirty="0">
                                    <a:latin typeface="Cambria Math" panose="02040503050406030204" pitchFamily="18" charset="0"/>
                                    <a:ea typeface="Cambria Math" panose="02040503050406030204" pitchFamily="18" charset="0"/>
                                  </a:rPr>
                                </m:ctrlPr>
                              </m:dPr>
                              <m:e>
                                <m:r>
                                  <a:rPr lang="en-US" sz="2400" b="1" i="1" dirty="0">
                                    <a:latin typeface="Cambria Math" panose="02040503050406030204" pitchFamily="18" charset="0"/>
                                    <a:ea typeface="Cambria Math" panose="02040503050406030204" pitchFamily="18" charset="0"/>
                                  </a:rPr>
                                  <m:t>−</m:t>
                                </m:r>
                                <m:r>
                                  <a:rPr lang="en-US" sz="2400" b="1" i="1" dirty="0">
                                    <a:latin typeface="Cambria Math" panose="02040503050406030204" pitchFamily="18" charset="0"/>
                                    <a:ea typeface="Cambria Math" panose="02040503050406030204" pitchFamily="18" charset="0"/>
                                  </a:rPr>
                                  <m:t>𝟏</m:t>
                                </m:r>
                              </m:e>
                            </m:d>
                          </m:e>
                          <m:sup>
                            <m:r>
                              <a:rPr lang="en-US" sz="2400" b="1" i="1" dirty="0" smtClean="0">
                                <a:latin typeface="Cambria Math" panose="02040503050406030204" pitchFamily="18" charset="0"/>
                                <a:ea typeface="Cambria Math" panose="02040503050406030204" pitchFamily="18" charset="0"/>
                              </a:rPr>
                              <m:t>𝒎</m:t>
                            </m:r>
                          </m:sup>
                        </m:sSup>
                        <m:sSub>
                          <m:sSubPr>
                            <m:ctrlPr>
                              <a:rPr lang="en-US" sz="2400" b="1" i="1" dirty="0" smtClean="0">
                                <a:latin typeface="Cambria Math" panose="02040503050406030204" pitchFamily="18" charset="0"/>
                                <a:ea typeface="Cambria Math" panose="02040503050406030204" pitchFamily="18" charset="0"/>
                              </a:rPr>
                            </m:ctrlPr>
                          </m:sSubPr>
                          <m:e>
                            <m:r>
                              <a:rPr lang="en-US" sz="2400" b="1" i="1" dirty="0">
                                <a:latin typeface="Cambria Math" panose="02040503050406030204" pitchFamily="18" charset="0"/>
                                <a:ea typeface="Cambria Math" panose="02040503050406030204" pitchFamily="18" charset="0"/>
                              </a:rPr>
                              <m:t>𝝋</m:t>
                            </m:r>
                          </m:e>
                          <m:sub>
                            <m:r>
                              <a:rPr lang="en-US" sz="2400" b="1" i="1" dirty="0" smtClean="0">
                                <a:latin typeface="Cambria Math" panose="02040503050406030204" pitchFamily="18" charset="0"/>
                                <a:ea typeface="Cambria Math" panose="02040503050406030204" pitchFamily="18" charset="0"/>
                              </a:rPr>
                              <m:t>𝟎</m:t>
                            </m:r>
                          </m:sub>
                        </m:sSub>
                      </m:oMath>
                    </m:oMathPara>
                  </a14:m>
                  <a:endParaRPr lang="en-US" sz="2400" dirty="0">
                    <a:latin typeface="Calibri" panose="020F0502020204030204" pitchFamily="34" charset="0"/>
                    <a:cs typeface="Calibri" panose="020F0502020204030204" pitchFamily="34" charset="0"/>
                  </a:endParaRPr>
                </a:p>
              </p:txBody>
            </p:sp>
          </mc:Choice>
          <mc:Fallback xmlns="">
            <p:sp>
              <p:nvSpPr>
                <p:cNvPr id="31" name="Retângulo 30"/>
                <p:cNvSpPr>
                  <a:spLocks noRot="1" noChangeAspect="1" noMove="1" noResize="1" noEditPoints="1" noAdjustHandles="1" noChangeArrowheads="1" noChangeShapeType="1" noTextEdit="1"/>
                </p:cNvSpPr>
                <p:nvPr/>
              </p:nvSpPr>
              <p:spPr>
                <a:xfrm>
                  <a:off x="7243333" y="4329676"/>
                  <a:ext cx="2393411" cy="461665"/>
                </a:xfrm>
                <a:prstGeom prst="rect">
                  <a:avLst/>
                </a:prstGeom>
                <a:blipFill rotWithShape="0">
                  <a:blip r:embed="rId11"/>
                  <a:stretch>
                    <a:fillRect l="-254" b="-13158"/>
                  </a:stretch>
                </a:blipFill>
              </p:spPr>
              <p:txBody>
                <a:bodyPr/>
                <a:lstStyle/>
                <a:p>
                  <a:r>
                    <a:rPr lang="en-US">
                      <a:noFill/>
                    </a:rPr>
                    <a:t> </a:t>
                  </a:r>
                </a:p>
              </p:txBody>
            </p:sp>
          </mc:Fallback>
        </mc:AlternateContent>
        <p:sp>
          <p:nvSpPr>
            <p:cNvPr id="37" name="CaixaDeTexto 36"/>
            <p:cNvSpPr txBox="1"/>
            <p:nvPr/>
          </p:nvSpPr>
          <p:spPr>
            <a:xfrm>
              <a:off x="6750555" y="5958893"/>
              <a:ext cx="1917576" cy="523220"/>
            </a:xfrm>
            <a:prstGeom prst="rect">
              <a:avLst/>
            </a:prstGeom>
            <a:noFill/>
          </p:spPr>
          <p:txBody>
            <a:bodyPr wrap="none" rtlCol="0">
              <a:spAutoFit/>
            </a:bodyPr>
            <a:lstStyle/>
            <a:p>
              <a:r>
                <a:rPr lang="en-US" sz="2800" dirty="0">
                  <a:latin typeface="Calibri" panose="020F0502020204030204" pitchFamily="34" charset="0"/>
                  <a:cs typeface="Calibri" panose="020F0502020204030204" pitchFamily="34" charset="0"/>
                </a:rPr>
                <a:t>Prop. const.</a:t>
              </a:r>
            </a:p>
          </p:txBody>
        </p:sp>
        <p:sp>
          <p:nvSpPr>
            <p:cNvPr id="38" name="CaixaDeTexto 37"/>
            <p:cNvSpPr txBox="1"/>
            <p:nvPr/>
          </p:nvSpPr>
          <p:spPr>
            <a:xfrm>
              <a:off x="9262178" y="5958893"/>
              <a:ext cx="1984839" cy="523220"/>
            </a:xfrm>
            <a:prstGeom prst="rect">
              <a:avLst/>
            </a:prstGeom>
            <a:noFill/>
          </p:spPr>
          <p:txBody>
            <a:bodyPr wrap="none" rtlCol="0">
              <a:spAutoFit/>
            </a:bodyPr>
            <a:lstStyle/>
            <a:p>
              <a:r>
                <a:rPr lang="en-US" sz="2800" dirty="0">
                  <a:latin typeface="Calibri" panose="020F0502020204030204" pitchFamily="34" charset="0"/>
                  <a:cs typeface="Calibri" panose="020F0502020204030204" pitchFamily="34" charset="0"/>
                </a:rPr>
                <a:t>Momentum</a:t>
              </a:r>
            </a:p>
          </p:txBody>
        </p:sp>
        <p:cxnSp>
          <p:nvCxnSpPr>
            <p:cNvPr id="39" name="Conector de seta reta 38"/>
            <p:cNvCxnSpPr>
              <a:endCxn id="37" idx="0"/>
            </p:cNvCxnSpPr>
            <p:nvPr/>
          </p:nvCxnSpPr>
          <p:spPr>
            <a:xfrm flipH="1">
              <a:off x="7709343" y="5673285"/>
              <a:ext cx="1233387" cy="285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de seta reta 39"/>
            <p:cNvCxnSpPr/>
            <p:nvPr/>
          </p:nvCxnSpPr>
          <p:spPr>
            <a:xfrm>
              <a:off x="9994140" y="5666673"/>
              <a:ext cx="159079" cy="402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 name="Grupo 2"/>
          <p:cNvGrpSpPr/>
          <p:nvPr/>
        </p:nvGrpSpPr>
        <p:grpSpPr>
          <a:xfrm>
            <a:off x="4094091" y="3565039"/>
            <a:ext cx="1573665" cy="1674538"/>
            <a:chOff x="4002590" y="3607098"/>
            <a:chExt cx="1573665" cy="1674538"/>
          </a:xfrm>
        </p:grpSpPr>
        <p:pic>
          <p:nvPicPr>
            <p:cNvPr id="33" name="Grafik 19"/>
            <p:cNvPicPr/>
            <p:nvPr/>
          </p:nvPicPr>
          <p:blipFill rotWithShape="1">
            <a:blip r:embed="rId6" cstate="print">
              <a:extLst>
                <a:ext uri="{28A0092B-C50C-407E-A947-70E740481C1C}">
                  <a14:useLocalDpi xmlns:a14="http://schemas.microsoft.com/office/drawing/2010/main" val="0"/>
                </a:ext>
              </a:extLst>
            </a:blip>
            <a:srcRect l="15297" t="4976" r="70517" b="79891"/>
            <a:stretch/>
          </p:blipFill>
          <p:spPr>
            <a:xfrm>
              <a:off x="4002590" y="3607098"/>
              <a:ext cx="1573665" cy="903942"/>
            </a:xfrm>
            <a:prstGeom prst="rect">
              <a:avLst/>
            </a:prstGeom>
          </p:spPr>
        </p:pic>
        <p:pic>
          <p:nvPicPr>
            <p:cNvPr id="43" name="Grafik 19"/>
            <p:cNvPicPr/>
            <p:nvPr/>
          </p:nvPicPr>
          <p:blipFill rotWithShape="1">
            <a:blip r:embed="rId6" cstate="print">
              <a:extLst>
                <a:ext uri="{28A0092B-C50C-407E-A947-70E740481C1C}">
                  <a14:useLocalDpi xmlns:a14="http://schemas.microsoft.com/office/drawing/2010/main" val="0"/>
                </a:ext>
              </a:extLst>
            </a:blip>
            <a:srcRect l="29006" t="7389" r="57169" b="79166"/>
            <a:stretch/>
          </p:blipFill>
          <p:spPr>
            <a:xfrm>
              <a:off x="4022616" y="4478543"/>
              <a:ext cx="1533612" cy="803093"/>
            </a:xfrm>
            <a:prstGeom prst="rect">
              <a:avLst/>
            </a:prstGeom>
          </p:spPr>
        </p:pic>
      </p:grpSp>
      <p:sp>
        <p:nvSpPr>
          <p:cNvPr id="44" name="TextBox 43">
            <a:extLst>
              <a:ext uri="{FF2B5EF4-FFF2-40B4-BE49-F238E27FC236}">
                <a16:creationId xmlns:a16="http://schemas.microsoft.com/office/drawing/2014/main" id="{EF8C2709-96A9-4B6B-AA83-5307B66C2633}"/>
              </a:ext>
            </a:extLst>
          </p:cNvPr>
          <p:cNvSpPr txBox="1"/>
          <p:nvPr/>
        </p:nvSpPr>
        <p:spPr>
          <a:xfrm rot="20534632">
            <a:off x="8777068" y="2355982"/>
            <a:ext cx="925253" cy="400110"/>
          </a:xfrm>
          <a:prstGeom prst="rect">
            <a:avLst/>
          </a:prstGeom>
          <a:noFill/>
        </p:spPr>
        <p:txBody>
          <a:bodyPr wrap="square" rtlCol="0">
            <a:spAutoFit/>
          </a:bodyPr>
          <a:lstStyle/>
          <a:p>
            <a:r>
              <a:rPr lang="en-US" sz="2000" dirty="0"/>
              <a:t>50/50</a:t>
            </a:r>
            <a:endParaRPr lang="de-DE" sz="2000" dirty="0"/>
          </a:p>
        </p:txBody>
      </p:sp>
      <p:sp>
        <p:nvSpPr>
          <p:cNvPr id="45" name="TextBox 44">
            <a:extLst>
              <a:ext uri="{FF2B5EF4-FFF2-40B4-BE49-F238E27FC236}">
                <a16:creationId xmlns:a16="http://schemas.microsoft.com/office/drawing/2014/main" id="{38973892-FF82-4CD3-B2CC-0D3C453391BD}"/>
              </a:ext>
            </a:extLst>
          </p:cNvPr>
          <p:cNvSpPr txBox="1"/>
          <p:nvPr/>
        </p:nvSpPr>
        <p:spPr>
          <a:xfrm>
            <a:off x="7693547" y="2992621"/>
            <a:ext cx="1005403"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D8ACBDC6-BE7F-4773-8ACD-71EB3AD84C61}"/>
              </a:ext>
            </a:extLst>
          </p:cNvPr>
          <p:cNvSpPr txBox="1"/>
          <p:nvPr/>
        </p:nvSpPr>
        <p:spPr>
          <a:xfrm>
            <a:off x="8925335" y="3442671"/>
            <a:ext cx="1023037"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sp>
        <p:nvSpPr>
          <p:cNvPr id="51" name="TextBox 50">
            <a:extLst>
              <a:ext uri="{FF2B5EF4-FFF2-40B4-BE49-F238E27FC236}">
                <a16:creationId xmlns:a16="http://schemas.microsoft.com/office/drawing/2014/main" id="{193988E6-98B3-42E5-9654-9C9FE3A424A4}"/>
              </a:ext>
            </a:extLst>
          </p:cNvPr>
          <p:cNvSpPr txBox="1"/>
          <p:nvPr/>
        </p:nvSpPr>
        <p:spPr>
          <a:xfrm rot="20507817">
            <a:off x="9595572" y="3490382"/>
            <a:ext cx="2047230" cy="707886"/>
          </a:xfrm>
          <a:prstGeom prst="rect">
            <a:avLst/>
          </a:prstGeom>
          <a:noFill/>
        </p:spPr>
        <p:txBody>
          <a:bodyPr wrap="square" rtlCol="0">
            <a:spAutoFit/>
          </a:bodyPr>
          <a:lstStyle/>
          <a:p>
            <a:pPr algn="ctr"/>
            <a:r>
              <a:rPr lang="en-US" sz="2000" dirty="0"/>
              <a:t>Phase </a:t>
            </a:r>
          </a:p>
          <a:p>
            <a:pPr algn="ctr"/>
            <a:r>
              <a:rPr lang="en-US" sz="2000" dirty="0"/>
              <a:t>modulator</a:t>
            </a:r>
            <a:endParaRPr lang="de-DE" sz="2000" dirty="0"/>
          </a:p>
        </p:txBody>
      </p:sp>
      <p:sp>
        <p:nvSpPr>
          <p:cNvPr id="52" name="TextBox 51">
            <a:extLst>
              <a:ext uri="{FF2B5EF4-FFF2-40B4-BE49-F238E27FC236}">
                <a16:creationId xmlns:a16="http://schemas.microsoft.com/office/drawing/2014/main" id="{16B2063B-5433-4BFC-B937-A41475DDF09C}"/>
              </a:ext>
            </a:extLst>
          </p:cNvPr>
          <p:cNvSpPr txBox="1"/>
          <p:nvPr/>
        </p:nvSpPr>
        <p:spPr>
          <a:xfrm rot="20534632">
            <a:off x="7348869" y="1402334"/>
            <a:ext cx="1429011" cy="400110"/>
          </a:xfrm>
          <a:prstGeom prst="rect">
            <a:avLst/>
          </a:prstGeom>
          <a:noFill/>
        </p:spPr>
        <p:txBody>
          <a:bodyPr wrap="square" rtlCol="0">
            <a:spAutoFit/>
          </a:bodyPr>
          <a:lstStyle/>
          <a:p>
            <a:r>
              <a:rPr lang="en-US" sz="2000" dirty="0"/>
              <a:t>switcher</a:t>
            </a:r>
            <a:endParaRPr lang="de-DE" sz="2000" dirty="0"/>
          </a:p>
        </p:txBody>
      </p:sp>
      <p:grpSp>
        <p:nvGrpSpPr>
          <p:cNvPr id="53" name="Group 52">
            <a:extLst>
              <a:ext uri="{FF2B5EF4-FFF2-40B4-BE49-F238E27FC236}">
                <a16:creationId xmlns:a16="http://schemas.microsoft.com/office/drawing/2014/main" id="{3596819A-92F9-45B0-92C6-7E37046D5600}"/>
              </a:ext>
            </a:extLst>
          </p:cNvPr>
          <p:cNvGrpSpPr/>
          <p:nvPr/>
        </p:nvGrpSpPr>
        <p:grpSpPr>
          <a:xfrm>
            <a:off x="7247920" y="1239104"/>
            <a:ext cx="3565413" cy="2285800"/>
            <a:chOff x="99585" y="1900481"/>
            <a:chExt cx="4646321" cy="2978774"/>
          </a:xfrm>
        </p:grpSpPr>
        <p:sp>
          <p:nvSpPr>
            <p:cNvPr id="54" name="Freeform: Shape 53">
              <a:extLst>
                <a:ext uri="{FF2B5EF4-FFF2-40B4-BE49-F238E27FC236}">
                  <a16:creationId xmlns:a16="http://schemas.microsoft.com/office/drawing/2014/main" id="{2F6CF614-0E01-4AC0-A73E-DED975FEB84C}"/>
                </a:ext>
              </a:extLst>
            </p:cNvPr>
            <p:cNvSpPr/>
            <p:nvPr/>
          </p:nvSpPr>
          <p:spPr>
            <a:xfrm>
              <a:off x="99585" y="2095474"/>
              <a:ext cx="1994907" cy="870554"/>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5" name="Arrow: Circular 29">
              <a:extLst>
                <a:ext uri="{FF2B5EF4-FFF2-40B4-BE49-F238E27FC236}">
                  <a16:creationId xmlns:a16="http://schemas.microsoft.com/office/drawing/2014/main" id="{8A73957F-9330-429B-A010-42D547B12293}"/>
                </a:ext>
              </a:extLst>
            </p:cNvPr>
            <p:cNvSpPr/>
            <p:nvPr/>
          </p:nvSpPr>
          <p:spPr>
            <a:xfrm rot="11436321">
              <a:off x="641269" y="347239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6" name="Arrow: Circular 29">
              <a:extLst>
                <a:ext uri="{FF2B5EF4-FFF2-40B4-BE49-F238E27FC236}">
                  <a16:creationId xmlns:a16="http://schemas.microsoft.com/office/drawing/2014/main" id="{878860F6-E4D3-4915-A80F-7D05CDE2BC66}"/>
                </a:ext>
              </a:extLst>
            </p:cNvPr>
            <p:cNvSpPr/>
            <p:nvPr/>
          </p:nvSpPr>
          <p:spPr>
            <a:xfrm rot="5400000" flipV="1">
              <a:off x="2794345" y="4239294"/>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nvGrpSpPr>
            <p:cNvPr id="57" name="Group 56">
              <a:extLst>
                <a:ext uri="{FF2B5EF4-FFF2-40B4-BE49-F238E27FC236}">
                  <a16:creationId xmlns:a16="http://schemas.microsoft.com/office/drawing/2014/main" id="{B4EBB40A-1295-4B6E-AA89-CD3F22A58C18}"/>
                </a:ext>
              </a:extLst>
            </p:cNvPr>
            <p:cNvGrpSpPr/>
            <p:nvPr/>
          </p:nvGrpSpPr>
          <p:grpSpPr>
            <a:xfrm>
              <a:off x="507278" y="2762013"/>
              <a:ext cx="4238628" cy="2091427"/>
              <a:chOff x="1533525" y="2733675"/>
              <a:chExt cx="4238628" cy="2091427"/>
            </a:xfrm>
            <a:scene3d>
              <a:camera prst="orthographicFront"/>
              <a:lightRig rig="morning" dir="t"/>
            </a:scene3d>
          </p:grpSpPr>
          <p:sp>
            <p:nvSpPr>
              <p:cNvPr id="64" name="Oval 63">
                <a:extLst>
                  <a:ext uri="{FF2B5EF4-FFF2-40B4-BE49-F238E27FC236}">
                    <a16:creationId xmlns:a16="http://schemas.microsoft.com/office/drawing/2014/main" id="{E7861511-CAAE-4F7A-B5CD-55FB2E63C5F6}"/>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Oval 64">
                <a:extLst>
                  <a:ext uri="{FF2B5EF4-FFF2-40B4-BE49-F238E27FC236}">
                    <a16:creationId xmlns:a16="http://schemas.microsoft.com/office/drawing/2014/main" id="{CD94DF93-BC45-4AFA-BFA4-04A951C9B978}"/>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8" name="Oval 57">
              <a:extLst>
                <a:ext uri="{FF2B5EF4-FFF2-40B4-BE49-F238E27FC236}">
                  <a16:creationId xmlns:a16="http://schemas.microsoft.com/office/drawing/2014/main" id="{C299857D-12BD-4049-96CE-CF1E90060B4D}"/>
                </a:ext>
              </a:extLst>
            </p:cNvPr>
            <p:cNvSpPr/>
            <p:nvPr/>
          </p:nvSpPr>
          <p:spPr>
            <a:xfrm rot="20069192">
              <a:off x="2644006" y="3801140"/>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Arrow: Circular 29">
              <a:extLst>
                <a:ext uri="{FF2B5EF4-FFF2-40B4-BE49-F238E27FC236}">
                  <a16:creationId xmlns:a16="http://schemas.microsoft.com/office/drawing/2014/main" id="{E0BB42B4-D884-44D7-8A12-036F8FC12AC6}"/>
                </a:ext>
              </a:extLst>
            </p:cNvPr>
            <p:cNvSpPr/>
            <p:nvPr/>
          </p:nvSpPr>
          <p:spPr>
            <a:xfrm>
              <a:off x="2346717" y="297003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0" name="Arrow: Circular 29">
              <a:extLst>
                <a:ext uri="{FF2B5EF4-FFF2-40B4-BE49-F238E27FC236}">
                  <a16:creationId xmlns:a16="http://schemas.microsoft.com/office/drawing/2014/main" id="{9295F5CD-8D98-40D2-9983-8AACB78F9EC2}"/>
                </a:ext>
              </a:extLst>
            </p:cNvPr>
            <p:cNvSpPr/>
            <p:nvPr/>
          </p:nvSpPr>
          <p:spPr>
            <a:xfrm rot="14855527" flipV="1">
              <a:off x="4094965" y="3962894"/>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1" name="Rectangle 60">
              <a:extLst>
                <a:ext uri="{FF2B5EF4-FFF2-40B4-BE49-F238E27FC236}">
                  <a16:creationId xmlns:a16="http://schemas.microsoft.com/office/drawing/2014/main" id="{DE8D2B3F-0FD7-4449-B6F2-186F58E09F67}"/>
                </a:ext>
              </a:extLst>
            </p:cNvPr>
            <p:cNvSpPr/>
            <p:nvPr/>
          </p:nvSpPr>
          <p:spPr>
            <a:xfrm rot="339482">
              <a:off x="3804752" y="4418101"/>
              <a:ext cx="810072" cy="461154"/>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soft" dir="t"/>
            </a:scene3d>
            <a:sp3d contourW="63500" prstMaterial="matte">
              <a:bevelT w="63500" h="139700" prst="coolSlant"/>
              <a:extrusionClr>
                <a:schemeClr val="tx1"/>
              </a:extrusionClr>
              <a:contourClr>
                <a:schemeClr val="accent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2" name="Oval 61">
              <a:extLst>
                <a:ext uri="{FF2B5EF4-FFF2-40B4-BE49-F238E27FC236}">
                  <a16:creationId xmlns:a16="http://schemas.microsoft.com/office/drawing/2014/main" id="{39AC620B-42B2-42F1-AC32-9E6CA078C85A}"/>
                </a:ext>
              </a:extLst>
            </p:cNvPr>
            <p:cNvSpPr/>
            <p:nvPr/>
          </p:nvSpPr>
          <p:spPr>
            <a:xfrm rot="20924840">
              <a:off x="941473" y="270855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Flowchart: Delay 62">
              <a:extLst>
                <a:ext uri="{FF2B5EF4-FFF2-40B4-BE49-F238E27FC236}">
                  <a16:creationId xmlns:a16="http://schemas.microsoft.com/office/drawing/2014/main" id="{97F2000F-E6DD-4E81-B3D6-0A150A9923B5}"/>
                </a:ext>
              </a:extLst>
            </p:cNvPr>
            <p:cNvSpPr/>
            <p:nvPr/>
          </p:nvSpPr>
          <p:spPr>
            <a:xfrm>
              <a:off x="1786146" y="1900481"/>
              <a:ext cx="627207" cy="326234"/>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6" name="TextBox 65">
            <a:extLst>
              <a:ext uri="{FF2B5EF4-FFF2-40B4-BE49-F238E27FC236}">
                <a16:creationId xmlns:a16="http://schemas.microsoft.com/office/drawing/2014/main" id="{9D75DDE1-9113-4E3C-957F-D1F9DBB9AA63}"/>
              </a:ext>
            </a:extLst>
          </p:cNvPr>
          <p:cNvSpPr txBox="1"/>
          <p:nvPr/>
        </p:nvSpPr>
        <p:spPr>
          <a:xfrm>
            <a:off x="8938316" y="1009927"/>
            <a:ext cx="1075743" cy="707886"/>
          </a:xfrm>
          <a:prstGeom prst="rect">
            <a:avLst/>
          </a:prstGeom>
          <a:noFill/>
        </p:spPr>
        <p:txBody>
          <a:bodyPr wrap="none" rtlCol="0">
            <a:spAutoFit/>
          </a:bodyPr>
          <a:lstStyle/>
          <a:p>
            <a:pPr algn="ctr"/>
            <a:r>
              <a:rPr lang="en-US" sz="2000" dirty="0"/>
              <a:t>Photo</a:t>
            </a:r>
          </a:p>
          <a:p>
            <a:pPr algn="ctr"/>
            <a:r>
              <a:rPr lang="en-US" sz="2000" dirty="0"/>
              <a:t>detector</a:t>
            </a:r>
            <a:endParaRPr lang="de-DE" dirty="0"/>
          </a:p>
        </p:txBody>
      </p: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AD7865CE-7620-4EB2-A48A-821B9D854A8F}"/>
                  </a:ext>
                </a:extLst>
              </p:cNvPr>
              <p:cNvSpPr txBox="1"/>
              <p:nvPr/>
            </p:nvSpPr>
            <p:spPr>
              <a:xfrm>
                <a:off x="9835570" y="3132919"/>
                <a:ext cx="112272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1" i="1" dirty="0" smtClean="0">
                          <a:latin typeface="Cambria Math" panose="02040503050406030204" pitchFamily="18" charset="0"/>
                          <a:ea typeface="Cambria Math" panose="02040503050406030204" pitchFamily="18" charset="0"/>
                        </a:rPr>
                        <m:t>𝝋</m:t>
                      </m:r>
                    </m:oMath>
                  </m:oMathPara>
                </a14:m>
                <a:endParaRPr lang="de-DE" dirty="0"/>
              </a:p>
            </p:txBody>
          </p:sp>
        </mc:Choice>
        <mc:Fallback xmlns="">
          <p:sp>
            <p:nvSpPr>
              <p:cNvPr id="67" name="TextBox 66">
                <a:extLst>
                  <a:ext uri="{FF2B5EF4-FFF2-40B4-BE49-F238E27FC236}">
                    <a16:creationId xmlns:a16="http://schemas.microsoft.com/office/drawing/2014/main" id="{AD7865CE-7620-4EB2-A48A-821B9D854A8F}"/>
                  </a:ext>
                </a:extLst>
              </p:cNvPr>
              <p:cNvSpPr txBox="1">
                <a:spLocks noRot="1" noChangeAspect="1" noMove="1" noResize="1" noEditPoints="1" noAdjustHandles="1" noChangeArrowheads="1" noChangeShapeType="1" noTextEdit="1"/>
              </p:cNvSpPr>
              <p:nvPr/>
            </p:nvSpPr>
            <p:spPr>
              <a:xfrm>
                <a:off x="9835570" y="3132919"/>
                <a:ext cx="1122727" cy="369332"/>
              </a:xfrm>
              <a:prstGeom prst="rect">
                <a:avLst/>
              </a:prstGeom>
              <a:blipFill>
                <a:blip r:embed="rId12"/>
                <a:stretch>
                  <a:fillRect b="-4918"/>
                </a:stretch>
              </a:blipFill>
            </p:spPr>
            <p:txBody>
              <a:bodyPr/>
              <a:lstStyle/>
              <a:p>
                <a:r>
                  <a:rPr lang="de-DE">
                    <a:noFill/>
                  </a:rPr>
                  <a:t> </a:t>
                </a:r>
              </a:p>
            </p:txBody>
          </p:sp>
        </mc:Fallback>
      </mc:AlternateContent>
    </p:spTree>
    <p:extLst>
      <p:ext uri="{BB962C8B-B14F-4D97-AF65-F5344CB8AC3E}">
        <p14:creationId xmlns:p14="http://schemas.microsoft.com/office/powerpoint/2010/main" val="878977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E20C8C-ED02-4B85-910B-D4CB9FB4B0CD}"/>
              </a:ext>
            </a:extLst>
          </p:cNvPr>
          <p:cNvSpPr>
            <a:spLocks noGrp="1"/>
          </p:cNvSpPr>
          <p:nvPr>
            <p:ph type="body" sz="quarter" idx="10"/>
          </p:nvPr>
        </p:nvSpPr>
        <p:spPr/>
        <p:txBody>
          <a:bodyPr/>
          <a:lstStyle/>
          <a:p>
            <a:r>
              <a:rPr lang="de-DE" dirty="0"/>
              <a:t>Single mode systems </a:t>
            </a:r>
          </a:p>
        </p:txBody>
      </p:sp>
      <p:sp>
        <p:nvSpPr>
          <p:cNvPr id="30" name="任意多边形: 形状 8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A481ECC-7619-4166-AAA7-4178E24CB02A}"/>
              </a:ext>
            </a:extLst>
          </p:cNvPr>
          <p:cNvSpPr/>
          <p:nvPr/>
        </p:nvSpPr>
        <p:spPr>
          <a:xfrm>
            <a:off x="542925" y="1481929"/>
            <a:ext cx="841375" cy="5410200"/>
          </a:xfrm>
          <a:custGeom>
            <a:avLst/>
            <a:gdLst>
              <a:gd name="connsiteX0" fmla="*/ 0 w 841375"/>
              <a:gd name="connsiteY0" fmla="*/ 0 h 5410200"/>
              <a:gd name="connsiteX1" fmla="*/ 696488 w 841375"/>
              <a:gd name="connsiteY1" fmla="*/ 0 h 5410200"/>
              <a:gd name="connsiteX2" fmla="*/ 841375 w 841375"/>
              <a:gd name="connsiteY2" fmla="*/ 250952 h 5410200"/>
              <a:gd name="connsiteX3" fmla="*/ 841375 w 841375"/>
              <a:gd name="connsiteY3" fmla="*/ 5410200 h 5410200"/>
              <a:gd name="connsiteX4" fmla="*/ 0 w 841375"/>
              <a:gd name="connsiteY4" fmla="*/ 5410200 h 541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375" h="5410200">
                <a:moveTo>
                  <a:pt x="0" y="0"/>
                </a:moveTo>
                <a:lnTo>
                  <a:pt x="696488" y="0"/>
                </a:lnTo>
                <a:lnTo>
                  <a:pt x="841375" y="250952"/>
                </a:lnTo>
                <a:lnTo>
                  <a:pt x="841375" y="5410200"/>
                </a:lnTo>
                <a:lnTo>
                  <a:pt x="0" y="5410200"/>
                </a:lnTo>
                <a:close/>
              </a:path>
            </a:pathLst>
          </a:custGeom>
          <a:gradFill flip="none" rotWithShape="1">
            <a:gsLst>
              <a:gs pos="0">
                <a:sysClr val="window" lastClr="FFFFFF">
                  <a:alpha val="23000"/>
                </a:sysClr>
              </a:gs>
              <a:gs pos="100000">
                <a:sysClr val="window" lastClr="FFFFFF">
                  <a:alpha val="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1" name="矩形 7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5992DAC-5960-4835-8E4E-18EEFBF63B5D}"/>
              </a:ext>
            </a:extLst>
          </p:cNvPr>
          <p:cNvSpPr/>
          <p:nvPr/>
        </p:nvSpPr>
        <p:spPr>
          <a:xfrm>
            <a:off x="542925" y="1481929"/>
            <a:ext cx="137065" cy="881354"/>
          </a:xfrm>
          <a:prstGeom prst="rect">
            <a:avLst/>
          </a:prstGeom>
          <a:gradFill flip="none" rotWithShape="1">
            <a:gsLst>
              <a:gs pos="0">
                <a:sysClr val="window" lastClr="FFFFFF">
                  <a:alpha val="16000"/>
                </a:sysClr>
              </a:gs>
              <a:gs pos="91000">
                <a:sysClr val="window" lastClr="FFFFFF">
                  <a:alpha val="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32" name="图片 3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61D4477-C045-4A30-99C7-AEEA2D3DAF4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464" t="1" r="20817" b="23696"/>
          <a:stretch/>
        </p:blipFill>
        <p:spPr>
          <a:xfrm>
            <a:off x="-11349" y="3301194"/>
            <a:ext cx="14287500" cy="3612243"/>
          </a:xfrm>
          <a:custGeom>
            <a:avLst/>
            <a:gdLst>
              <a:gd name="connsiteX0" fmla="*/ 0 w 12192000"/>
              <a:gd name="connsiteY0" fmla="*/ 0 h 3878943"/>
              <a:gd name="connsiteX1" fmla="*/ 12192000 w 12192000"/>
              <a:gd name="connsiteY1" fmla="*/ 0 h 3878943"/>
              <a:gd name="connsiteX2" fmla="*/ 12192000 w 12192000"/>
              <a:gd name="connsiteY2" fmla="*/ 3878943 h 3878943"/>
              <a:gd name="connsiteX3" fmla="*/ 0 w 12192000"/>
              <a:gd name="connsiteY3" fmla="*/ 3878943 h 3878943"/>
            </a:gdLst>
            <a:ahLst/>
            <a:cxnLst>
              <a:cxn ang="0">
                <a:pos x="connsiteX0" y="connsiteY0"/>
              </a:cxn>
              <a:cxn ang="0">
                <a:pos x="connsiteX1" y="connsiteY1"/>
              </a:cxn>
              <a:cxn ang="0">
                <a:pos x="connsiteX2" y="connsiteY2"/>
              </a:cxn>
              <a:cxn ang="0">
                <a:pos x="connsiteX3" y="connsiteY3"/>
              </a:cxn>
            </a:cxnLst>
            <a:rect l="l" t="t" r="r" b="b"/>
            <a:pathLst>
              <a:path w="12192000" h="3878943">
                <a:moveTo>
                  <a:pt x="0" y="0"/>
                </a:moveTo>
                <a:lnTo>
                  <a:pt x="12192000" y="0"/>
                </a:lnTo>
                <a:lnTo>
                  <a:pt x="12192000" y="3878943"/>
                </a:lnTo>
                <a:lnTo>
                  <a:pt x="0" y="3878943"/>
                </a:lnTo>
                <a:close/>
              </a:path>
            </a:pathLst>
          </a:custGeom>
        </p:spPr>
      </p:pic>
      <p:grpSp>
        <p:nvGrpSpPr>
          <p:cNvPr id="34" name="组合 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83A1E32-9DDA-4AE9-89A9-AB971443AF8C}"/>
              </a:ext>
            </a:extLst>
          </p:cNvPr>
          <p:cNvGrpSpPr/>
          <p:nvPr/>
        </p:nvGrpSpPr>
        <p:grpSpPr>
          <a:xfrm>
            <a:off x="3188246" y="3492500"/>
            <a:ext cx="431800" cy="431800"/>
            <a:chOff x="3188246" y="3492500"/>
            <a:chExt cx="431800" cy="431800"/>
          </a:xfrm>
        </p:grpSpPr>
        <p:sp>
          <p:nvSpPr>
            <p:cNvPr id="35" name="椭圆 36">
              <a:extLst>
                <a:ext uri="{FF2B5EF4-FFF2-40B4-BE49-F238E27FC236}">
                  <a16:creationId xmlns:a16="http://schemas.microsoft.com/office/drawing/2014/main" id="{9F618D72-8306-42D1-A6CC-EA646CFB8779}"/>
                </a:ext>
              </a:extLst>
            </p:cNvPr>
            <p:cNvSpPr/>
            <p:nvPr/>
          </p:nvSpPr>
          <p:spPr>
            <a:xfrm>
              <a:off x="3188246" y="3492500"/>
              <a:ext cx="431800" cy="431800"/>
            </a:xfrm>
            <a:prstGeom prst="ellipse">
              <a:avLst/>
            </a:prstGeom>
            <a:gradFill>
              <a:gsLst>
                <a:gs pos="0">
                  <a:srgbClr val="0394FC">
                    <a:lumMod val="5000"/>
                    <a:lumOff val="95000"/>
                  </a:srgbClr>
                </a:gs>
                <a:gs pos="74000">
                  <a:srgbClr val="0394FC">
                    <a:lumMod val="45000"/>
                    <a:lumOff val="55000"/>
                  </a:srgbClr>
                </a:gs>
                <a:gs pos="83000">
                  <a:srgbClr val="0394FC">
                    <a:lumMod val="45000"/>
                    <a:lumOff val="55000"/>
                  </a:srgbClr>
                </a:gs>
                <a:gs pos="100000">
                  <a:srgbClr val="0394FC">
                    <a:lumMod val="30000"/>
                    <a:lumOff val="70000"/>
                  </a:srgbClr>
                </a:gs>
              </a:gsLst>
              <a:lin ang="5400000" scaled="1"/>
            </a:gradFill>
            <a:ln w="254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6" name="椭圆 16">
              <a:extLst>
                <a:ext uri="{FF2B5EF4-FFF2-40B4-BE49-F238E27FC236}">
                  <a16:creationId xmlns:a16="http://schemas.microsoft.com/office/drawing/2014/main" id="{49D4E5A7-4B36-4F0E-A7E1-0761D53CD631}"/>
                </a:ext>
              </a:extLst>
            </p:cNvPr>
            <p:cNvSpPr/>
            <p:nvPr/>
          </p:nvSpPr>
          <p:spPr>
            <a:xfrm>
              <a:off x="3315246" y="3619500"/>
              <a:ext cx="177800" cy="1778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37" name="组合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1AB2DB9-36F5-44A4-B0C6-6012284DD986}"/>
              </a:ext>
            </a:extLst>
          </p:cNvPr>
          <p:cNvGrpSpPr/>
          <p:nvPr/>
        </p:nvGrpSpPr>
        <p:grpSpPr>
          <a:xfrm>
            <a:off x="7990416" y="3965505"/>
            <a:ext cx="431800" cy="431800"/>
            <a:chOff x="7990416" y="3965505"/>
            <a:chExt cx="431800" cy="431800"/>
          </a:xfrm>
        </p:grpSpPr>
        <p:sp>
          <p:nvSpPr>
            <p:cNvPr id="38" name="椭圆 38">
              <a:extLst>
                <a:ext uri="{FF2B5EF4-FFF2-40B4-BE49-F238E27FC236}">
                  <a16:creationId xmlns:a16="http://schemas.microsoft.com/office/drawing/2014/main" id="{8E28AF58-F8D3-4E96-879C-44F9AB2BCCD0}"/>
                </a:ext>
              </a:extLst>
            </p:cNvPr>
            <p:cNvSpPr/>
            <p:nvPr/>
          </p:nvSpPr>
          <p:spPr>
            <a:xfrm>
              <a:off x="7990416" y="3965505"/>
              <a:ext cx="431800" cy="431800"/>
            </a:xfrm>
            <a:prstGeom prst="ellipse">
              <a:avLst/>
            </a:prstGeom>
            <a:gradFill>
              <a:gsLst>
                <a:gs pos="0">
                  <a:srgbClr val="0394FC">
                    <a:lumMod val="5000"/>
                    <a:lumOff val="95000"/>
                  </a:srgbClr>
                </a:gs>
                <a:gs pos="74000">
                  <a:srgbClr val="0394FC">
                    <a:lumMod val="45000"/>
                    <a:lumOff val="55000"/>
                  </a:srgbClr>
                </a:gs>
                <a:gs pos="83000">
                  <a:srgbClr val="0394FC">
                    <a:lumMod val="45000"/>
                    <a:lumOff val="55000"/>
                  </a:srgbClr>
                </a:gs>
                <a:gs pos="100000">
                  <a:srgbClr val="0394FC">
                    <a:lumMod val="30000"/>
                    <a:lumOff val="70000"/>
                  </a:srgbClr>
                </a:gs>
              </a:gsLst>
              <a:lin ang="5400000" scaled="1"/>
            </a:gradFill>
            <a:ln w="254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9" name="椭圆 39">
              <a:extLst>
                <a:ext uri="{FF2B5EF4-FFF2-40B4-BE49-F238E27FC236}">
                  <a16:creationId xmlns:a16="http://schemas.microsoft.com/office/drawing/2014/main" id="{69F03DE5-8681-4AD2-8A1D-CB3C84F6F24F}"/>
                </a:ext>
              </a:extLst>
            </p:cNvPr>
            <p:cNvSpPr/>
            <p:nvPr/>
          </p:nvSpPr>
          <p:spPr>
            <a:xfrm>
              <a:off x="8117416" y="4092505"/>
              <a:ext cx="177800" cy="1778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40" name="组合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95493B9-8F3C-41D6-B13C-D5D2F43A59B3}"/>
              </a:ext>
            </a:extLst>
          </p:cNvPr>
          <p:cNvGrpSpPr/>
          <p:nvPr/>
        </p:nvGrpSpPr>
        <p:grpSpPr>
          <a:xfrm>
            <a:off x="10375900" y="3124371"/>
            <a:ext cx="431800" cy="431800"/>
            <a:chOff x="10375900" y="3124371"/>
            <a:chExt cx="431800" cy="431800"/>
          </a:xfrm>
        </p:grpSpPr>
        <p:sp>
          <p:nvSpPr>
            <p:cNvPr id="41" name="椭圆 41">
              <a:extLst>
                <a:ext uri="{FF2B5EF4-FFF2-40B4-BE49-F238E27FC236}">
                  <a16:creationId xmlns:a16="http://schemas.microsoft.com/office/drawing/2014/main" id="{6FDD3DC6-4329-40E3-9F4D-E32776893064}"/>
                </a:ext>
              </a:extLst>
            </p:cNvPr>
            <p:cNvSpPr/>
            <p:nvPr/>
          </p:nvSpPr>
          <p:spPr>
            <a:xfrm>
              <a:off x="10375900" y="3124371"/>
              <a:ext cx="431800" cy="431800"/>
            </a:xfrm>
            <a:prstGeom prst="ellipse">
              <a:avLst/>
            </a:prstGeom>
            <a:gradFill>
              <a:gsLst>
                <a:gs pos="0">
                  <a:srgbClr val="0394FC">
                    <a:lumMod val="5000"/>
                    <a:lumOff val="95000"/>
                  </a:srgbClr>
                </a:gs>
                <a:gs pos="74000">
                  <a:srgbClr val="0394FC">
                    <a:lumMod val="45000"/>
                    <a:lumOff val="55000"/>
                  </a:srgbClr>
                </a:gs>
                <a:gs pos="83000">
                  <a:srgbClr val="0394FC">
                    <a:lumMod val="45000"/>
                    <a:lumOff val="55000"/>
                  </a:srgbClr>
                </a:gs>
                <a:gs pos="100000">
                  <a:srgbClr val="0394FC">
                    <a:lumMod val="30000"/>
                    <a:lumOff val="70000"/>
                  </a:srgbClr>
                </a:gs>
              </a:gsLst>
              <a:lin ang="5400000" scaled="1"/>
            </a:gradFill>
            <a:ln w="254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42" name="椭圆 42">
              <a:extLst>
                <a:ext uri="{FF2B5EF4-FFF2-40B4-BE49-F238E27FC236}">
                  <a16:creationId xmlns:a16="http://schemas.microsoft.com/office/drawing/2014/main" id="{D7014A2C-E4F5-437B-BEA1-EDA92CDDE4DD}"/>
                </a:ext>
              </a:extLst>
            </p:cNvPr>
            <p:cNvSpPr/>
            <p:nvPr/>
          </p:nvSpPr>
          <p:spPr>
            <a:xfrm>
              <a:off x="10502900" y="3251371"/>
              <a:ext cx="177800" cy="1778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43" name="组合 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121A862-E0B2-43CD-AD2E-BAFA21570BFE}"/>
              </a:ext>
            </a:extLst>
          </p:cNvPr>
          <p:cNvGrpSpPr/>
          <p:nvPr/>
        </p:nvGrpSpPr>
        <p:grpSpPr>
          <a:xfrm>
            <a:off x="5604933" y="3381375"/>
            <a:ext cx="431800" cy="431800"/>
            <a:chOff x="5604933" y="3381375"/>
            <a:chExt cx="431800" cy="431800"/>
          </a:xfrm>
        </p:grpSpPr>
        <p:sp>
          <p:nvSpPr>
            <p:cNvPr id="44" name="椭圆 44">
              <a:extLst>
                <a:ext uri="{FF2B5EF4-FFF2-40B4-BE49-F238E27FC236}">
                  <a16:creationId xmlns:a16="http://schemas.microsoft.com/office/drawing/2014/main" id="{02A324D0-8ACE-4635-BA23-4C2CBF19A5A1}"/>
                </a:ext>
              </a:extLst>
            </p:cNvPr>
            <p:cNvSpPr/>
            <p:nvPr/>
          </p:nvSpPr>
          <p:spPr>
            <a:xfrm>
              <a:off x="5604933" y="3381375"/>
              <a:ext cx="431800" cy="431800"/>
            </a:xfrm>
            <a:prstGeom prst="ellipse">
              <a:avLst/>
            </a:prstGeom>
            <a:gradFill>
              <a:gsLst>
                <a:gs pos="0">
                  <a:srgbClr val="0394FC">
                    <a:lumMod val="5000"/>
                    <a:lumOff val="95000"/>
                  </a:srgbClr>
                </a:gs>
                <a:gs pos="74000">
                  <a:srgbClr val="0394FC">
                    <a:lumMod val="45000"/>
                    <a:lumOff val="55000"/>
                  </a:srgbClr>
                </a:gs>
                <a:gs pos="83000">
                  <a:srgbClr val="0394FC">
                    <a:lumMod val="45000"/>
                    <a:lumOff val="55000"/>
                  </a:srgbClr>
                </a:gs>
                <a:gs pos="100000">
                  <a:srgbClr val="0394FC">
                    <a:lumMod val="30000"/>
                    <a:lumOff val="70000"/>
                  </a:srgbClr>
                </a:gs>
              </a:gsLst>
              <a:lin ang="5400000" scaled="1"/>
            </a:gradFill>
            <a:ln w="254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45" name="椭圆 45">
              <a:extLst>
                <a:ext uri="{FF2B5EF4-FFF2-40B4-BE49-F238E27FC236}">
                  <a16:creationId xmlns:a16="http://schemas.microsoft.com/office/drawing/2014/main" id="{7265E107-C468-4645-9D38-44D00B82FF2C}"/>
                </a:ext>
              </a:extLst>
            </p:cNvPr>
            <p:cNvSpPr/>
            <p:nvPr/>
          </p:nvSpPr>
          <p:spPr>
            <a:xfrm>
              <a:off x="5731933" y="3508375"/>
              <a:ext cx="177800" cy="1778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Hans Kendrick V4"/>
                <a:ea typeface="华文细黑"/>
                <a:cs typeface="+mn-cs"/>
              </a:endParaRPr>
            </a:p>
          </p:txBody>
        </p:sp>
      </p:grpSp>
      <p:sp>
        <p:nvSpPr>
          <p:cNvPr id="46" name="矩形 4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C72A150-EA4D-4919-BFF1-850C372417F7}"/>
              </a:ext>
            </a:extLst>
          </p:cNvPr>
          <p:cNvSpPr/>
          <p:nvPr/>
        </p:nvSpPr>
        <p:spPr>
          <a:xfrm>
            <a:off x="2316692" y="3934686"/>
            <a:ext cx="2351310" cy="1172629"/>
          </a:xfrm>
          <a:prstGeom prst="rect">
            <a:avLst/>
          </a:prstGeom>
        </p:spPr>
        <p:txBody>
          <a:bodyPr wrap="square" anchor="ctr" anchorCtr="0">
            <a:spAutoFit/>
          </a:bodyPr>
          <a:lstStyle/>
          <a:p>
            <a:pPr algn="ctr">
              <a:lnSpc>
                <a:spcPct val="130000"/>
              </a:lnSpc>
            </a:pPr>
            <a:r>
              <a:rPr lang="en-US" dirty="0" err="1">
                <a:solidFill>
                  <a:srgbClr val="FFFFFF"/>
                </a:solidFill>
                <a:latin typeface="LMSans10-Regular"/>
                <a:ea typeface="华文细黑"/>
              </a:rPr>
              <a:t>Supercontinuum</a:t>
            </a:r>
            <a:r>
              <a:rPr lang="en-US" dirty="0">
                <a:solidFill>
                  <a:srgbClr val="FFFFFF"/>
                </a:solidFill>
                <a:latin typeface="LMSans10-Regular"/>
                <a:ea typeface="华文细黑"/>
              </a:rPr>
              <a:t> generation</a:t>
            </a:r>
            <a:endParaRPr lang="en-US" dirty="0">
              <a:solidFill>
                <a:srgbClr val="FFFFFF"/>
              </a:solidFill>
              <a:latin typeface="Hans Kendrick V4"/>
              <a:ea typeface="华文细黑"/>
            </a:endParaRPr>
          </a:p>
          <a:p>
            <a:pPr algn="ctr">
              <a:lnSpc>
                <a:spcPct val="130000"/>
              </a:lnSpc>
            </a:pPr>
            <a:endParaRPr lang="en-US" altLang="zh-CN" dirty="0">
              <a:solidFill>
                <a:srgbClr val="FFFFFF">
                  <a:lumMod val="75000"/>
                  <a:lumOff val="25000"/>
                </a:srgbClr>
              </a:solidFill>
              <a:latin typeface="Hans Kendrick V4"/>
              <a:ea typeface="+mj-ea"/>
            </a:endParaRPr>
          </a:p>
        </p:txBody>
      </p:sp>
      <p:sp>
        <p:nvSpPr>
          <p:cNvPr id="47" name="矩形 5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7DCE495-F0E9-44B2-9E33-3618FFBA34C1}"/>
              </a:ext>
            </a:extLst>
          </p:cNvPr>
          <p:cNvSpPr/>
          <p:nvPr/>
        </p:nvSpPr>
        <p:spPr>
          <a:xfrm>
            <a:off x="4632423" y="3836424"/>
            <a:ext cx="2351310" cy="1172629"/>
          </a:xfrm>
          <a:prstGeom prst="rect">
            <a:avLst/>
          </a:prstGeom>
        </p:spPr>
        <p:txBody>
          <a:bodyPr wrap="square" anchor="ctr" anchorCtr="0">
            <a:spAutoFit/>
          </a:bodyPr>
          <a:lstStyle/>
          <a:p>
            <a:pPr algn="ctr">
              <a:lnSpc>
                <a:spcPct val="130000"/>
              </a:lnSpc>
            </a:pPr>
            <a:r>
              <a:rPr lang="en-US" dirty="0">
                <a:solidFill>
                  <a:srgbClr val="FFFFFF"/>
                </a:solidFill>
                <a:latin typeface="LMSans10-Regular"/>
                <a:ea typeface="华文细黑"/>
              </a:rPr>
              <a:t>Fiber-based parametric oscillators</a:t>
            </a:r>
            <a:endParaRPr lang="en-US" dirty="0">
              <a:solidFill>
                <a:srgbClr val="FFFFFF"/>
              </a:solidFill>
              <a:latin typeface="Hans Kendrick V4"/>
              <a:ea typeface="华文细黑"/>
            </a:endParaRPr>
          </a:p>
          <a:p>
            <a:pPr algn="ctr">
              <a:lnSpc>
                <a:spcPct val="130000"/>
              </a:lnSpc>
            </a:pPr>
            <a:endParaRPr lang="en-US" altLang="zh-CN" dirty="0">
              <a:solidFill>
                <a:srgbClr val="FFFFFF">
                  <a:lumMod val="75000"/>
                  <a:lumOff val="25000"/>
                </a:srgbClr>
              </a:solidFill>
              <a:latin typeface="Hans Kendrick V4"/>
              <a:ea typeface="+mj-ea"/>
            </a:endParaRPr>
          </a:p>
        </p:txBody>
      </p:sp>
      <p:sp>
        <p:nvSpPr>
          <p:cNvPr id="48" name="矩形 5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3F92D75-7C5E-4C3C-AEB3-533CC98027DD}"/>
              </a:ext>
            </a:extLst>
          </p:cNvPr>
          <p:cNvSpPr/>
          <p:nvPr/>
        </p:nvSpPr>
        <p:spPr>
          <a:xfrm>
            <a:off x="7246561" y="4397305"/>
            <a:ext cx="2351310" cy="369332"/>
          </a:xfrm>
          <a:prstGeom prst="rect">
            <a:avLst/>
          </a:prstGeom>
        </p:spPr>
        <p:txBody>
          <a:bodyPr wrap="square" anchor="ctr" anchorCtr="0">
            <a:spAutoFit/>
          </a:bodyPr>
          <a:lstStyle/>
          <a:p>
            <a:r>
              <a:rPr lang="en-US" dirty="0">
                <a:solidFill>
                  <a:srgbClr val="FFFFFF"/>
                </a:solidFill>
                <a:latin typeface="LMSans10-Regular"/>
                <a:ea typeface="华文细黑"/>
              </a:rPr>
              <a:t>Pulse compression</a:t>
            </a:r>
            <a:endParaRPr lang="en-US" dirty="0">
              <a:solidFill>
                <a:srgbClr val="FFFFFF"/>
              </a:solidFill>
              <a:latin typeface="Hans Kendrick V4"/>
              <a:ea typeface="华文细黑"/>
            </a:endParaRPr>
          </a:p>
        </p:txBody>
      </p:sp>
      <p:sp>
        <p:nvSpPr>
          <p:cNvPr id="49" name="矩形 58"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96590EB-EAD5-4B5C-BD5A-3C237F23D643}"/>
              </a:ext>
            </a:extLst>
          </p:cNvPr>
          <p:cNvSpPr/>
          <p:nvPr/>
        </p:nvSpPr>
        <p:spPr>
          <a:xfrm>
            <a:off x="9742503" y="3633834"/>
            <a:ext cx="2351310" cy="369332"/>
          </a:xfrm>
          <a:prstGeom prst="rect">
            <a:avLst/>
          </a:prstGeom>
        </p:spPr>
        <p:txBody>
          <a:bodyPr wrap="square" anchor="ctr" anchorCtr="0">
            <a:spAutoFit/>
          </a:bodyPr>
          <a:lstStyle/>
          <a:p>
            <a:r>
              <a:rPr lang="en-US" dirty="0">
                <a:solidFill>
                  <a:srgbClr val="FFFFFF"/>
                </a:solidFill>
                <a:latin typeface="LMSans10-Regular"/>
                <a:ea typeface="华文细黑"/>
              </a:rPr>
              <a:t>Soliton generation</a:t>
            </a:r>
            <a:endParaRPr lang="en-US" dirty="0">
              <a:solidFill>
                <a:srgbClr val="FFFFFF"/>
              </a:solidFill>
              <a:latin typeface="Hans Kendrick V4"/>
              <a:ea typeface="华文细黑"/>
            </a:endParaRPr>
          </a:p>
        </p:txBody>
      </p:sp>
      <p:sp>
        <p:nvSpPr>
          <p:cNvPr id="52" name="矩形 7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9427581-ACFA-4CA7-AFA3-B394F283042A}"/>
              </a:ext>
            </a:extLst>
          </p:cNvPr>
          <p:cNvSpPr/>
          <p:nvPr/>
        </p:nvSpPr>
        <p:spPr>
          <a:xfrm>
            <a:off x="947857" y="2268318"/>
            <a:ext cx="7694204" cy="335156"/>
          </a:xfrm>
          <a:prstGeom prst="rect">
            <a:avLst/>
          </a:prstGeom>
        </p:spPr>
        <p:txBody>
          <a:bodyPr wrap="square">
            <a:spAutoFit/>
          </a:bodyPr>
          <a:lstStyle/>
          <a:p>
            <a:pPr>
              <a:lnSpc>
                <a:spcPct val="150000"/>
              </a:lnSpc>
            </a:pPr>
            <a:r>
              <a:rPr lang="en-US" altLang="zh-CN" sz="1200" dirty="0">
                <a:solidFill>
                  <a:srgbClr val="FFFFFF">
                    <a:lumMod val="75000"/>
                    <a:lumOff val="25000"/>
                  </a:srgbClr>
                </a:solidFill>
                <a:latin typeface="Hans Kendrick V4"/>
                <a:ea typeface="华文细黑"/>
              </a:rPr>
              <a:t>have so far dominated nonlinear fiber optics</a:t>
            </a:r>
            <a:endParaRPr lang="zh-CN" altLang="en-US" sz="1200" dirty="0">
              <a:solidFill>
                <a:prstClr val="white"/>
              </a:solidFill>
              <a:latin typeface="Hans Kendrick V4"/>
              <a:ea typeface="华文细黑"/>
            </a:endParaRPr>
          </a:p>
        </p:txBody>
      </p:sp>
      <p:sp>
        <p:nvSpPr>
          <p:cNvPr id="53" name="矩形 7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D36D1A0-D18B-4575-9529-062D2C11F9C2}"/>
              </a:ext>
            </a:extLst>
          </p:cNvPr>
          <p:cNvSpPr/>
          <p:nvPr/>
        </p:nvSpPr>
        <p:spPr>
          <a:xfrm>
            <a:off x="890996" y="1731828"/>
            <a:ext cx="6096000" cy="494751"/>
          </a:xfrm>
          <a:prstGeom prst="rect">
            <a:avLst/>
          </a:prstGeom>
        </p:spPr>
        <p:txBody>
          <a:bodyPr>
            <a:spAutoFit/>
          </a:bodyPr>
          <a:lstStyle/>
          <a:p>
            <a:pPr>
              <a:lnSpc>
                <a:spcPct val="120000"/>
              </a:lnSpc>
            </a:pPr>
            <a:r>
              <a:rPr lang="en-US" altLang="zh-CN" sz="2400" dirty="0">
                <a:solidFill>
                  <a:srgbClr val="FFFFFF">
                    <a:lumMod val="75000"/>
                    <a:lumOff val="25000"/>
                  </a:srgbClr>
                </a:solidFill>
                <a:latin typeface="Hans Kendrick V4"/>
                <a:ea typeface="华文细黑"/>
              </a:rPr>
              <a:t>Single mode systems</a:t>
            </a:r>
          </a:p>
        </p:txBody>
      </p:sp>
      <p:pic>
        <p:nvPicPr>
          <p:cNvPr id="54" name="图片 32">
            <a:extLst>
              <a:ext uri="{FF2B5EF4-FFF2-40B4-BE49-F238E27FC236}">
                <a16:creationId xmlns:a16="http://schemas.microsoft.com/office/drawing/2014/main" id="{6B442E34-1716-4B1D-B48D-C220E5E1BA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5910" y="875605"/>
            <a:ext cx="1449111" cy="1978594"/>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55" name="图片 32">
            <a:extLst>
              <a:ext uri="{FF2B5EF4-FFF2-40B4-BE49-F238E27FC236}">
                <a16:creationId xmlns:a16="http://schemas.microsoft.com/office/drawing/2014/main" id="{A4A86E5C-20C5-407A-9646-A4BCBDBEC9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189" y="4405457"/>
            <a:ext cx="1554846" cy="888483"/>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56" name="图片 32">
            <a:extLst>
              <a:ext uri="{FF2B5EF4-FFF2-40B4-BE49-F238E27FC236}">
                <a16:creationId xmlns:a16="http://schemas.microsoft.com/office/drawing/2014/main" id="{BB434436-9744-4D65-A645-D9B984AEEB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0360" y="1974841"/>
            <a:ext cx="2190192" cy="887165"/>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Tree>
    <p:extLst>
      <p:ext uri="{BB962C8B-B14F-4D97-AF65-F5344CB8AC3E}">
        <p14:creationId xmlns:p14="http://schemas.microsoft.com/office/powerpoint/2010/main" val="2368649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1000"/>
                                        <p:tgtEl>
                                          <p:spTgt spid="3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up)">
                                      <p:cBhvr>
                                        <p:cTn id="10" dur="1000"/>
                                        <p:tgtEl>
                                          <p:spTgt spid="31"/>
                                        </p:tgtEl>
                                      </p:cBhvr>
                                    </p:animEffect>
                                  </p:childTnLst>
                                </p:cTn>
                              </p:par>
                              <p:par>
                                <p:cTn id="11" presetID="10" presetClass="entr" presetSubtype="0" fill="hold" nodeType="withEffect">
                                  <p:stCondLst>
                                    <p:cond delay="75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750"/>
                                        <p:tgtEl>
                                          <p:spTgt spid="32"/>
                                        </p:tgtEl>
                                      </p:cBhvr>
                                    </p:animEffect>
                                  </p:childTnLst>
                                </p:cTn>
                              </p:par>
                              <p:par>
                                <p:cTn id="14" presetID="35" presetClass="path" presetSubtype="0" decel="50000" fill="hold" nodeType="withEffect">
                                  <p:stCondLst>
                                    <p:cond delay="750"/>
                                  </p:stCondLst>
                                  <p:childTnLst>
                                    <p:animMotion origin="layout" path="M -0.0513 4.07407E-6 L -2.08333E-6 4.07407E-6 " pathEditMode="relative" rAng="0" ptsTypes="AA">
                                      <p:cBhvr>
                                        <p:cTn id="15" dur="750" fill="hold"/>
                                        <p:tgtEl>
                                          <p:spTgt spid="32"/>
                                        </p:tgtEl>
                                        <p:attrNameLst>
                                          <p:attrName>ppt_x</p:attrName>
                                          <p:attrName>ppt_y</p:attrName>
                                        </p:attrNameLst>
                                      </p:cBhvr>
                                      <p:rCtr x="2565" y="0"/>
                                    </p:animMotion>
                                  </p:childTnLst>
                                </p:cTn>
                              </p:par>
                              <p:par>
                                <p:cTn id="16" presetID="10" presetClass="entr" presetSubtype="0" fill="hold" nodeType="withEffect">
                                  <p:stCondLst>
                                    <p:cond delay="75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750"/>
                                        <p:tgtEl>
                                          <p:spTgt spid="34"/>
                                        </p:tgtEl>
                                      </p:cBhvr>
                                    </p:animEffect>
                                  </p:childTnLst>
                                </p:cTn>
                              </p:par>
                              <p:par>
                                <p:cTn id="19" presetID="63" presetClass="path" presetSubtype="0" decel="50000" fill="hold" nodeType="withEffect">
                                  <p:stCondLst>
                                    <p:cond delay="750"/>
                                  </p:stCondLst>
                                  <p:childTnLst>
                                    <p:animMotion origin="layout" path="M 0.01523 -7.40741E-7 L -0.04935 -7.40741E-7 " pathEditMode="relative" rAng="0" ptsTypes="AA">
                                      <p:cBhvr>
                                        <p:cTn id="20" dur="750" spd="-100000" fill="hold"/>
                                        <p:tgtEl>
                                          <p:spTgt spid="34"/>
                                        </p:tgtEl>
                                        <p:attrNameLst>
                                          <p:attrName>ppt_x</p:attrName>
                                          <p:attrName>ppt_y</p:attrName>
                                        </p:attrNameLst>
                                      </p:cBhvr>
                                      <p:rCtr x="-3229" y="0"/>
                                    </p:animMotion>
                                  </p:childTnLst>
                                </p:cTn>
                              </p:par>
                              <p:par>
                                <p:cTn id="21" presetID="35" presetClass="path" presetSubtype="0" decel="50000" fill="hold" nodeType="withEffect">
                                  <p:stCondLst>
                                    <p:cond delay="1500"/>
                                  </p:stCondLst>
                                  <p:childTnLst>
                                    <p:animMotion origin="layout" path="M 0.01601 3.7037E-7 L 8.33333E-7 3.7037E-7 " pathEditMode="relative" rAng="0" ptsTypes="AA">
                                      <p:cBhvr>
                                        <p:cTn id="22" dur="750" fill="hold"/>
                                        <p:tgtEl>
                                          <p:spTgt spid="34"/>
                                        </p:tgtEl>
                                        <p:attrNameLst>
                                          <p:attrName>ppt_x</p:attrName>
                                          <p:attrName>ppt_y</p:attrName>
                                        </p:attrNameLst>
                                      </p:cBhvr>
                                      <p:rCtr x="-807" y="0"/>
                                    </p:animMotion>
                                  </p:childTnLst>
                                </p:cTn>
                              </p:par>
                              <p:par>
                                <p:cTn id="23" presetID="10" presetClass="entr" presetSubtype="0" fill="hold" nodeType="withEffect">
                                  <p:stCondLst>
                                    <p:cond delay="7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750"/>
                                        <p:tgtEl>
                                          <p:spTgt spid="43"/>
                                        </p:tgtEl>
                                      </p:cBhvr>
                                    </p:animEffect>
                                  </p:childTnLst>
                                </p:cTn>
                              </p:par>
                              <p:par>
                                <p:cTn id="26" presetID="42" presetClass="path" presetSubtype="0" decel="50667" fill="hold" nodeType="withEffect">
                                  <p:stCondLst>
                                    <p:cond delay="750"/>
                                  </p:stCondLst>
                                  <p:childTnLst>
                                    <p:animMotion origin="layout" path="M -3.95833E-6 -0.03982 L -3.95833E-6 0.09282 " pathEditMode="relative" rAng="0" ptsTypes="AA">
                                      <p:cBhvr>
                                        <p:cTn id="27" dur="750" spd="-100000" fill="hold"/>
                                        <p:tgtEl>
                                          <p:spTgt spid="43"/>
                                        </p:tgtEl>
                                        <p:attrNameLst>
                                          <p:attrName>ppt_x</p:attrName>
                                          <p:attrName>ppt_y</p:attrName>
                                        </p:attrNameLst>
                                      </p:cBhvr>
                                      <p:rCtr x="0" y="6620"/>
                                    </p:animMotion>
                                  </p:childTnLst>
                                </p:cTn>
                              </p:par>
                              <p:par>
                                <p:cTn id="28" presetID="42" presetClass="path" presetSubtype="0" decel="50667" fill="hold" nodeType="withEffect">
                                  <p:stCondLst>
                                    <p:cond delay="1500"/>
                                  </p:stCondLst>
                                  <p:childTnLst>
                                    <p:animMotion origin="layout" path="M -2.70833E-6 -0.03982 L -2.70833E-6 4.44444E-6 " pathEditMode="relative" rAng="0" ptsTypes="AA">
                                      <p:cBhvr>
                                        <p:cTn id="29" dur="750" fill="hold"/>
                                        <p:tgtEl>
                                          <p:spTgt spid="43"/>
                                        </p:tgtEl>
                                        <p:attrNameLst>
                                          <p:attrName>ppt_x</p:attrName>
                                          <p:attrName>ppt_y</p:attrName>
                                        </p:attrNameLst>
                                      </p:cBhvr>
                                      <p:rCtr x="0" y="1991"/>
                                    </p:animMotion>
                                  </p:childTnLst>
                                </p:cTn>
                              </p:par>
                              <p:par>
                                <p:cTn id="30" presetID="10" presetClass="entr" presetSubtype="0" fill="hold" nodeType="withEffect">
                                  <p:stCondLst>
                                    <p:cond delay="75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750"/>
                                        <p:tgtEl>
                                          <p:spTgt spid="37"/>
                                        </p:tgtEl>
                                      </p:cBhvr>
                                    </p:animEffect>
                                  </p:childTnLst>
                                </p:cTn>
                              </p:par>
                              <p:par>
                                <p:cTn id="33" presetID="64" presetClass="path" presetSubtype="0" decel="50667" fill="hold" nodeType="withEffect">
                                  <p:stCondLst>
                                    <p:cond delay="750"/>
                                  </p:stCondLst>
                                  <p:childTnLst>
                                    <p:animMotion origin="layout" path="M 3.125E-6 0.03889 L 3.125E-6 -0.08194 " pathEditMode="relative" rAng="0" ptsTypes="AA">
                                      <p:cBhvr>
                                        <p:cTn id="34" dur="750" spd="-100000" fill="hold"/>
                                        <p:tgtEl>
                                          <p:spTgt spid="37"/>
                                        </p:tgtEl>
                                        <p:attrNameLst>
                                          <p:attrName>ppt_x</p:attrName>
                                          <p:attrName>ppt_y</p:attrName>
                                        </p:attrNameLst>
                                      </p:cBhvr>
                                      <p:rCtr x="0" y="-6042"/>
                                    </p:animMotion>
                                  </p:childTnLst>
                                </p:cTn>
                              </p:par>
                              <p:par>
                                <p:cTn id="35" presetID="64" presetClass="path" presetSubtype="0" decel="50667" fill="hold" nodeType="withEffect">
                                  <p:stCondLst>
                                    <p:cond delay="1500"/>
                                  </p:stCondLst>
                                  <p:childTnLst>
                                    <p:animMotion origin="layout" path="M -4.58333E-6 0.03843 L -4.58333E-6 3.7037E-7 " pathEditMode="relative" rAng="0" ptsTypes="AA">
                                      <p:cBhvr>
                                        <p:cTn id="36" dur="750" fill="hold"/>
                                        <p:tgtEl>
                                          <p:spTgt spid="37"/>
                                        </p:tgtEl>
                                        <p:attrNameLst>
                                          <p:attrName>ppt_x</p:attrName>
                                          <p:attrName>ppt_y</p:attrName>
                                        </p:attrNameLst>
                                      </p:cBhvr>
                                      <p:rCtr x="0" y="-1921"/>
                                    </p:animMotion>
                                  </p:childTnLst>
                                </p:cTn>
                              </p:par>
                              <p:par>
                                <p:cTn id="37" presetID="10" presetClass="entr" presetSubtype="0" fill="hold" nodeType="withEffect">
                                  <p:stCondLst>
                                    <p:cond delay="75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750"/>
                                        <p:tgtEl>
                                          <p:spTgt spid="40"/>
                                        </p:tgtEl>
                                      </p:cBhvr>
                                    </p:animEffect>
                                  </p:childTnLst>
                                </p:cTn>
                              </p:par>
                              <p:par>
                                <p:cTn id="40" presetID="63" presetClass="path" presetSubtype="0" decel="50000" fill="hold" nodeType="withEffect">
                                  <p:stCondLst>
                                    <p:cond delay="750"/>
                                  </p:stCondLst>
                                  <p:childTnLst>
                                    <p:animMotion origin="layout" path="M -0.01562 2.96296E-6 L 0.05755 2.96296E-6 " pathEditMode="relative" rAng="0" ptsTypes="AA">
                                      <p:cBhvr>
                                        <p:cTn id="41" dur="750" spd="-100000" fill="hold"/>
                                        <p:tgtEl>
                                          <p:spTgt spid="40"/>
                                        </p:tgtEl>
                                        <p:attrNameLst>
                                          <p:attrName>ppt_x</p:attrName>
                                          <p:attrName>ppt_y</p:attrName>
                                        </p:attrNameLst>
                                      </p:cBhvr>
                                      <p:rCtr x="3659" y="0"/>
                                    </p:animMotion>
                                  </p:childTnLst>
                                </p:cTn>
                              </p:par>
                              <p:par>
                                <p:cTn id="42" presetID="35" presetClass="path" presetSubtype="0" decel="50000" fill="hold" nodeType="withEffect">
                                  <p:stCondLst>
                                    <p:cond delay="1500"/>
                                  </p:stCondLst>
                                  <p:childTnLst>
                                    <p:animMotion origin="layout" path="M -0.01562 4.44444E-6 L 0 4.44444E-6 " pathEditMode="relative" rAng="0" ptsTypes="AA">
                                      <p:cBhvr>
                                        <p:cTn id="43" dur="750" fill="hold"/>
                                        <p:tgtEl>
                                          <p:spTgt spid="40"/>
                                        </p:tgtEl>
                                        <p:attrNameLst>
                                          <p:attrName>ppt_x</p:attrName>
                                          <p:attrName>ppt_y</p:attrName>
                                        </p:attrNameLst>
                                      </p:cBhvr>
                                      <p:rCtr x="781" y="0"/>
                                    </p:animMotion>
                                  </p:childTnLst>
                                </p:cTn>
                              </p:par>
                              <p:par>
                                <p:cTn id="44" presetID="10" presetClass="entr" presetSubtype="0" fill="hold" grpId="0" nodeType="withEffect">
                                  <p:stCondLst>
                                    <p:cond delay="1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750"/>
                                        <p:tgtEl>
                                          <p:spTgt spid="46"/>
                                        </p:tgtEl>
                                      </p:cBhvr>
                                    </p:animEffect>
                                  </p:childTnLst>
                                </p:cTn>
                              </p:par>
                              <p:par>
                                <p:cTn id="47" presetID="35" presetClass="path" presetSubtype="0" decel="50000" fill="hold" grpId="1" nodeType="withEffect">
                                  <p:stCondLst>
                                    <p:cond delay="1500"/>
                                  </p:stCondLst>
                                  <p:childTnLst>
                                    <p:animMotion origin="layout" path="M 0.05403 4.07407E-6 L 3.33333E-6 4.07407E-6 " pathEditMode="relative" rAng="0" ptsTypes="AA">
                                      <p:cBhvr>
                                        <p:cTn id="48" dur="750" fill="hold"/>
                                        <p:tgtEl>
                                          <p:spTgt spid="46"/>
                                        </p:tgtEl>
                                        <p:attrNameLst>
                                          <p:attrName>ppt_x</p:attrName>
                                          <p:attrName>ppt_y</p:attrName>
                                        </p:attrNameLst>
                                      </p:cBhvr>
                                      <p:rCtr x="-2708" y="0"/>
                                    </p:animMotion>
                                  </p:childTnLst>
                                </p:cTn>
                              </p:par>
                              <p:par>
                                <p:cTn id="49" presetID="10" presetClass="entr" presetSubtype="0" fill="hold" grpId="0" nodeType="withEffect">
                                  <p:stCondLst>
                                    <p:cond delay="150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750"/>
                                        <p:tgtEl>
                                          <p:spTgt spid="47"/>
                                        </p:tgtEl>
                                      </p:cBhvr>
                                    </p:animEffect>
                                  </p:childTnLst>
                                </p:cTn>
                              </p:par>
                              <p:par>
                                <p:cTn id="52" presetID="42" presetClass="path" presetSubtype="0" decel="50667" fill="hold" grpId="1" nodeType="withEffect">
                                  <p:stCondLst>
                                    <p:cond delay="1500"/>
                                  </p:stCondLst>
                                  <p:childTnLst>
                                    <p:animMotion origin="layout" path="M -3.125E-6 -0.06759 L -3.125E-6 7.40741E-7 " pathEditMode="relative" rAng="0" ptsTypes="AA">
                                      <p:cBhvr>
                                        <p:cTn id="53" dur="750" fill="hold"/>
                                        <p:tgtEl>
                                          <p:spTgt spid="47"/>
                                        </p:tgtEl>
                                        <p:attrNameLst>
                                          <p:attrName>ppt_x</p:attrName>
                                          <p:attrName>ppt_y</p:attrName>
                                        </p:attrNameLst>
                                      </p:cBhvr>
                                      <p:rCtr x="0" y="3380"/>
                                    </p:animMotion>
                                  </p:childTnLst>
                                </p:cTn>
                              </p:par>
                              <p:par>
                                <p:cTn id="54" presetID="10" presetClass="entr" presetSubtype="0" fill="hold" grpId="0" nodeType="withEffect">
                                  <p:stCondLst>
                                    <p:cond delay="150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750"/>
                                        <p:tgtEl>
                                          <p:spTgt spid="48"/>
                                        </p:tgtEl>
                                      </p:cBhvr>
                                    </p:animEffect>
                                  </p:childTnLst>
                                </p:cTn>
                              </p:par>
                              <p:par>
                                <p:cTn id="57" presetID="64" presetClass="path" presetSubtype="0" decel="50667" fill="hold" grpId="1" nodeType="withEffect">
                                  <p:stCondLst>
                                    <p:cond delay="1500"/>
                                  </p:stCondLst>
                                  <p:childTnLst>
                                    <p:animMotion origin="layout" path="M -2.08333E-7 0.06829 L -2.08333E-7 -7.40741E-7 " pathEditMode="relative" rAng="0" ptsTypes="AA">
                                      <p:cBhvr>
                                        <p:cTn id="58" dur="750" fill="hold"/>
                                        <p:tgtEl>
                                          <p:spTgt spid="48"/>
                                        </p:tgtEl>
                                        <p:attrNameLst>
                                          <p:attrName>ppt_x</p:attrName>
                                          <p:attrName>ppt_y</p:attrName>
                                        </p:attrNameLst>
                                      </p:cBhvr>
                                      <p:rCtr x="0" y="-3426"/>
                                    </p:animMotion>
                                  </p:childTnLst>
                                </p:cTn>
                              </p:par>
                              <p:par>
                                <p:cTn id="59" presetID="10" presetClass="entr" presetSubtype="0" fill="hold" grpId="0" nodeType="withEffect">
                                  <p:stCondLst>
                                    <p:cond delay="1500"/>
                                  </p:stCondLst>
                                  <p:childTnLst>
                                    <p:set>
                                      <p:cBhvr>
                                        <p:cTn id="60" dur="1" fill="hold">
                                          <p:stCondLst>
                                            <p:cond delay="0"/>
                                          </p:stCondLst>
                                        </p:cTn>
                                        <p:tgtEl>
                                          <p:spTgt spid="49"/>
                                        </p:tgtEl>
                                        <p:attrNameLst>
                                          <p:attrName>style.visibility</p:attrName>
                                        </p:attrNameLst>
                                      </p:cBhvr>
                                      <p:to>
                                        <p:strVal val="visible"/>
                                      </p:to>
                                    </p:set>
                                    <p:animEffect transition="in" filter="fade">
                                      <p:cBhvr>
                                        <p:cTn id="61" dur="750"/>
                                        <p:tgtEl>
                                          <p:spTgt spid="49"/>
                                        </p:tgtEl>
                                      </p:cBhvr>
                                    </p:animEffect>
                                  </p:childTnLst>
                                </p:cTn>
                              </p:par>
                              <p:par>
                                <p:cTn id="62" presetID="35" presetClass="path" presetSubtype="0" decel="50000" fill="hold" grpId="1" nodeType="withEffect">
                                  <p:stCondLst>
                                    <p:cond delay="1500"/>
                                  </p:stCondLst>
                                  <p:childTnLst>
                                    <p:animMotion origin="layout" path="M -0.0513 2.22222E-6 L 1.25E-6 2.22222E-6 " pathEditMode="relative" rAng="0" ptsTypes="AA">
                                      <p:cBhvr>
                                        <p:cTn id="63" dur="750" fill="hold"/>
                                        <p:tgtEl>
                                          <p:spTgt spid="49"/>
                                        </p:tgtEl>
                                        <p:attrNameLst>
                                          <p:attrName>ppt_x</p:attrName>
                                          <p:attrName>ppt_y</p:attrName>
                                        </p:attrNameLst>
                                      </p:cBhvr>
                                      <p:rCtr x="2565" y="0"/>
                                    </p:animMotion>
                                  </p:childTnLst>
                                </p:cTn>
                              </p:par>
                              <p:par>
                                <p:cTn id="64" presetID="10"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750"/>
                                        <p:tgtEl>
                                          <p:spTgt spid="53"/>
                                        </p:tgtEl>
                                      </p:cBhvr>
                                    </p:animEffect>
                                  </p:childTnLst>
                                </p:cTn>
                              </p:par>
                              <p:par>
                                <p:cTn id="67" presetID="63" presetClass="path" presetSubtype="0" decel="50000" fill="hold" grpId="1" nodeType="withEffect">
                                  <p:stCondLst>
                                    <p:cond delay="0"/>
                                  </p:stCondLst>
                                  <p:childTnLst>
                                    <p:animMotion origin="layout" path="M -0.01563 2.59259E-6 L 0.1108 2.59259E-6 " pathEditMode="relative" rAng="0" ptsTypes="AA">
                                      <p:cBhvr>
                                        <p:cTn id="68" dur="750" spd="-100000" fill="hold"/>
                                        <p:tgtEl>
                                          <p:spTgt spid="53"/>
                                        </p:tgtEl>
                                        <p:attrNameLst>
                                          <p:attrName>ppt_x</p:attrName>
                                          <p:attrName>ppt_y</p:attrName>
                                        </p:attrNameLst>
                                      </p:cBhvr>
                                      <p:rCtr x="6315" y="0"/>
                                    </p:animMotion>
                                  </p:childTnLst>
                                </p:cTn>
                              </p:par>
                              <p:par>
                                <p:cTn id="69" presetID="35" presetClass="path" presetSubtype="0" decel="50000" fill="hold" grpId="2" nodeType="withEffect">
                                  <p:stCondLst>
                                    <p:cond delay="750"/>
                                  </p:stCondLst>
                                  <p:childTnLst>
                                    <p:animMotion origin="layout" path="M -0.01563 2.59259E-6 L 3.125E-6 2.59259E-6 " pathEditMode="relative" rAng="0" ptsTypes="AA">
                                      <p:cBhvr>
                                        <p:cTn id="70" dur="750" fill="hold"/>
                                        <p:tgtEl>
                                          <p:spTgt spid="53"/>
                                        </p:tgtEl>
                                        <p:attrNameLst>
                                          <p:attrName>ppt_x</p:attrName>
                                          <p:attrName>ppt_y</p:attrName>
                                        </p:attrNameLst>
                                      </p:cBhvr>
                                      <p:rCtr x="781" y="0"/>
                                    </p:animMotion>
                                  </p:childTnLst>
                                </p:cTn>
                              </p:par>
                              <p:par>
                                <p:cTn id="71" presetID="10" presetClass="entr" presetSubtype="0" fill="hold" grpId="0" nodeType="withEffect">
                                  <p:stCondLst>
                                    <p:cond delay="75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750"/>
                                        <p:tgtEl>
                                          <p:spTgt spid="52"/>
                                        </p:tgtEl>
                                      </p:cBhvr>
                                    </p:animEffect>
                                  </p:childTnLst>
                                </p:cTn>
                              </p:par>
                              <p:par>
                                <p:cTn id="74" presetID="35" presetClass="path" presetSubtype="0" decel="50000" fill="hold" grpId="1" nodeType="withEffect">
                                  <p:stCondLst>
                                    <p:cond delay="750"/>
                                  </p:stCondLst>
                                  <p:childTnLst>
                                    <p:animMotion origin="layout" path="M -0.0513 -2.59259E-6 L 8.33333E-7 -2.59259E-6 " pathEditMode="relative" rAng="0" ptsTypes="AA">
                                      <p:cBhvr>
                                        <p:cTn id="75" dur="750" fill="hold"/>
                                        <p:tgtEl>
                                          <p:spTgt spid="52"/>
                                        </p:tgtEl>
                                        <p:attrNameLst>
                                          <p:attrName>ppt_x</p:attrName>
                                          <p:attrName>ppt_y</p:attrName>
                                        </p:attrNameLst>
                                      </p:cBhvr>
                                      <p:rCtr x="2565" y="0"/>
                                    </p:animMotion>
                                  </p:childTnLst>
                                </p:cTn>
                              </p:par>
                              <p:par>
                                <p:cTn id="76" presetID="10" presetClass="entr" presetSubtype="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fade">
                                      <p:cBhvr>
                                        <p:cTn id="78" dur="750"/>
                                        <p:tgtEl>
                                          <p:spTgt spid="54"/>
                                        </p:tgtEl>
                                      </p:cBhvr>
                                    </p:animEffect>
                                  </p:childTnLst>
                                </p:cTn>
                              </p:par>
                              <p:par>
                                <p:cTn id="79" presetID="63" presetClass="path" presetSubtype="0" decel="50000" fill="hold" nodeType="withEffect">
                                  <p:stCondLst>
                                    <p:cond delay="0"/>
                                  </p:stCondLst>
                                  <p:childTnLst>
                                    <p:animMotion origin="layout" path="M 0.01523 2.59259E-6 L -0.10886 2.59259E-6 " pathEditMode="relative" rAng="0" ptsTypes="AA">
                                      <p:cBhvr>
                                        <p:cTn id="80" dur="750" spd="-100000" fill="hold"/>
                                        <p:tgtEl>
                                          <p:spTgt spid="54"/>
                                        </p:tgtEl>
                                        <p:attrNameLst>
                                          <p:attrName>ppt_x</p:attrName>
                                          <p:attrName>ppt_y</p:attrName>
                                        </p:attrNameLst>
                                      </p:cBhvr>
                                      <p:rCtr x="-6211" y="0"/>
                                    </p:animMotion>
                                  </p:childTnLst>
                                </p:cTn>
                              </p:par>
                              <p:par>
                                <p:cTn id="81" presetID="35" presetClass="path" presetSubtype="0" decel="50000" fill="hold" nodeType="withEffect">
                                  <p:stCondLst>
                                    <p:cond delay="750"/>
                                  </p:stCondLst>
                                  <p:childTnLst>
                                    <p:animMotion origin="layout" path="M 0.01601 2.59259E-6 L 1.66667E-6 2.59259E-6 " pathEditMode="relative" rAng="0" ptsTypes="AA">
                                      <p:cBhvr>
                                        <p:cTn id="82" dur="750" fill="hold"/>
                                        <p:tgtEl>
                                          <p:spTgt spid="54"/>
                                        </p:tgtEl>
                                        <p:attrNameLst>
                                          <p:attrName>ppt_x</p:attrName>
                                          <p:attrName>ppt_y</p:attrName>
                                        </p:attrNameLst>
                                      </p:cBhvr>
                                      <p:rCtr x="-807" y="0"/>
                                    </p:animMotion>
                                  </p:childTnLst>
                                </p:cTn>
                              </p:par>
                              <p:par>
                                <p:cTn id="83" presetID="10" presetClass="entr" presetSubtype="0" fill="hold"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750"/>
                                        <p:tgtEl>
                                          <p:spTgt spid="55"/>
                                        </p:tgtEl>
                                      </p:cBhvr>
                                    </p:animEffect>
                                  </p:childTnLst>
                                </p:cTn>
                              </p:par>
                              <p:par>
                                <p:cTn id="86" presetID="63" presetClass="path" presetSubtype="0" decel="50000" fill="hold" nodeType="withEffect">
                                  <p:stCondLst>
                                    <p:cond delay="0"/>
                                  </p:stCondLst>
                                  <p:childTnLst>
                                    <p:animMotion origin="layout" path="M 0.01523 4.07407E-6 L -0.10886 4.07407E-6 " pathEditMode="relative" rAng="0" ptsTypes="AA">
                                      <p:cBhvr>
                                        <p:cTn id="87" dur="750" spd="-100000" fill="hold"/>
                                        <p:tgtEl>
                                          <p:spTgt spid="55"/>
                                        </p:tgtEl>
                                        <p:attrNameLst>
                                          <p:attrName>ppt_x</p:attrName>
                                          <p:attrName>ppt_y</p:attrName>
                                        </p:attrNameLst>
                                      </p:cBhvr>
                                      <p:rCtr x="-6211" y="0"/>
                                    </p:animMotion>
                                  </p:childTnLst>
                                </p:cTn>
                              </p:par>
                              <p:par>
                                <p:cTn id="88" presetID="35" presetClass="path" presetSubtype="0" decel="50000" fill="hold" nodeType="withEffect">
                                  <p:stCondLst>
                                    <p:cond delay="750"/>
                                  </p:stCondLst>
                                  <p:childTnLst>
                                    <p:animMotion origin="layout" path="M 0.01601 4.07407E-6 L 3.54167E-6 4.07407E-6 " pathEditMode="relative" rAng="0" ptsTypes="AA">
                                      <p:cBhvr>
                                        <p:cTn id="89" dur="750" fill="hold"/>
                                        <p:tgtEl>
                                          <p:spTgt spid="55"/>
                                        </p:tgtEl>
                                        <p:attrNameLst>
                                          <p:attrName>ppt_x</p:attrName>
                                          <p:attrName>ppt_y</p:attrName>
                                        </p:attrNameLst>
                                      </p:cBhvr>
                                      <p:rCtr x="-807" y="0"/>
                                    </p:animMotion>
                                  </p:childTnLst>
                                </p:cTn>
                              </p:par>
                              <p:par>
                                <p:cTn id="90" presetID="10" presetClass="entr" presetSubtype="0" fill="hold" nodeType="with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fade">
                                      <p:cBhvr>
                                        <p:cTn id="92" dur="750"/>
                                        <p:tgtEl>
                                          <p:spTgt spid="56"/>
                                        </p:tgtEl>
                                      </p:cBhvr>
                                    </p:animEffect>
                                  </p:childTnLst>
                                </p:cTn>
                              </p:par>
                              <p:par>
                                <p:cTn id="93" presetID="63" presetClass="path" presetSubtype="0" decel="50000" fill="hold" nodeType="withEffect">
                                  <p:stCondLst>
                                    <p:cond delay="0"/>
                                  </p:stCondLst>
                                  <p:childTnLst>
                                    <p:animMotion origin="layout" path="M 0.01523 3.7037E-6 L -0.10885 3.7037E-6 " pathEditMode="relative" rAng="0" ptsTypes="AA">
                                      <p:cBhvr>
                                        <p:cTn id="94" dur="750" spd="-100000" fill="hold"/>
                                        <p:tgtEl>
                                          <p:spTgt spid="56"/>
                                        </p:tgtEl>
                                        <p:attrNameLst>
                                          <p:attrName>ppt_x</p:attrName>
                                          <p:attrName>ppt_y</p:attrName>
                                        </p:attrNameLst>
                                      </p:cBhvr>
                                      <p:rCtr x="-6211" y="0"/>
                                    </p:animMotion>
                                  </p:childTnLst>
                                </p:cTn>
                              </p:par>
                              <p:par>
                                <p:cTn id="95" presetID="35" presetClass="path" presetSubtype="0" decel="50000" fill="hold" nodeType="withEffect">
                                  <p:stCondLst>
                                    <p:cond delay="750"/>
                                  </p:stCondLst>
                                  <p:childTnLst>
                                    <p:animMotion origin="layout" path="M 0.01602 3.7037E-6 L 2.08333E-7 3.7037E-6 " pathEditMode="relative" rAng="0" ptsTypes="AA">
                                      <p:cBhvr>
                                        <p:cTn id="96" dur="750" fill="hold"/>
                                        <p:tgtEl>
                                          <p:spTgt spid="56"/>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6" grpId="0"/>
      <p:bldP spid="46" grpId="1"/>
      <p:bldP spid="47" grpId="0"/>
      <p:bldP spid="47" grpId="1"/>
      <p:bldP spid="48" grpId="0"/>
      <p:bldP spid="48" grpId="1"/>
      <p:bldP spid="49" grpId="0"/>
      <p:bldP spid="49" grpId="1"/>
      <p:bldP spid="52" grpId="0"/>
      <p:bldP spid="52" grpId="1"/>
      <p:bldP spid="53" grpId="0"/>
      <p:bldP spid="53" grpId="1"/>
      <p:bldP spid="53"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DD2D4-A5CC-498D-A4DF-7AF0015E9808}"/>
              </a:ext>
            </a:extLst>
          </p:cNvPr>
          <p:cNvSpPr>
            <a:spLocks noGrp="1"/>
          </p:cNvSpPr>
          <p:nvPr>
            <p:ph type="title"/>
          </p:nvPr>
        </p:nvSpPr>
        <p:spPr/>
        <p:txBody>
          <a:bodyPr/>
          <a:lstStyle/>
          <a:p>
            <a:r>
              <a:rPr lang="en-US" dirty="0"/>
              <a:t>Nonlinear phase via HNLF</a:t>
            </a:r>
            <a:endParaRPr lang="de-DE" dirty="0"/>
          </a:p>
        </p:txBody>
      </p:sp>
      <p:sp>
        <p:nvSpPr>
          <p:cNvPr id="4" name="TextBox 3">
            <a:extLst>
              <a:ext uri="{FF2B5EF4-FFF2-40B4-BE49-F238E27FC236}">
                <a16:creationId xmlns:a16="http://schemas.microsoft.com/office/drawing/2014/main" id="{E53F0644-0212-4D01-A0C4-B3F48C444E04}"/>
              </a:ext>
            </a:extLst>
          </p:cNvPr>
          <p:cNvSpPr txBox="1"/>
          <p:nvPr/>
        </p:nvSpPr>
        <p:spPr>
          <a:xfrm rot="20534632">
            <a:off x="2127799" y="2432033"/>
            <a:ext cx="925253" cy="400110"/>
          </a:xfrm>
          <a:prstGeom prst="rect">
            <a:avLst/>
          </a:prstGeom>
          <a:noFill/>
        </p:spPr>
        <p:txBody>
          <a:bodyPr wrap="square" rtlCol="0">
            <a:spAutoFit/>
          </a:bodyPr>
          <a:lstStyle/>
          <a:p>
            <a:r>
              <a:rPr lang="en-US" sz="2000" dirty="0"/>
              <a:t>50/50</a:t>
            </a:r>
            <a:endParaRPr lang="de-DE" sz="2000" dirty="0"/>
          </a:p>
        </p:txBody>
      </p:sp>
      <p:sp>
        <p:nvSpPr>
          <p:cNvPr id="5" name="TextBox 4">
            <a:extLst>
              <a:ext uri="{FF2B5EF4-FFF2-40B4-BE49-F238E27FC236}">
                <a16:creationId xmlns:a16="http://schemas.microsoft.com/office/drawing/2014/main" id="{CE381513-0B97-44A1-A948-678398C988D0}"/>
              </a:ext>
            </a:extLst>
          </p:cNvPr>
          <p:cNvSpPr txBox="1"/>
          <p:nvPr/>
        </p:nvSpPr>
        <p:spPr>
          <a:xfrm>
            <a:off x="596241" y="2911349"/>
            <a:ext cx="1005403"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099BF496-182D-4ACA-BF3E-2612DE430FCA}"/>
              </a:ext>
            </a:extLst>
          </p:cNvPr>
          <p:cNvSpPr txBox="1"/>
          <p:nvPr/>
        </p:nvSpPr>
        <p:spPr>
          <a:xfrm>
            <a:off x="1811158" y="3386780"/>
            <a:ext cx="876412"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2073F0BC-0725-4762-8233-276F57DD2168}"/>
              </a:ext>
            </a:extLst>
          </p:cNvPr>
          <p:cNvSpPr txBox="1"/>
          <p:nvPr/>
        </p:nvSpPr>
        <p:spPr>
          <a:xfrm rot="20534632">
            <a:off x="699600" y="1478385"/>
            <a:ext cx="1429011" cy="400110"/>
          </a:xfrm>
          <a:prstGeom prst="rect">
            <a:avLst/>
          </a:prstGeom>
          <a:noFill/>
        </p:spPr>
        <p:txBody>
          <a:bodyPr wrap="square" rtlCol="0">
            <a:spAutoFit/>
          </a:bodyPr>
          <a:lstStyle/>
          <a:p>
            <a:r>
              <a:rPr lang="en-US" sz="2000" dirty="0"/>
              <a:t>switcher</a:t>
            </a:r>
            <a:endParaRPr lang="de-DE" sz="2000" dirty="0"/>
          </a:p>
        </p:txBody>
      </p:sp>
      <p:grpSp>
        <p:nvGrpSpPr>
          <p:cNvPr id="9" name="Group 8">
            <a:extLst>
              <a:ext uri="{FF2B5EF4-FFF2-40B4-BE49-F238E27FC236}">
                <a16:creationId xmlns:a16="http://schemas.microsoft.com/office/drawing/2014/main" id="{ED94808E-8EB6-4754-8C19-87C5AF2FDBCE}"/>
              </a:ext>
            </a:extLst>
          </p:cNvPr>
          <p:cNvGrpSpPr/>
          <p:nvPr/>
        </p:nvGrpSpPr>
        <p:grpSpPr>
          <a:xfrm>
            <a:off x="608959" y="1310392"/>
            <a:ext cx="3565413" cy="2265991"/>
            <a:chOff x="99585" y="1900481"/>
            <a:chExt cx="4646321" cy="2952959"/>
          </a:xfrm>
        </p:grpSpPr>
        <p:sp>
          <p:nvSpPr>
            <p:cNvPr id="10" name="Freeform: Shape 9">
              <a:extLst>
                <a:ext uri="{FF2B5EF4-FFF2-40B4-BE49-F238E27FC236}">
                  <a16:creationId xmlns:a16="http://schemas.microsoft.com/office/drawing/2014/main" id="{E16674E1-A9A3-4B45-B6BB-82BE35D22CA3}"/>
                </a:ext>
              </a:extLst>
            </p:cNvPr>
            <p:cNvSpPr/>
            <p:nvPr/>
          </p:nvSpPr>
          <p:spPr>
            <a:xfrm>
              <a:off x="99585" y="2095474"/>
              <a:ext cx="1994907" cy="870554"/>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Arrow: Circular 29">
              <a:extLst>
                <a:ext uri="{FF2B5EF4-FFF2-40B4-BE49-F238E27FC236}">
                  <a16:creationId xmlns:a16="http://schemas.microsoft.com/office/drawing/2014/main" id="{1963EB65-C06F-4235-9216-EF00539AEBF8}"/>
                </a:ext>
              </a:extLst>
            </p:cNvPr>
            <p:cNvSpPr/>
            <p:nvPr/>
          </p:nvSpPr>
          <p:spPr>
            <a:xfrm rot="11436321">
              <a:off x="641269" y="347239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Arrow: Circular 29">
              <a:extLst>
                <a:ext uri="{FF2B5EF4-FFF2-40B4-BE49-F238E27FC236}">
                  <a16:creationId xmlns:a16="http://schemas.microsoft.com/office/drawing/2014/main" id="{DE36AFC8-0387-4B84-A8D9-1B0E0F099C3D}"/>
                </a:ext>
              </a:extLst>
            </p:cNvPr>
            <p:cNvSpPr/>
            <p:nvPr/>
          </p:nvSpPr>
          <p:spPr>
            <a:xfrm rot="5400000" flipV="1">
              <a:off x="2794345" y="4239294"/>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nvGrpSpPr>
            <p:cNvPr id="13" name="Group 12">
              <a:extLst>
                <a:ext uri="{FF2B5EF4-FFF2-40B4-BE49-F238E27FC236}">
                  <a16:creationId xmlns:a16="http://schemas.microsoft.com/office/drawing/2014/main" id="{0998A9B2-337B-4CF3-AC3E-80E73FA256A8}"/>
                </a:ext>
              </a:extLst>
            </p:cNvPr>
            <p:cNvGrpSpPr/>
            <p:nvPr/>
          </p:nvGrpSpPr>
          <p:grpSpPr>
            <a:xfrm>
              <a:off x="507278" y="2762013"/>
              <a:ext cx="4238628" cy="2091427"/>
              <a:chOff x="1533525" y="2733675"/>
              <a:chExt cx="4238628" cy="2091427"/>
            </a:xfrm>
            <a:scene3d>
              <a:camera prst="orthographicFront"/>
              <a:lightRig rig="morning" dir="t"/>
            </a:scene3d>
          </p:grpSpPr>
          <p:sp>
            <p:nvSpPr>
              <p:cNvPr id="20" name="Oval 19">
                <a:extLst>
                  <a:ext uri="{FF2B5EF4-FFF2-40B4-BE49-F238E27FC236}">
                    <a16:creationId xmlns:a16="http://schemas.microsoft.com/office/drawing/2014/main" id="{F4D52F04-8907-4B89-8810-E61AD343E253}"/>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Oval 20">
                <a:extLst>
                  <a:ext uri="{FF2B5EF4-FFF2-40B4-BE49-F238E27FC236}">
                    <a16:creationId xmlns:a16="http://schemas.microsoft.com/office/drawing/2014/main" id="{ABEA6366-CBB0-4DF8-9E13-055C42FE73F0}"/>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 name="Oval 13">
              <a:extLst>
                <a:ext uri="{FF2B5EF4-FFF2-40B4-BE49-F238E27FC236}">
                  <a16:creationId xmlns:a16="http://schemas.microsoft.com/office/drawing/2014/main" id="{603A1328-94E5-490C-B9C2-494DA77D3B00}"/>
                </a:ext>
              </a:extLst>
            </p:cNvPr>
            <p:cNvSpPr/>
            <p:nvPr/>
          </p:nvSpPr>
          <p:spPr>
            <a:xfrm rot="20069192">
              <a:off x="2644006" y="3801140"/>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Arrow: Circular 29">
              <a:extLst>
                <a:ext uri="{FF2B5EF4-FFF2-40B4-BE49-F238E27FC236}">
                  <a16:creationId xmlns:a16="http://schemas.microsoft.com/office/drawing/2014/main" id="{65591BC1-A12D-476A-A713-2E4F3B4D36CA}"/>
                </a:ext>
              </a:extLst>
            </p:cNvPr>
            <p:cNvSpPr/>
            <p:nvPr/>
          </p:nvSpPr>
          <p:spPr>
            <a:xfrm>
              <a:off x="2346717" y="297003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6" name="Arrow: Circular 29">
              <a:extLst>
                <a:ext uri="{FF2B5EF4-FFF2-40B4-BE49-F238E27FC236}">
                  <a16:creationId xmlns:a16="http://schemas.microsoft.com/office/drawing/2014/main" id="{ACAD81FF-1637-493A-91BE-F8C334B9404F}"/>
                </a:ext>
              </a:extLst>
            </p:cNvPr>
            <p:cNvSpPr/>
            <p:nvPr/>
          </p:nvSpPr>
          <p:spPr>
            <a:xfrm rot="14855527" flipV="1">
              <a:off x="4094965" y="3962894"/>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8" name="Oval 17">
              <a:extLst>
                <a:ext uri="{FF2B5EF4-FFF2-40B4-BE49-F238E27FC236}">
                  <a16:creationId xmlns:a16="http://schemas.microsoft.com/office/drawing/2014/main" id="{EC35BB5F-A30B-4A98-96BE-9A27D083EA46}"/>
                </a:ext>
              </a:extLst>
            </p:cNvPr>
            <p:cNvSpPr/>
            <p:nvPr/>
          </p:nvSpPr>
          <p:spPr>
            <a:xfrm rot="20924840">
              <a:off x="941473" y="270855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lowchart: Delay 18">
              <a:extLst>
                <a:ext uri="{FF2B5EF4-FFF2-40B4-BE49-F238E27FC236}">
                  <a16:creationId xmlns:a16="http://schemas.microsoft.com/office/drawing/2014/main" id="{D3257A90-C960-49F7-A561-40125C918517}"/>
                </a:ext>
              </a:extLst>
            </p:cNvPr>
            <p:cNvSpPr/>
            <p:nvPr/>
          </p:nvSpPr>
          <p:spPr>
            <a:xfrm>
              <a:off x="1786146" y="1900481"/>
              <a:ext cx="627207" cy="326234"/>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 name="TextBox 21">
            <a:extLst>
              <a:ext uri="{FF2B5EF4-FFF2-40B4-BE49-F238E27FC236}">
                <a16:creationId xmlns:a16="http://schemas.microsoft.com/office/drawing/2014/main" id="{4E94CB1C-AFAE-4E65-AA76-4811BD9CB3F7}"/>
              </a:ext>
            </a:extLst>
          </p:cNvPr>
          <p:cNvSpPr txBox="1"/>
          <p:nvPr/>
        </p:nvSpPr>
        <p:spPr>
          <a:xfrm>
            <a:off x="982039" y="990144"/>
            <a:ext cx="1811784" cy="400110"/>
          </a:xfrm>
          <a:prstGeom prst="rect">
            <a:avLst/>
          </a:prstGeom>
          <a:noFill/>
        </p:spPr>
        <p:txBody>
          <a:bodyPr wrap="square" rtlCol="0">
            <a:spAutoFit/>
          </a:bodyPr>
          <a:lstStyle/>
          <a:p>
            <a:pPr algn="ctr"/>
            <a:r>
              <a:rPr lang="en-US" sz="2000" dirty="0"/>
              <a:t>Photodetector</a:t>
            </a:r>
            <a:endParaRPr lang="de-DE" dirty="0"/>
          </a:p>
        </p:txBody>
      </p:sp>
      <p:grpSp>
        <p:nvGrpSpPr>
          <p:cNvPr id="29" name="Group 28">
            <a:extLst>
              <a:ext uri="{FF2B5EF4-FFF2-40B4-BE49-F238E27FC236}">
                <a16:creationId xmlns:a16="http://schemas.microsoft.com/office/drawing/2014/main" id="{78AEE65E-C760-4A1B-80F2-9BC379D44E3D}"/>
              </a:ext>
            </a:extLst>
          </p:cNvPr>
          <p:cNvGrpSpPr/>
          <p:nvPr/>
        </p:nvGrpSpPr>
        <p:grpSpPr>
          <a:xfrm rot="17203016">
            <a:off x="3568761" y="2292427"/>
            <a:ext cx="671405" cy="498546"/>
            <a:chOff x="3591252" y="3485925"/>
            <a:chExt cx="671405" cy="498546"/>
          </a:xfrm>
        </p:grpSpPr>
        <p:sp>
          <p:nvSpPr>
            <p:cNvPr id="24" name="Oval 23">
              <a:extLst>
                <a:ext uri="{FF2B5EF4-FFF2-40B4-BE49-F238E27FC236}">
                  <a16:creationId xmlns:a16="http://schemas.microsoft.com/office/drawing/2014/main" id="{AAB8DA5D-A35C-41E5-BA60-9AA4C2D66200}"/>
                </a:ext>
              </a:extLst>
            </p:cNvPr>
            <p:cNvSpPr/>
            <p:nvPr/>
          </p:nvSpPr>
          <p:spPr>
            <a:xfrm>
              <a:off x="3620818" y="3584361"/>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Oval 24">
              <a:extLst>
                <a:ext uri="{FF2B5EF4-FFF2-40B4-BE49-F238E27FC236}">
                  <a16:creationId xmlns:a16="http://schemas.microsoft.com/office/drawing/2014/main" id="{332B2860-EEA8-459B-8962-798D94EFD76B}"/>
                </a:ext>
              </a:extLst>
            </p:cNvPr>
            <p:cNvSpPr/>
            <p:nvPr/>
          </p:nvSpPr>
          <p:spPr>
            <a:xfrm>
              <a:off x="3606035" y="3535143"/>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Oval 25">
              <a:extLst>
                <a:ext uri="{FF2B5EF4-FFF2-40B4-BE49-F238E27FC236}">
                  <a16:creationId xmlns:a16="http://schemas.microsoft.com/office/drawing/2014/main" id="{4E1DD28A-203F-4ADD-B04B-DDDD5B46E5BE}"/>
                </a:ext>
              </a:extLst>
            </p:cNvPr>
            <p:cNvSpPr/>
            <p:nvPr/>
          </p:nvSpPr>
          <p:spPr>
            <a:xfrm>
              <a:off x="3591252" y="3485925"/>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0" name="Group 29">
            <a:extLst>
              <a:ext uri="{FF2B5EF4-FFF2-40B4-BE49-F238E27FC236}">
                <a16:creationId xmlns:a16="http://schemas.microsoft.com/office/drawing/2014/main" id="{7B7E92EF-ED72-44C5-9EC0-EDD549189F5D}"/>
              </a:ext>
            </a:extLst>
          </p:cNvPr>
          <p:cNvGrpSpPr/>
          <p:nvPr/>
        </p:nvGrpSpPr>
        <p:grpSpPr>
          <a:xfrm rot="17203016">
            <a:off x="2587029" y="1737684"/>
            <a:ext cx="671405" cy="498546"/>
            <a:chOff x="3591252" y="3485925"/>
            <a:chExt cx="671405" cy="498546"/>
          </a:xfrm>
        </p:grpSpPr>
        <p:sp>
          <p:nvSpPr>
            <p:cNvPr id="31" name="Oval 30">
              <a:extLst>
                <a:ext uri="{FF2B5EF4-FFF2-40B4-BE49-F238E27FC236}">
                  <a16:creationId xmlns:a16="http://schemas.microsoft.com/office/drawing/2014/main" id="{4305CC5F-DBC3-401B-805C-12D7DBE0493C}"/>
                </a:ext>
              </a:extLst>
            </p:cNvPr>
            <p:cNvSpPr/>
            <p:nvPr/>
          </p:nvSpPr>
          <p:spPr>
            <a:xfrm>
              <a:off x="3620818" y="3584361"/>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a:extLst>
                <a:ext uri="{FF2B5EF4-FFF2-40B4-BE49-F238E27FC236}">
                  <a16:creationId xmlns:a16="http://schemas.microsoft.com/office/drawing/2014/main" id="{DD3DC06E-CBB3-473C-BDE4-E22DDCBE2D12}"/>
                </a:ext>
              </a:extLst>
            </p:cNvPr>
            <p:cNvSpPr/>
            <p:nvPr/>
          </p:nvSpPr>
          <p:spPr>
            <a:xfrm>
              <a:off x="3606035" y="3535143"/>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a:extLst>
                <a:ext uri="{FF2B5EF4-FFF2-40B4-BE49-F238E27FC236}">
                  <a16:creationId xmlns:a16="http://schemas.microsoft.com/office/drawing/2014/main" id="{0A98A60C-EACB-4CCB-A7EE-021DBE0E4B86}"/>
                </a:ext>
              </a:extLst>
            </p:cNvPr>
            <p:cNvSpPr/>
            <p:nvPr/>
          </p:nvSpPr>
          <p:spPr>
            <a:xfrm>
              <a:off x="3591252" y="3485925"/>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Box 33">
            <a:extLst>
              <a:ext uri="{FF2B5EF4-FFF2-40B4-BE49-F238E27FC236}">
                <a16:creationId xmlns:a16="http://schemas.microsoft.com/office/drawing/2014/main" id="{1D2CB4BC-E569-4F36-9876-8311BF3DC8BF}"/>
              </a:ext>
            </a:extLst>
          </p:cNvPr>
          <p:cNvSpPr txBox="1"/>
          <p:nvPr/>
        </p:nvSpPr>
        <p:spPr>
          <a:xfrm rot="1918328">
            <a:off x="2749165" y="1694299"/>
            <a:ext cx="2215671" cy="369332"/>
          </a:xfrm>
          <a:prstGeom prst="rect">
            <a:avLst/>
          </a:prstGeom>
          <a:noFill/>
        </p:spPr>
        <p:txBody>
          <a:bodyPr wrap="none" rtlCol="0">
            <a:spAutoFit/>
          </a:bodyPr>
          <a:lstStyle/>
          <a:p>
            <a:r>
              <a:rPr lang="en-US" dirty="0"/>
              <a:t>Highly nonlinear fiber</a:t>
            </a:r>
            <a:endParaRPr lang="de-DE" dirty="0"/>
          </a:p>
        </p:txBody>
      </p:sp>
      <p:sp>
        <p:nvSpPr>
          <p:cNvPr id="41" name="TextBox 40">
            <a:extLst>
              <a:ext uri="{FF2B5EF4-FFF2-40B4-BE49-F238E27FC236}">
                <a16:creationId xmlns:a16="http://schemas.microsoft.com/office/drawing/2014/main" id="{787230DA-3509-4B00-8F7F-FC2354326065}"/>
              </a:ext>
            </a:extLst>
          </p:cNvPr>
          <p:cNvSpPr txBox="1"/>
          <p:nvPr/>
        </p:nvSpPr>
        <p:spPr>
          <a:xfrm>
            <a:off x="259559" y="3782220"/>
            <a:ext cx="5553572" cy="884538"/>
          </a:xfrm>
          <a:prstGeom prst="rect">
            <a:avLst/>
          </a:prstGeom>
          <a:noFill/>
        </p:spPr>
        <p:txBody>
          <a:bodyPr wrap="square">
            <a:spAutoFit/>
          </a:bodyPr>
          <a:lstStyle/>
          <a:p>
            <a:pPr marR="0" lvl="0" algn="l" defTabSz="914400" rtl="0" eaLnBrk="1" fontAlgn="auto" latinLnBrk="0" hangingPunct="1">
              <a:lnSpc>
                <a:spcPct val="110000"/>
              </a:lnSpc>
              <a:spcBef>
                <a:spcPts val="1000"/>
              </a:spcBef>
              <a:spcAft>
                <a:spcPts val="0"/>
              </a:spcAft>
              <a:buClrTx/>
              <a:buSzTx/>
              <a:tabLst/>
              <a:defRPr/>
            </a:pPr>
            <a:r>
              <a:rPr lang="en-US" sz="2400" dirty="0">
                <a:solidFill>
                  <a:prstClr val="black"/>
                </a:solidFill>
                <a:latin typeface="Calibri" panose="020F0502020204030204" pitchFamily="34" charset="0"/>
                <a:cs typeface="Calibri" panose="020F0502020204030204" pitchFamily="34" charset="0"/>
              </a:rPr>
              <a:t>Optical pulses acquires a power-dependent nonlinear phase via self-phase modulation.</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A4E5429F-7AFB-4B13-99FC-1197D163051F}"/>
                  </a:ext>
                </a:extLst>
              </p:cNvPr>
              <p:cNvSpPr txBox="1"/>
              <p:nvPr/>
            </p:nvSpPr>
            <p:spPr>
              <a:xfrm>
                <a:off x="6541982" y="6106674"/>
                <a:ext cx="2816629" cy="400110"/>
              </a:xfrm>
              <a:prstGeom prst="rect">
                <a:avLst/>
              </a:prstGeom>
              <a:noFill/>
            </p:spPr>
            <p:txBody>
              <a:bodyPr wrap="square">
                <a:spAutoFit/>
              </a:bodyPr>
              <a:lstStyle/>
              <a:p>
                <a14:m>
                  <m:oMath xmlns:m="http://schemas.openxmlformats.org/officeDocument/2006/math">
                    <m:r>
                      <a:rPr lang="en-US" sz="2000" b="0" i="1" dirty="0" smtClean="0">
                        <a:solidFill>
                          <a:schemeClr val="tx1"/>
                        </a:solidFill>
                        <a:latin typeface="Cambria Math" panose="02040503050406030204" pitchFamily="18" charset="0"/>
                        <a:ea typeface="Cambria Math" panose="02040503050406030204" pitchFamily="18" charset="0"/>
                      </a:rPr>
                      <m:t>𝜒</m:t>
                    </m:r>
                    <m:r>
                      <a:rPr lang="en-US" sz="2000" b="0" i="1" dirty="0" smtClean="0">
                        <a:solidFill>
                          <a:schemeClr val="tx1"/>
                        </a:solidFill>
                        <a:latin typeface="Cambria Math" panose="02040503050406030204" pitchFamily="18" charset="0"/>
                        <a:ea typeface="Cambria Math" panose="02040503050406030204" pitchFamily="18" charset="0"/>
                      </a:rPr>
                      <m:t>→</m:t>
                    </m:r>
                  </m:oMath>
                </a14:m>
                <a:r>
                  <a:rPr lang="de-DE" sz="2000" dirty="0">
                    <a:solidFill>
                      <a:schemeClr val="tx1"/>
                    </a:solidFill>
                  </a:rPr>
                  <a:t> nonlinear coefficient</a:t>
                </a:r>
              </a:p>
            </p:txBody>
          </p:sp>
        </mc:Choice>
        <mc:Fallback xmlns="">
          <p:sp>
            <p:nvSpPr>
              <p:cNvPr id="43" name="TextBox 42">
                <a:extLst>
                  <a:ext uri="{FF2B5EF4-FFF2-40B4-BE49-F238E27FC236}">
                    <a16:creationId xmlns:a16="http://schemas.microsoft.com/office/drawing/2014/main" id="{A4E5429F-7AFB-4B13-99FC-1197D163051F}"/>
                  </a:ext>
                </a:extLst>
              </p:cNvPr>
              <p:cNvSpPr txBox="1">
                <a:spLocks noRot="1" noChangeAspect="1" noMove="1" noResize="1" noEditPoints="1" noAdjustHandles="1" noChangeArrowheads="1" noChangeShapeType="1" noTextEdit="1"/>
              </p:cNvSpPr>
              <p:nvPr/>
            </p:nvSpPr>
            <p:spPr>
              <a:xfrm>
                <a:off x="6541982" y="6106674"/>
                <a:ext cx="2816629" cy="400110"/>
              </a:xfrm>
              <a:prstGeom prst="rect">
                <a:avLst/>
              </a:prstGeom>
              <a:blipFill>
                <a:blip r:embed="rId2"/>
                <a:stretch>
                  <a:fillRect t="-9231" r="-2381" b="-27692"/>
                </a:stretch>
              </a:blipFill>
            </p:spPr>
            <p:txBody>
              <a:bodyPr/>
              <a:lstStyle/>
              <a:p>
                <a:r>
                  <a:rPr lang="de-DE">
                    <a:noFill/>
                  </a:rPr>
                  <a:t> </a:t>
                </a:r>
              </a:p>
            </p:txBody>
          </p:sp>
        </mc:Fallback>
      </mc:AlternateContent>
      <p:pic>
        <p:nvPicPr>
          <p:cNvPr id="62" name="Picture 61">
            <a:extLst>
              <a:ext uri="{FF2B5EF4-FFF2-40B4-BE49-F238E27FC236}">
                <a16:creationId xmlns:a16="http://schemas.microsoft.com/office/drawing/2014/main" id="{803F7EBA-A65F-4877-966C-14CF289AEF9F}"/>
              </a:ext>
            </a:extLst>
          </p:cNvPr>
          <p:cNvPicPr>
            <a:picLocks noChangeAspect="1"/>
          </p:cNvPicPr>
          <p:nvPr/>
        </p:nvPicPr>
        <p:blipFill rotWithShape="1">
          <a:blip r:embed="rId3"/>
          <a:srcRect t="250" r="1708" b="-1"/>
          <a:stretch/>
        </p:blipFill>
        <p:spPr>
          <a:xfrm>
            <a:off x="8943976" y="1252909"/>
            <a:ext cx="2509579" cy="3266765"/>
          </a:xfrm>
          <a:prstGeom prst="rect">
            <a:avLst/>
          </a:prstGeom>
        </p:spPr>
      </p:pic>
      <p:pic>
        <p:nvPicPr>
          <p:cNvPr id="64" name="Picture 63">
            <a:extLst>
              <a:ext uri="{FF2B5EF4-FFF2-40B4-BE49-F238E27FC236}">
                <a16:creationId xmlns:a16="http://schemas.microsoft.com/office/drawing/2014/main" id="{EADFFAEA-02D1-482D-975A-E0A388D92F8D}"/>
              </a:ext>
            </a:extLst>
          </p:cNvPr>
          <p:cNvPicPr>
            <a:picLocks noChangeAspect="1"/>
          </p:cNvPicPr>
          <p:nvPr/>
        </p:nvPicPr>
        <p:blipFill>
          <a:blip r:embed="rId4"/>
          <a:stretch>
            <a:fillRect/>
          </a:stretch>
        </p:blipFill>
        <p:spPr>
          <a:xfrm>
            <a:off x="6356095" y="1256328"/>
            <a:ext cx="2509579" cy="3266765"/>
          </a:xfrm>
          <a:prstGeom prst="rect">
            <a:avLst/>
          </a:prstGeom>
        </p:spPr>
      </p:pic>
      <p:sp>
        <p:nvSpPr>
          <p:cNvPr id="66" name="TextBox 65">
            <a:extLst>
              <a:ext uri="{FF2B5EF4-FFF2-40B4-BE49-F238E27FC236}">
                <a16:creationId xmlns:a16="http://schemas.microsoft.com/office/drawing/2014/main" id="{11073C99-1C61-4090-A746-528AAFCB638E}"/>
              </a:ext>
            </a:extLst>
          </p:cNvPr>
          <p:cNvSpPr txBox="1"/>
          <p:nvPr/>
        </p:nvSpPr>
        <p:spPr>
          <a:xfrm>
            <a:off x="10038867" y="4699090"/>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sp>
        <p:nvSpPr>
          <p:cNvPr id="70" name="TextBox 69">
            <a:extLst>
              <a:ext uri="{FF2B5EF4-FFF2-40B4-BE49-F238E27FC236}">
                <a16:creationId xmlns:a16="http://schemas.microsoft.com/office/drawing/2014/main" id="{6009F8BE-B455-465C-831E-108B4124D210}"/>
              </a:ext>
            </a:extLst>
          </p:cNvPr>
          <p:cNvSpPr txBox="1"/>
          <p:nvPr/>
        </p:nvSpPr>
        <p:spPr>
          <a:xfrm>
            <a:off x="10041510" y="4452598"/>
            <a:ext cx="314510" cy="400110"/>
          </a:xfrm>
          <a:prstGeom prst="rect">
            <a:avLst/>
          </a:prstGeom>
          <a:noFill/>
        </p:spPr>
        <p:txBody>
          <a:bodyPr wrap="none" rtlCol="0">
            <a:spAutoFit/>
          </a:bodyPr>
          <a:lstStyle/>
          <a:p>
            <a:r>
              <a:rPr lang="en-US" sz="2000" dirty="0"/>
              <a:t>0</a:t>
            </a:r>
            <a:endParaRPr lang="de-DE" sz="2000" dirty="0"/>
          </a:p>
        </p:txBody>
      </p:sp>
      <p:sp>
        <p:nvSpPr>
          <p:cNvPr id="71" name="TextBox 70">
            <a:extLst>
              <a:ext uri="{FF2B5EF4-FFF2-40B4-BE49-F238E27FC236}">
                <a16:creationId xmlns:a16="http://schemas.microsoft.com/office/drawing/2014/main" id="{BD967017-2038-4F22-9450-1A721E4D9120}"/>
              </a:ext>
            </a:extLst>
          </p:cNvPr>
          <p:cNvSpPr txBox="1"/>
          <p:nvPr/>
        </p:nvSpPr>
        <p:spPr>
          <a:xfrm>
            <a:off x="10789826" y="4447709"/>
            <a:ext cx="444352" cy="400110"/>
          </a:xfrm>
          <a:prstGeom prst="rect">
            <a:avLst/>
          </a:prstGeom>
          <a:noFill/>
        </p:spPr>
        <p:txBody>
          <a:bodyPr wrap="none" rtlCol="0">
            <a:spAutoFit/>
          </a:bodyPr>
          <a:lstStyle/>
          <a:p>
            <a:r>
              <a:rPr lang="en-US" sz="2000" dirty="0"/>
              <a:t>20</a:t>
            </a:r>
            <a:endParaRPr lang="de-DE" sz="2000" dirty="0"/>
          </a:p>
        </p:txBody>
      </p:sp>
      <p:sp>
        <p:nvSpPr>
          <p:cNvPr id="72" name="TextBox 71">
            <a:extLst>
              <a:ext uri="{FF2B5EF4-FFF2-40B4-BE49-F238E27FC236}">
                <a16:creationId xmlns:a16="http://schemas.microsoft.com/office/drawing/2014/main" id="{5B874E52-5B71-43D6-BD9F-38035D9B2414}"/>
              </a:ext>
            </a:extLst>
          </p:cNvPr>
          <p:cNvSpPr txBox="1"/>
          <p:nvPr/>
        </p:nvSpPr>
        <p:spPr>
          <a:xfrm>
            <a:off x="9127053" y="4447709"/>
            <a:ext cx="522900" cy="400110"/>
          </a:xfrm>
          <a:prstGeom prst="rect">
            <a:avLst/>
          </a:prstGeom>
          <a:noFill/>
        </p:spPr>
        <p:txBody>
          <a:bodyPr wrap="none" rtlCol="0">
            <a:spAutoFit/>
          </a:bodyPr>
          <a:lstStyle/>
          <a:p>
            <a:r>
              <a:rPr lang="en-US" sz="2000" dirty="0"/>
              <a:t>-20</a:t>
            </a:r>
            <a:endParaRPr lang="de-DE" sz="2000" dirty="0"/>
          </a:p>
        </p:txBody>
      </p:sp>
      <p:sp>
        <p:nvSpPr>
          <p:cNvPr id="73" name="TextBox 72">
            <a:extLst>
              <a:ext uri="{FF2B5EF4-FFF2-40B4-BE49-F238E27FC236}">
                <a16:creationId xmlns:a16="http://schemas.microsoft.com/office/drawing/2014/main" id="{6B1F2FD3-3294-4CF8-8C41-35580B3F2577}"/>
              </a:ext>
            </a:extLst>
          </p:cNvPr>
          <p:cNvSpPr txBox="1"/>
          <p:nvPr/>
        </p:nvSpPr>
        <p:spPr>
          <a:xfrm>
            <a:off x="7400582" y="4677106"/>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sp>
        <p:nvSpPr>
          <p:cNvPr id="74" name="TextBox 73">
            <a:extLst>
              <a:ext uri="{FF2B5EF4-FFF2-40B4-BE49-F238E27FC236}">
                <a16:creationId xmlns:a16="http://schemas.microsoft.com/office/drawing/2014/main" id="{C707FE6A-1BE8-4996-8BB5-F1F1D17EA46E}"/>
              </a:ext>
            </a:extLst>
          </p:cNvPr>
          <p:cNvSpPr txBox="1"/>
          <p:nvPr/>
        </p:nvSpPr>
        <p:spPr>
          <a:xfrm>
            <a:off x="7403225" y="4430614"/>
            <a:ext cx="314510" cy="400110"/>
          </a:xfrm>
          <a:prstGeom prst="rect">
            <a:avLst/>
          </a:prstGeom>
          <a:noFill/>
        </p:spPr>
        <p:txBody>
          <a:bodyPr wrap="none" rtlCol="0">
            <a:spAutoFit/>
          </a:bodyPr>
          <a:lstStyle/>
          <a:p>
            <a:r>
              <a:rPr lang="en-US" sz="2000" dirty="0"/>
              <a:t>0</a:t>
            </a:r>
            <a:endParaRPr lang="de-DE" sz="2000" dirty="0"/>
          </a:p>
        </p:txBody>
      </p:sp>
      <p:sp>
        <p:nvSpPr>
          <p:cNvPr id="75" name="TextBox 74">
            <a:extLst>
              <a:ext uri="{FF2B5EF4-FFF2-40B4-BE49-F238E27FC236}">
                <a16:creationId xmlns:a16="http://schemas.microsoft.com/office/drawing/2014/main" id="{3880C000-24A2-45C4-B739-E338E99389BA}"/>
              </a:ext>
            </a:extLst>
          </p:cNvPr>
          <p:cNvSpPr txBox="1"/>
          <p:nvPr/>
        </p:nvSpPr>
        <p:spPr>
          <a:xfrm>
            <a:off x="8151541" y="4425725"/>
            <a:ext cx="444352" cy="400110"/>
          </a:xfrm>
          <a:prstGeom prst="rect">
            <a:avLst/>
          </a:prstGeom>
          <a:noFill/>
        </p:spPr>
        <p:txBody>
          <a:bodyPr wrap="none" rtlCol="0">
            <a:spAutoFit/>
          </a:bodyPr>
          <a:lstStyle/>
          <a:p>
            <a:r>
              <a:rPr lang="en-US" sz="2000" dirty="0"/>
              <a:t>20</a:t>
            </a:r>
            <a:endParaRPr lang="de-DE" sz="2000" dirty="0"/>
          </a:p>
        </p:txBody>
      </p:sp>
      <p:sp>
        <p:nvSpPr>
          <p:cNvPr id="76" name="TextBox 75">
            <a:extLst>
              <a:ext uri="{FF2B5EF4-FFF2-40B4-BE49-F238E27FC236}">
                <a16:creationId xmlns:a16="http://schemas.microsoft.com/office/drawing/2014/main" id="{98B34043-88D5-4C8D-8AE2-EE8BF4E02622}"/>
              </a:ext>
            </a:extLst>
          </p:cNvPr>
          <p:cNvSpPr txBox="1"/>
          <p:nvPr/>
        </p:nvSpPr>
        <p:spPr>
          <a:xfrm>
            <a:off x="6488768" y="4425725"/>
            <a:ext cx="522900" cy="400110"/>
          </a:xfrm>
          <a:prstGeom prst="rect">
            <a:avLst/>
          </a:prstGeom>
          <a:noFill/>
        </p:spPr>
        <p:txBody>
          <a:bodyPr wrap="none" rtlCol="0">
            <a:spAutoFit/>
          </a:bodyPr>
          <a:lstStyle/>
          <a:p>
            <a:r>
              <a:rPr lang="en-US" sz="2000" dirty="0"/>
              <a:t>-20</a:t>
            </a:r>
            <a:endParaRPr lang="de-DE" sz="2000" dirty="0"/>
          </a:p>
        </p:txBody>
      </p:sp>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E9A220E8-6209-43B2-B667-26D3514CB282}"/>
                  </a:ext>
                </a:extLst>
              </p:cNvPr>
              <p:cNvSpPr txBox="1"/>
              <p:nvPr/>
            </p:nvSpPr>
            <p:spPr>
              <a:xfrm>
                <a:off x="7649927" y="5092891"/>
                <a:ext cx="2548838" cy="4945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i="1" dirty="0">
                              <a:latin typeface="Cambria Math" panose="02040503050406030204" pitchFamily="18" charset="0"/>
                            </a:rPr>
                            <m:t>𝑃</m:t>
                          </m:r>
                        </m:e>
                        <m:sub>
                          <m:r>
                            <a:rPr lang="en-US" sz="2400" b="0" i="0" dirty="0" smtClean="0">
                              <a:latin typeface="Cambria Math" panose="02040503050406030204" pitchFamily="18" charset="0"/>
                            </a:rPr>
                            <m:t>1,  </m:t>
                          </m:r>
                          <m:r>
                            <m:rPr>
                              <m:sty m:val="p"/>
                            </m:rPr>
                            <a:rPr lang="en-US" sz="2400" b="0" i="0" dirty="0" smtClean="0">
                              <a:latin typeface="Cambria Math" panose="02040503050406030204" pitchFamily="18" charset="0"/>
                            </a:rPr>
                            <m:t>input</m:t>
                          </m:r>
                        </m:sub>
                      </m:sSub>
                      <m:r>
                        <a:rPr lang="en-US" sz="2400" b="0" i="1" dirty="0" smtClean="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𝑃</m:t>
                          </m:r>
                        </m:e>
                        <m:sub>
                          <m:r>
                            <a:rPr lang="en-US" sz="2400" b="0" i="0" dirty="0" smtClean="0">
                              <a:latin typeface="Cambria Math" panose="02040503050406030204" pitchFamily="18" charset="0"/>
                            </a:rPr>
                            <m:t>2</m:t>
                          </m:r>
                          <m:r>
                            <a:rPr lang="en-US" sz="2400" dirty="0">
                              <a:latin typeface="Cambria Math" panose="02040503050406030204" pitchFamily="18" charset="0"/>
                            </a:rPr>
                            <m:t>,  </m:t>
                          </m:r>
                          <m:r>
                            <m:rPr>
                              <m:sty m:val="p"/>
                            </m:rPr>
                            <a:rPr lang="en-US" sz="2400" dirty="0">
                              <a:latin typeface="Cambria Math" panose="02040503050406030204" pitchFamily="18" charset="0"/>
                            </a:rPr>
                            <m:t>input</m:t>
                          </m:r>
                        </m:sub>
                      </m:sSub>
                    </m:oMath>
                  </m:oMathPara>
                </a14:m>
                <a:endParaRPr lang="de-DE" sz="2400" dirty="0"/>
              </a:p>
            </p:txBody>
          </p:sp>
        </mc:Choice>
        <mc:Fallback xmlns="">
          <p:sp>
            <p:nvSpPr>
              <p:cNvPr id="77" name="TextBox 76">
                <a:extLst>
                  <a:ext uri="{FF2B5EF4-FFF2-40B4-BE49-F238E27FC236}">
                    <a16:creationId xmlns:a16="http://schemas.microsoft.com/office/drawing/2014/main" id="{E9A220E8-6209-43B2-B667-26D3514CB282}"/>
                  </a:ext>
                </a:extLst>
              </p:cNvPr>
              <p:cNvSpPr txBox="1">
                <a:spLocks noRot="1" noChangeAspect="1" noMove="1" noResize="1" noEditPoints="1" noAdjustHandles="1" noChangeArrowheads="1" noChangeShapeType="1" noTextEdit="1"/>
              </p:cNvSpPr>
              <p:nvPr/>
            </p:nvSpPr>
            <p:spPr>
              <a:xfrm>
                <a:off x="7649927" y="5092891"/>
                <a:ext cx="2548838" cy="494559"/>
              </a:xfrm>
              <a:prstGeom prst="rect">
                <a:avLst/>
              </a:prstGeom>
              <a:blipFill>
                <a:blip r:embed="rId6"/>
                <a:stretch>
                  <a:fillRect b="-10976"/>
                </a:stretch>
              </a:blipFill>
            </p:spPr>
            <p:txBody>
              <a:bodyPr/>
              <a:lstStyle/>
              <a:p>
                <a:r>
                  <a:rPr lang="de-DE">
                    <a:noFill/>
                  </a:rPr>
                  <a:t> </a:t>
                </a:r>
              </a:p>
            </p:txBody>
          </p:sp>
        </mc:Fallback>
      </mc:AlternateContent>
      <p:sp>
        <p:nvSpPr>
          <p:cNvPr id="78" name="TextBox 77">
            <a:extLst>
              <a:ext uri="{FF2B5EF4-FFF2-40B4-BE49-F238E27FC236}">
                <a16:creationId xmlns:a16="http://schemas.microsoft.com/office/drawing/2014/main" id="{AC5CE4C5-8915-4A2A-8E56-F5947081D726}"/>
              </a:ext>
            </a:extLst>
          </p:cNvPr>
          <p:cNvSpPr txBox="1"/>
          <p:nvPr/>
        </p:nvSpPr>
        <p:spPr>
          <a:xfrm>
            <a:off x="7642107" y="1210328"/>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79" name="TextBox 78">
            <a:extLst>
              <a:ext uri="{FF2B5EF4-FFF2-40B4-BE49-F238E27FC236}">
                <a16:creationId xmlns:a16="http://schemas.microsoft.com/office/drawing/2014/main" id="{74CDBC92-7E9C-4A1E-B5C9-12D7C6D2AF2F}"/>
              </a:ext>
            </a:extLst>
          </p:cNvPr>
          <p:cNvSpPr txBox="1"/>
          <p:nvPr/>
        </p:nvSpPr>
        <p:spPr>
          <a:xfrm>
            <a:off x="10236433" y="1203056"/>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80" name="TextBox 79">
            <a:extLst>
              <a:ext uri="{FF2B5EF4-FFF2-40B4-BE49-F238E27FC236}">
                <a16:creationId xmlns:a16="http://schemas.microsoft.com/office/drawing/2014/main" id="{CA9043E3-EC5C-4D78-AB9C-5912CA2353C6}"/>
              </a:ext>
            </a:extLst>
          </p:cNvPr>
          <p:cNvSpPr txBox="1"/>
          <p:nvPr/>
        </p:nvSpPr>
        <p:spPr>
          <a:xfrm>
            <a:off x="5548996" y="2502034"/>
            <a:ext cx="40748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m</a:t>
            </a:r>
            <a:endParaRPr lang="de-DE" sz="1600" i="1" dirty="0">
              <a:latin typeface="Times New Roman" panose="02020603050405020304" pitchFamily="18" charset="0"/>
              <a:cs typeface="Times New Roman" panose="02020603050405020304" pitchFamily="18" charset="0"/>
            </a:endParaRPr>
          </a:p>
        </p:txBody>
      </p:sp>
      <p:sp>
        <p:nvSpPr>
          <p:cNvPr id="81" name="TextBox 80">
            <a:extLst>
              <a:ext uri="{FF2B5EF4-FFF2-40B4-BE49-F238E27FC236}">
                <a16:creationId xmlns:a16="http://schemas.microsoft.com/office/drawing/2014/main" id="{274A2AAC-3A27-4754-A64E-93AC39BBEC7C}"/>
              </a:ext>
            </a:extLst>
          </p:cNvPr>
          <p:cNvSpPr txBox="1"/>
          <p:nvPr/>
        </p:nvSpPr>
        <p:spPr>
          <a:xfrm>
            <a:off x="6041585" y="1107270"/>
            <a:ext cx="314510" cy="400110"/>
          </a:xfrm>
          <a:prstGeom prst="rect">
            <a:avLst/>
          </a:prstGeom>
          <a:noFill/>
        </p:spPr>
        <p:txBody>
          <a:bodyPr wrap="none" rtlCol="0">
            <a:spAutoFit/>
          </a:bodyPr>
          <a:lstStyle/>
          <a:p>
            <a:r>
              <a:rPr lang="en-US" sz="2000" dirty="0"/>
              <a:t>1</a:t>
            </a:r>
            <a:endParaRPr lang="de-DE" sz="2000" dirty="0"/>
          </a:p>
        </p:txBody>
      </p:sp>
      <p:sp>
        <p:nvSpPr>
          <p:cNvPr id="82" name="TextBox 81">
            <a:extLst>
              <a:ext uri="{FF2B5EF4-FFF2-40B4-BE49-F238E27FC236}">
                <a16:creationId xmlns:a16="http://schemas.microsoft.com/office/drawing/2014/main" id="{E2C42D3D-7690-411A-9B60-977849C15BFB}"/>
              </a:ext>
            </a:extLst>
          </p:cNvPr>
          <p:cNvSpPr txBox="1"/>
          <p:nvPr/>
        </p:nvSpPr>
        <p:spPr>
          <a:xfrm>
            <a:off x="5964349" y="2078980"/>
            <a:ext cx="444352" cy="400110"/>
          </a:xfrm>
          <a:prstGeom prst="rect">
            <a:avLst/>
          </a:prstGeom>
          <a:noFill/>
        </p:spPr>
        <p:txBody>
          <a:bodyPr wrap="none" rtlCol="0">
            <a:spAutoFit/>
          </a:bodyPr>
          <a:lstStyle/>
          <a:p>
            <a:r>
              <a:rPr lang="en-US" sz="2000" dirty="0"/>
              <a:t>10</a:t>
            </a:r>
            <a:endParaRPr lang="de-DE" sz="2000" dirty="0"/>
          </a:p>
        </p:txBody>
      </p:sp>
      <p:sp>
        <p:nvSpPr>
          <p:cNvPr id="83" name="TextBox 82">
            <a:extLst>
              <a:ext uri="{FF2B5EF4-FFF2-40B4-BE49-F238E27FC236}">
                <a16:creationId xmlns:a16="http://schemas.microsoft.com/office/drawing/2014/main" id="{8CE1FADB-7314-42DC-9A51-FFB9E1E9EEA8}"/>
              </a:ext>
            </a:extLst>
          </p:cNvPr>
          <p:cNvSpPr txBox="1"/>
          <p:nvPr/>
        </p:nvSpPr>
        <p:spPr>
          <a:xfrm>
            <a:off x="5976664" y="3051034"/>
            <a:ext cx="444352" cy="400110"/>
          </a:xfrm>
          <a:prstGeom prst="rect">
            <a:avLst/>
          </a:prstGeom>
          <a:noFill/>
        </p:spPr>
        <p:txBody>
          <a:bodyPr wrap="none" rtlCol="0">
            <a:spAutoFit/>
          </a:bodyPr>
          <a:lstStyle/>
          <a:p>
            <a:r>
              <a:rPr lang="en-US" sz="2000" dirty="0"/>
              <a:t>20</a:t>
            </a:r>
            <a:endParaRPr lang="de-DE" sz="2000" dirty="0"/>
          </a:p>
        </p:txBody>
      </p:sp>
      <p:sp>
        <p:nvSpPr>
          <p:cNvPr id="84" name="TextBox 83">
            <a:extLst>
              <a:ext uri="{FF2B5EF4-FFF2-40B4-BE49-F238E27FC236}">
                <a16:creationId xmlns:a16="http://schemas.microsoft.com/office/drawing/2014/main" id="{4C4C5664-7FED-4363-B34B-A6495E0E4BA3}"/>
              </a:ext>
            </a:extLst>
          </p:cNvPr>
          <p:cNvSpPr txBox="1"/>
          <p:nvPr/>
        </p:nvSpPr>
        <p:spPr>
          <a:xfrm>
            <a:off x="5947331" y="4023088"/>
            <a:ext cx="444352" cy="400110"/>
          </a:xfrm>
          <a:prstGeom prst="rect">
            <a:avLst/>
          </a:prstGeom>
          <a:noFill/>
        </p:spPr>
        <p:txBody>
          <a:bodyPr wrap="none" rtlCol="0">
            <a:spAutoFit/>
          </a:bodyPr>
          <a:lstStyle/>
          <a:p>
            <a:r>
              <a:rPr lang="en-US" sz="2000" dirty="0"/>
              <a:t>30</a:t>
            </a:r>
            <a:endParaRPr lang="de-DE" sz="2000" dirty="0"/>
          </a:p>
        </p:txBody>
      </p:sp>
      <p:sp>
        <p:nvSpPr>
          <p:cNvPr id="86" name="Freeform: Shape 85">
            <a:extLst>
              <a:ext uri="{FF2B5EF4-FFF2-40B4-BE49-F238E27FC236}">
                <a16:creationId xmlns:a16="http://schemas.microsoft.com/office/drawing/2014/main" id="{DAFF665B-CC16-4AA2-8251-C6BAE961992C}"/>
              </a:ext>
            </a:extLst>
          </p:cNvPr>
          <p:cNvSpPr/>
          <p:nvPr/>
        </p:nvSpPr>
        <p:spPr>
          <a:xfrm rot="442191">
            <a:off x="1568737" y="2507298"/>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7" name="Freeform: Shape 86">
            <a:extLst>
              <a:ext uri="{FF2B5EF4-FFF2-40B4-BE49-F238E27FC236}">
                <a16:creationId xmlns:a16="http://schemas.microsoft.com/office/drawing/2014/main" id="{8A8286F1-A732-42C7-B696-15D28FFF5653}"/>
              </a:ext>
            </a:extLst>
          </p:cNvPr>
          <p:cNvSpPr/>
          <p:nvPr/>
        </p:nvSpPr>
        <p:spPr>
          <a:xfrm rot="442191">
            <a:off x="3047108" y="3036483"/>
            <a:ext cx="373815" cy="50292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8" name="TextBox 87">
            <a:extLst>
              <a:ext uri="{FF2B5EF4-FFF2-40B4-BE49-F238E27FC236}">
                <a16:creationId xmlns:a16="http://schemas.microsoft.com/office/drawing/2014/main" id="{2EDFEC80-B200-4E03-959A-A35AE725CBE5}"/>
              </a:ext>
            </a:extLst>
          </p:cNvPr>
          <p:cNvSpPr txBox="1"/>
          <p:nvPr/>
        </p:nvSpPr>
        <p:spPr>
          <a:xfrm>
            <a:off x="6347245" y="1246645"/>
            <a:ext cx="471604" cy="400110"/>
          </a:xfrm>
          <a:prstGeom prst="rect">
            <a:avLst/>
          </a:prstGeom>
          <a:noFill/>
        </p:spPr>
        <p:txBody>
          <a:bodyPr wrap="none" rtlCol="0">
            <a:spAutoFit/>
          </a:bodyPr>
          <a:lstStyle/>
          <a:p>
            <a:r>
              <a:rPr lang="en-US" sz="2000" dirty="0">
                <a:solidFill>
                  <a:schemeClr val="bg1"/>
                </a:solidFill>
              </a:rPr>
              <a:t>(1)</a:t>
            </a:r>
            <a:endParaRPr lang="de-DE" sz="2000" dirty="0">
              <a:solidFill>
                <a:schemeClr val="bg1"/>
              </a:solidFill>
            </a:endParaRPr>
          </a:p>
        </p:txBody>
      </p:sp>
      <p:sp>
        <p:nvSpPr>
          <p:cNvPr id="89" name="TextBox 88">
            <a:extLst>
              <a:ext uri="{FF2B5EF4-FFF2-40B4-BE49-F238E27FC236}">
                <a16:creationId xmlns:a16="http://schemas.microsoft.com/office/drawing/2014/main" id="{54124C52-7FC9-4A7B-96A7-A9464DDAFC75}"/>
              </a:ext>
            </a:extLst>
          </p:cNvPr>
          <p:cNvSpPr txBox="1"/>
          <p:nvPr/>
        </p:nvSpPr>
        <p:spPr>
          <a:xfrm>
            <a:off x="8916899" y="1246645"/>
            <a:ext cx="471604" cy="400110"/>
          </a:xfrm>
          <a:prstGeom prst="rect">
            <a:avLst/>
          </a:prstGeom>
          <a:noFill/>
        </p:spPr>
        <p:txBody>
          <a:bodyPr wrap="none" rtlCol="0">
            <a:spAutoFit/>
          </a:bodyPr>
          <a:lstStyle/>
          <a:p>
            <a:r>
              <a:rPr lang="en-US" sz="2000" dirty="0">
                <a:solidFill>
                  <a:schemeClr val="bg1"/>
                </a:solidFill>
              </a:rPr>
              <a:t>(2)</a:t>
            </a:r>
            <a:endParaRPr lang="de-DE" sz="2000" dirty="0">
              <a:solidFill>
                <a:schemeClr val="bg1"/>
              </a:solidFill>
            </a:endParaRPr>
          </a:p>
        </p:txBody>
      </p:sp>
      <mc:AlternateContent xmlns:mc="http://schemas.openxmlformats.org/markup-compatibility/2006" xmlns:a14="http://schemas.microsoft.com/office/drawing/2010/main">
        <mc:Choice Requires="a14">
          <p:sp>
            <p:nvSpPr>
              <p:cNvPr id="55" name="CaixaDeTexto 39">
                <a:extLst>
                  <a:ext uri="{FF2B5EF4-FFF2-40B4-BE49-F238E27FC236}">
                    <a16:creationId xmlns:a16="http://schemas.microsoft.com/office/drawing/2014/main" id="{FC2CD8BC-00D1-4B46-AB78-C1E5F7DF8F61}"/>
                  </a:ext>
                </a:extLst>
              </p:cNvPr>
              <p:cNvSpPr txBox="1"/>
              <p:nvPr/>
            </p:nvSpPr>
            <p:spPr>
              <a:xfrm>
                <a:off x="324660" y="4980662"/>
                <a:ext cx="6065635" cy="139281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𝑢</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i="1" dirty="0">
                              <a:latin typeface="Cambria Math" panose="02040503050406030204" pitchFamily="18" charset="0"/>
                              <a:ea typeface="Cambria Math" panose="02040503050406030204" pitchFamily="18" charset="0"/>
                            </a:rPr>
                            <m:t>𝜒</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smtClean="0">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e>
                                  </m:d>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e>
                                  </m:d>
                                </m:e>
                                <m:sup>
                                  <m:r>
                                    <a:rPr lang="en-US" sz="2400" i="1">
                                      <a:latin typeface="Cambria Math" panose="02040503050406030204" pitchFamily="18" charset="0"/>
                                    </a:rPr>
                                    <m:t>2</m:t>
                                  </m:r>
                                </m:sup>
                              </m:sSup>
                            </m:e>
                          </m:d>
                        </m:sup>
                      </m:sSup>
                    </m:oMath>
                  </m:oMathPara>
                </a14:m>
                <a:endParaRPr lang="en-US" sz="2400" dirty="0"/>
              </a:p>
              <a:p>
                <a:endParaRPr lang="en-US" sz="2000" dirty="0"/>
              </a:p>
              <a:p>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sub>
                      <m:sup>
                        <m:r>
                          <a:rPr lang="en-US" sz="2400" i="1">
                            <a:latin typeface="Cambria Math" panose="02040503050406030204" pitchFamily="18" charset="0"/>
                          </a:rPr>
                          <m:t>𝑚</m:t>
                        </m:r>
                        <m:r>
                          <a:rPr lang="en-US" sz="2400" i="1">
                            <a:latin typeface="Cambria Math" panose="02040503050406030204" pitchFamily="18" charset="0"/>
                          </a:rPr>
                          <m:t>+1</m:t>
                        </m:r>
                      </m:sup>
                    </m:sSubSup>
                    <m:r>
                      <a:rPr lang="en-US" sz="2400" i="1">
                        <a:latin typeface="Cambria Math" panose="02040503050406030204" pitchFamily="18" charset="0"/>
                      </a:rPr>
                      <m:t>=</m:t>
                    </m:r>
                    <m:box>
                      <m:boxPr>
                        <m:ctrlPr>
                          <a:rPr lang="en-US" sz="2400" i="1">
                            <a:latin typeface="Cambria Math" panose="02040503050406030204" pitchFamily="18" charset="0"/>
                          </a:rPr>
                        </m:ctrlPr>
                      </m:boxPr>
                      <m:e>
                        <m:argPr>
                          <m:argSz m:val="-1"/>
                        </m:argP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e>
                    </m:box>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r>
                          <a:rPr lang="en-US" sz="2400" i="1">
                            <a:latin typeface="Cambria Math" panose="02040503050406030204" pitchFamily="18" charset="0"/>
                          </a:rPr>
                          <m:t>+</m:t>
                        </m:r>
                        <m:r>
                          <a:rPr lang="en-US" sz="2400" i="1">
                            <a:latin typeface="Cambria Math" panose="02040503050406030204" pitchFamily="18" charset="0"/>
                          </a:rPr>
                          <m:t>𝑖</m:t>
                        </m:r>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r>
                              <a:rPr lang="en-US" sz="2400" i="1">
                                <a:latin typeface="Cambria Math" panose="02040503050406030204" pitchFamily="18" charset="0"/>
                              </a:rPr>
                              <m:t>+1</m:t>
                            </m:r>
                          </m:sub>
                          <m:sup>
                            <m:r>
                              <a:rPr lang="en-US" sz="2400" i="1">
                                <a:latin typeface="Cambria Math" panose="02040503050406030204" pitchFamily="18" charset="0"/>
                              </a:rPr>
                              <m:t>𝑚</m:t>
                            </m:r>
                          </m:sup>
                        </m:sSubSup>
                      </m:e>
                    </m:d>
                  </m:oMath>
                </a14:m>
                <a:r>
                  <a:rPr lang="en-US" sz="2400" dirty="0"/>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𝑖</m:t>
                        </m:r>
                        <m:r>
                          <a:rPr lang="en-US" sz="2400" i="1" dirty="0">
                            <a:latin typeface="Cambria Math" panose="02040503050406030204" pitchFamily="18" charset="0"/>
                            <a:ea typeface="Cambria Math" panose="02040503050406030204" pitchFamily="18" charset="0"/>
                          </a:rPr>
                          <m:t>𝜒</m:t>
                        </m:r>
                        <m:d>
                          <m:dPr>
                            <m:ctrlPr>
                              <a:rPr lang="en-US" sz="2400" i="1">
                                <a:latin typeface="Cambria Math" panose="02040503050406030204" pitchFamily="18" charset="0"/>
                              </a:rPr>
                            </m:ctrlPr>
                          </m:dPr>
                          <m:e>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e>
                                </m:d>
                              </m:e>
                              <m:sup>
                                <m:r>
                                  <a:rPr lang="en-US" sz="2400" i="1">
                                    <a:latin typeface="Cambria Math" panose="02040503050406030204" pitchFamily="18" charset="0"/>
                                  </a:rPr>
                                  <m:t>2</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𝑣</m:t>
                                        </m:r>
                                      </m:e>
                                      <m:sub>
                                        <m:r>
                                          <a:rPr lang="en-US" sz="2400" i="1">
                                            <a:latin typeface="Cambria Math" panose="02040503050406030204" pitchFamily="18" charset="0"/>
                                          </a:rPr>
                                          <m:t>𝑥</m:t>
                                        </m:r>
                                        <m:r>
                                          <a:rPr lang="en-US" sz="2400" b="0" i="1" smtClean="0">
                                            <a:latin typeface="Cambria Math" panose="02040503050406030204" pitchFamily="18" charset="0"/>
                                          </a:rPr>
                                          <m:t>+</m:t>
                                        </m:r>
                                        <m:r>
                                          <a:rPr lang="en-US" sz="2400" i="1">
                                            <a:latin typeface="Cambria Math" panose="02040503050406030204" pitchFamily="18" charset="0"/>
                                          </a:rPr>
                                          <m:t>1</m:t>
                                        </m:r>
                                      </m:sub>
                                      <m:sup>
                                        <m:r>
                                          <a:rPr lang="en-US" sz="2400" i="1">
                                            <a:latin typeface="Cambria Math" panose="02040503050406030204" pitchFamily="18" charset="0"/>
                                          </a:rPr>
                                          <m:t>𝑚</m:t>
                                        </m:r>
                                      </m:sup>
                                    </m:sSubSup>
                                  </m:e>
                                </m:d>
                              </m:e>
                              <m:sup>
                                <m:r>
                                  <a:rPr lang="en-US" sz="2400" i="1">
                                    <a:latin typeface="Cambria Math" panose="02040503050406030204" pitchFamily="18" charset="0"/>
                                  </a:rPr>
                                  <m:t>2</m:t>
                                </m:r>
                              </m:sup>
                            </m:sSup>
                          </m:e>
                        </m:d>
                      </m:sup>
                    </m:sSup>
                  </m:oMath>
                </a14:m>
                <a:endParaRPr lang="en-US" sz="2400" dirty="0"/>
              </a:p>
            </p:txBody>
          </p:sp>
        </mc:Choice>
        <mc:Fallback xmlns="">
          <p:sp>
            <p:nvSpPr>
              <p:cNvPr id="55" name="CaixaDeTexto 39">
                <a:extLst>
                  <a:ext uri="{FF2B5EF4-FFF2-40B4-BE49-F238E27FC236}">
                    <a16:creationId xmlns:a16="http://schemas.microsoft.com/office/drawing/2014/main" id="{FC2CD8BC-00D1-4B46-AB78-C1E5F7DF8F61}"/>
                  </a:ext>
                </a:extLst>
              </p:cNvPr>
              <p:cNvSpPr txBox="1">
                <a:spLocks noRot="1" noChangeAspect="1" noMove="1" noResize="1" noEditPoints="1" noAdjustHandles="1" noChangeArrowheads="1" noChangeShapeType="1" noTextEdit="1"/>
              </p:cNvSpPr>
              <p:nvPr/>
            </p:nvSpPr>
            <p:spPr>
              <a:xfrm>
                <a:off x="324660" y="4980662"/>
                <a:ext cx="6065635" cy="1392817"/>
              </a:xfrm>
              <a:prstGeom prst="rect">
                <a:avLst/>
              </a:prstGeom>
              <a:blipFill>
                <a:blip r:embed="rId7"/>
                <a:stretch>
                  <a:fillRect/>
                </a:stretch>
              </a:blipFill>
            </p:spPr>
            <p:txBody>
              <a:bodyPr/>
              <a:lstStyle/>
              <a:p>
                <a:r>
                  <a:rPr lang="de-DE">
                    <a:noFill/>
                  </a:rPr>
                  <a:t> </a:t>
                </a:r>
              </a:p>
            </p:txBody>
          </p:sp>
        </mc:Fallback>
      </mc:AlternateContent>
      <p:cxnSp>
        <p:nvCxnSpPr>
          <p:cNvPr id="58" name="Conector reto 58">
            <a:extLst>
              <a:ext uri="{FF2B5EF4-FFF2-40B4-BE49-F238E27FC236}">
                <a16:creationId xmlns:a16="http://schemas.microsoft.com/office/drawing/2014/main" id="{D6507C56-3B7E-4DF0-940F-E2175E25A0BF}"/>
              </a:ext>
            </a:extLst>
          </p:cNvPr>
          <p:cNvCxnSpPr>
            <a:cxnSpLocks/>
          </p:cNvCxnSpPr>
          <p:nvPr/>
        </p:nvCxnSpPr>
        <p:spPr>
          <a:xfrm>
            <a:off x="4136985" y="5469156"/>
            <a:ext cx="18777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ector reto 59">
            <a:extLst>
              <a:ext uri="{FF2B5EF4-FFF2-40B4-BE49-F238E27FC236}">
                <a16:creationId xmlns:a16="http://schemas.microsoft.com/office/drawing/2014/main" id="{82A4DD83-B30C-48C4-AEB4-CBDB2C594222}"/>
              </a:ext>
            </a:extLst>
          </p:cNvPr>
          <p:cNvCxnSpPr>
            <a:cxnSpLocks/>
          </p:cNvCxnSpPr>
          <p:nvPr/>
        </p:nvCxnSpPr>
        <p:spPr>
          <a:xfrm>
            <a:off x="4056283" y="6268629"/>
            <a:ext cx="195841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 name="Retângulo 29">
                <a:extLst>
                  <a:ext uri="{FF2B5EF4-FFF2-40B4-BE49-F238E27FC236}">
                    <a16:creationId xmlns:a16="http://schemas.microsoft.com/office/drawing/2014/main" id="{3C5510C5-7DB6-49A8-9430-0E6B2FD23B7C}"/>
                  </a:ext>
                </a:extLst>
              </p:cNvPr>
              <p:cNvSpPr/>
              <p:nvPr/>
            </p:nvSpPr>
            <p:spPr>
              <a:xfrm>
                <a:off x="6541982" y="5738279"/>
                <a:ext cx="2774157" cy="4121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sz="200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m:t>
                          </m:r>
                          <m:r>
                            <a:rPr lang="en-US" sz="2000" b="0" i="1">
                              <a:solidFill>
                                <a:schemeClr val="tx1"/>
                              </a:solidFill>
                              <a:latin typeface="Cambria Math" panose="02040503050406030204" pitchFamily="18" charset="0"/>
                              <a:ea typeface="Cambria Math" panose="02040503050406030204" pitchFamily="18" charset="0"/>
                            </a:rPr>
                            <m:t>𝜒</m:t>
                          </m:r>
                          <m:r>
                            <a:rPr lang="en-US" sz="2000" b="0" i="0" smtClean="0">
                              <a:solidFill>
                                <a:schemeClr val="tx1"/>
                              </a:solidFill>
                              <a:latin typeface="Cambria Math" panose="02040503050406030204" pitchFamily="18" charset="0"/>
                              <a:ea typeface="Cambria Math" panose="02040503050406030204" pitchFamily="18" charset="0"/>
                            </a:rPr>
                            <m:t>=</m:t>
                          </m:r>
                          <m:r>
                            <a:rPr lang="en-US" sz="2000" b="0" i="1">
                              <a:solidFill>
                                <a:schemeClr val="tx1"/>
                              </a:solidFill>
                              <a:latin typeface="Cambria Math" panose="02040503050406030204" pitchFamily="18" charset="0"/>
                            </a:rPr>
                            <m:t>2</m:t>
                          </m:r>
                          <m:r>
                            <a:rPr lang="en-US" sz="2000" b="0" i="1">
                              <a:solidFill>
                                <a:schemeClr val="tx1"/>
                              </a:solidFill>
                              <a:latin typeface="Cambria Math" panose="02040503050406030204" pitchFamily="18" charset="0"/>
                            </a:rPr>
                            <m:t>𝜋</m:t>
                          </m:r>
                          <m:sSub>
                            <m:sSubPr>
                              <m:ctrlPr>
                                <a:rPr lang="en-US" sz="2000" i="1">
                                  <a:solidFill>
                                    <a:schemeClr val="tx1"/>
                                  </a:solidFill>
                                  <a:latin typeface="Cambria Math" panose="02040503050406030204" pitchFamily="18" charset="0"/>
                                </a:rPr>
                              </m:ctrlPr>
                            </m:sSubPr>
                            <m:e>
                              <m:sSup>
                                <m:sSupPr>
                                  <m:ctrlPr>
                                    <a:rPr lang="en-US" sz="2000" i="1">
                                      <a:latin typeface="Cambria Math" panose="02040503050406030204" pitchFamily="18" charset="0"/>
                                    </a:rPr>
                                  </m:ctrlPr>
                                </m:sSupPr>
                                <m:e>
                                  <m:r>
                                    <a:rPr lang="en-US" sz="2000" b="0" i="1">
                                      <a:latin typeface="Cambria Math" panose="02040503050406030204" pitchFamily="18" charset="0"/>
                                    </a:rPr>
                                    <m:t>𝐿</m:t>
                                  </m:r>
                                </m:e>
                                <m:sup>
                                  <m:r>
                                    <a:rPr lang="en-US" sz="2000" b="0" i="1">
                                      <a:latin typeface="Cambria Math" panose="02040503050406030204" pitchFamily="18" charset="0"/>
                                    </a:rPr>
                                    <m:t>𝑒𝑓𝑓</m:t>
                                  </m:r>
                                </m:sup>
                              </m:sSup>
                              <m:r>
                                <a:rPr lang="en-US" sz="2000" b="0" i="1">
                                  <a:solidFill>
                                    <a:schemeClr val="tx1"/>
                                  </a:solidFill>
                                  <a:latin typeface="Cambria Math" panose="02040503050406030204" pitchFamily="18" charset="0"/>
                                </a:rPr>
                                <m:t>𝑛</m:t>
                              </m:r>
                            </m:e>
                            <m:sub>
                              <m:r>
                                <a:rPr lang="en-US" sz="2000" b="0" i="0">
                                  <a:solidFill>
                                    <a:schemeClr val="tx1"/>
                                  </a:solidFill>
                                  <a:latin typeface="Cambria Math" panose="02040503050406030204" pitchFamily="18" charset="0"/>
                                </a:rPr>
                                <m:t>2</m:t>
                              </m:r>
                            </m:sub>
                          </m:sSub>
                        </m:num>
                        <m:den>
                          <m:sSub>
                            <m:sSubPr>
                              <m:ctrlPr>
                                <a:rPr lang="en-US" sz="2000" i="1">
                                  <a:solidFill>
                                    <a:schemeClr val="tx1"/>
                                  </a:solidFill>
                                  <a:latin typeface="Cambria Math" panose="02040503050406030204" pitchFamily="18" charset="0"/>
                                </a:rPr>
                              </m:ctrlPr>
                            </m:sSubPr>
                            <m:e>
                              <m:r>
                                <a:rPr lang="en-US" sz="2000" b="0" i="1">
                                  <a:solidFill>
                                    <a:schemeClr val="tx1"/>
                                  </a:solidFill>
                                  <a:latin typeface="Cambria Math" panose="02040503050406030204" pitchFamily="18" charset="0"/>
                                </a:rPr>
                                <m:t>𝐴</m:t>
                              </m:r>
                            </m:e>
                            <m:sub>
                              <m:r>
                                <m:rPr>
                                  <m:sty m:val="p"/>
                                </m:rPr>
                                <a:rPr lang="en-US" sz="2000" b="0" i="0">
                                  <a:solidFill>
                                    <a:schemeClr val="tx1"/>
                                  </a:solidFill>
                                  <a:latin typeface="Cambria Math" panose="02040503050406030204" pitchFamily="18" charset="0"/>
                                </a:rPr>
                                <m:t>eff</m:t>
                              </m:r>
                            </m:sub>
                          </m:sSub>
                          <m:r>
                            <a:rPr lang="en-US" sz="2000" b="0" i="1">
                              <a:solidFill>
                                <a:schemeClr val="tx1"/>
                              </a:solidFill>
                              <a:latin typeface="Cambria Math" panose="02040503050406030204" pitchFamily="18" charset="0"/>
                            </a:rPr>
                            <m:t>𝜆</m:t>
                          </m:r>
                        </m:den>
                      </m:f>
                      <m:r>
                        <a:rPr lang="en-US" sz="2000" b="0" i="1" smtClean="0">
                          <a:solidFill>
                            <a:schemeClr val="tx1"/>
                          </a:solidFill>
                          <a:latin typeface="Cambria Math" panose="02040503050406030204" pitchFamily="18" charset="0"/>
                        </a:rPr>
                        <m:t>)</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63" name="Retângulo 29">
                <a:extLst>
                  <a:ext uri="{FF2B5EF4-FFF2-40B4-BE49-F238E27FC236}">
                    <a16:creationId xmlns:a16="http://schemas.microsoft.com/office/drawing/2014/main" id="{3C5510C5-7DB6-49A8-9430-0E6B2FD23B7C}"/>
                  </a:ext>
                </a:extLst>
              </p:cNvPr>
              <p:cNvSpPr>
                <a:spLocks noRot="1" noChangeAspect="1" noMove="1" noResize="1" noEditPoints="1" noAdjustHandles="1" noChangeArrowheads="1" noChangeShapeType="1" noTextEdit="1"/>
              </p:cNvSpPr>
              <p:nvPr/>
            </p:nvSpPr>
            <p:spPr>
              <a:xfrm>
                <a:off x="6541982" y="5738279"/>
                <a:ext cx="2774157" cy="412100"/>
              </a:xfrm>
              <a:prstGeom prst="rect">
                <a:avLst/>
              </a:prstGeom>
              <a:blipFill>
                <a:blip r:embed="rId8"/>
                <a:stretch>
                  <a:fillRect t="-110294" b="-172059"/>
                </a:stretch>
              </a:blipFill>
            </p:spPr>
            <p:txBody>
              <a:bodyPr/>
              <a:lstStyle/>
              <a:p>
                <a:r>
                  <a:rPr lang="de-DE">
                    <a:noFill/>
                  </a:rPr>
                  <a:t> </a:t>
                </a:r>
              </a:p>
            </p:txBody>
          </p:sp>
        </mc:Fallback>
      </mc:AlternateContent>
    </p:spTree>
    <p:extLst>
      <p:ext uri="{BB962C8B-B14F-4D97-AF65-F5344CB8AC3E}">
        <p14:creationId xmlns:p14="http://schemas.microsoft.com/office/powerpoint/2010/main" val="621588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1D pulse dynamics and nonlinearity</a:t>
            </a:r>
          </a:p>
        </p:txBody>
      </p:sp>
      <p:pic>
        <p:nvPicPr>
          <p:cNvPr id="4" name="Imagem 3"/>
          <p:cNvPicPr>
            <a:picLocks noChangeAspect="1"/>
          </p:cNvPicPr>
          <p:nvPr/>
        </p:nvPicPr>
        <p:blipFill>
          <a:blip r:embed="rId2"/>
          <a:stretch>
            <a:fillRect/>
          </a:stretch>
        </p:blipFill>
        <p:spPr>
          <a:xfrm>
            <a:off x="119336" y="2282011"/>
            <a:ext cx="2655436" cy="3758095"/>
          </a:xfrm>
          <a:prstGeom prst="rect">
            <a:avLst/>
          </a:prstGeom>
        </p:spPr>
      </p:pic>
      <p:pic>
        <p:nvPicPr>
          <p:cNvPr id="11" name="Grafik 19"/>
          <p:cNvPicPr/>
          <p:nvPr/>
        </p:nvPicPr>
        <p:blipFill rotWithShape="1">
          <a:blip r:embed="rId3" cstate="print">
            <a:extLst>
              <a:ext uri="{28A0092B-C50C-407E-A947-70E740481C1C}">
                <a14:useLocalDpi xmlns:a14="http://schemas.microsoft.com/office/drawing/2010/main" val="0"/>
              </a:ext>
            </a:extLst>
          </a:blip>
          <a:srcRect t="19953" r="47198"/>
          <a:stretch/>
        </p:blipFill>
        <p:spPr>
          <a:xfrm>
            <a:off x="8433194" y="920583"/>
            <a:ext cx="3728392" cy="3043368"/>
          </a:xfrm>
          <a:prstGeom prst="rect">
            <a:avLst/>
          </a:prstGeom>
        </p:spPr>
      </p:pic>
      <p:sp>
        <p:nvSpPr>
          <p:cNvPr id="12" name="Retângulo 11"/>
          <p:cNvSpPr/>
          <p:nvPr/>
        </p:nvSpPr>
        <p:spPr bwMode="ltGray">
          <a:xfrm>
            <a:off x="8827341" y="971553"/>
            <a:ext cx="3296344" cy="2592288"/>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3" name="CaixaDeTexto 12"/>
              <p:cNvSpPr txBox="1"/>
              <p:nvPr/>
            </p:nvSpPr>
            <p:spPr>
              <a:xfrm>
                <a:off x="8255450" y="2101342"/>
                <a:ext cx="394147" cy="400110"/>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13" name="CaixaDeTexto 12"/>
              <p:cNvSpPr txBox="1">
                <a:spLocks noRot="1" noChangeAspect="1" noMove="1" noResize="1" noEditPoints="1" noAdjustHandles="1" noChangeArrowheads="1" noChangeShapeType="1" noTextEdit="1"/>
              </p:cNvSpPr>
              <p:nvPr/>
            </p:nvSpPr>
            <p:spPr>
              <a:xfrm>
                <a:off x="8255450" y="2101342"/>
                <a:ext cx="394147" cy="400110"/>
              </a:xfrm>
              <a:prstGeom prst="rect">
                <a:avLst/>
              </a:prstGeom>
              <a:blipFill>
                <a:blip r:embed="rId4"/>
                <a:stretch>
                  <a:fillRect/>
                </a:stretch>
              </a:blipFill>
            </p:spPr>
            <p:txBody>
              <a:bodyPr/>
              <a:lstStyle/>
              <a:p>
                <a:r>
                  <a:rPr lang="de-DE">
                    <a:noFill/>
                  </a:rPr>
                  <a:t> </a:t>
                </a:r>
              </a:p>
            </p:txBody>
          </p:sp>
        </mc:Fallback>
      </mc:AlternateContent>
      <p:sp>
        <p:nvSpPr>
          <p:cNvPr id="14" name="Retângulo 13"/>
          <p:cNvSpPr/>
          <p:nvPr/>
        </p:nvSpPr>
        <p:spPr bwMode="ltGray">
          <a:xfrm>
            <a:off x="10297390" y="3769507"/>
            <a:ext cx="326747" cy="194444"/>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 name="CaixaDeTexto 14"/>
              <p:cNvSpPr txBox="1"/>
              <p:nvPr/>
            </p:nvSpPr>
            <p:spPr>
              <a:xfrm>
                <a:off x="10205917" y="3769507"/>
                <a:ext cx="509691"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𝑘</m:t>
                          </m:r>
                        </m:e>
                        <m:sub>
                          <m:r>
                            <a:rPr lang="en-US" sz="2000" i="1">
                              <a:latin typeface="Cambria Math" panose="02040503050406030204" pitchFamily="18" charset="0"/>
                              <a:ea typeface="Cambria Math" panose="02040503050406030204" pitchFamily="18" charset="0"/>
                            </a:rPr>
                            <m:t>𝑥</m:t>
                          </m:r>
                        </m:sub>
                      </m:sSub>
                    </m:oMath>
                  </m:oMathPara>
                </a14:m>
                <a:endParaRPr lang="en-US" sz="2000" dirty="0">
                  <a:latin typeface="Calibri" panose="020F0502020204030204" pitchFamily="34" charset="0"/>
                  <a:cs typeface="Calibri" panose="020F0502020204030204" pitchFamily="34" charset="0"/>
                </a:endParaRPr>
              </a:p>
            </p:txBody>
          </p:sp>
        </mc:Choice>
        <mc:Fallback xmlns="">
          <p:sp>
            <p:nvSpPr>
              <p:cNvPr id="15" name="CaixaDeTexto 14"/>
              <p:cNvSpPr txBox="1">
                <a:spLocks noRot="1" noChangeAspect="1" noMove="1" noResize="1" noEditPoints="1" noAdjustHandles="1" noChangeArrowheads="1" noChangeShapeType="1" noTextEdit="1"/>
              </p:cNvSpPr>
              <p:nvPr/>
            </p:nvSpPr>
            <p:spPr>
              <a:xfrm>
                <a:off x="10205917" y="3769507"/>
                <a:ext cx="509691" cy="400110"/>
              </a:xfrm>
              <a:prstGeom prst="rect">
                <a:avLst/>
              </a:prstGeom>
              <a:blipFill>
                <a:blip r:embed="rId5"/>
                <a:stretch>
                  <a:fillRect/>
                </a:stretch>
              </a:blipFill>
            </p:spPr>
            <p:txBody>
              <a:bodyPr/>
              <a:lstStyle/>
              <a:p>
                <a:r>
                  <a:rPr lang="de-DE">
                    <a:noFill/>
                  </a:rPr>
                  <a:t> </a:t>
                </a:r>
              </a:p>
            </p:txBody>
          </p:sp>
        </mc:Fallback>
      </mc:AlternateContent>
      <p:sp>
        <p:nvSpPr>
          <p:cNvPr id="16" name="Forma livre 15"/>
          <p:cNvSpPr/>
          <p:nvPr/>
        </p:nvSpPr>
        <p:spPr bwMode="ltGray">
          <a:xfrm>
            <a:off x="8800194" y="1010351"/>
            <a:ext cx="3251200" cy="632318"/>
          </a:xfrm>
          <a:custGeom>
            <a:avLst/>
            <a:gdLst>
              <a:gd name="connsiteX0" fmla="*/ 0 w 3251200"/>
              <a:gd name="connsiteY0" fmla="*/ 0 h 632318"/>
              <a:gd name="connsiteX1" fmla="*/ 1000760 w 3251200"/>
              <a:gd name="connsiteY1" fmla="*/ 477520 h 632318"/>
              <a:gd name="connsiteX2" fmla="*/ 1513840 w 3251200"/>
              <a:gd name="connsiteY2" fmla="*/ 619760 h 632318"/>
              <a:gd name="connsiteX3" fmla="*/ 2057400 w 3251200"/>
              <a:gd name="connsiteY3" fmla="*/ 574040 h 632318"/>
              <a:gd name="connsiteX4" fmla="*/ 2936240 w 3251200"/>
              <a:gd name="connsiteY4" fmla="*/ 167640 h 632318"/>
              <a:gd name="connsiteX5" fmla="*/ 3251200 w 3251200"/>
              <a:gd name="connsiteY5" fmla="*/ 0 h 632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1200" h="632318">
                <a:moveTo>
                  <a:pt x="0" y="0"/>
                </a:moveTo>
                <a:cubicBezTo>
                  <a:pt x="374226" y="187113"/>
                  <a:pt x="748453" y="374227"/>
                  <a:pt x="1000760" y="477520"/>
                </a:cubicBezTo>
                <a:cubicBezTo>
                  <a:pt x="1253067" y="580813"/>
                  <a:pt x="1337733" y="603673"/>
                  <a:pt x="1513840" y="619760"/>
                </a:cubicBezTo>
                <a:cubicBezTo>
                  <a:pt x="1689947" y="635847"/>
                  <a:pt x="1820333" y="649393"/>
                  <a:pt x="2057400" y="574040"/>
                </a:cubicBezTo>
                <a:cubicBezTo>
                  <a:pt x="2294467" y="498687"/>
                  <a:pt x="2737273" y="263313"/>
                  <a:pt x="2936240" y="167640"/>
                </a:cubicBezTo>
                <a:cubicBezTo>
                  <a:pt x="3135207" y="71967"/>
                  <a:pt x="3193203" y="35983"/>
                  <a:pt x="3251200" y="0"/>
                </a:cubicBezTo>
              </a:path>
            </a:pathLst>
          </a:custGeom>
          <a:noFill/>
          <a:ln w="19050" cap="flat" cmpd="thickThin" algn="ctr">
            <a:solidFill>
              <a:schemeClr val="tx2"/>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7" name="Forma livre 16"/>
          <p:cNvSpPr/>
          <p:nvPr/>
        </p:nvSpPr>
        <p:spPr bwMode="ltGray">
          <a:xfrm rot="10800000">
            <a:off x="8811510" y="2953856"/>
            <a:ext cx="3298504" cy="633721"/>
          </a:xfrm>
          <a:custGeom>
            <a:avLst/>
            <a:gdLst>
              <a:gd name="connsiteX0" fmla="*/ 0 w 3251200"/>
              <a:gd name="connsiteY0" fmla="*/ 0 h 632318"/>
              <a:gd name="connsiteX1" fmla="*/ 1000760 w 3251200"/>
              <a:gd name="connsiteY1" fmla="*/ 477520 h 632318"/>
              <a:gd name="connsiteX2" fmla="*/ 1513840 w 3251200"/>
              <a:gd name="connsiteY2" fmla="*/ 619760 h 632318"/>
              <a:gd name="connsiteX3" fmla="*/ 2057400 w 3251200"/>
              <a:gd name="connsiteY3" fmla="*/ 574040 h 632318"/>
              <a:gd name="connsiteX4" fmla="*/ 2936240 w 3251200"/>
              <a:gd name="connsiteY4" fmla="*/ 167640 h 632318"/>
              <a:gd name="connsiteX5" fmla="*/ 3251200 w 3251200"/>
              <a:gd name="connsiteY5" fmla="*/ 0 h 632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1200" h="632318">
                <a:moveTo>
                  <a:pt x="0" y="0"/>
                </a:moveTo>
                <a:cubicBezTo>
                  <a:pt x="374226" y="187113"/>
                  <a:pt x="748453" y="374227"/>
                  <a:pt x="1000760" y="477520"/>
                </a:cubicBezTo>
                <a:cubicBezTo>
                  <a:pt x="1253067" y="580813"/>
                  <a:pt x="1337733" y="603673"/>
                  <a:pt x="1513840" y="619760"/>
                </a:cubicBezTo>
                <a:cubicBezTo>
                  <a:pt x="1689947" y="635847"/>
                  <a:pt x="1820333" y="649393"/>
                  <a:pt x="2057400" y="574040"/>
                </a:cubicBezTo>
                <a:cubicBezTo>
                  <a:pt x="2294467" y="498687"/>
                  <a:pt x="2737273" y="263313"/>
                  <a:pt x="2936240" y="167640"/>
                </a:cubicBezTo>
                <a:cubicBezTo>
                  <a:pt x="3135207" y="71967"/>
                  <a:pt x="3193203" y="35983"/>
                  <a:pt x="3251200" y="0"/>
                </a:cubicBezTo>
              </a:path>
            </a:pathLst>
          </a:custGeom>
          <a:noFill/>
          <a:ln w="19050" cap="flat" cmpd="thickThin" algn="ctr">
            <a:solidFill>
              <a:schemeClr val="tx2"/>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cxnSp>
        <p:nvCxnSpPr>
          <p:cNvPr id="9" name="Conector reto 8"/>
          <p:cNvCxnSpPr>
            <a:endCxn id="12" idx="3"/>
          </p:cNvCxnSpPr>
          <p:nvPr/>
        </p:nvCxnSpPr>
        <p:spPr>
          <a:xfrm flipV="1">
            <a:off x="8827341" y="2267697"/>
            <a:ext cx="3296344" cy="3316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1" name="Retângulo 20"/>
          <p:cNvSpPr/>
          <p:nvPr/>
        </p:nvSpPr>
        <p:spPr bwMode="ltGray">
          <a:xfrm>
            <a:off x="114873" y="2278845"/>
            <a:ext cx="2657074" cy="3751504"/>
          </a:xfrm>
          <a:prstGeom prst="rect">
            <a:avLst/>
          </a:prstGeom>
          <a:noFill/>
          <a:ln w="38100" cap="flat" cmpd="sng"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8" name="CaixaDeTexto 27"/>
          <p:cNvSpPr txBox="1"/>
          <p:nvPr/>
        </p:nvSpPr>
        <p:spPr>
          <a:xfrm>
            <a:off x="158128" y="2336014"/>
            <a:ext cx="482824" cy="400110"/>
          </a:xfrm>
          <a:prstGeom prst="rect">
            <a:avLst/>
          </a:prstGeom>
          <a:noFill/>
        </p:spPr>
        <p:txBody>
          <a:bodyPr wrap="none" rtlCol="0">
            <a:spAutoFit/>
          </a:bodyPr>
          <a:lstStyle/>
          <a:p>
            <a:r>
              <a:rPr lang="en-US" sz="2000" b="1" dirty="0">
                <a:solidFill>
                  <a:schemeClr val="bg1"/>
                </a:solidFill>
                <a:latin typeface="Calibri" panose="020F0502020204030204" pitchFamily="34" charset="0"/>
                <a:cs typeface="Calibri" panose="020F0502020204030204" pitchFamily="34" charset="0"/>
              </a:rPr>
              <a:t>(a)</a:t>
            </a:r>
          </a:p>
        </p:txBody>
      </p:sp>
      <p:grpSp>
        <p:nvGrpSpPr>
          <p:cNvPr id="50" name="Grupo 49"/>
          <p:cNvGrpSpPr/>
          <p:nvPr/>
        </p:nvGrpSpPr>
        <p:grpSpPr>
          <a:xfrm>
            <a:off x="10218907" y="1172255"/>
            <a:ext cx="482824" cy="528007"/>
            <a:chOff x="10218907" y="1172255"/>
            <a:chExt cx="482824" cy="528007"/>
          </a:xfrm>
        </p:grpSpPr>
        <p:sp>
          <p:nvSpPr>
            <p:cNvPr id="18" name="Elipse 17"/>
            <p:cNvSpPr/>
            <p:nvPr/>
          </p:nvSpPr>
          <p:spPr bwMode="ltGray">
            <a:xfrm>
              <a:off x="10297390" y="1554240"/>
              <a:ext cx="326747" cy="146022"/>
            </a:xfrm>
            <a:prstGeom prst="ellipse">
              <a:avLst/>
            </a:prstGeom>
            <a:solidFill>
              <a:srgbClr val="FF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31" name="CaixaDeTexto 30"/>
            <p:cNvSpPr txBox="1"/>
            <p:nvPr/>
          </p:nvSpPr>
          <p:spPr>
            <a:xfrm>
              <a:off x="10218907" y="1172255"/>
              <a:ext cx="482824" cy="400110"/>
            </a:xfrm>
            <a:prstGeom prst="rect">
              <a:avLst/>
            </a:prstGeom>
            <a:noFill/>
          </p:spPr>
          <p:txBody>
            <a:bodyPr wrap="none" rtlCol="0">
              <a:spAutoFit/>
            </a:bodyPr>
            <a:lstStyle/>
            <a:p>
              <a:r>
                <a:rPr lang="en-US" sz="2000" b="1" dirty="0">
                  <a:latin typeface="Calibri" panose="020F0502020204030204" pitchFamily="34" charset="0"/>
                  <a:cs typeface="Calibri" panose="020F0502020204030204" pitchFamily="34" charset="0"/>
                </a:rPr>
                <a:t>(a)</a:t>
              </a:r>
            </a:p>
          </p:txBody>
        </p:sp>
      </p:grpSp>
      <p:grpSp>
        <p:nvGrpSpPr>
          <p:cNvPr id="54" name="Grupo 53"/>
          <p:cNvGrpSpPr/>
          <p:nvPr/>
        </p:nvGrpSpPr>
        <p:grpSpPr>
          <a:xfrm>
            <a:off x="10296946" y="1638872"/>
            <a:ext cx="774047" cy="400110"/>
            <a:chOff x="10296946" y="1638872"/>
            <a:chExt cx="774047" cy="400110"/>
          </a:xfrm>
        </p:grpSpPr>
        <p:sp>
          <p:nvSpPr>
            <p:cNvPr id="10" name="Elipse 9"/>
            <p:cNvSpPr/>
            <p:nvPr/>
          </p:nvSpPr>
          <p:spPr bwMode="ltGray">
            <a:xfrm>
              <a:off x="10296946" y="1838927"/>
              <a:ext cx="326747" cy="146022"/>
            </a:xfrm>
            <a:prstGeom prst="ellipse">
              <a:avLst/>
            </a:prstGeom>
            <a:solidFill>
              <a:srgbClr val="FF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32" name="CaixaDeTexto 31"/>
            <p:cNvSpPr txBox="1"/>
            <p:nvPr/>
          </p:nvSpPr>
          <p:spPr>
            <a:xfrm>
              <a:off x="10573741" y="1638872"/>
              <a:ext cx="497252" cy="400110"/>
            </a:xfrm>
            <a:prstGeom prst="rect">
              <a:avLst/>
            </a:prstGeom>
            <a:noFill/>
          </p:spPr>
          <p:txBody>
            <a:bodyPr wrap="none" rtlCol="0">
              <a:spAutoFit/>
            </a:bodyPr>
            <a:lstStyle/>
            <a:p>
              <a:r>
                <a:rPr lang="en-US" sz="2000" b="1" dirty="0">
                  <a:latin typeface="Calibri" panose="020F0502020204030204" pitchFamily="34" charset="0"/>
                  <a:cs typeface="Calibri" panose="020F0502020204030204" pitchFamily="34" charset="0"/>
                </a:rPr>
                <a:t>(b)</a:t>
              </a:r>
            </a:p>
          </p:txBody>
        </p:sp>
      </p:grpSp>
      <p:grpSp>
        <p:nvGrpSpPr>
          <p:cNvPr id="55" name="Grupo 54"/>
          <p:cNvGrpSpPr/>
          <p:nvPr/>
        </p:nvGrpSpPr>
        <p:grpSpPr>
          <a:xfrm>
            <a:off x="9857571" y="1930958"/>
            <a:ext cx="766122" cy="400110"/>
            <a:chOff x="9857571" y="1930958"/>
            <a:chExt cx="766122" cy="400110"/>
          </a:xfrm>
        </p:grpSpPr>
        <p:sp>
          <p:nvSpPr>
            <p:cNvPr id="8" name="Elipse 7"/>
            <p:cNvSpPr/>
            <p:nvPr/>
          </p:nvSpPr>
          <p:spPr bwMode="ltGray">
            <a:xfrm>
              <a:off x="10296946" y="2112267"/>
              <a:ext cx="326747" cy="146022"/>
            </a:xfrm>
            <a:prstGeom prst="ellipse">
              <a:avLst/>
            </a:prstGeom>
            <a:solidFill>
              <a:srgbClr val="FF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33" name="CaixaDeTexto 32"/>
            <p:cNvSpPr txBox="1"/>
            <p:nvPr/>
          </p:nvSpPr>
          <p:spPr>
            <a:xfrm>
              <a:off x="9857571" y="1930958"/>
              <a:ext cx="468398" cy="400110"/>
            </a:xfrm>
            <a:prstGeom prst="rect">
              <a:avLst/>
            </a:prstGeom>
            <a:noFill/>
          </p:spPr>
          <p:txBody>
            <a:bodyPr wrap="none" rtlCol="0">
              <a:spAutoFit/>
            </a:bodyPr>
            <a:lstStyle/>
            <a:p>
              <a:r>
                <a:rPr lang="en-US" sz="2000" b="1" dirty="0">
                  <a:latin typeface="Calibri" panose="020F0502020204030204" pitchFamily="34" charset="0"/>
                  <a:cs typeface="Calibri" panose="020F0502020204030204" pitchFamily="34" charset="0"/>
                </a:rPr>
                <a:t>(c)</a:t>
              </a:r>
            </a:p>
          </p:txBody>
        </p:sp>
      </p:grpSp>
      <p:sp>
        <p:nvSpPr>
          <p:cNvPr id="34" name="CaixaDeTexto 33"/>
          <p:cNvSpPr txBox="1"/>
          <p:nvPr/>
        </p:nvSpPr>
        <p:spPr>
          <a:xfrm>
            <a:off x="9175187" y="4216837"/>
            <a:ext cx="2769891" cy="1200329"/>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Dispersion</a:t>
            </a:r>
            <a:r>
              <a:rPr lang="en-US" sz="2400" dirty="0">
                <a:latin typeface="Calibri" panose="020F0502020204030204" pitchFamily="34" charset="0"/>
                <a:cs typeface="Calibri" panose="020F0502020204030204" pitchFamily="34" charset="0"/>
              </a:rPr>
              <a:t> starting being compensated by </a:t>
            </a:r>
            <a:r>
              <a:rPr lang="en-US" sz="2400" b="1" dirty="0">
                <a:latin typeface="Calibri" panose="020F0502020204030204" pitchFamily="34" charset="0"/>
                <a:cs typeface="Calibri" panose="020F0502020204030204" pitchFamily="34" charset="0"/>
              </a:rPr>
              <a:t>nonlinear phase</a:t>
            </a:r>
            <a:r>
              <a:rPr lang="en-US" sz="2400" dirty="0">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35" name="CaixaDeTexto 34"/>
              <p:cNvSpPr txBox="1"/>
              <p:nvPr/>
            </p:nvSpPr>
            <p:spPr>
              <a:xfrm>
                <a:off x="2021370" y="2291390"/>
                <a:ext cx="735201" cy="4135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bg1"/>
                              </a:solidFill>
                              <a:latin typeface="Cambria Math" panose="02040503050406030204" pitchFamily="18" charset="0"/>
                            </a:rPr>
                          </m:ctrlPr>
                        </m:sSubPr>
                        <m:e>
                          <m:r>
                            <a:rPr lang="en-US" sz="2000" b="0" i="1" smtClean="0">
                              <a:solidFill>
                                <a:schemeClr val="bg1"/>
                              </a:solidFill>
                              <a:latin typeface="Cambria Math" panose="02040503050406030204" pitchFamily="18" charset="0"/>
                            </a:rPr>
                            <m:t>𝑃</m:t>
                          </m:r>
                        </m:e>
                        <m:sub>
                          <m:r>
                            <a:rPr lang="en-US" sz="2000" b="0" i="1" smtClean="0">
                              <a:solidFill>
                                <a:schemeClr val="bg1"/>
                              </a:solidFill>
                              <a:latin typeface="Cambria Math" panose="02040503050406030204" pitchFamily="18" charset="0"/>
                            </a:rPr>
                            <m:t>𝑖𝑛</m:t>
                          </m:r>
                          <m:r>
                            <a:rPr lang="en-US" sz="2000" b="0" i="1" smtClean="0">
                              <a:solidFill>
                                <a:schemeClr val="bg1"/>
                              </a:solidFill>
                              <a:latin typeface="Cambria Math" panose="02040503050406030204" pitchFamily="18" charset="0"/>
                            </a:rPr>
                            <m:t>, 1</m:t>
                          </m:r>
                        </m:sub>
                      </m:sSub>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35" name="CaixaDeTexto 34"/>
              <p:cNvSpPr txBox="1">
                <a:spLocks noRot="1" noChangeAspect="1" noMove="1" noResize="1" noEditPoints="1" noAdjustHandles="1" noChangeArrowheads="1" noChangeShapeType="1" noTextEdit="1"/>
              </p:cNvSpPr>
              <p:nvPr/>
            </p:nvSpPr>
            <p:spPr>
              <a:xfrm>
                <a:off x="2021370" y="2291390"/>
                <a:ext cx="735201" cy="413511"/>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8" name="Retângulo 37"/>
              <p:cNvSpPr/>
              <p:nvPr/>
            </p:nvSpPr>
            <p:spPr>
              <a:xfrm>
                <a:off x="2768455" y="956940"/>
                <a:ext cx="2841547" cy="4778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𝑖𝑛</m:t>
                          </m:r>
                          <m:r>
                            <a:rPr lang="en-US" sz="2400" i="1">
                              <a:solidFill>
                                <a:schemeClr val="tx1"/>
                              </a:solidFill>
                              <a:latin typeface="Cambria Math" panose="02040503050406030204" pitchFamily="18" charset="0"/>
                            </a:rPr>
                            <m:t>, 1</m:t>
                          </m:r>
                        </m:sub>
                      </m:sSub>
                      <m:r>
                        <a:rPr lang="en-US" sz="2400" b="0" i="1" smtClean="0">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𝑖𝑛</m:t>
                          </m:r>
                          <m:r>
                            <a:rPr lang="en-US" sz="2400" i="1">
                              <a:solidFill>
                                <a:schemeClr val="tx1"/>
                              </a:solidFill>
                              <a:latin typeface="Cambria Math" panose="02040503050406030204" pitchFamily="18" charset="0"/>
                            </a:rPr>
                            <m:t>, 2</m:t>
                          </m:r>
                        </m:sub>
                      </m:sSub>
                      <m:r>
                        <a:rPr lang="en-US" sz="2400" b="0" i="0" smtClean="0">
                          <a:solidFill>
                            <a:schemeClr val="tx1"/>
                          </a:solidFill>
                          <a:latin typeface="Cambria Math" panose="02040503050406030204" pitchFamily="18" charset="0"/>
                        </a:rPr>
                        <m:t>&lt;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𝑖𝑛</m:t>
                          </m:r>
                          <m:r>
                            <a:rPr lang="en-US" sz="2400" i="1">
                              <a:solidFill>
                                <a:schemeClr val="tx1"/>
                              </a:solidFill>
                              <a:latin typeface="Cambria Math" panose="02040503050406030204" pitchFamily="18" charset="0"/>
                            </a:rPr>
                            <m:t>, 3</m:t>
                          </m:r>
                        </m:sub>
                      </m:sSub>
                    </m:oMath>
                  </m:oMathPara>
                </a14:m>
                <a:endParaRPr lang="en-US" sz="2400" dirty="0">
                  <a:solidFill>
                    <a:schemeClr val="tx1"/>
                  </a:solidFill>
                  <a:latin typeface="Calibri" panose="020F0502020204030204" pitchFamily="34" charset="0"/>
                  <a:cs typeface="Calibri" panose="020F0502020204030204" pitchFamily="34" charset="0"/>
                </a:endParaRPr>
              </a:p>
            </p:txBody>
          </p:sp>
        </mc:Choice>
        <mc:Fallback xmlns="">
          <p:sp>
            <p:nvSpPr>
              <p:cNvPr id="38" name="Retângulo 37"/>
              <p:cNvSpPr>
                <a:spLocks noRot="1" noChangeAspect="1" noMove="1" noResize="1" noEditPoints="1" noAdjustHandles="1" noChangeArrowheads="1" noChangeShapeType="1" noTextEdit="1"/>
              </p:cNvSpPr>
              <p:nvPr/>
            </p:nvSpPr>
            <p:spPr>
              <a:xfrm>
                <a:off x="2768455" y="956940"/>
                <a:ext cx="2841547" cy="477888"/>
              </a:xfrm>
              <a:prstGeom prst="rect">
                <a:avLst/>
              </a:prstGeom>
              <a:blipFill>
                <a:blip r:embed="rId7"/>
                <a:stretch>
                  <a:fillRect/>
                </a:stretch>
              </a:blipFill>
            </p:spPr>
            <p:txBody>
              <a:bodyPr/>
              <a:lstStyle/>
              <a:p>
                <a:r>
                  <a:rPr lang="de-DE">
                    <a:noFill/>
                  </a:rPr>
                  <a:t> </a:t>
                </a:r>
              </a:p>
            </p:txBody>
          </p:sp>
        </mc:Fallback>
      </mc:AlternateContent>
      <p:pic>
        <p:nvPicPr>
          <p:cNvPr id="39" name="Imagem 38"/>
          <p:cNvPicPr/>
          <p:nvPr/>
        </p:nvPicPr>
        <p:blipFill rotWithShape="1">
          <a:blip r:embed="rId8" cstate="print">
            <a:extLst>
              <a:ext uri="{28A0092B-C50C-407E-A947-70E740481C1C}">
                <a14:useLocalDpi xmlns:a14="http://schemas.microsoft.com/office/drawing/2010/main" val="0"/>
              </a:ext>
            </a:extLst>
          </a:blip>
          <a:srcRect l="89975" t="49921" r="2747" b="22141"/>
          <a:stretch/>
        </p:blipFill>
        <p:spPr>
          <a:xfrm>
            <a:off x="8327259" y="4246699"/>
            <a:ext cx="576064" cy="1800201"/>
          </a:xfrm>
          <a:prstGeom prst="rect">
            <a:avLst/>
          </a:prstGeom>
        </p:spPr>
      </p:pic>
      <p:sp>
        <p:nvSpPr>
          <p:cNvPr id="40" name="CaixaDeTexto 39"/>
          <p:cNvSpPr txBox="1"/>
          <p:nvPr/>
        </p:nvSpPr>
        <p:spPr>
          <a:xfrm rot="16200000">
            <a:off x="8194309" y="4986469"/>
            <a:ext cx="1561646"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log(intensity)</a:t>
            </a:r>
          </a:p>
        </p:txBody>
      </p:sp>
      <p:grpSp>
        <p:nvGrpSpPr>
          <p:cNvPr id="48" name="Grupo 47"/>
          <p:cNvGrpSpPr/>
          <p:nvPr/>
        </p:nvGrpSpPr>
        <p:grpSpPr>
          <a:xfrm>
            <a:off x="2887665" y="1534747"/>
            <a:ext cx="2637876" cy="4497577"/>
            <a:chOff x="2887665" y="1534747"/>
            <a:chExt cx="2637876" cy="4497577"/>
          </a:xfrm>
        </p:grpSpPr>
        <p:grpSp>
          <p:nvGrpSpPr>
            <p:cNvPr id="46" name="Grupo 45"/>
            <p:cNvGrpSpPr/>
            <p:nvPr/>
          </p:nvGrpSpPr>
          <p:grpSpPr>
            <a:xfrm>
              <a:off x="2887665" y="2278845"/>
              <a:ext cx="2637876" cy="3753479"/>
              <a:chOff x="2887665" y="2278845"/>
              <a:chExt cx="2637876" cy="3753479"/>
            </a:xfrm>
          </p:grpSpPr>
          <p:sp>
            <p:nvSpPr>
              <p:cNvPr id="22" name="Retângulo 21"/>
              <p:cNvSpPr/>
              <p:nvPr/>
            </p:nvSpPr>
            <p:spPr bwMode="ltGray">
              <a:xfrm>
                <a:off x="2887665" y="2278846"/>
                <a:ext cx="2622074" cy="3751504"/>
              </a:xfrm>
              <a:prstGeom prst="rect">
                <a:avLst/>
              </a:prstGeom>
              <a:noFill/>
              <a:ln w="38100" cap="flat" cmpd="sng"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5" name="Grupo 4"/>
              <p:cNvGrpSpPr/>
              <p:nvPr/>
            </p:nvGrpSpPr>
            <p:grpSpPr>
              <a:xfrm>
                <a:off x="2887665" y="2278845"/>
                <a:ext cx="2637876" cy="3753479"/>
                <a:chOff x="2887665" y="2278845"/>
                <a:chExt cx="2637876" cy="3753479"/>
              </a:xfrm>
            </p:grpSpPr>
            <p:pic>
              <p:nvPicPr>
                <p:cNvPr id="19" name="Imagem 18"/>
                <p:cNvPicPr>
                  <a:picLocks noChangeAspect="1"/>
                </p:cNvPicPr>
                <p:nvPr/>
              </p:nvPicPr>
              <p:blipFill>
                <a:blip r:embed="rId9"/>
                <a:stretch>
                  <a:fillRect/>
                </a:stretch>
              </p:blipFill>
              <p:spPr>
                <a:xfrm>
                  <a:off x="2887665" y="2280820"/>
                  <a:ext cx="2622074" cy="3751504"/>
                </a:xfrm>
                <a:prstGeom prst="rect">
                  <a:avLst/>
                </a:prstGeom>
              </p:spPr>
            </p:pic>
            <p:cxnSp>
              <p:nvCxnSpPr>
                <p:cNvPr id="24" name="Conector de seta reta 23"/>
                <p:cNvCxnSpPr/>
                <p:nvPr/>
              </p:nvCxnSpPr>
              <p:spPr>
                <a:xfrm>
                  <a:off x="3328838" y="2871719"/>
                  <a:ext cx="0" cy="72008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de seta reta 24"/>
                <p:cNvCxnSpPr/>
                <p:nvPr/>
              </p:nvCxnSpPr>
              <p:spPr>
                <a:xfrm flipV="1">
                  <a:off x="3058493" y="3704250"/>
                  <a:ext cx="540690" cy="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6" name="CaixaDeTexto 25"/>
                <p:cNvSpPr txBox="1"/>
                <p:nvPr/>
              </p:nvSpPr>
              <p:spPr>
                <a:xfrm>
                  <a:off x="3328838" y="2977519"/>
                  <a:ext cx="428322" cy="461665"/>
                </a:xfrm>
                <a:prstGeom prst="rect">
                  <a:avLst/>
                </a:prstGeom>
                <a:noFill/>
              </p:spPr>
              <p:txBody>
                <a:bodyPr wrap="none" rtlCol="0">
                  <a:spAutoFit/>
                </a:bodyPr>
                <a:lstStyle/>
                <a:p>
                  <a:r>
                    <a:rPr lang="en-US" sz="2400" i="1" dirty="0">
                      <a:solidFill>
                        <a:schemeClr val="bg1"/>
                      </a:solidFill>
                      <a:latin typeface="Calibri" panose="020F0502020204030204" pitchFamily="34" charset="0"/>
                      <a:cs typeface="Calibri" panose="020F0502020204030204" pitchFamily="34" charset="0"/>
                    </a:rPr>
                    <a:t>m</a:t>
                  </a:r>
                  <a:endParaRPr lang="en-US" i="1" dirty="0">
                    <a:solidFill>
                      <a:schemeClr val="bg1"/>
                    </a:solidFill>
                    <a:latin typeface="Calibri" panose="020F0502020204030204" pitchFamily="34" charset="0"/>
                    <a:cs typeface="Calibri" panose="020F0502020204030204" pitchFamily="34" charset="0"/>
                  </a:endParaRPr>
                </a:p>
              </p:txBody>
            </p:sp>
            <p:sp>
              <p:nvSpPr>
                <p:cNvPr id="27" name="CaixaDeTexto 26"/>
                <p:cNvSpPr txBox="1"/>
                <p:nvPr/>
              </p:nvSpPr>
              <p:spPr>
                <a:xfrm>
                  <a:off x="3167942" y="3658732"/>
                  <a:ext cx="320922" cy="461665"/>
                </a:xfrm>
                <a:prstGeom prst="rect">
                  <a:avLst/>
                </a:prstGeom>
                <a:noFill/>
              </p:spPr>
              <p:txBody>
                <a:bodyPr wrap="none" rtlCol="0">
                  <a:spAutoFit/>
                </a:bodyPr>
                <a:lstStyle/>
                <a:p>
                  <a:r>
                    <a:rPr lang="en-US" sz="2400" i="1" dirty="0">
                      <a:solidFill>
                        <a:schemeClr val="bg1"/>
                      </a:solidFill>
                      <a:latin typeface="Calibri" panose="020F0502020204030204" pitchFamily="34" charset="0"/>
                      <a:cs typeface="Calibri" panose="020F0502020204030204" pitchFamily="34" charset="0"/>
                    </a:rPr>
                    <a:t>x</a:t>
                  </a:r>
                  <a:endParaRPr lang="en-US" i="1" dirty="0">
                    <a:solidFill>
                      <a:schemeClr val="bg1"/>
                    </a:solidFill>
                    <a:latin typeface="Calibri" panose="020F0502020204030204" pitchFamily="34" charset="0"/>
                    <a:cs typeface="Calibri" panose="020F0502020204030204" pitchFamily="34" charset="0"/>
                  </a:endParaRPr>
                </a:p>
              </p:txBody>
            </p:sp>
            <p:sp>
              <p:nvSpPr>
                <p:cNvPr id="29" name="CaixaDeTexto 28"/>
                <p:cNvSpPr txBox="1"/>
                <p:nvPr/>
              </p:nvSpPr>
              <p:spPr>
                <a:xfrm>
                  <a:off x="2939109" y="2336014"/>
                  <a:ext cx="497252" cy="400110"/>
                </a:xfrm>
                <a:prstGeom prst="rect">
                  <a:avLst/>
                </a:prstGeom>
                <a:noFill/>
              </p:spPr>
              <p:txBody>
                <a:bodyPr wrap="none" rtlCol="0">
                  <a:spAutoFit/>
                </a:bodyPr>
                <a:lstStyle/>
                <a:p>
                  <a:r>
                    <a:rPr lang="en-US" sz="2000" b="1" dirty="0">
                      <a:solidFill>
                        <a:schemeClr val="bg1"/>
                      </a:solidFill>
                      <a:latin typeface="Calibri" panose="020F0502020204030204" pitchFamily="34" charset="0"/>
                      <a:cs typeface="Calibri" panose="020F0502020204030204" pitchFamily="34" charset="0"/>
                    </a:rPr>
                    <a:t>(b)</a:t>
                  </a:r>
                </a:p>
              </p:txBody>
            </p:sp>
            <mc:AlternateContent xmlns:mc="http://schemas.openxmlformats.org/markup-compatibility/2006" xmlns:a14="http://schemas.microsoft.com/office/drawing/2010/main">
              <mc:Choice Requires="a14">
                <p:sp>
                  <p:nvSpPr>
                    <p:cNvPr id="36" name="CaixaDeTexto 35"/>
                    <p:cNvSpPr txBox="1"/>
                    <p:nvPr/>
                  </p:nvSpPr>
                  <p:spPr>
                    <a:xfrm>
                      <a:off x="4790340" y="2278845"/>
                      <a:ext cx="735201" cy="4135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bg1"/>
                                    </a:solidFill>
                                    <a:latin typeface="Cambria Math" panose="02040503050406030204" pitchFamily="18" charset="0"/>
                                  </a:rPr>
                                </m:ctrlPr>
                              </m:sSubPr>
                              <m:e>
                                <m:r>
                                  <a:rPr lang="en-US" sz="2000" b="0" i="1" smtClean="0">
                                    <a:solidFill>
                                      <a:schemeClr val="bg1"/>
                                    </a:solidFill>
                                    <a:latin typeface="Cambria Math" panose="02040503050406030204" pitchFamily="18" charset="0"/>
                                  </a:rPr>
                                  <m:t>𝑃</m:t>
                                </m:r>
                              </m:e>
                              <m:sub>
                                <m:r>
                                  <a:rPr lang="en-US" sz="2000" b="0" i="1" smtClean="0">
                                    <a:solidFill>
                                      <a:schemeClr val="bg1"/>
                                    </a:solidFill>
                                    <a:latin typeface="Cambria Math" panose="02040503050406030204" pitchFamily="18" charset="0"/>
                                  </a:rPr>
                                  <m:t>𝑖𝑛</m:t>
                                </m:r>
                                <m:r>
                                  <a:rPr lang="en-US" sz="2000" b="0" i="1" smtClean="0">
                                    <a:solidFill>
                                      <a:schemeClr val="bg1"/>
                                    </a:solidFill>
                                    <a:latin typeface="Cambria Math" panose="02040503050406030204" pitchFamily="18" charset="0"/>
                                  </a:rPr>
                                  <m:t>, 2</m:t>
                                </m:r>
                              </m:sub>
                            </m:sSub>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36" name="CaixaDeTexto 35"/>
                    <p:cNvSpPr txBox="1">
                      <a:spLocks noRot="1" noChangeAspect="1" noMove="1" noResize="1" noEditPoints="1" noAdjustHandles="1" noChangeArrowheads="1" noChangeShapeType="1" noTextEdit="1"/>
                    </p:cNvSpPr>
                    <p:nvPr/>
                  </p:nvSpPr>
                  <p:spPr>
                    <a:xfrm>
                      <a:off x="4790340" y="2278845"/>
                      <a:ext cx="735201" cy="413511"/>
                    </a:xfrm>
                    <a:prstGeom prst="rect">
                      <a:avLst/>
                    </a:prstGeom>
                    <a:blipFill>
                      <a:blip r:embed="rId10"/>
                      <a:stretch>
                        <a:fillRect/>
                      </a:stretch>
                    </a:blipFill>
                  </p:spPr>
                  <p:txBody>
                    <a:bodyPr/>
                    <a:lstStyle/>
                    <a:p>
                      <a:r>
                        <a:rPr lang="de-DE">
                          <a:noFill/>
                        </a:rPr>
                        <a:t> </a:t>
                      </a:r>
                    </a:p>
                  </p:txBody>
                </p:sp>
              </mc:Fallback>
            </mc:AlternateContent>
          </p:grpSp>
        </p:grpSp>
        <mc:AlternateContent xmlns:mc="http://schemas.openxmlformats.org/markup-compatibility/2006" xmlns:a14="http://schemas.microsoft.com/office/drawing/2010/main">
          <mc:Choice Requires="a14">
            <p:sp>
              <p:nvSpPr>
                <p:cNvPr id="42" name="CaixaDeTexto 41"/>
                <p:cNvSpPr txBox="1"/>
                <p:nvPr/>
              </p:nvSpPr>
              <p:spPr>
                <a:xfrm>
                  <a:off x="3080342" y="1534747"/>
                  <a:ext cx="2265364" cy="707886"/>
                </a:xfrm>
                <a:prstGeom prst="rect">
                  <a:avLst/>
                </a:prstGeom>
                <a:noFill/>
              </p:spPr>
              <p:txBody>
                <a:bodyPr wrap="none" rtlCol="0">
                  <a:spAutoFit/>
                </a:bodyPr>
                <a:lstStyle/>
                <a:p>
                  <a:pPr algn="ctr"/>
                  <a14:m>
                    <m:oMath xmlns:m="http://schemas.openxmlformats.org/officeDocument/2006/math">
                      <m:r>
                        <a:rPr lang="en-US" sz="2000" b="1" i="1" smtClean="0">
                          <a:latin typeface="Cambria Math" panose="02040503050406030204" pitchFamily="18" charset="0"/>
                          <a:ea typeface="Cambria Math" panose="02040503050406030204" pitchFamily="18" charset="0"/>
                        </a:rPr>
                        <m:t>𝝌</m:t>
                      </m:r>
                      <m:r>
                        <a:rPr lang="en-US" sz="2000" b="0" i="0" smtClean="0">
                          <a:latin typeface="Cambria Math" panose="02040503050406030204" pitchFamily="18" charset="0"/>
                          <a:ea typeface="Cambria Math" panose="02040503050406030204" pitchFamily="18" charset="0"/>
                        </a:rPr>
                        <m:t>&gt;0</m:t>
                      </m:r>
                    </m:oMath>
                  </a14:m>
                  <a:r>
                    <a:rPr lang="en-US" sz="2000" dirty="0">
                      <a:latin typeface="Calibri" panose="020F0502020204030204" pitchFamily="34" charset="0"/>
                      <a:cs typeface="Calibri" panose="020F0502020204030204" pitchFamily="34" charset="0"/>
                    </a:rPr>
                    <a:t> </a:t>
                  </a:r>
                </a:p>
                <a:p>
                  <a:pPr algn="ctr"/>
                  <a:r>
                    <a:rPr lang="en-US" sz="2000" dirty="0">
                      <a:latin typeface="Calibri" panose="020F0502020204030204" pitchFamily="34" charset="0"/>
                      <a:cs typeface="Calibri" panose="020F0502020204030204" pitchFamily="34" charset="0"/>
                    </a:rPr>
                    <a:t>(nonlinear medium)</a:t>
                  </a:r>
                </a:p>
              </p:txBody>
            </p:sp>
          </mc:Choice>
          <mc:Fallback xmlns="">
            <p:sp>
              <p:nvSpPr>
                <p:cNvPr id="42" name="CaixaDeTexto 41"/>
                <p:cNvSpPr txBox="1">
                  <a:spLocks noRot="1" noChangeAspect="1" noMove="1" noResize="1" noEditPoints="1" noAdjustHandles="1" noChangeArrowheads="1" noChangeShapeType="1" noTextEdit="1"/>
                </p:cNvSpPr>
                <p:nvPr/>
              </p:nvSpPr>
              <p:spPr>
                <a:xfrm>
                  <a:off x="3080342" y="1534747"/>
                  <a:ext cx="2265364" cy="707886"/>
                </a:xfrm>
                <a:prstGeom prst="rect">
                  <a:avLst/>
                </a:prstGeom>
                <a:blipFill>
                  <a:blip r:embed="rId11"/>
                  <a:stretch>
                    <a:fillRect l="-2688" r="-2419" b="-14655"/>
                  </a:stretch>
                </a:blipFill>
              </p:spPr>
              <p:txBody>
                <a:bodyPr/>
                <a:lstStyle/>
                <a:p>
                  <a:r>
                    <a:rPr lang="de-DE">
                      <a:noFill/>
                    </a:rPr>
                    <a:t> </a:t>
                  </a:r>
                </a:p>
              </p:txBody>
            </p:sp>
          </mc:Fallback>
        </mc:AlternateContent>
      </p:grpSp>
      <mc:AlternateContent xmlns:mc="http://schemas.openxmlformats.org/markup-compatibility/2006" xmlns:a14="http://schemas.microsoft.com/office/drawing/2010/main">
        <mc:Choice Requires="a14">
          <p:sp>
            <p:nvSpPr>
              <p:cNvPr id="44" name="CaixaDeTexto 43"/>
              <p:cNvSpPr txBox="1"/>
              <p:nvPr/>
            </p:nvSpPr>
            <p:spPr>
              <a:xfrm>
                <a:off x="992902" y="1767108"/>
                <a:ext cx="90101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ea typeface="Cambria Math" panose="02040503050406030204" pitchFamily="18" charset="0"/>
                        </a:rPr>
                        <m:t>𝝌</m:t>
                      </m:r>
                      <m:r>
                        <a:rPr lang="en-US" sz="2000" b="0" i="1" smtClean="0">
                          <a:latin typeface="Cambria Math" panose="02040503050406030204" pitchFamily="18" charset="0"/>
                          <a:ea typeface="Cambria Math" panose="02040503050406030204" pitchFamily="18" charset="0"/>
                        </a:rPr>
                        <m:t>=0</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44" name="CaixaDeTexto 43"/>
              <p:cNvSpPr txBox="1">
                <a:spLocks noRot="1" noChangeAspect="1" noMove="1" noResize="1" noEditPoints="1" noAdjustHandles="1" noChangeArrowheads="1" noChangeShapeType="1" noTextEdit="1"/>
              </p:cNvSpPr>
              <p:nvPr/>
            </p:nvSpPr>
            <p:spPr>
              <a:xfrm>
                <a:off x="992902" y="1767108"/>
                <a:ext cx="901016" cy="400110"/>
              </a:xfrm>
              <a:prstGeom prst="rect">
                <a:avLst/>
              </a:prstGeom>
              <a:blipFill>
                <a:blip r:embed="rId12"/>
                <a:stretch>
                  <a:fillRect b="-4545"/>
                </a:stretch>
              </a:blipFill>
            </p:spPr>
            <p:txBody>
              <a:bodyPr/>
              <a:lstStyle/>
              <a:p>
                <a:r>
                  <a:rPr lang="de-DE">
                    <a:noFill/>
                  </a:rPr>
                  <a:t> </a:t>
                </a:r>
              </a:p>
            </p:txBody>
          </p:sp>
        </mc:Fallback>
      </mc:AlternateContent>
      <p:grpSp>
        <p:nvGrpSpPr>
          <p:cNvPr id="49" name="Grupo 48"/>
          <p:cNvGrpSpPr/>
          <p:nvPr/>
        </p:nvGrpSpPr>
        <p:grpSpPr>
          <a:xfrm>
            <a:off x="5625457" y="1555905"/>
            <a:ext cx="2676643" cy="4476417"/>
            <a:chOff x="5625457" y="1555905"/>
            <a:chExt cx="2676643" cy="4476417"/>
          </a:xfrm>
        </p:grpSpPr>
        <p:pic>
          <p:nvPicPr>
            <p:cNvPr id="20" name="Imagem 19"/>
            <p:cNvPicPr>
              <a:picLocks noChangeAspect="1"/>
            </p:cNvPicPr>
            <p:nvPr/>
          </p:nvPicPr>
          <p:blipFill rotWithShape="1">
            <a:blip r:embed="rId13"/>
            <a:srcRect r="675"/>
            <a:stretch/>
          </p:blipFill>
          <p:spPr>
            <a:xfrm>
              <a:off x="5628028" y="2280818"/>
              <a:ext cx="2627422" cy="3751504"/>
            </a:xfrm>
            <a:prstGeom prst="rect">
              <a:avLst/>
            </a:prstGeom>
          </p:spPr>
        </p:pic>
        <p:sp>
          <p:nvSpPr>
            <p:cNvPr id="23" name="Retângulo 22"/>
            <p:cNvSpPr/>
            <p:nvPr/>
          </p:nvSpPr>
          <p:spPr bwMode="ltGray">
            <a:xfrm>
              <a:off x="5625457" y="2278845"/>
              <a:ext cx="2629993" cy="3751504"/>
            </a:xfrm>
            <a:prstGeom prst="rect">
              <a:avLst/>
            </a:prstGeom>
            <a:noFill/>
            <a:ln w="38100" cap="flat" cmpd="sng" algn="ctr">
              <a:solidFill>
                <a:schemeClr val="tx1"/>
              </a:solid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sp>
          <p:nvSpPr>
            <p:cNvPr id="30" name="CaixaDeTexto 29"/>
            <p:cNvSpPr txBox="1"/>
            <p:nvPr/>
          </p:nvSpPr>
          <p:spPr>
            <a:xfrm>
              <a:off x="5661070" y="2336014"/>
              <a:ext cx="468398" cy="400110"/>
            </a:xfrm>
            <a:prstGeom prst="rect">
              <a:avLst/>
            </a:prstGeom>
            <a:noFill/>
          </p:spPr>
          <p:txBody>
            <a:bodyPr wrap="none" rtlCol="0">
              <a:spAutoFit/>
            </a:bodyPr>
            <a:lstStyle/>
            <a:p>
              <a:r>
                <a:rPr lang="en-US" sz="2000" b="1" dirty="0">
                  <a:solidFill>
                    <a:schemeClr val="bg1"/>
                  </a:solidFill>
                  <a:latin typeface="Calibri" panose="020F0502020204030204" pitchFamily="34" charset="0"/>
                  <a:cs typeface="Calibri" panose="020F0502020204030204" pitchFamily="34" charset="0"/>
                </a:rPr>
                <a:t>(c)</a:t>
              </a:r>
            </a:p>
          </p:txBody>
        </p:sp>
        <mc:AlternateContent xmlns:mc="http://schemas.openxmlformats.org/markup-compatibility/2006" xmlns:a14="http://schemas.microsoft.com/office/drawing/2010/main">
          <mc:Choice Requires="a14">
            <p:sp>
              <p:nvSpPr>
                <p:cNvPr id="37" name="CaixaDeTexto 36"/>
                <p:cNvSpPr txBox="1"/>
                <p:nvPr/>
              </p:nvSpPr>
              <p:spPr>
                <a:xfrm>
                  <a:off x="7566899" y="2291389"/>
                  <a:ext cx="735201" cy="4135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bg1"/>
                                </a:solidFill>
                                <a:latin typeface="Cambria Math" panose="02040503050406030204" pitchFamily="18" charset="0"/>
                              </a:rPr>
                            </m:ctrlPr>
                          </m:sSubPr>
                          <m:e>
                            <m:r>
                              <a:rPr lang="en-US" sz="2000" b="0" i="1" smtClean="0">
                                <a:solidFill>
                                  <a:schemeClr val="bg1"/>
                                </a:solidFill>
                                <a:latin typeface="Cambria Math" panose="02040503050406030204" pitchFamily="18" charset="0"/>
                              </a:rPr>
                              <m:t>𝑃</m:t>
                            </m:r>
                          </m:e>
                          <m:sub>
                            <m:r>
                              <a:rPr lang="en-US" sz="2000" b="0" i="1" smtClean="0">
                                <a:solidFill>
                                  <a:schemeClr val="bg1"/>
                                </a:solidFill>
                                <a:latin typeface="Cambria Math" panose="02040503050406030204" pitchFamily="18" charset="0"/>
                              </a:rPr>
                              <m:t>𝑖𝑛</m:t>
                            </m:r>
                            <m:r>
                              <a:rPr lang="en-US" sz="2000" b="0" i="1" smtClean="0">
                                <a:solidFill>
                                  <a:schemeClr val="bg1"/>
                                </a:solidFill>
                                <a:latin typeface="Cambria Math" panose="02040503050406030204" pitchFamily="18" charset="0"/>
                              </a:rPr>
                              <m:t>, 3</m:t>
                            </m:r>
                          </m:sub>
                        </m:sSub>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37" name="CaixaDeTexto 36"/>
                <p:cNvSpPr txBox="1">
                  <a:spLocks noRot="1" noChangeAspect="1" noMove="1" noResize="1" noEditPoints="1" noAdjustHandles="1" noChangeArrowheads="1" noChangeShapeType="1" noTextEdit="1"/>
                </p:cNvSpPr>
                <p:nvPr/>
              </p:nvSpPr>
              <p:spPr>
                <a:xfrm>
                  <a:off x="7566899" y="2291389"/>
                  <a:ext cx="735201" cy="413511"/>
                </a:xfrm>
                <a:prstGeom prst="rect">
                  <a:avLst/>
                </a:prstGeom>
                <a:blipFill>
                  <a:blip r:embed="rId1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3" name="CaixaDeTexto 42"/>
                <p:cNvSpPr txBox="1"/>
                <p:nvPr/>
              </p:nvSpPr>
              <p:spPr>
                <a:xfrm>
                  <a:off x="5812926" y="1555905"/>
                  <a:ext cx="2265364" cy="707886"/>
                </a:xfrm>
                <a:prstGeom prst="rect">
                  <a:avLst/>
                </a:prstGeom>
                <a:noFill/>
              </p:spPr>
              <p:txBody>
                <a:bodyPr wrap="none" rtlCol="0">
                  <a:spAutoFit/>
                </a:bodyPr>
                <a:lstStyle/>
                <a:p>
                  <a:pPr algn="ctr"/>
                  <a14:m>
                    <m:oMath xmlns:m="http://schemas.openxmlformats.org/officeDocument/2006/math">
                      <m:r>
                        <a:rPr lang="en-US" sz="2000" b="1" i="1" smtClean="0">
                          <a:latin typeface="Cambria Math" panose="02040503050406030204" pitchFamily="18" charset="0"/>
                          <a:ea typeface="Cambria Math" panose="02040503050406030204" pitchFamily="18" charset="0"/>
                        </a:rPr>
                        <m:t>𝝌</m:t>
                      </m:r>
                      <m:r>
                        <a:rPr lang="en-US" sz="2000" b="0" i="0" smtClean="0">
                          <a:latin typeface="Cambria Math" panose="02040503050406030204" pitchFamily="18" charset="0"/>
                          <a:ea typeface="Cambria Math" panose="02040503050406030204" pitchFamily="18" charset="0"/>
                        </a:rPr>
                        <m:t>&gt;0</m:t>
                      </m:r>
                    </m:oMath>
                  </a14:m>
                  <a:r>
                    <a:rPr lang="en-US" sz="2000" dirty="0">
                      <a:latin typeface="Calibri" panose="020F0502020204030204" pitchFamily="34" charset="0"/>
                      <a:cs typeface="Calibri" panose="020F0502020204030204" pitchFamily="34" charset="0"/>
                    </a:rPr>
                    <a:t> </a:t>
                  </a:r>
                </a:p>
                <a:p>
                  <a:pPr algn="ctr"/>
                  <a:r>
                    <a:rPr lang="en-US" sz="2000" dirty="0">
                      <a:latin typeface="Calibri" panose="020F0502020204030204" pitchFamily="34" charset="0"/>
                      <a:cs typeface="Calibri" panose="020F0502020204030204" pitchFamily="34" charset="0"/>
                    </a:rPr>
                    <a:t>(nonlinear medium)</a:t>
                  </a:r>
                </a:p>
              </p:txBody>
            </p:sp>
          </mc:Choice>
          <mc:Fallback xmlns="">
            <p:sp>
              <p:nvSpPr>
                <p:cNvPr id="43" name="CaixaDeTexto 42"/>
                <p:cNvSpPr txBox="1">
                  <a:spLocks noRot="1" noChangeAspect="1" noMove="1" noResize="1" noEditPoints="1" noAdjustHandles="1" noChangeArrowheads="1" noChangeShapeType="1" noTextEdit="1"/>
                </p:cNvSpPr>
                <p:nvPr/>
              </p:nvSpPr>
              <p:spPr>
                <a:xfrm>
                  <a:off x="5812926" y="1555905"/>
                  <a:ext cx="2265364" cy="707886"/>
                </a:xfrm>
                <a:prstGeom prst="rect">
                  <a:avLst/>
                </a:prstGeom>
                <a:blipFill>
                  <a:blip r:embed="rId15"/>
                  <a:stretch>
                    <a:fillRect l="-2965" r="-2426" b="-14655"/>
                  </a:stretch>
                </a:blipFill>
              </p:spPr>
              <p:txBody>
                <a:bodyPr/>
                <a:lstStyle/>
                <a:p>
                  <a:r>
                    <a:rPr lang="de-DE">
                      <a:noFill/>
                    </a:rPr>
                    <a:t> </a:t>
                  </a:r>
                </a:p>
              </p:txBody>
            </p:sp>
          </mc:Fallback>
        </mc:AlternateContent>
        <p:cxnSp>
          <p:nvCxnSpPr>
            <p:cNvPr id="45" name="Conector de seta reta 44"/>
            <p:cNvCxnSpPr/>
            <p:nvPr/>
          </p:nvCxnSpPr>
          <p:spPr>
            <a:xfrm>
              <a:off x="6416703" y="3658732"/>
              <a:ext cx="282012" cy="68121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7" name="CaixaDeTexto 46"/>
            <p:cNvSpPr txBox="1"/>
            <p:nvPr/>
          </p:nvSpPr>
          <p:spPr>
            <a:xfrm rot="20488192">
              <a:off x="5893572" y="3327991"/>
              <a:ext cx="851515"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soliton</a:t>
              </a:r>
            </a:p>
          </p:txBody>
        </p:sp>
      </p:grpSp>
      <p:sp>
        <p:nvSpPr>
          <p:cNvPr id="51" name="Forma livre 50"/>
          <p:cNvSpPr/>
          <p:nvPr/>
        </p:nvSpPr>
        <p:spPr bwMode="ltGray">
          <a:xfrm>
            <a:off x="1823172" y="2443515"/>
            <a:ext cx="644023" cy="3237703"/>
          </a:xfrm>
          <a:custGeom>
            <a:avLst/>
            <a:gdLst>
              <a:gd name="connsiteX0" fmla="*/ 0 w 1264778"/>
              <a:gd name="connsiteY0" fmla="*/ 0 h 2170632"/>
              <a:gd name="connsiteX1" fmla="*/ 521294 w 1264778"/>
              <a:gd name="connsiteY1" fmla="*/ 1162228 h 2170632"/>
              <a:gd name="connsiteX2" fmla="*/ 1264778 w 1264778"/>
              <a:gd name="connsiteY2" fmla="*/ 2170632 h 2170632"/>
            </a:gdLst>
            <a:ahLst/>
            <a:cxnLst>
              <a:cxn ang="0">
                <a:pos x="connsiteX0" y="connsiteY0"/>
              </a:cxn>
              <a:cxn ang="0">
                <a:pos x="connsiteX1" y="connsiteY1"/>
              </a:cxn>
              <a:cxn ang="0">
                <a:pos x="connsiteX2" y="connsiteY2"/>
              </a:cxn>
            </a:cxnLst>
            <a:rect l="l" t="t" r="r" b="b"/>
            <a:pathLst>
              <a:path w="1264778" h="2170632">
                <a:moveTo>
                  <a:pt x="0" y="0"/>
                </a:moveTo>
                <a:cubicBezTo>
                  <a:pt x="155249" y="400228"/>
                  <a:pt x="310498" y="800456"/>
                  <a:pt x="521294" y="1162228"/>
                </a:cubicBezTo>
                <a:cubicBezTo>
                  <a:pt x="732090" y="1524000"/>
                  <a:pt x="998434" y="1847316"/>
                  <a:pt x="1264778" y="2170632"/>
                </a:cubicBezTo>
              </a:path>
            </a:pathLst>
          </a:custGeom>
          <a:noFill/>
          <a:ln w="57150" cap="flat" cmpd="sng" algn="ctr">
            <a:solidFill>
              <a:schemeClr val="bg1"/>
            </a:solidFill>
            <a:prstDash val="solid"/>
            <a:tailEnd type="triangle" w="lg" len="lg"/>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cxnSp>
        <p:nvCxnSpPr>
          <p:cNvPr id="52" name="Conector de seta reta 51"/>
          <p:cNvCxnSpPr/>
          <p:nvPr/>
        </p:nvCxnSpPr>
        <p:spPr>
          <a:xfrm>
            <a:off x="1293204" y="2438218"/>
            <a:ext cx="367583" cy="0"/>
          </a:xfrm>
          <a:prstGeom prst="straightConnector1">
            <a:avLst/>
          </a:prstGeom>
          <a:noFill/>
          <a:ln w="38100" cap="flat" cmpd="sng" algn="ctr">
            <a:solidFill>
              <a:schemeClr val="bg1"/>
            </a:solidFill>
            <a:prstDash val="solid"/>
            <a:headEnd type="triangle"/>
            <a:tailEnd type="triangle" w="med" len="med"/>
          </a:ln>
        </p:spPr>
        <p:style>
          <a:lnRef idx="2">
            <a:schemeClr val="accent1"/>
          </a:lnRef>
          <a:fillRef idx="1">
            <a:schemeClr val="accent1"/>
          </a:fillRef>
          <a:effectRef idx="0">
            <a:schemeClr val="accent1"/>
          </a:effectRef>
          <a:fontRef idx="minor">
            <a:schemeClr val="lt1"/>
          </a:fontRef>
        </p:style>
      </p:cxnSp>
      <p:cxnSp>
        <p:nvCxnSpPr>
          <p:cNvPr id="53" name="Conector de seta reta 52"/>
          <p:cNvCxnSpPr/>
          <p:nvPr/>
        </p:nvCxnSpPr>
        <p:spPr>
          <a:xfrm>
            <a:off x="640952" y="5786497"/>
            <a:ext cx="1628182" cy="0"/>
          </a:xfrm>
          <a:prstGeom prst="straightConnector1">
            <a:avLst/>
          </a:prstGeom>
          <a:noFill/>
          <a:ln w="38100" cap="flat" cmpd="sng" algn="ctr">
            <a:solidFill>
              <a:schemeClr val="bg1"/>
            </a:solidFill>
            <a:prstDash val="solid"/>
            <a:headEnd type="triangle"/>
            <a:tailEnd type="triangle" w="med" len="med"/>
          </a:ln>
        </p:spPr>
        <p:style>
          <a:lnRef idx="2">
            <a:schemeClr val="accent1"/>
          </a:lnRef>
          <a:fillRef idx="1">
            <a:schemeClr val="accent1"/>
          </a:fillRef>
          <a:effectRef idx="0">
            <a:schemeClr val="accent1"/>
          </a:effectRef>
          <a:fontRef idx="minor">
            <a:schemeClr val="lt1"/>
          </a:fontRef>
        </p:style>
      </p:cxnSp>
      <p:sp>
        <p:nvSpPr>
          <p:cNvPr id="3" name="CaixaDeTexto 2"/>
          <p:cNvSpPr txBox="1"/>
          <p:nvPr/>
        </p:nvSpPr>
        <p:spPr>
          <a:xfrm rot="4718647">
            <a:off x="1747092" y="3881009"/>
            <a:ext cx="1148904" cy="369332"/>
          </a:xfrm>
          <a:prstGeom prst="rect">
            <a:avLst/>
          </a:prstGeom>
          <a:noFill/>
        </p:spPr>
        <p:txBody>
          <a:bodyPr wrap="none" rtlCol="0">
            <a:spAutoFit/>
          </a:bodyPr>
          <a:lstStyle/>
          <a:p>
            <a:r>
              <a:rPr lang="en-US" dirty="0">
                <a:solidFill>
                  <a:schemeClr val="bg1"/>
                </a:solidFill>
                <a:latin typeface="Calibri" panose="020F0502020204030204" pitchFamily="34" charset="0"/>
                <a:cs typeface="Calibri" panose="020F0502020204030204" pitchFamily="34" charset="0"/>
              </a:rPr>
              <a:t>dispersion</a:t>
            </a:r>
          </a:p>
        </p:txBody>
      </p:sp>
    </p:spTree>
    <p:extLst>
      <p:ext uri="{BB962C8B-B14F-4D97-AF65-F5344CB8AC3E}">
        <p14:creationId xmlns:p14="http://schemas.microsoft.com/office/powerpoint/2010/main" val="306214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tângulo de cantos arredondados 28"/>
          <p:cNvSpPr/>
          <p:nvPr/>
        </p:nvSpPr>
        <p:spPr>
          <a:xfrm>
            <a:off x="7830776" y="3844273"/>
            <a:ext cx="1146136" cy="1047685"/>
          </a:xfrm>
          <a:prstGeom prst="roundRect">
            <a:avLst>
              <a:gd name="adj" fmla="val 50000"/>
            </a:avLst>
          </a:prstGeom>
          <a:solidFill>
            <a:srgbClr val="E5D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etângulo de cantos arredondados 27"/>
          <p:cNvSpPr/>
          <p:nvPr/>
        </p:nvSpPr>
        <p:spPr>
          <a:xfrm>
            <a:off x="6272631" y="1940192"/>
            <a:ext cx="1146136" cy="1046654"/>
          </a:xfrm>
          <a:prstGeom prst="roundRect">
            <a:avLst>
              <a:gd name="adj" fmla="val 50000"/>
            </a:avLst>
          </a:prstGeom>
          <a:solidFill>
            <a:srgbClr val="E5D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 name="Título 1"/>
          <p:cNvSpPr>
            <a:spLocks noGrp="1"/>
          </p:cNvSpPr>
          <p:nvPr>
            <p:ph type="title"/>
          </p:nvPr>
        </p:nvSpPr>
        <p:spPr/>
        <p:txBody>
          <a:bodyPr/>
          <a:lstStyle/>
          <a:p>
            <a:r>
              <a:rPr lang="en-US" dirty="0"/>
              <a:t>Outline</a:t>
            </a:r>
          </a:p>
        </p:txBody>
      </p:sp>
      <p:sp>
        <p:nvSpPr>
          <p:cNvPr id="22" name="Retângulo 21"/>
          <p:cNvSpPr/>
          <p:nvPr/>
        </p:nvSpPr>
        <p:spPr>
          <a:xfrm>
            <a:off x="2314547" y="1942249"/>
            <a:ext cx="4572285" cy="10477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ângulo de cantos arredondados 13"/>
          <p:cNvSpPr/>
          <p:nvPr/>
        </p:nvSpPr>
        <p:spPr>
          <a:xfrm>
            <a:off x="1802322" y="1943960"/>
            <a:ext cx="1146136" cy="104807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Calibri" panose="020F0502020204030204" pitchFamily="34" charset="0"/>
              <a:cs typeface="Calibri" panose="020F0502020204030204" pitchFamily="34" charset="0"/>
            </a:endParaRPr>
          </a:p>
        </p:txBody>
      </p:sp>
      <p:sp>
        <p:nvSpPr>
          <p:cNvPr id="9" name="CaixaDeTexto 8"/>
          <p:cNvSpPr txBox="1"/>
          <p:nvPr/>
        </p:nvSpPr>
        <p:spPr>
          <a:xfrm>
            <a:off x="3046549" y="2203966"/>
            <a:ext cx="3287567" cy="523220"/>
          </a:xfrm>
          <a:prstGeom prst="rect">
            <a:avLst/>
          </a:prstGeom>
          <a:noFill/>
        </p:spPr>
        <p:txBody>
          <a:bodyPr wrap="none" rtlCol="0">
            <a:spAutoFit/>
          </a:bodyPr>
          <a:lstStyle/>
          <a:p>
            <a:r>
              <a:rPr lang="en-US" sz="2800" dirty="0">
                <a:latin typeface="Calibri" panose="020F0502020204030204" pitchFamily="34" charset="0"/>
                <a:cs typeface="Calibri" panose="020F0502020204030204" pitchFamily="34" charset="0"/>
              </a:rPr>
              <a:t>Synthetic Dimensions</a:t>
            </a:r>
          </a:p>
        </p:txBody>
      </p:sp>
      <p:sp>
        <p:nvSpPr>
          <p:cNvPr id="4" name="CaixaDeTexto 3"/>
          <p:cNvSpPr txBox="1"/>
          <p:nvPr/>
        </p:nvSpPr>
        <p:spPr>
          <a:xfrm>
            <a:off x="4925557" y="3840489"/>
            <a:ext cx="184731" cy="369332"/>
          </a:xfrm>
          <a:prstGeom prst="rect">
            <a:avLst/>
          </a:prstGeom>
          <a:noFill/>
        </p:spPr>
        <p:txBody>
          <a:bodyPr wrap="none" rtlCol="0">
            <a:spAutoFit/>
          </a:bodyPr>
          <a:lstStyle/>
          <a:p>
            <a:endParaRPr lang="en-US" dirty="0"/>
          </a:p>
        </p:txBody>
      </p:sp>
      <p:sp>
        <p:nvSpPr>
          <p:cNvPr id="23" name="Retângulo 22"/>
          <p:cNvSpPr/>
          <p:nvPr/>
        </p:nvSpPr>
        <p:spPr>
          <a:xfrm>
            <a:off x="3906859" y="3846332"/>
            <a:ext cx="4528687" cy="10477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ângulo de cantos arredondados 23"/>
          <p:cNvSpPr/>
          <p:nvPr/>
        </p:nvSpPr>
        <p:spPr>
          <a:xfrm>
            <a:off x="3394634" y="3848043"/>
            <a:ext cx="1146136" cy="104807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Calibri" panose="020F0502020204030204" pitchFamily="34" charset="0"/>
              <a:cs typeface="Calibri" panose="020F0502020204030204" pitchFamily="34" charset="0"/>
            </a:endParaRPr>
          </a:p>
        </p:txBody>
      </p:sp>
      <p:sp>
        <p:nvSpPr>
          <p:cNvPr id="19" name="CaixaDeTexto 18"/>
          <p:cNvSpPr txBox="1"/>
          <p:nvPr/>
        </p:nvSpPr>
        <p:spPr>
          <a:xfrm>
            <a:off x="4604176" y="4117677"/>
            <a:ext cx="3831370" cy="523220"/>
          </a:xfrm>
          <a:prstGeom prst="rect">
            <a:avLst/>
          </a:prstGeom>
          <a:noFill/>
        </p:spPr>
        <p:txBody>
          <a:bodyPr wrap="square" rtlCol="0">
            <a:spAutoFit/>
          </a:bodyPr>
          <a:lstStyle/>
          <a:p>
            <a:r>
              <a:rPr lang="en-US" sz="2800" dirty="0">
                <a:solidFill>
                  <a:schemeClr val="tx1">
                    <a:lumMod val="50000"/>
                    <a:lumOff val="50000"/>
                  </a:schemeClr>
                </a:solidFill>
                <a:latin typeface="Calibri" panose="020F0502020204030204" pitchFamily="34" charset="0"/>
                <a:cs typeface="Calibri" panose="020F0502020204030204" pitchFamily="34" charset="0"/>
              </a:rPr>
              <a:t>Optical Thermodynamics</a:t>
            </a:r>
          </a:p>
        </p:txBody>
      </p:sp>
    </p:spTree>
    <p:extLst>
      <p:ext uri="{BB962C8B-B14F-4D97-AF65-F5344CB8AC3E}">
        <p14:creationId xmlns:p14="http://schemas.microsoft.com/office/powerpoint/2010/main" val="2026115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E9A10-0B49-40E7-A6AD-82A42B062A5C}"/>
              </a:ext>
            </a:extLst>
          </p:cNvPr>
          <p:cNvSpPr>
            <a:spLocks noGrp="1"/>
          </p:cNvSpPr>
          <p:nvPr>
            <p:ph type="title"/>
          </p:nvPr>
        </p:nvSpPr>
        <p:spPr/>
        <p:txBody>
          <a:bodyPr/>
          <a:lstStyle/>
          <a:p>
            <a:r>
              <a:rPr lang="en-US" dirty="0"/>
              <a:t>Synthetic dimensions enabling experiments</a:t>
            </a:r>
            <a:endParaRPr lang="de-DE" dirty="0"/>
          </a:p>
        </p:txBody>
      </p:sp>
      <p:sp>
        <p:nvSpPr>
          <p:cNvPr id="4" name="TextBox 3">
            <a:extLst>
              <a:ext uri="{FF2B5EF4-FFF2-40B4-BE49-F238E27FC236}">
                <a16:creationId xmlns:a16="http://schemas.microsoft.com/office/drawing/2014/main" id="{FDA986AE-AA76-4CF1-8026-93BE2B78B3B1}"/>
              </a:ext>
            </a:extLst>
          </p:cNvPr>
          <p:cNvSpPr txBox="1"/>
          <p:nvPr/>
        </p:nvSpPr>
        <p:spPr>
          <a:xfrm>
            <a:off x="485193" y="1121493"/>
            <a:ext cx="11235465" cy="430887"/>
          </a:xfrm>
          <a:prstGeom prst="rect">
            <a:avLst/>
          </a:prstGeom>
          <a:noFill/>
        </p:spPr>
        <p:txBody>
          <a:bodyPr wrap="square">
            <a:spAutoFit/>
          </a:bodyPr>
          <a:lstStyle/>
          <a:p>
            <a:pPr marL="342900" indent="-342900">
              <a:buFont typeface="Arial" panose="020B0604020202020204" pitchFamily="34" charset="0"/>
              <a:buChar char="•"/>
            </a:pPr>
            <a:r>
              <a:rPr lang="en-US" sz="2200" dirty="0">
                <a:latin typeface="+mj-lt"/>
              </a:rPr>
              <a:t>Aim: fully access the parameters to exploit </a:t>
            </a:r>
            <a:r>
              <a:rPr lang="en-US" sz="2200">
                <a:latin typeface="+mj-lt"/>
              </a:rPr>
              <a:t>complex physical </a:t>
            </a:r>
            <a:r>
              <a:rPr lang="en-US" sz="2200" dirty="0">
                <a:latin typeface="+mj-lt"/>
              </a:rPr>
              <a:t>phenomena.</a:t>
            </a:r>
          </a:p>
        </p:txBody>
      </p:sp>
      <p:sp>
        <p:nvSpPr>
          <p:cNvPr id="5" name="TextBox 4">
            <a:extLst>
              <a:ext uri="{FF2B5EF4-FFF2-40B4-BE49-F238E27FC236}">
                <a16:creationId xmlns:a16="http://schemas.microsoft.com/office/drawing/2014/main" id="{3BDCE6EC-F41A-48B7-AE68-6EE90EAD760C}"/>
              </a:ext>
            </a:extLst>
          </p:cNvPr>
          <p:cNvSpPr txBox="1"/>
          <p:nvPr/>
        </p:nvSpPr>
        <p:spPr>
          <a:xfrm>
            <a:off x="517833" y="2984937"/>
            <a:ext cx="11119758" cy="1446550"/>
          </a:xfrm>
          <a:prstGeom prst="rect">
            <a:avLst/>
          </a:prstGeom>
          <a:noFill/>
        </p:spPr>
        <p:txBody>
          <a:bodyPr wrap="square">
            <a:spAutoFit/>
          </a:bodyPr>
          <a:lstStyle/>
          <a:p>
            <a:pPr marL="342900" indent="-342900">
              <a:buFont typeface="Arial" panose="020B0604020202020204" pitchFamily="34" charset="0"/>
              <a:buChar char="•"/>
            </a:pPr>
            <a:r>
              <a:rPr lang="en-US" sz="2200" dirty="0">
                <a:latin typeface="+mj-lt"/>
              </a:rPr>
              <a:t>Enabling complex experiments in higher dimensional lattice, such as</a:t>
            </a:r>
          </a:p>
          <a:p>
            <a:pPr marL="800100" lvl="1" indent="-342900">
              <a:buFont typeface="Arial" panose="020B0604020202020204" pitchFamily="34" charset="0"/>
              <a:buChar char="•"/>
            </a:pPr>
            <a:r>
              <a:rPr lang="en-US" sz="2200" dirty="0">
                <a:latin typeface="+mj-lt"/>
              </a:rPr>
              <a:t>Quantum information processing, topological insulators, topological quantum states, photonic gauge potentials, </a:t>
            </a:r>
            <a:r>
              <a:rPr lang="en-US" sz="2200" dirty="0">
                <a:latin typeface="Lucida Calligraphy" panose="03010101010101010101" pitchFamily="66" charset="0"/>
              </a:rPr>
              <a:t>PT</a:t>
            </a:r>
            <a:r>
              <a:rPr lang="en-US" sz="2200" dirty="0">
                <a:latin typeface="+mj-lt"/>
              </a:rPr>
              <a:t>-symmetry, micro-ring resonator modes, Bloch oscillations, nonlinear dynamics, optical thermodynamics, to mention a few.</a:t>
            </a:r>
          </a:p>
        </p:txBody>
      </p:sp>
      <p:sp>
        <p:nvSpPr>
          <p:cNvPr id="8" name="Rectangle 7">
            <a:extLst>
              <a:ext uri="{FF2B5EF4-FFF2-40B4-BE49-F238E27FC236}">
                <a16:creationId xmlns:a16="http://schemas.microsoft.com/office/drawing/2014/main" id="{F1A27746-F0DD-4DD1-89C9-F91A4481899F}"/>
              </a:ext>
            </a:extLst>
          </p:cNvPr>
          <p:cNvSpPr/>
          <p:nvPr/>
        </p:nvSpPr>
        <p:spPr>
          <a:xfrm>
            <a:off x="7419544" y="2184135"/>
            <a:ext cx="1430931" cy="430944"/>
          </a:xfrm>
          <a:prstGeom prst="rect">
            <a:avLst/>
          </a:prstGeom>
          <a:solidFill>
            <a:schemeClr val="accent1">
              <a:lumMod val="40000"/>
              <a:lumOff val="60000"/>
              <a:alpha val="14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tangle 8">
            <a:extLst>
              <a:ext uri="{FF2B5EF4-FFF2-40B4-BE49-F238E27FC236}">
                <a16:creationId xmlns:a16="http://schemas.microsoft.com/office/drawing/2014/main" id="{184CF553-A6FE-40AA-82E1-4503A9E8C0C8}"/>
              </a:ext>
            </a:extLst>
          </p:cNvPr>
          <p:cNvSpPr/>
          <p:nvPr/>
        </p:nvSpPr>
        <p:spPr>
          <a:xfrm>
            <a:off x="1399965" y="4015565"/>
            <a:ext cx="5159829" cy="430944"/>
          </a:xfrm>
          <a:prstGeom prst="rect">
            <a:avLst/>
          </a:prstGeom>
          <a:solidFill>
            <a:schemeClr val="accent1">
              <a:lumMod val="40000"/>
              <a:lumOff val="60000"/>
              <a:alpha val="14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tangle 28">
            <a:extLst>
              <a:ext uri="{FF2B5EF4-FFF2-40B4-BE49-F238E27FC236}">
                <a16:creationId xmlns:a16="http://schemas.microsoft.com/office/drawing/2014/main" id="{D450502E-746D-4CDB-9468-319D6F5FF1A4}"/>
              </a:ext>
            </a:extLst>
          </p:cNvPr>
          <p:cNvSpPr/>
          <p:nvPr/>
        </p:nvSpPr>
        <p:spPr>
          <a:xfrm>
            <a:off x="11068049" y="5728275"/>
            <a:ext cx="1114425" cy="8682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4" name="Group 33">
            <a:extLst>
              <a:ext uri="{FF2B5EF4-FFF2-40B4-BE49-F238E27FC236}">
                <a16:creationId xmlns:a16="http://schemas.microsoft.com/office/drawing/2014/main" id="{8A8BB1C1-5E68-45EC-840C-BF88137C293C}"/>
              </a:ext>
            </a:extLst>
          </p:cNvPr>
          <p:cNvGrpSpPr/>
          <p:nvPr/>
        </p:nvGrpSpPr>
        <p:grpSpPr>
          <a:xfrm>
            <a:off x="167952" y="4605655"/>
            <a:ext cx="11700197" cy="1977563"/>
            <a:chOff x="167952" y="4605655"/>
            <a:chExt cx="11700197" cy="1977563"/>
          </a:xfrm>
        </p:grpSpPr>
        <p:grpSp>
          <p:nvGrpSpPr>
            <p:cNvPr id="13" name="Group 12">
              <a:extLst>
                <a:ext uri="{FF2B5EF4-FFF2-40B4-BE49-F238E27FC236}">
                  <a16:creationId xmlns:a16="http://schemas.microsoft.com/office/drawing/2014/main" id="{B05FA281-E327-4F87-97C1-45125DA133DF}"/>
                </a:ext>
              </a:extLst>
            </p:cNvPr>
            <p:cNvGrpSpPr/>
            <p:nvPr/>
          </p:nvGrpSpPr>
          <p:grpSpPr>
            <a:xfrm>
              <a:off x="167952" y="4664680"/>
              <a:ext cx="2506826" cy="1886798"/>
              <a:chOff x="391886" y="4609322"/>
              <a:chExt cx="2506826" cy="1886798"/>
            </a:xfrm>
          </p:grpSpPr>
          <p:pic>
            <p:nvPicPr>
              <p:cNvPr id="11" name="Picture 10">
                <a:extLst>
                  <a:ext uri="{FF2B5EF4-FFF2-40B4-BE49-F238E27FC236}">
                    <a16:creationId xmlns:a16="http://schemas.microsoft.com/office/drawing/2014/main" id="{1ED5852F-C7E7-49C4-BB9F-7B71DFD83D7B}"/>
                  </a:ext>
                </a:extLst>
              </p:cNvPr>
              <p:cNvPicPr>
                <a:picLocks noChangeAspect="1"/>
              </p:cNvPicPr>
              <p:nvPr/>
            </p:nvPicPr>
            <p:blipFill rotWithShape="1">
              <a:blip r:embed="rId2"/>
              <a:srcRect l="2028" t="12064" r="2763" b="7127"/>
              <a:stretch/>
            </p:blipFill>
            <p:spPr>
              <a:xfrm>
                <a:off x="407439" y="4678604"/>
                <a:ext cx="2491273" cy="1817516"/>
              </a:xfrm>
              <a:prstGeom prst="rect">
                <a:avLst/>
              </a:prstGeom>
            </p:spPr>
          </p:pic>
          <p:sp>
            <p:nvSpPr>
              <p:cNvPr id="12" name="Rectangle 11">
                <a:extLst>
                  <a:ext uri="{FF2B5EF4-FFF2-40B4-BE49-F238E27FC236}">
                    <a16:creationId xmlns:a16="http://schemas.microsoft.com/office/drawing/2014/main" id="{0B063270-6567-49A7-BCBD-875CA0F058DF}"/>
                  </a:ext>
                </a:extLst>
              </p:cNvPr>
              <p:cNvSpPr/>
              <p:nvPr/>
            </p:nvSpPr>
            <p:spPr>
              <a:xfrm>
                <a:off x="391886" y="4609322"/>
                <a:ext cx="317241" cy="1679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oup 21">
              <a:extLst>
                <a:ext uri="{FF2B5EF4-FFF2-40B4-BE49-F238E27FC236}">
                  <a16:creationId xmlns:a16="http://schemas.microsoft.com/office/drawing/2014/main" id="{EF3CC1F0-0383-48CA-8803-36A3429EDC47}"/>
                </a:ext>
              </a:extLst>
            </p:cNvPr>
            <p:cNvGrpSpPr/>
            <p:nvPr/>
          </p:nvGrpSpPr>
          <p:grpSpPr>
            <a:xfrm>
              <a:off x="4820031" y="4605655"/>
              <a:ext cx="2724538" cy="1977563"/>
              <a:chOff x="3564294" y="4505324"/>
              <a:chExt cx="2724538" cy="1977563"/>
            </a:xfrm>
          </p:grpSpPr>
          <p:pic>
            <p:nvPicPr>
              <p:cNvPr id="19" name="Picture 18">
                <a:extLst>
                  <a:ext uri="{FF2B5EF4-FFF2-40B4-BE49-F238E27FC236}">
                    <a16:creationId xmlns:a16="http://schemas.microsoft.com/office/drawing/2014/main" id="{D9EC2E49-5CF2-44E1-A653-62EC5563529B}"/>
                  </a:ext>
                </a:extLst>
              </p:cNvPr>
              <p:cNvPicPr>
                <a:picLocks noChangeAspect="1"/>
              </p:cNvPicPr>
              <p:nvPr/>
            </p:nvPicPr>
            <p:blipFill>
              <a:blip r:embed="rId3"/>
              <a:stretch>
                <a:fillRect/>
              </a:stretch>
            </p:blipFill>
            <p:spPr>
              <a:xfrm>
                <a:off x="3609780" y="4562362"/>
                <a:ext cx="2679052" cy="1920525"/>
              </a:xfrm>
              <a:prstGeom prst="rect">
                <a:avLst/>
              </a:prstGeom>
            </p:spPr>
          </p:pic>
          <p:sp>
            <p:nvSpPr>
              <p:cNvPr id="20" name="Rectangle 19">
                <a:extLst>
                  <a:ext uri="{FF2B5EF4-FFF2-40B4-BE49-F238E27FC236}">
                    <a16:creationId xmlns:a16="http://schemas.microsoft.com/office/drawing/2014/main" id="{0382E5F9-A8BE-4B41-963D-C4008B9B93B3}"/>
                  </a:ext>
                </a:extLst>
              </p:cNvPr>
              <p:cNvSpPr/>
              <p:nvPr/>
            </p:nvSpPr>
            <p:spPr>
              <a:xfrm>
                <a:off x="3564294" y="4664680"/>
                <a:ext cx="127905" cy="24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tangle 20">
                <a:extLst>
                  <a:ext uri="{FF2B5EF4-FFF2-40B4-BE49-F238E27FC236}">
                    <a16:creationId xmlns:a16="http://schemas.microsoft.com/office/drawing/2014/main" id="{3098F3BF-78C4-476B-81D1-3635FA6A9F90}"/>
                  </a:ext>
                </a:extLst>
              </p:cNvPr>
              <p:cNvSpPr/>
              <p:nvPr/>
            </p:nvSpPr>
            <p:spPr>
              <a:xfrm>
                <a:off x="4429126" y="4505324"/>
                <a:ext cx="261938" cy="1047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4" name="TextBox 23">
              <a:extLst>
                <a:ext uri="{FF2B5EF4-FFF2-40B4-BE49-F238E27FC236}">
                  <a16:creationId xmlns:a16="http://schemas.microsoft.com/office/drawing/2014/main" id="{8BEC3605-DF3C-4F46-9949-809D9360219F}"/>
                </a:ext>
              </a:extLst>
            </p:cNvPr>
            <p:cNvSpPr txBox="1"/>
            <p:nvPr/>
          </p:nvSpPr>
          <p:spPr>
            <a:xfrm>
              <a:off x="3838622" y="4739961"/>
              <a:ext cx="1833267" cy="584775"/>
            </a:xfrm>
            <a:prstGeom prst="rect">
              <a:avLst/>
            </a:prstGeom>
            <a:noFill/>
          </p:spPr>
          <p:txBody>
            <a:bodyPr wrap="square">
              <a:spAutoFit/>
            </a:bodyPr>
            <a:lstStyle/>
            <a:p>
              <a:r>
                <a:rPr lang="de-DE" sz="1600" dirty="0">
                  <a:latin typeface="Times New Roman" panose="02020603050405020304" pitchFamily="18" charset="0"/>
                  <a:cs typeface="Times New Roman" panose="02020603050405020304" pitchFamily="18" charset="0"/>
                </a:rPr>
                <a:t>Nature 567, </a:t>
              </a:r>
            </a:p>
            <a:p>
              <a:r>
                <a:rPr lang="de-DE" sz="1600" dirty="0">
                  <a:latin typeface="Times New Roman" panose="02020603050405020304" pitchFamily="18" charset="0"/>
                  <a:cs typeface="Times New Roman" panose="02020603050405020304" pitchFamily="18" charset="0"/>
                </a:rPr>
                <a:t>356–360 (2019)</a:t>
              </a:r>
            </a:p>
          </p:txBody>
        </p:sp>
        <p:sp>
          <p:nvSpPr>
            <p:cNvPr id="26" name="TextBox 25">
              <a:extLst>
                <a:ext uri="{FF2B5EF4-FFF2-40B4-BE49-F238E27FC236}">
                  <a16:creationId xmlns:a16="http://schemas.microsoft.com/office/drawing/2014/main" id="{7C95607B-B716-4D6B-8FA3-2DFED427FE6E}"/>
                </a:ext>
              </a:extLst>
            </p:cNvPr>
            <p:cNvSpPr txBox="1"/>
            <p:nvPr/>
          </p:nvSpPr>
          <p:spPr>
            <a:xfrm>
              <a:off x="2641726" y="5897412"/>
              <a:ext cx="2010359" cy="584775"/>
            </a:xfrm>
            <a:prstGeom prst="rect">
              <a:avLst/>
            </a:prstGeom>
            <a:noFill/>
          </p:spPr>
          <p:txBody>
            <a:bodyPr wrap="square">
              <a:spAutoFit/>
            </a:bodyPr>
            <a:lstStyle/>
            <a:p>
              <a:r>
                <a:rPr lang="fr-FR" sz="1600" dirty="0">
                  <a:latin typeface="Times New Roman" panose="02020603050405020304" pitchFamily="18" charset="0"/>
                  <a:cs typeface="Times New Roman" panose="02020603050405020304" pitchFamily="18" charset="0"/>
                </a:rPr>
                <a:t>Nat Commun 7, 13731 (2016)</a:t>
              </a:r>
              <a:endParaRPr lang="de-DE" sz="1600" dirty="0">
                <a:latin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id="{F64858CB-D4C7-4B31-A2B6-7D0C27D57A78}"/>
                </a:ext>
              </a:extLst>
            </p:cNvPr>
            <p:cNvGrpSpPr/>
            <p:nvPr/>
          </p:nvGrpSpPr>
          <p:grpSpPr>
            <a:xfrm>
              <a:off x="9352774" y="4605655"/>
              <a:ext cx="2515375" cy="1882307"/>
              <a:chOff x="9352774" y="4605655"/>
              <a:chExt cx="2515375" cy="1882307"/>
            </a:xfrm>
          </p:grpSpPr>
          <p:pic>
            <p:nvPicPr>
              <p:cNvPr id="28" name="Picture 27">
                <a:extLst>
                  <a:ext uri="{FF2B5EF4-FFF2-40B4-BE49-F238E27FC236}">
                    <a16:creationId xmlns:a16="http://schemas.microsoft.com/office/drawing/2014/main" id="{253E8E36-BAA3-4841-86B5-D6AC763833E3}"/>
                  </a:ext>
                </a:extLst>
              </p:cNvPr>
              <p:cNvPicPr>
                <a:picLocks noChangeAspect="1"/>
              </p:cNvPicPr>
              <p:nvPr/>
            </p:nvPicPr>
            <p:blipFill rotWithShape="1">
              <a:blip r:embed="rId4"/>
              <a:srcRect t="8395" r="3752"/>
              <a:stretch/>
            </p:blipFill>
            <p:spPr>
              <a:xfrm>
                <a:off x="9390282" y="4643992"/>
                <a:ext cx="2477867" cy="1843970"/>
              </a:xfrm>
              <a:prstGeom prst="rect">
                <a:avLst/>
              </a:prstGeom>
            </p:spPr>
          </p:pic>
          <p:sp>
            <p:nvSpPr>
              <p:cNvPr id="30" name="Rectangle 29">
                <a:extLst>
                  <a:ext uri="{FF2B5EF4-FFF2-40B4-BE49-F238E27FC236}">
                    <a16:creationId xmlns:a16="http://schemas.microsoft.com/office/drawing/2014/main" id="{56A50BED-C5BB-42EA-91AA-E6883B4E3751}"/>
                  </a:ext>
                </a:extLst>
              </p:cNvPr>
              <p:cNvSpPr/>
              <p:nvPr/>
            </p:nvSpPr>
            <p:spPr>
              <a:xfrm>
                <a:off x="9352774" y="4605655"/>
                <a:ext cx="267472" cy="2809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3" name="TextBox 32">
              <a:extLst>
                <a:ext uri="{FF2B5EF4-FFF2-40B4-BE49-F238E27FC236}">
                  <a16:creationId xmlns:a16="http://schemas.microsoft.com/office/drawing/2014/main" id="{FA516040-AF32-4BF5-8BAF-E47FF9FAD19F}"/>
                </a:ext>
              </a:extLst>
            </p:cNvPr>
            <p:cNvSpPr txBox="1"/>
            <p:nvPr/>
          </p:nvSpPr>
          <p:spPr>
            <a:xfrm>
              <a:off x="8188930" y="4733962"/>
              <a:ext cx="1774054" cy="584775"/>
            </a:xfrm>
            <a:prstGeom prst="rect">
              <a:avLst/>
            </a:prstGeom>
            <a:noFill/>
          </p:spPr>
          <p:txBody>
            <a:bodyPr wrap="square">
              <a:spAutoFit/>
            </a:bodyPr>
            <a:lstStyle/>
            <a:p>
              <a:r>
                <a:rPr lang="de-DE" sz="1600" dirty="0">
                  <a:latin typeface="Times New Roman" panose="02020603050405020304" pitchFamily="18" charset="0"/>
                  <a:cs typeface="Times New Roman" panose="02020603050405020304" pitchFamily="18" charset="0"/>
                </a:rPr>
                <a:t>Nat Rev Phys 1, 349–357 (2019)</a:t>
              </a:r>
            </a:p>
          </p:txBody>
        </p:sp>
      </p:grpSp>
      <p:sp>
        <p:nvSpPr>
          <p:cNvPr id="23" name="TextBox 22">
            <a:extLst>
              <a:ext uri="{FF2B5EF4-FFF2-40B4-BE49-F238E27FC236}">
                <a16:creationId xmlns:a16="http://schemas.microsoft.com/office/drawing/2014/main" id="{FA3DFEC5-B1E8-4F5D-9984-5962A8239D36}"/>
              </a:ext>
            </a:extLst>
          </p:cNvPr>
          <p:cNvSpPr txBox="1"/>
          <p:nvPr/>
        </p:nvSpPr>
        <p:spPr>
          <a:xfrm>
            <a:off x="485193" y="1824529"/>
            <a:ext cx="11119758" cy="769441"/>
          </a:xfrm>
          <a:prstGeom prst="rect">
            <a:avLst/>
          </a:prstGeom>
          <a:noFill/>
        </p:spPr>
        <p:txBody>
          <a:bodyPr wrap="square">
            <a:spAutoFit/>
          </a:bodyPr>
          <a:lstStyle/>
          <a:p>
            <a:pPr marL="342900" indent="-342900">
              <a:buFont typeface="Arial" panose="020B0604020202020204" pitchFamily="34" charset="0"/>
              <a:buChar char="•"/>
            </a:pPr>
            <a:r>
              <a:rPr lang="de-DE" sz="2200" dirty="0">
                <a:latin typeface="+mj-lt"/>
              </a:rPr>
              <a:t>S</a:t>
            </a:r>
            <a:r>
              <a:rPr lang="de-DE" sz="2200" dirty="0">
                <a:effectLst/>
                <a:latin typeface="+mj-lt"/>
              </a:rPr>
              <a:t>ynthetic dimensions</a:t>
            </a:r>
            <a:r>
              <a:rPr lang="en-US" sz="2200" dirty="0">
                <a:latin typeface="+mj-lt"/>
              </a:rPr>
              <a:t> in photonics exploits the degrees of freedom of light;</a:t>
            </a:r>
          </a:p>
          <a:p>
            <a:pPr marL="800100" lvl="1" indent="-342900">
              <a:buFont typeface="Arial" panose="020B0604020202020204" pitchFamily="34" charset="0"/>
              <a:buChar char="•"/>
            </a:pPr>
            <a:r>
              <a:rPr lang="en-US" sz="2200" dirty="0">
                <a:latin typeface="+mj-lt"/>
              </a:rPr>
              <a:t>OAM, frequency, spatial modes, photon-phonon, and arrival time;</a:t>
            </a:r>
          </a:p>
        </p:txBody>
      </p:sp>
    </p:spTree>
    <p:extLst>
      <p:ext uri="{BB962C8B-B14F-4D97-AF65-F5344CB8AC3E}">
        <p14:creationId xmlns:p14="http://schemas.microsoft.com/office/powerpoint/2010/main" val="32404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fade">
                                      <p:cBhvr>
                                        <p:cTn id="11" dur="500"/>
                                        <p:tgtEl>
                                          <p:spTgt spid="23">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3">
                                            <p:txEl>
                                              <p:pRg st="1" end="1"/>
                                            </p:txEl>
                                          </p:spTgt>
                                        </p:tgtEl>
                                        <p:attrNameLst>
                                          <p:attrName>style.visibility</p:attrName>
                                        </p:attrNameLst>
                                      </p:cBhvr>
                                      <p:to>
                                        <p:strVal val="visible"/>
                                      </p:to>
                                    </p:set>
                                    <p:animEffect transition="in" filter="fade">
                                      <p:cBhvr>
                                        <p:cTn id="14" dur="500"/>
                                        <p:tgtEl>
                                          <p:spTgt spid="2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2EDB917C-11C3-41A2-A1A1-FFB6BFEF7290}"/>
              </a:ext>
            </a:extLst>
          </p:cNvPr>
          <p:cNvGrpSpPr/>
          <p:nvPr/>
        </p:nvGrpSpPr>
        <p:grpSpPr>
          <a:xfrm>
            <a:off x="3706540" y="4327942"/>
            <a:ext cx="2133600" cy="2020608"/>
            <a:chOff x="3706540" y="4327942"/>
            <a:chExt cx="2133600" cy="2020608"/>
          </a:xfrm>
        </p:grpSpPr>
        <p:grpSp>
          <p:nvGrpSpPr>
            <p:cNvPr id="13" name="Group 12">
              <a:extLst>
                <a:ext uri="{FF2B5EF4-FFF2-40B4-BE49-F238E27FC236}">
                  <a16:creationId xmlns:a16="http://schemas.microsoft.com/office/drawing/2014/main" id="{8D4EDD07-B7AF-4689-8922-AE08E42C7F51}"/>
                </a:ext>
              </a:extLst>
            </p:cNvPr>
            <p:cNvGrpSpPr/>
            <p:nvPr/>
          </p:nvGrpSpPr>
          <p:grpSpPr>
            <a:xfrm>
              <a:off x="3706540" y="4762238"/>
              <a:ext cx="2133600" cy="1586312"/>
              <a:chOff x="3706540" y="4762238"/>
              <a:chExt cx="2133600" cy="1586312"/>
            </a:xfrm>
          </p:grpSpPr>
          <p:sp>
            <p:nvSpPr>
              <p:cNvPr id="5" name="Oval 4">
                <a:extLst>
                  <a:ext uri="{FF2B5EF4-FFF2-40B4-BE49-F238E27FC236}">
                    <a16:creationId xmlns:a16="http://schemas.microsoft.com/office/drawing/2014/main" id="{D4F069AD-5A0D-4AAF-9BF3-BA54E6A37775}"/>
                  </a:ext>
                </a:extLst>
              </p:cNvPr>
              <p:cNvSpPr/>
              <p:nvPr/>
            </p:nvSpPr>
            <p:spPr>
              <a:xfrm>
                <a:off x="3706540" y="4762238"/>
                <a:ext cx="2133600" cy="1115805"/>
              </a:xfrm>
              <a:prstGeom prst="ellipse">
                <a:avLst/>
              </a:prstGeom>
              <a:noFill/>
              <a:ln w="114300">
                <a:solidFill>
                  <a:srgbClr val="0070C0"/>
                </a:solidFill>
              </a:ln>
              <a:scene3d>
                <a:camera prst="orthographicFront"/>
                <a:lightRig rig="morning"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TextBox 34">
                <a:extLst>
                  <a:ext uri="{FF2B5EF4-FFF2-40B4-BE49-F238E27FC236}">
                    <a16:creationId xmlns:a16="http://schemas.microsoft.com/office/drawing/2014/main" id="{62A7969B-5E1D-4A9E-AFA5-2681DDB06D04}"/>
                  </a:ext>
                </a:extLst>
              </p:cNvPr>
              <p:cNvSpPr txBox="1"/>
              <p:nvPr/>
            </p:nvSpPr>
            <p:spPr>
              <a:xfrm>
                <a:off x="4270638" y="5886885"/>
                <a:ext cx="1023037" cy="461665"/>
              </a:xfrm>
              <a:prstGeom prst="rect">
                <a:avLst/>
              </a:prstGeom>
              <a:noFill/>
            </p:spPr>
            <p:txBody>
              <a:bodyPr wrap="none" rtlCol="0">
                <a:spAutoFit/>
              </a:bodyPr>
              <a:lstStyle/>
              <a:p>
                <a:r>
                  <a:rPr lang="en-US" sz="2400" dirty="0"/>
                  <a:t>Loop </a:t>
                </a:r>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8368AC2-5AB0-47DE-8390-EB03AEF9B785}"/>
                    </a:ext>
                  </a:extLst>
                </p:cNvPr>
                <p:cNvSpPr txBox="1"/>
                <p:nvPr/>
              </p:nvSpPr>
              <p:spPr>
                <a:xfrm>
                  <a:off x="5114811" y="4327942"/>
                  <a:ext cx="56772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2</m:t>
                            </m:r>
                          </m:sub>
                        </m:sSub>
                      </m:oMath>
                    </m:oMathPara>
                  </a14:m>
                  <a:endParaRPr lang="de-DE" sz="2400" dirty="0">
                    <a:latin typeface="Times New Roman" panose="02020603050405020304" pitchFamily="18"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98368AC2-5AB0-47DE-8390-EB03AEF9B785}"/>
                    </a:ext>
                  </a:extLst>
                </p:cNvPr>
                <p:cNvSpPr txBox="1">
                  <a:spLocks noRot="1" noChangeAspect="1" noMove="1" noResize="1" noEditPoints="1" noAdjustHandles="1" noChangeArrowheads="1" noChangeShapeType="1" noTextEdit="1"/>
                </p:cNvSpPr>
                <p:nvPr/>
              </p:nvSpPr>
              <p:spPr>
                <a:xfrm>
                  <a:off x="5114811" y="4327942"/>
                  <a:ext cx="567720" cy="461665"/>
                </a:xfrm>
                <a:prstGeom prst="rect">
                  <a:avLst/>
                </a:prstGeom>
                <a:blipFill>
                  <a:blip r:embed="rId3"/>
                  <a:stretch>
                    <a:fillRect b="-1316"/>
                  </a:stretch>
                </a:blipFill>
              </p:spPr>
              <p:txBody>
                <a:bodyPr/>
                <a:lstStyle/>
                <a:p>
                  <a:r>
                    <a:rPr lang="de-DE">
                      <a:noFill/>
                    </a:rPr>
                    <a:t> </a:t>
                  </a:r>
                </a:p>
              </p:txBody>
            </p:sp>
          </mc:Fallback>
        </mc:AlternateContent>
      </p:grpSp>
      <p:sp>
        <p:nvSpPr>
          <p:cNvPr id="3" name="Espaço Reservado para Conteúdo 2"/>
          <p:cNvSpPr>
            <a:spLocks noGrp="1"/>
          </p:cNvSpPr>
          <p:nvPr>
            <p:ph idx="1"/>
          </p:nvPr>
        </p:nvSpPr>
        <p:spPr>
          <a:xfrm>
            <a:off x="371299" y="1088707"/>
            <a:ext cx="5106129" cy="1407330"/>
          </a:xfrm>
        </p:spPr>
        <p:txBody>
          <a:bodyPr>
            <a:noAutofit/>
          </a:bodyPr>
          <a:lstStyle/>
          <a:p>
            <a:pPr marL="0" indent="0" algn="just">
              <a:buNone/>
            </a:pPr>
            <a:r>
              <a:rPr lang="en-US" sz="2400" dirty="0"/>
              <a:t>Here, we employ arrival time as a degree of freedom to create a 1D synthetic dimension. </a:t>
            </a:r>
          </a:p>
        </p:txBody>
      </p:sp>
      <p:sp>
        <p:nvSpPr>
          <p:cNvPr id="2" name="Título 1"/>
          <p:cNvSpPr>
            <a:spLocks noGrp="1"/>
          </p:cNvSpPr>
          <p:nvPr>
            <p:ph type="title"/>
          </p:nvPr>
        </p:nvSpPr>
        <p:spPr/>
        <p:txBody>
          <a:bodyPr/>
          <a:lstStyle/>
          <a:p>
            <a:r>
              <a:rPr lang="en-US" dirty="0"/>
              <a:t>1D mesh lattice via pulse arrival time</a:t>
            </a:r>
          </a:p>
        </p:txBody>
      </p:sp>
      <p:grpSp>
        <p:nvGrpSpPr>
          <p:cNvPr id="38" name="Group 37">
            <a:extLst>
              <a:ext uri="{FF2B5EF4-FFF2-40B4-BE49-F238E27FC236}">
                <a16:creationId xmlns:a16="http://schemas.microsoft.com/office/drawing/2014/main" id="{F3F970E8-08E8-4D09-88C1-DC58B4235D4E}"/>
              </a:ext>
            </a:extLst>
          </p:cNvPr>
          <p:cNvGrpSpPr/>
          <p:nvPr/>
        </p:nvGrpSpPr>
        <p:grpSpPr>
          <a:xfrm>
            <a:off x="1601512" y="3584473"/>
            <a:ext cx="2868455" cy="2070723"/>
            <a:chOff x="1601512" y="3584473"/>
            <a:chExt cx="2868455" cy="2070723"/>
          </a:xfrm>
        </p:grpSpPr>
        <p:grpSp>
          <p:nvGrpSpPr>
            <p:cNvPr id="18" name="Group 17">
              <a:extLst>
                <a:ext uri="{FF2B5EF4-FFF2-40B4-BE49-F238E27FC236}">
                  <a16:creationId xmlns:a16="http://schemas.microsoft.com/office/drawing/2014/main" id="{402E2DB6-1660-4CC5-94ED-E330CAE99006}"/>
                </a:ext>
              </a:extLst>
            </p:cNvPr>
            <p:cNvGrpSpPr/>
            <p:nvPr/>
          </p:nvGrpSpPr>
          <p:grpSpPr>
            <a:xfrm>
              <a:off x="1601512" y="3736873"/>
              <a:ext cx="2695575" cy="1918323"/>
              <a:chOff x="1601512" y="3736873"/>
              <a:chExt cx="2695575" cy="1918323"/>
            </a:xfrm>
          </p:grpSpPr>
          <p:grpSp>
            <p:nvGrpSpPr>
              <p:cNvPr id="6" name="Group 5">
                <a:extLst>
                  <a:ext uri="{FF2B5EF4-FFF2-40B4-BE49-F238E27FC236}">
                    <a16:creationId xmlns:a16="http://schemas.microsoft.com/office/drawing/2014/main" id="{17B37DA0-61E5-44A3-963F-DD37282EAFB3}"/>
                  </a:ext>
                </a:extLst>
              </p:cNvPr>
              <p:cNvGrpSpPr/>
              <p:nvPr/>
            </p:nvGrpSpPr>
            <p:grpSpPr>
              <a:xfrm>
                <a:off x="1601512" y="3786616"/>
                <a:ext cx="2695575" cy="1868580"/>
                <a:chOff x="1601512" y="3786616"/>
                <a:chExt cx="2695575" cy="1868580"/>
              </a:xfrm>
            </p:grpSpPr>
            <p:sp>
              <p:nvSpPr>
                <p:cNvPr id="4" name="Oval 3">
                  <a:extLst>
                    <a:ext uri="{FF2B5EF4-FFF2-40B4-BE49-F238E27FC236}">
                      <a16:creationId xmlns:a16="http://schemas.microsoft.com/office/drawing/2014/main" id="{CDE1E73B-E5A6-4741-9583-1890DD9AD0FB}"/>
                    </a:ext>
                  </a:extLst>
                </p:cNvPr>
                <p:cNvSpPr/>
                <p:nvPr/>
              </p:nvSpPr>
              <p:spPr>
                <a:xfrm>
                  <a:off x="1601512" y="3786616"/>
                  <a:ext cx="2695575" cy="1409700"/>
                </a:xfrm>
                <a:prstGeom prst="ellipse">
                  <a:avLst/>
                </a:prstGeom>
                <a:noFill/>
                <a:ln w="114300">
                  <a:solidFill>
                    <a:schemeClr val="accent3"/>
                  </a:solidFill>
                </a:ln>
                <a:scene3d>
                  <a:camera prst="orthographicFront"/>
                  <a:lightRig rig="morning"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TextBox 33">
                  <a:extLst>
                    <a:ext uri="{FF2B5EF4-FFF2-40B4-BE49-F238E27FC236}">
                      <a16:creationId xmlns:a16="http://schemas.microsoft.com/office/drawing/2014/main" id="{BE4DED49-A6D8-4097-9D84-780DF5BD4303}"/>
                    </a:ext>
                  </a:extLst>
                </p:cNvPr>
                <p:cNvSpPr txBox="1"/>
                <p:nvPr/>
              </p:nvSpPr>
              <p:spPr>
                <a:xfrm>
                  <a:off x="1961042" y="5193531"/>
                  <a:ext cx="1005403" cy="461665"/>
                </a:xfrm>
                <a:prstGeom prst="rect">
                  <a:avLst/>
                </a:prstGeom>
                <a:noFill/>
              </p:spPr>
              <p:txBody>
                <a:bodyPr wrap="none" rtlCol="0">
                  <a:spAutoFit/>
                </a:bodyPr>
                <a:lstStyle/>
                <a:p>
                  <a:r>
                    <a:rPr lang="en-US" sz="2400" dirty="0"/>
                    <a:t>Loop </a:t>
                  </a:r>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grpSp>
          <p:sp>
            <p:nvSpPr>
              <p:cNvPr id="85" name="TextBox 84">
                <a:extLst>
                  <a:ext uri="{FF2B5EF4-FFF2-40B4-BE49-F238E27FC236}">
                    <a16:creationId xmlns:a16="http://schemas.microsoft.com/office/drawing/2014/main" id="{84EA2393-5A40-4B1B-BD21-0EAA54291C7F}"/>
                  </a:ext>
                </a:extLst>
              </p:cNvPr>
              <p:cNvSpPr txBox="1"/>
              <p:nvPr/>
            </p:nvSpPr>
            <p:spPr>
              <a:xfrm>
                <a:off x="4061765" y="3736873"/>
                <a:ext cx="184731" cy="369332"/>
              </a:xfrm>
              <a:prstGeom prst="rect">
                <a:avLst/>
              </a:prstGeom>
              <a:noFill/>
            </p:spPr>
            <p:txBody>
              <a:bodyPr wrap="none" rtlCol="0">
                <a:spAutoFit/>
              </a:bodyPr>
              <a:lstStyle/>
              <a:p>
                <a:endParaRPr lang="de-DE"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DEB9943-B0EF-4EF1-8B62-6A4A1E486672}"/>
                    </a:ext>
                  </a:extLst>
                </p:cNvPr>
                <p:cNvSpPr txBox="1"/>
                <p:nvPr/>
              </p:nvSpPr>
              <p:spPr>
                <a:xfrm>
                  <a:off x="3909365" y="3584473"/>
                  <a:ext cx="56060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1</m:t>
                            </m:r>
                          </m:sub>
                        </m:sSub>
                      </m:oMath>
                    </m:oMathPara>
                  </a14:m>
                  <a:endParaRPr lang="de-DE" dirty="0">
                    <a:latin typeface="Times New Roman" panose="02020603050405020304" pitchFamily="18" charset="0"/>
                    <a:cs typeface="Times New Roman" panose="02020603050405020304" pitchFamily="18" charset="0"/>
                  </a:endParaRPr>
                </a:p>
              </p:txBody>
            </p:sp>
          </mc:Choice>
          <mc:Fallback xmlns="">
            <p:sp>
              <p:nvSpPr>
                <p:cNvPr id="9" name="TextBox 8">
                  <a:extLst>
                    <a:ext uri="{FF2B5EF4-FFF2-40B4-BE49-F238E27FC236}">
                      <a16:creationId xmlns:a16="http://schemas.microsoft.com/office/drawing/2014/main" id="{7DEB9943-B0EF-4EF1-8B62-6A4A1E486672}"/>
                    </a:ext>
                  </a:extLst>
                </p:cNvPr>
                <p:cNvSpPr txBox="1">
                  <a:spLocks noRot="1" noChangeAspect="1" noMove="1" noResize="1" noEditPoints="1" noAdjustHandles="1" noChangeArrowheads="1" noChangeShapeType="1" noTextEdit="1"/>
                </p:cNvSpPr>
                <p:nvPr/>
              </p:nvSpPr>
              <p:spPr>
                <a:xfrm>
                  <a:off x="3909365" y="3584473"/>
                  <a:ext cx="560602" cy="461665"/>
                </a:xfrm>
                <a:prstGeom prst="rect">
                  <a:avLst/>
                </a:prstGeom>
                <a:blipFill>
                  <a:blip r:embed="rId4"/>
                  <a:stretch>
                    <a:fillRect b="-2632"/>
                  </a:stretch>
                </a:blipFill>
              </p:spPr>
              <p:txBody>
                <a:bodyPr/>
                <a:lstStyle/>
                <a:p>
                  <a:r>
                    <a:rPr lang="de-DE">
                      <a:noFill/>
                    </a:rPr>
                    <a:t> </a:t>
                  </a:r>
                </a:p>
              </p:txBody>
            </p:sp>
          </mc:Fallback>
        </mc:AlternateContent>
      </p:grpSp>
      <p:grpSp>
        <p:nvGrpSpPr>
          <p:cNvPr id="20" name="Group 19">
            <a:extLst>
              <a:ext uri="{FF2B5EF4-FFF2-40B4-BE49-F238E27FC236}">
                <a16:creationId xmlns:a16="http://schemas.microsoft.com/office/drawing/2014/main" id="{B46491F4-3585-4F0C-AE15-673ABA5C2D5C}"/>
              </a:ext>
            </a:extLst>
          </p:cNvPr>
          <p:cNvGrpSpPr/>
          <p:nvPr/>
        </p:nvGrpSpPr>
        <p:grpSpPr>
          <a:xfrm>
            <a:off x="3311243" y="4477292"/>
            <a:ext cx="925253" cy="601315"/>
            <a:chOff x="3311243" y="4477292"/>
            <a:chExt cx="925253" cy="601315"/>
          </a:xfrm>
        </p:grpSpPr>
        <p:sp>
          <p:nvSpPr>
            <p:cNvPr id="11" name="Oval 10">
              <a:extLst>
                <a:ext uri="{FF2B5EF4-FFF2-40B4-BE49-F238E27FC236}">
                  <a16:creationId xmlns:a16="http://schemas.microsoft.com/office/drawing/2014/main" id="{FE5BD70D-FCE3-4039-8399-A1E4C73D8A9A}"/>
                </a:ext>
              </a:extLst>
            </p:cNvPr>
            <p:cNvSpPr/>
            <p:nvPr/>
          </p:nvSpPr>
          <p:spPr>
            <a:xfrm rot="20069192">
              <a:off x="3738240" y="482574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Box 11">
              <a:extLst>
                <a:ext uri="{FF2B5EF4-FFF2-40B4-BE49-F238E27FC236}">
                  <a16:creationId xmlns:a16="http://schemas.microsoft.com/office/drawing/2014/main" id="{259B3FF7-51DB-4166-AE5E-DFC67A0A3CBC}"/>
                </a:ext>
              </a:extLst>
            </p:cNvPr>
            <p:cNvSpPr txBox="1"/>
            <p:nvPr/>
          </p:nvSpPr>
          <p:spPr>
            <a:xfrm rot="19781444">
              <a:off x="3311243" y="4477292"/>
              <a:ext cx="925253" cy="461665"/>
            </a:xfrm>
            <a:prstGeom prst="rect">
              <a:avLst/>
            </a:prstGeom>
            <a:noFill/>
          </p:spPr>
          <p:txBody>
            <a:bodyPr wrap="none" rtlCol="0">
              <a:spAutoFit/>
            </a:bodyPr>
            <a:lstStyle/>
            <a:p>
              <a:r>
                <a:rPr lang="en-US" sz="2400" dirty="0"/>
                <a:t>50/50</a:t>
              </a:r>
              <a:endParaRPr lang="de-DE" sz="2400" dirty="0"/>
            </a:p>
          </p:txBody>
        </p:sp>
      </p:grpSp>
      <p:grpSp>
        <p:nvGrpSpPr>
          <p:cNvPr id="56" name="Group 55">
            <a:extLst>
              <a:ext uri="{FF2B5EF4-FFF2-40B4-BE49-F238E27FC236}">
                <a16:creationId xmlns:a16="http://schemas.microsoft.com/office/drawing/2014/main" id="{8EBF479F-3458-45F8-B2AD-88C090C38618}"/>
              </a:ext>
            </a:extLst>
          </p:cNvPr>
          <p:cNvGrpSpPr/>
          <p:nvPr/>
        </p:nvGrpSpPr>
        <p:grpSpPr>
          <a:xfrm>
            <a:off x="6018997" y="1438334"/>
            <a:ext cx="5909942" cy="1477713"/>
            <a:chOff x="6018997" y="1438334"/>
            <a:chExt cx="5909942" cy="1477713"/>
          </a:xfrm>
        </p:grpSpPr>
        <p:sp>
          <p:nvSpPr>
            <p:cNvPr id="73" name="TextBox 72">
              <a:extLst>
                <a:ext uri="{FF2B5EF4-FFF2-40B4-BE49-F238E27FC236}">
                  <a16:creationId xmlns:a16="http://schemas.microsoft.com/office/drawing/2014/main" id="{4EB975E1-DB35-40E5-803E-714692A4A281}"/>
                </a:ext>
              </a:extLst>
            </p:cNvPr>
            <p:cNvSpPr txBox="1"/>
            <p:nvPr/>
          </p:nvSpPr>
          <p:spPr>
            <a:xfrm>
              <a:off x="10980661" y="2454382"/>
              <a:ext cx="948278" cy="461665"/>
            </a:xfrm>
            <a:prstGeom prst="rect">
              <a:avLst/>
            </a:prstGeom>
            <a:noFill/>
          </p:spPr>
          <p:txBody>
            <a:bodyPr wrap="square" rtlCol="0">
              <a:spAutoFit/>
            </a:bodyPr>
            <a:lstStyle/>
            <a:p>
              <a:pPr algn="ctr"/>
              <a:r>
                <a:rPr lang="en-US" sz="2400" i="1" dirty="0">
                  <a:latin typeface="Times New Roman" panose="02020603050405020304" pitchFamily="18" charset="0"/>
                  <a:cs typeface="Times New Roman" panose="02020603050405020304" pitchFamily="18" charset="0"/>
                </a:rPr>
                <a:t>time</a:t>
              </a:r>
              <a:endParaRPr lang="de-DE" sz="2400" i="1" dirty="0">
                <a:latin typeface="Times New Roman" panose="02020603050405020304" pitchFamily="18" charset="0"/>
                <a:cs typeface="Times New Roman" panose="02020603050405020304" pitchFamily="18" charset="0"/>
              </a:endParaRPr>
            </a:p>
          </p:txBody>
        </p:sp>
        <p:cxnSp>
          <p:nvCxnSpPr>
            <p:cNvPr id="45" name="Straight Arrow Connector 44">
              <a:extLst>
                <a:ext uri="{FF2B5EF4-FFF2-40B4-BE49-F238E27FC236}">
                  <a16:creationId xmlns:a16="http://schemas.microsoft.com/office/drawing/2014/main" id="{244D78D4-C8FF-43E9-8B59-C5D0EFB0C18F}"/>
                </a:ext>
              </a:extLst>
            </p:cNvPr>
            <p:cNvCxnSpPr>
              <a:cxnSpLocks/>
            </p:cNvCxnSpPr>
            <p:nvPr/>
          </p:nvCxnSpPr>
          <p:spPr>
            <a:xfrm>
              <a:off x="6018997" y="2456576"/>
              <a:ext cx="5517891"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6" name="Freeform: Shape 45">
              <a:extLst>
                <a:ext uri="{FF2B5EF4-FFF2-40B4-BE49-F238E27FC236}">
                  <a16:creationId xmlns:a16="http://schemas.microsoft.com/office/drawing/2014/main" id="{D1875AE1-E72B-432C-A50C-62F0152CD621}"/>
                </a:ext>
              </a:extLst>
            </p:cNvPr>
            <p:cNvSpPr/>
            <p:nvPr/>
          </p:nvSpPr>
          <p:spPr>
            <a:xfrm rot="60000">
              <a:off x="6513295" y="1860239"/>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Freeform: Shape 46">
              <a:extLst>
                <a:ext uri="{FF2B5EF4-FFF2-40B4-BE49-F238E27FC236}">
                  <a16:creationId xmlns:a16="http://schemas.microsoft.com/office/drawing/2014/main" id="{53709042-3C65-4ECD-AE97-045F3F096E20}"/>
                </a:ext>
              </a:extLst>
            </p:cNvPr>
            <p:cNvSpPr/>
            <p:nvPr/>
          </p:nvSpPr>
          <p:spPr>
            <a:xfrm rot="60000">
              <a:off x="7678425" y="1860239"/>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Freeform: Shape 47">
              <a:extLst>
                <a:ext uri="{FF2B5EF4-FFF2-40B4-BE49-F238E27FC236}">
                  <a16:creationId xmlns:a16="http://schemas.microsoft.com/office/drawing/2014/main" id="{ED5877FA-95CA-409A-AFCF-3CA398BD69C1}"/>
                </a:ext>
              </a:extLst>
            </p:cNvPr>
            <p:cNvSpPr/>
            <p:nvPr/>
          </p:nvSpPr>
          <p:spPr>
            <a:xfrm rot="60000">
              <a:off x="8096321" y="1861056"/>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Freeform: Shape 48">
              <a:extLst>
                <a:ext uri="{FF2B5EF4-FFF2-40B4-BE49-F238E27FC236}">
                  <a16:creationId xmlns:a16="http://schemas.microsoft.com/office/drawing/2014/main" id="{1FABD43F-EEA5-4475-B832-574D6961CE1E}"/>
                </a:ext>
              </a:extLst>
            </p:cNvPr>
            <p:cNvSpPr/>
            <p:nvPr/>
          </p:nvSpPr>
          <p:spPr>
            <a:xfrm rot="60000">
              <a:off x="9280312" y="1860240"/>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Freeform: Shape 49">
              <a:extLst>
                <a:ext uri="{FF2B5EF4-FFF2-40B4-BE49-F238E27FC236}">
                  <a16:creationId xmlns:a16="http://schemas.microsoft.com/office/drawing/2014/main" id="{EFA6F564-8B14-47BB-8DFC-569678D0C0DD}"/>
                </a:ext>
              </a:extLst>
            </p:cNvPr>
            <p:cNvSpPr/>
            <p:nvPr/>
          </p:nvSpPr>
          <p:spPr>
            <a:xfrm rot="60000">
              <a:off x="9715655" y="1438334"/>
              <a:ext cx="485183" cy="101327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Freeform: Shape 50">
              <a:extLst>
                <a:ext uri="{FF2B5EF4-FFF2-40B4-BE49-F238E27FC236}">
                  <a16:creationId xmlns:a16="http://schemas.microsoft.com/office/drawing/2014/main" id="{4F66FE94-01F1-4E15-ACFC-9234D984C7C9}"/>
                </a:ext>
              </a:extLst>
            </p:cNvPr>
            <p:cNvSpPr/>
            <p:nvPr/>
          </p:nvSpPr>
          <p:spPr>
            <a:xfrm rot="60000">
              <a:off x="10135308" y="1858605"/>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6" name="Group 35">
            <a:extLst>
              <a:ext uri="{FF2B5EF4-FFF2-40B4-BE49-F238E27FC236}">
                <a16:creationId xmlns:a16="http://schemas.microsoft.com/office/drawing/2014/main" id="{0A9FEEA4-E8ED-4D6A-8721-55760CDB8CA8}"/>
              </a:ext>
            </a:extLst>
          </p:cNvPr>
          <p:cNvGrpSpPr/>
          <p:nvPr/>
        </p:nvGrpSpPr>
        <p:grpSpPr>
          <a:xfrm>
            <a:off x="404085" y="3257386"/>
            <a:ext cx="4475219" cy="2584545"/>
            <a:chOff x="404085" y="3257386"/>
            <a:chExt cx="4475219" cy="2584545"/>
          </a:xfrm>
        </p:grpSpPr>
        <p:sp>
          <p:nvSpPr>
            <p:cNvPr id="24" name="Freeform: Shape 23">
              <a:extLst>
                <a:ext uri="{FF2B5EF4-FFF2-40B4-BE49-F238E27FC236}">
                  <a16:creationId xmlns:a16="http://schemas.microsoft.com/office/drawing/2014/main" id="{CC2CD489-78A5-4688-BCA6-5F665F16D714}"/>
                </a:ext>
              </a:extLst>
            </p:cNvPr>
            <p:cNvSpPr/>
            <p:nvPr/>
          </p:nvSpPr>
          <p:spPr>
            <a:xfrm rot="832511">
              <a:off x="2291693" y="4353417"/>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Freeform: Shape 24">
              <a:extLst>
                <a:ext uri="{FF2B5EF4-FFF2-40B4-BE49-F238E27FC236}">
                  <a16:creationId xmlns:a16="http://schemas.microsoft.com/office/drawing/2014/main" id="{7E83E737-E68D-43DB-907E-F6A844B81F71}"/>
                </a:ext>
              </a:extLst>
            </p:cNvPr>
            <p:cNvSpPr/>
            <p:nvPr/>
          </p:nvSpPr>
          <p:spPr>
            <a:xfrm rot="442191">
              <a:off x="2579588" y="4404571"/>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Freeform: Shape 25">
              <a:extLst>
                <a:ext uri="{FF2B5EF4-FFF2-40B4-BE49-F238E27FC236}">
                  <a16:creationId xmlns:a16="http://schemas.microsoft.com/office/drawing/2014/main" id="{1A88F665-C272-4224-8BD6-A46BC1BD34F3}"/>
                </a:ext>
              </a:extLst>
            </p:cNvPr>
            <p:cNvSpPr/>
            <p:nvPr/>
          </p:nvSpPr>
          <p:spPr>
            <a:xfrm rot="832511">
              <a:off x="4217594" y="5057951"/>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Freeform: Shape 26">
              <a:extLst>
                <a:ext uri="{FF2B5EF4-FFF2-40B4-BE49-F238E27FC236}">
                  <a16:creationId xmlns:a16="http://schemas.microsoft.com/office/drawing/2014/main" id="{589250D2-62D8-4AC3-BF03-3D1EDBCAC1B8}"/>
                </a:ext>
              </a:extLst>
            </p:cNvPr>
            <p:cNvSpPr/>
            <p:nvPr/>
          </p:nvSpPr>
          <p:spPr>
            <a:xfrm rot="442191">
              <a:off x="4505489" y="5109105"/>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9" name="Group 28">
              <a:extLst>
                <a:ext uri="{FF2B5EF4-FFF2-40B4-BE49-F238E27FC236}">
                  <a16:creationId xmlns:a16="http://schemas.microsoft.com/office/drawing/2014/main" id="{AC3B7BB8-FB20-4CDB-8D83-6BA7F0F6B998}"/>
                </a:ext>
              </a:extLst>
            </p:cNvPr>
            <p:cNvGrpSpPr/>
            <p:nvPr/>
          </p:nvGrpSpPr>
          <p:grpSpPr>
            <a:xfrm>
              <a:off x="404085" y="3257386"/>
              <a:ext cx="759406" cy="1607474"/>
              <a:chOff x="404085" y="3257386"/>
              <a:chExt cx="759406" cy="1607474"/>
            </a:xfrm>
          </p:grpSpPr>
          <p:cxnSp>
            <p:nvCxnSpPr>
              <p:cNvPr id="37" name="Straight Arrow Connector 36">
                <a:extLst>
                  <a:ext uri="{FF2B5EF4-FFF2-40B4-BE49-F238E27FC236}">
                    <a16:creationId xmlns:a16="http://schemas.microsoft.com/office/drawing/2014/main" id="{78F66FBE-40AD-41DB-9C7E-D93CFA069CEE}"/>
                  </a:ext>
                </a:extLst>
              </p:cNvPr>
              <p:cNvCxnSpPr>
                <a:cxnSpLocks/>
              </p:cNvCxnSpPr>
              <p:nvPr/>
            </p:nvCxnSpPr>
            <p:spPr>
              <a:xfrm>
                <a:off x="404085" y="4167071"/>
                <a:ext cx="759406" cy="26020"/>
              </a:xfrm>
              <a:prstGeom prst="straightConnector1">
                <a:avLst/>
              </a:prstGeom>
              <a:ln w="28575">
                <a:solidFill>
                  <a:schemeClr val="tx1">
                    <a:alpha val="43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C59F8EAC-2B3E-427E-A3D2-9EE185A32954}"/>
                  </a:ext>
                </a:extLst>
              </p:cNvPr>
              <p:cNvSpPr/>
              <p:nvPr/>
            </p:nvSpPr>
            <p:spPr>
              <a:xfrm rot="180602">
                <a:off x="649277" y="3257386"/>
                <a:ext cx="373815" cy="732826"/>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0" name="TextBox 79">
                <a:extLst>
                  <a:ext uri="{FF2B5EF4-FFF2-40B4-BE49-F238E27FC236}">
                    <a16:creationId xmlns:a16="http://schemas.microsoft.com/office/drawing/2014/main" id="{B58DBDF9-7910-41A5-93A3-6BEA903A14F2}"/>
                  </a:ext>
                </a:extLst>
              </p:cNvPr>
              <p:cNvSpPr txBox="1"/>
              <p:nvPr/>
            </p:nvSpPr>
            <p:spPr>
              <a:xfrm>
                <a:off x="411469" y="4156974"/>
                <a:ext cx="742511" cy="707886"/>
              </a:xfrm>
              <a:prstGeom prst="rect">
                <a:avLst/>
              </a:prstGeom>
              <a:noFill/>
            </p:spPr>
            <p:txBody>
              <a:bodyPr wrap="none" rtlCol="0">
                <a:spAutoFit/>
              </a:bodyPr>
              <a:lstStyle/>
              <a:p>
                <a:pPr algn="ctr"/>
                <a:r>
                  <a:rPr lang="en-US" sz="2000" dirty="0"/>
                  <a:t>Input</a:t>
                </a:r>
              </a:p>
              <a:p>
                <a:pPr algn="ctr"/>
                <a:r>
                  <a:rPr lang="en-US" sz="2000" dirty="0"/>
                  <a:t>pulse</a:t>
                </a:r>
                <a:endParaRPr lang="de-DE" sz="2000" dirty="0"/>
              </a:p>
            </p:txBody>
          </p:sp>
        </p:grpSp>
      </p:grp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DA607560-8E95-435A-BB0B-3BE64C371BC3}"/>
                  </a:ext>
                </a:extLst>
              </p:cNvPr>
              <p:cNvSpPr txBox="1"/>
              <p:nvPr/>
            </p:nvSpPr>
            <p:spPr>
              <a:xfrm>
                <a:off x="296037" y="5171562"/>
                <a:ext cx="1259768" cy="461665"/>
              </a:xfrm>
              <a:prstGeom prst="rect">
                <a:avLst/>
              </a:prstGeom>
              <a:noFill/>
              <a:ln w="28575">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1</m:t>
                          </m:r>
                        </m:sub>
                      </m:sSub>
                      <m:r>
                        <a:rPr lang="en-US" sz="2400" b="0" i="1" dirty="0" smtClean="0">
                          <a:latin typeface="Cambria Math" panose="02040503050406030204" pitchFamily="18" charset="0"/>
                          <a:cs typeface="Times New Roman" panose="02020603050405020304" pitchFamily="18" charset="0"/>
                        </a:rPr>
                        <m:t>&gt;</m:t>
                      </m:r>
                      <m:sSub>
                        <m:sSubPr>
                          <m:ctrlPr>
                            <a:rPr lang="en-US" sz="2400" i="1" dirty="0">
                              <a:latin typeface="Cambria Math" panose="02040503050406030204" pitchFamily="18" charset="0"/>
                              <a:cs typeface="Times New Roman" panose="02020603050405020304" pitchFamily="18" charset="0"/>
                            </a:rPr>
                          </m:ctrlPr>
                        </m:sSubPr>
                        <m:e>
                          <m:r>
                            <a:rPr lang="en-US" sz="2400" i="1" dirty="0">
                              <a:latin typeface="Cambria Math" panose="02040503050406030204" pitchFamily="18" charset="0"/>
                              <a:cs typeface="Times New Roman" panose="02020603050405020304" pitchFamily="18" charset="0"/>
                            </a:rPr>
                            <m:t>𝐿</m:t>
                          </m:r>
                        </m:e>
                        <m:sub>
                          <m:r>
                            <a:rPr lang="en-US" sz="2400" b="0" i="1" dirty="0" smtClean="0">
                              <a:latin typeface="Cambria Math" panose="02040503050406030204" pitchFamily="18" charset="0"/>
                              <a:cs typeface="Times New Roman" panose="02020603050405020304" pitchFamily="18" charset="0"/>
                            </a:rPr>
                            <m:t>2</m:t>
                          </m:r>
                        </m:sub>
                      </m:sSub>
                    </m:oMath>
                  </m:oMathPara>
                </a14:m>
                <a:endParaRPr lang="de-DE" sz="2400" dirty="0">
                  <a:latin typeface="Times New Roman" panose="02020603050405020304" pitchFamily="18" charset="0"/>
                  <a:cs typeface="Times New Roman" panose="02020603050405020304" pitchFamily="18" charset="0"/>
                </a:endParaRPr>
              </a:p>
            </p:txBody>
          </p:sp>
        </mc:Choice>
        <mc:Fallback xmlns="">
          <p:sp>
            <p:nvSpPr>
              <p:cNvPr id="83" name="TextBox 82">
                <a:extLst>
                  <a:ext uri="{FF2B5EF4-FFF2-40B4-BE49-F238E27FC236}">
                    <a16:creationId xmlns:a16="http://schemas.microsoft.com/office/drawing/2014/main" id="{DA607560-8E95-435A-BB0B-3BE64C371BC3}"/>
                  </a:ext>
                </a:extLst>
              </p:cNvPr>
              <p:cNvSpPr txBox="1">
                <a:spLocks noRot="1" noChangeAspect="1" noMove="1" noResize="1" noEditPoints="1" noAdjustHandles="1" noChangeArrowheads="1" noChangeShapeType="1" noTextEdit="1"/>
              </p:cNvSpPr>
              <p:nvPr/>
            </p:nvSpPr>
            <p:spPr>
              <a:xfrm>
                <a:off x="296037" y="5171562"/>
                <a:ext cx="1259768" cy="461665"/>
              </a:xfrm>
              <a:prstGeom prst="rect">
                <a:avLst/>
              </a:prstGeom>
              <a:blipFill>
                <a:blip r:embed="rId7"/>
                <a:stretch>
                  <a:fillRect/>
                </a:stretch>
              </a:blipFill>
              <a:ln w="28575">
                <a:solidFill>
                  <a:schemeClr val="tx1"/>
                </a:solidFill>
              </a:ln>
            </p:spPr>
            <p:txBody>
              <a:bodyPr/>
              <a:lstStyle/>
              <a:p>
                <a:r>
                  <a:rPr lang="de-DE">
                    <a:noFill/>
                  </a:rPr>
                  <a:t> </a:t>
                </a:r>
              </a:p>
            </p:txBody>
          </p:sp>
        </mc:Fallback>
      </mc:AlternateContent>
      <p:grpSp>
        <p:nvGrpSpPr>
          <p:cNvPr id="58" name="Group 57">
            <a:extLst>
              <a:ext uri="{FF2B5EF4-FFF2-40B4-BE49-F238E27FC236}">
                <a16:creationId xmlns:a16="http://schemas.microsoft.com/office/drawing/2014/main" id="{7DB4ED38-3019-4D4B-86AB-D4AC43F206DB}"/>
              </a:ext>
            </a:extLst>
          </p:cNvPr>
          <p:cNvGrpSpPr/>
          <p:nvPr/>
        </p:nvGrpSpPr>
        <p:grpSpPr>
          <a:xfrm>
            <a:off x="5919911" y="3334250"/>
            <a:ext cx="1675485" cy="2910714"/>
            <a:chOff x="5919911" y="3334250"/>
            <a:chExt cx="1675485" cy="2910714"/>
          </a:xfrm>
        </p:grpSpPr>
        <p:cxnSp>
          <p:nvCxnSpPr>
            <p:cNvPr id="122" name="Straight Arrow Connector 121">
              <a:extLst>
                <a:ext uri="{FF2B5EF4-FFF2-40B4-BE49-F238E27FC236}">
                  <a16:creationId xmlns:a16="http://schemas.microsoft.com/office/drawing/2014/main" id="{22D839A4-61E8-4FB8-9337-5B7679A72171}"/>
                </a:ext>
              </a:extLst>
            </p:cNvPr>
            <p:cNvCxnSpPr>
              <a:cxnSpLocks/>
            </p:cNvCxnSpPr>
            <p:nvPr/>
          </p:nvCxnSpPr>
          <p:spPr>
            <a:xfrm>
              <a:off x="7513982" y="3334250"/>
              <a:ext cx="0" cy="291071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8C9F2D0E-4362-4536-85D4-D45F23066EAA}"/>
                </a:ext>
              </a:extLst>
            </p:cNvPr>
            <p:cNvSpPr txBox="1"/>
            <p:nvPr/>
          </p:nvSpPr>
          <p:spPr>
            <a:xfrm>
              <a:off x="5919911" y="3804786"/>
              <a:ext cx="1593450" cy="830997"/>
            </a:xfrm>
            <a:prstGeom prst="rect">
              <a:avLst/>
            </a:prstGeom>
            <a:noFill/>
          </p:spPr>
          <p:txBody>
            <a:bodyPr wrap="none" rtlCol="0">
              <a:spAutoFit/>
            </a:bodyPr>
            <a:lstStyle/>
            <a:p>
              <a:pPr algn="ctr"/>
              <a:r>
                <a:rPr lang="en-US" sz="2400" dirty="0">
                  <a:latin typeface="+mj-lt"/>
                  <a:cs typeface="Times New Roman" panose="02020603050405020304" pitchFamily="18" charset="0"/>
                </a:rPr>
                <a:t>Time steps </a:t>
              </a:r>
            </a:p>
            <a:p>
              <a:pPr algn="ctr"/>
              <a:r>
                <a:rPr lang="en-US" sz="2400" i="1" dirty="0">
                  <a:latin typeface="Times New Roman" panose="02020603050405020304" pitchFamily="18" charset="0"/>
                  <a:cs typeface="Times New Roman" panose="02020603050405020304" pitchFamily="18" charset="0"/>
                </a:rPr>
                <a:t>m</a:t>
              </a:r>
              <a:endParaRPr lang="de-DE" i="1" dirty="0">
                <a:latin typeface="Times New Roman" panose="02020603050405020304" pitchFamily="18" charset="0"/>
                <a:cs typeface="Times New Roman" panose="02020603050405020304" pitchFamily="18" charset="0"/>
              </a:endParaRPr>
            </a:p>
          </p:txBody>
        </p:sp>
        <p:sp>
          <p:nvSpPr>
            <p:cNvPr id="125" name="TextBox 124">
              <a:extLst>
                <a:ext uri="{FF2B5EF4-FFF2-40B4-BE49-F238E27FC236}">
                  <a16:creationId xmlns:a16="http://schemas.microsoft.com/office/drawing/2014/main" id="{711DCC32-37BD-41AB-8DAA-AD99CC300BB0}"/>
                </a:ext>
              </a:extLst>
            </p:cNvPr>
            <p:cNvSpPr txBox="1"/>
            <p:nvPr/>
          </p:nvSpPr>
          <p:spPr>
            <a:xfrm>
              <a:off x="7178499" y="3439133"/>
              <a:ext cx="301686" cy="369332"/>
            </a:xfrm>
            <a:prstGeom prst="rect">
              <a:avLst/>
            </a:prstGeom>
            <a:noFill/>
          </p:spPr>
          <p:txBody>
            <a:bodyPr wrap="none" rtlCol="0">
              <a:spAutoFit/>
            </a:bodyPr>
            <a:lstStyle/>
            <a:p>
              <a:r>
                <a:rPr lang="en-US" dirty="0"/>
                <a:t>1</a:t>
              </a:r>
              <a:endParaRPr lang="de-DE" dirty="0"/>
            </a:p>
          </p:txBody>
        </p:sp>
        <p:sp>
          <p:nvSpPr>
            <p:cNvPr id="126" name="TextBox 125">
              <a:extLst>
                <a:ext uri="{FF2B5EF4-FFF2-40B4-BE49-F238E27FC236}">
                  <a16:creationId xmlns:a16="http://schemas.microsoft.com/office/drawing/2014/main" id="{59F278B0-3EE5-4E80-9FFA-C42A7A179363}"/>
                </a:ext>
              </a:extLst>
            </p:cNvPr>
            <p:cNvSpPr txBox="1"/>
            <p:nvPr/>
          </p:nvSpPr>
          <p:spPr>
            <a:xfrm>
              <a:off x="7171320" y="4552892"/>
              <a:ext cx="301686" cy="369332"/>
            </a:xfrm>
            <a:prstGeom prst="rect">
              <a:avLst/>
            </a:prstGeom>
            <a:noFill/>
          </p:spPr>
          <p:txBody>
            <a:bodyPr wrap="none" rtlCol="0">
              <a:spAutoFit/>
            </a:bodyPr>
            <a:lstStyle/>
            <a:p>
              <a:r>
                <a:rPr lang="en-US" dirty="0"/>
                <a:t>2</a:t>
              </a:r>
              <a:endParaRPr lang="de-DE" dirty="0"/>
            </a:p>
          </p:txBody>
        </p:sp>
        <p:sp>
          <p:nvSpPr>
            <p:cNvPr id="127" name="TextBox 126">
              <a:extLst>
                <a:ext uri="{FF2B5EF4-FFF2-40B4-BE49-F238E27FC236}">
                  <a16:creationId xmlns:a16="http://schemas.microsoft.com/office/drawing/2014/main" id="{626F3F12-7CFF-491C-B995-ED6F24C98F73}"/>
                </a:ext>
              </a:extLst>
            </p:cNvPr>
            <p:cNvSpPr txBox="1"/>
            <p:nvPr/>
          </p:nvSpPr>
          <p:spPr>
            <a:xfrm>
              <a:off x="7171320" y="5635368"/>
              <a:ext cx="301686" cy="369332"/>
            </a:xfrm>
            <a:prstGeom prst="rect">
              <a:avLst/>
            </a:prstGeom>
            <a:noFill/>
          </p:spPr>
          <p:txBody>
            <a:bodyPr wrap="none" rtlCol="0">
              <a:spAutoFit/>
            </a:bodyPr>
            <a:lstStyle/>
            <a:p>
              <a:r>
                <a:rPr lang="en-US" dirty="0"/>
                <a:t>3</a:t>
              </a:r>
              <a:endParaRPr lang="de-DE" dirty="0"/>
            </a:p>
          </p:txBody>
        </p:sp>
        <p:cxnSp>
          <p:nvCxnSpPr>
            <p:cNvPr id="129" name="Straight Connector 128">
              <a:extLst>
                <a:ext uri="{FF2B5EF4-FFF2-40B4-BE49-F238E27FC236}">
                  <a16:creationId xmlns:a16="http://schemas.microsoft.com/office/drawing/2014/main" id="{6D85C8CA-1DDA-4D81-B8FD-F3DFFD3505B3}"/>
                </a:ext>
              </a:extLst>
            </p:cNvPr>
            <p:cNvCxnSpPr>
              <a:cxnSpLocks/>
            </p:cNvCxnSpPr>
            <p:nvPr/>
          </p:nvCxnSpPr>
          <p:spPr>
            <a:xfrm>
              <a:off x="7432567" y="3623799"/>
              <a:ext cx="162829"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5A1B9CD6-B7BD-41B4-BCBC-CA5A145B569F}"/>
                </a:ext>
              </a:extLst>
            </p:cNvPr>
            <p:cNvCxnSpPr>
              <a:cxnSpLocks/>
            </p:cNvCxnSpPr>
            <p:nvPr/>
          </p:nvCxnSpPr>
          <p:spPr>
            <a:xfrm>
              <a:off x="7432567" y="4737558"/>
              <a:ext cx="162829"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9FF8F458-49D7-4F63-8D3E-55EC029D0360}"/>
                </a:ext>
              </a:extLst>
            </p:cNvPr>
            <p:cNvCxnSpPr>
              <a:cxnSpLocks/>
            </p:cNvCxnSpPr>
            <p:nvPr/>
          </p:nvCxnSpPr>
          <p:spPr>
            <a:xfrm>
              <a:off x="7432566" y="5856988"/>
              <a:ext cx="162829"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9F296C86-95A9-4576-AF62-16F6F3335039}"/>
              </a:ext>
            </a:extLst>
          </p:cNvPr>
          <p:cNvGrpSpPr/>
          <p:nvPr/>
        </p:nvGrpSpPr>
        <p:grpSpPr>
          <a:xfrm>
            <a:off x="5617657" y="1384844"/>
            <a:ext cx="2282357" cy="401913"/>
            <a:chOff x="5617657" y="1384844"/>
            <a:chExt cx="2282357" cy="401913"/>
          </a:xfrm>
        </p:grpSpPr>
        <p:cxnSp>
          <p:nvCxnSpPr>
            <p:cNvPr id="135" name="Straight Arrow Connector 134">
              <a:extLst>
                <a:ext uri="{FF2B5EF4-FFF2-40B4-BE49-F238E27FC236}">
                  <a16:creationId xmlns:a16="http://schemas.microsoft.com/office/drawing/2014/main" id="{FCD019B6-831A-43F5-B632-EE525F845D5D}"/>
                </a:ext>
              </a:extLst>
            </p:cNvPr>
            <p:cNvCxnSpPr>
              <a:cxnSpLocks/>
            </p:cNvCxnSpPr>
            <p:nvPr/>
          </p:nvCxnSpPr>
          <p:spPr>
            <a:xfrm>
              <a:off x="6597631" y="1786757"/>
              <a:ext cx="31651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7" name="TextBox 136">
                  <a:extLst>
                    <a:ext uri="{FF2B5EF4-FFF2-40B4-BE49-F238E27FC236}">
                      <a16:creationId xmlns:a16="http://schemas.microsoft.com/office/drawing/2014/main" id="{1333C681-5490-47DD-97F2-90DE8781734C}"/>
                    </a:ext>
                  </a:extLst>
                </p:cNvPr>
                <p:cNvSpPr txBox="1"/>
                <p:nvPr/>
              </p:nvSpPr>
              <p:spPr>
                <a:xfrm>
                  <a:off x="5617657" y="1384844"/>
                  <a:ext cx="2282357"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000" i="1" dirty="0" smtClean="0">
                            <a:latin typeface="Cambria Math" panose="02040503050406030204" pitchFamily="18" charset="0"/>
                            <a:ea typeface="Cambria Math" panose="02040503050406030204" pitchFamily="18" charset="0"/>
                          </a:rPr>
                          <m:t>Δ</m:t>
                        </m:r>
                        <m:r>
                          <a:rPr lang="en-US" sz="2000" b="0" i="1" dirty="0" smtClean="0">
                            <a:latin typeface="Cambria Math" panose="02040503050406030204" pitchFamily="18" charset="0"/>
                            <a:ea typeface="Cambria Math" panose="02040503050406030204" pitchFamily="18" charset="0"/>
                          </a:rPr>
                          <m:t>𝑤</m:t>
                        </m:r>
                        <m:r>
                          <a:rPr lang="en-US" sz="2000" i="1" dirty="0" smtClean="0">
                            <a:latin typeface="Cambria Math" panose="02040503050406030204" pitchFamily="18" charset="0"/>
                          </a:rPr>
                          <m:t>=</m:t>
                        </m:r>
                        <m:r>
                          <a:rPr lang="en-US" sz="2000" b="0" i="1" dirty="0" smtClean="0">
                            <a:latin typeface="Cambria Math" panose="02040503050406030204" pitchFamily="18" charset="0"/>
                          </a:rPr>
                          <m:t>22</m:t>
                        </m:r>
                        <m:r>
                          <a:rPr lang="de-DE" sz="2000" i="1" dirty="0" smtClean="0">
                            <a:latin typeface="Cambria Math" panose="02040503050406030204" pitchFamily="18" charset="0"/>
                          </a:rPr>
                          <m:t> </m:t>
                        </m:r>
                        <m:r>
                          <a:rPr lang="en-US" sz="2000" b="0" i="1" dirty="0" smtClean="0">
                            <a:latin typeface="Cambria Math" panose="02040503050406030204" pitchFamily="18" charset="0"/>
                          </a:rPr>
                          <m:t>𝑛</m:t>
                        </m:r>
                        <m:r>
                          <a:rPr lang="de-DE" sz="2000" i="1" dirty="0" smtClean="0">
                            <a:latin typeface="Cambria Math" panose="02040503050406030204" pitchFamily="18" charset="0"/>
                          </a:rPr>
                          <m:t>𝑠</m:t>
                        </m:r>
                      </m:oMath>
                    </m:oMathPara>
                  </a14:m>
                  <a:endParaRPr lang="de-DE" sz="2000" dirty="0"/>
                </a:p>
              </p:txBody>
            </p:sp>
          </mc:Choice>
          <mc:Fallback xmlns="">
            <p:sp>
              <p:nvSpPr>
                <p:cNvPr id="137" name="TextBox 136">
                  <a:extLst>
                    <a:ext uri="{FF2B5EF4-FFF2-40B4-BE49-F238E27FC236}">
                      <a16:creationId xmlns:a16="http://schemas.microsoft.com/office/drawing/2014/main" id="{1333C681-5490-47DD-97F2-90DE8781734C}"/>
                    </a:ext>
                  </a:extLst>
                </p:cNvPr>
                <p:cNvSpPr txBox="1">
                  <a:spLocks noRot="1" noChangeAspect="1" noMove="1" noResize="1" noEditPoints="1" noAdjustHandles="1" noChangeArrowheads="1" noChangeShapeType="1" noTextEdit="1"/>
                </p:cNvSpPr>
                <p:nvPr/>
              </p:nvSpPr>
              <p:spPr>
                <a:xfrm>
                  <a:off x="5617657" y="1384844"/>
                  <a:ext cx="2282357" cy="400110"/>
                </a:xfrm>
                <a:prstGeom prst="rect">
                  <a:avLst/>
                </a:prstGeom>
                <a:blipFill>
                  <a:blip r:embed="rId8"/>
                  <a:stretch>
                    <a:fillRect/>
                  </a:stretch>
                </a:blipFill>
              </p:spPr>
              <p:txBody>
                <a:bodyPr/>
                <a:lstStyle/>
                <a:p>
                  <a:r>
                    <a:rPr lang="de-DE">
                      <a:noFill/>
                    </a:rPr>
                    <a:t> </a:t>
                  </a:r>
                </a:p>
              </p:txBody>
            </p:sp>
          </mc:Fallback>
        </mc:AlternateContent>
      </p:grpSp>
      <p:sp>
        <p:nvSpPr>
          <p:cNvPr id="138" name="TextBox 137">
            <a:extLst>
              <a:ext uri="{FF2B5EF4-FFF2-40B4-BE49-F238E27FC236}">
                <a16:creationId xmlns:a16="http://schemas.microsoft.com/office/drawing/2014/main" id="{C12948F0-7D92-4180-AA44-716D803C76E9}"/>
              </a:ext>
            </a:extLst>
          </p:cNvPr>
          <p:cNvSpPr txBox="1"/>
          <p:nvPr/>
        </p:nvSpPr>
        <p:spPr>
          <a:xfrm rot="20494476">
            <a:off x="9983926" y="1099293"/>
            <a:ext cx="1464953" cy="400110"/>
          </a:xfrm>
          <a:prstGeom prst="rect">
            <a:avLst/>
          </a:prstGeom>
          <a:noFill/>
        </p:spPr>
        <p:txBody>
          <a:bodyPr wrap="none" rtlCol="0">
            <a:spAutoFit/>
          </a:bodyPr>
          <a:lstStyle/>
          <a:p>
            <a:r>
              <a:rPr lang="en-US" sz="2000" dirty="0"/>
              <a:t>interference</a:t>
            </a:r>
            <a:endParaRPr lang="de-DE" dirty="0"/>
          </a:p>
        </p:txBody>
      </p:sp>
      <p:grpSp>
        <p:nvGrpSpPr>
          <p:cNvPr id="60" name="Group 59">
            <a:extLst>
              <a:ext uri="{FF2B5EF4-FFF2-40B4-BE49-F238E27FC236}">
                <a16:creationId xmlns:a16="http://schemas.microsoft.com/office/drawing/2014/main" id="{3538B68D-EE59-4392-BD75-0E1110E3B3F7}"/>
              </a:ext>
            </a:extLst>
          </p:cNvPr>
          <p:cNvGrpSpPr/>
          <p:nvPr/>
        </p:nvGrpSpPr>
        <p:grpSpPr>
          <a:xfrm>
            <a:off x="7720905" y="3047797"/>
            <a:ext cx="3705650" cy="3531585"/>
            <a:chOff x="7720905" y="3047797"/>
            <a:chExt cx="3705650" cy="3531585"/>
          </a:xfrm>
        </p:grpSpPr>
        <p:sp>
          <p:nvSpPr>
            <p:cNvPr id="65" name="TextBox 64">
              <a:extLst>
                <a:ext uri="{FF2B5EF4-FFF2-40B4-BE49-F238E27FC236}">
                  <a16:creationId xmlns:a16="http://schemas.microsoft.com/office/drawing/2014/main" id="{738EACD8-7653-4F47-887B-ABF9F75766A5}"/>
                </a:ext>
              </a:extLst>
            </p:cNvPr>
            <p:cNvSpPr txBox="1"/>
            <p:nvPr/>
          </p:nvSpPr>
          <p:spPr>
            <a:xfrm>
              <a:off x="8016264" y="6117717"/>
              <a:ext cx="2410802" cy="461665"/>
            </a:xfrm>
            <a:prstGeom prst="rect">
              <a:avLst/>
            </a:prstGeom>
            <a:noFill/>
          </p:spPr>
          <p:txBody>
            <a:bodyPr wrap="square" rtlCol="0">
              <a:spAutoFit/>
            </a:bodyPr>
            <a:lstStyle/>
            <a:p>
              <a:pPr algn="ctr"/>
              <a:r>
                <a:rPr lang="en-US" sz="2400" dirty="0"/>
                <a:t>Synthetic space </a:t>
              </a:r>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cxnSp>
          <p:nvCxnSpPr>
            <p:cNvPr id="88" name="Straight Connector 87">
              <a:extLst>
                <a:ext uri="{FF2B5EF4-FFF2-40B4-BE49-F238E27FC236}">
                  <a16:creationId xmlns:a16="http://schemas.microsoft.com/office/drawing/2014/main" id="{6585BB4A-47A4-4B8C-B44D-D69DC671ECEB}"/>
                </a:ext>
              </a:extLst>
            </p:cNvPr>
            <p:cNvCxnSpPr/>
            <p:nvPr/>
          </p:nvCxnSpPr>
          <p:spPr>
            <a:xfrm>
              <a:off x="8404942" y="3651385"/>
              <a:ext cx="183938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92" name="Freeform: Shape 91">
              <a:extLst>
                <a:ext uri="{FF2B5EF4-FFF2-40B4-BE49-F238E27FC236}">
                  <a16:creationId xmlns:a16="http://schemas.microsoft.com/office/drawing/2014/main" id="{9088C501-AEA0-4CFD-8A2E-0B77AFCE21DA}"/>
                </a:ext>
              </a:extLst>
            </p:cNvPr>
            <p:cNvSpPr/>
            <p:nvPr/>
          </p:nvSpPr>
          <p:spPr>
            <a:xfrm>
              <a:off x="7720905" y="3652769"/>
              <a:ext cx="2829458" cy="1108085"/>
            </a:xfrm>
            <a:custGeom>
              <a:avLst/>
              <a:gdLst>
                <a:gd name="connsiteX0" fmla="*/ 2370644 w 2672972"/>
                <a:gd name="connsiteY0" fmla="*/ 11619 h 574798"/>
                <a:gd name="connsiteX1" fmla="*/ 2613532 w 2672972"/>
                <a:gd name="connsiteY1" fmla="*/ 25906 h 574798"/>
                <a:gd name="connsiteX2" fmla="*/ 2627819 w 2672972"/>
                <a:gd name="connsiteY2" fmla="*/ 240219 h 574798"/>
                <a:gd name="connsiteX3" fmla="*/ 2089657 w 2672972"/>
                <a:gd name="connsiteY3" fmla="*/ 278319 h 574798"/>
                <a:gd name="connsiteX4" fmla="*/ 189419 w 2672972"/>
                <a:gd name="connsiteY4" fmla="*/ 254506 h 574798"/>
                <a:gd name="connsiteX5" fmla="*/ 94169 w 2672972"/>
                <a:gd name="connsiteY5" fmla="*/ 540256 h 574798"/>
                <a:gd name="connsiteX6" fmla="*/ 422782 w 2672972"/>
                <a:gd name="connsiteY6" fmla="*/ 559306 h 574798"/>
                <a:gd name="connsiteX0" fmla="*/ 2361119 w 2673398"/>
                <a:gd name="connsiteY0" fmla="*/ 8192 h 580896"/>
                <a:gd name="connsiteX1" fmla="*/ 2613532 w 2673398"/>
                <a:gd name="connsiteY1" fmla="*/ 32004 h 580896"/>
                <a:gd name="connsiteX2" fmla="*/ 2627819 w 2673398"/>
                <a:gd name="connsiteY2" fmla="*/ 246317 h 580896"/>
                <a:gd name="connsiteX3" fmla="*/ 2089657 w 2673398"/>
                <a:gd name="connsiteY3" fmla="*/ 284417 h 580896"/>
                <a:gd name="connsiteX4" fmla="*/ 189419 w 2673398"/>
                <a:gd name="connsiteY4" fmla="*/ 260604 h 580896"/>
                <a:gd name="connsiteX5" fmla="*/ 94169 w 2673398"/>
                <a:gd name="connsiteY5" fmla="*/ 546354 h 580896"/>
                <a:gd name="connsiteX6" fmla="*/ 422782 w 2673398"/>
                <a:gd name="connsiteY6" fmla="*/ 565404 h 580896"/>
                <a:gd name="connsiteX0" fmla="*/ 2361119 w 2633143"/>
                <a:gd name="connsiteY0" fmla="*/ 0 h 572704"/>
                <a:gd name="connsiteX1" fmla="*/ 2627819 w 2633143"/>
                <a:gd name="connsiteY1" fmla="*/ 238125 h 572704"/>
                <a:gd name="connsiteX2" fmla="*/ 2089657 w 2633143"/>
                <a:gd name="connsiteY2" fmla="*/ 276225 h 572704"/>
                <a:gd name="connsiteX3" fmla="*/ 189419 w 2633143"/>
                <a:gd name="connsiteY3" fmla="*/ 252412 h 572704"/>
                <a:gd name="connsiteX4" fmla="*/ 94169 w 2633143"/>
                <a:gd name="connsiteY4" fmla="*/ 538162 h 572704"/>
                <a:gd name="connsiteX5" fmla="*/ 422782 w 2633143"/>
                <a:gd name="connsiteY5" fmla="*/ 557212 h 572704"/>
                <a:gd name="connsiteX0" fmla="*/ 2361119 w 2712942"/>
                <a:gd name="connsiteY0" fmla="*/ 0 h 572704"/>
                <a:gd name="connsiteX1" fmla="*/ 2708781 w 2712942"/>
                <a:gd name="connsiteY1" fmla="*/ 109538 h 572704"/>
                <a:gd name="connsiteX2" fmla="*/ 2089657 w 2712942"/>
                <a:gd name="connsiteY2" fmla="*/ 276225 h 572704"/>
                <a:gd name="connsiteX3" fmla="*/ 189419 w 2712942"/>
                <a:gd name="connsiteY3" fmla="*/ 252412 h 572704"/>
                <a:gd name="connsiteX4" fmla="*/ 94169 w 2712942"/>
                <a:gd name="connsiteY4" fmla="*/ 538162 h 572704"/>
                <a:gd name="connsiteX5" fmla="*/ 422782 w 2712942"/>
                <a:gd name="connsiteY5" fmla="*/ 557212 h 572704"/>
                <a:gd name="connsiteX0" fmla="*/ 2361119 w 2708787"/>
                <a:gd name="connsiteY0" fmla="*/ 0 h 572704"/>
                <a:gd name="connsiteX1" fmla="*/ 2708781 w 2708787"/>
                <a:gd name="connsiteY1" fmla="*/ 109538 h 572704"/>
                <a:gd name="connsiteX2" fmla="*/ 2089657 w 2708787"/>
                <a:gd name="connsiteY2" fmla="*/ 276225 h 572704"/>
                <a:gd name="connsiteX3" fmla="*/ 189419 w 2708787"/>
                <a:gd name="connsiteY3" fmla="*/ 252412 h 572704"/>
                <a:gd name="connsiteX4" fmla="*/ 94169 w 2708787"/>
                <a:gd name="connsiteY4" fmla="*/ 538162 h 572704"/>
                <a:gd name="connsiteX5" fmla="*/ 422782 w 2708787"/>
                <a:gd name="connsiteY5" fmla="*/ 557212 h 572704"/>
                <a:gd name="connsiteX0" fmla="*/ 2361119 w 2708793"/>
                <a:gd name="connsiteY0" fmla="*/ 5469 h 578173"/>
                <a:gd name="connsiteX1" fmla="*/ 2708781 w 2708793"/>
                <a:gd name="connsiteY1" fmla="*/ 115007 h 578173"/>
                <a:gd name="connsiteX2" fmla="*/ 2089657 w 2708793"/>
                <a:gd name="connsiteY2" fmla="*/ 281694 h 578173"/>
                <a:gd name="connsiteX3" fmla="*/ 189419 w 2708793"/>
                <a:gd name="connsiteY3" fmla="*/ 257881 h 578173"/>
                <a:gd name="connsiteX4" fmla="*/ 94169 w 2708793"/>
                <a:gd name="connsiteY4" fmla="*/ 543631 h 578173"/>
                <a:gd name="connsiteX5" fmla="*/ 422782 w 2708793"/>
                <a:gd name="connsiteY5" fmla="*/ 562681 h 578173"/>
                <a:gd name="connsiteX0" fmla="*/ 2342069 w 2714105"/>
                <a:gd name="connsiteY0" fmla="*/ 77 h 579925"/>
                <a:gd name="connsiteX1" fmla="*/ 2708781 w 2714105"/>
                <a:gd name="connsiteY1" fmla="*/ 116759 h 579925"/>
                <a:gd name="connsiteX2" fmla="*/ 2089657 w 2714105"/>
                <a:gd name="connsiteY2" fmla="*/ 283446 h 579925"/>
                <a:gd name="connsiteX3" fmla="*/ 189419 w 2714105"/>
                <a:gd name="connsiteY3" fmla="*/ 259633 h 579925"/>
                <a:gd name="connsiteX4" fmla="*/ 94169 w 2714105"/>
                <a:gd name="connsiteY4" fmla="*/ 545383 h 579925"/>
                <a:gd name="connsiteX5" fmla="*/ 422782 w 2714105"/>
                <a:gd name="connsiteY5" fmla="*/ 564433 h 579925"/>
                <a:gd name="connsiteX0" fmla="*/ 2342069 w 2716659"/>
                <a:gd name="connsiteY0" fmla="*/ 0 h 579848"/>
                <a:gd name="connsiteX1" fmla="*/ 2708781 w 2716659"/>
                <a:gd name="connsiteY1" fmla="*/ 116682 h 579848"/>
                <a:gd name="connsiteX2" fmla="*/ 2089657 w 2716659"/>
                <a:gd name="connsiteY2" fmla="*/ 283369 h 579848"/>
                <a:gd name="connsiteX3" fmla="*/ 189419 w 2716659"/>
                <a:gd name="connsiteY3" fmla="*/ 259556 h 579848"/>
                <a:gd name="connsiteX4" fmla="*/ 94169 w 2716659"/>
                <a:gd name="connsiteY4" fmla="*/ 545306 h 579848"/>
                <a:gd name="connsiteX5" fmla="*/ 422782 w 2716659"/>
                <a:gd name="connsiteY5" fmla="*/ 564356 h 579848"/>
                <a:gd name="connsiteX0" fmla="*/ 2342069 w 2723506"/>
                <a:gd name="connsiteY0" fmla="*/ 0 h 579848"/>
                <a:gd name="connsiteX1" fmla="*/ 2715925 w 2723506"/>
                <a:gd name="connsiteY1" fmla="*/ 121444 h 579848"/>
                <a:gd name="connsiteX2" fmla="*/ 2089657 w 2723506"/>
                <a:gd name="connsiteY2" fmla="*/ 283369 h 579848"/>
                <a:gd name="connsiteX3" fmla="*/ 189419 w 2723506"/>
                <a:gd name="connsiteY3" fmla="*/ 259556 h 579848"/>
                <a:gd name="connsiteX4" fmla="*/ 94169 w 2723506"/>
                <a:gd name="connsiteY4" fmla="*/ 545306 h 579848"/>
                <a:gd name="connsiteX5" fmla="*/ 422782 w 2723506"/>
                <a:gd name="connsiteY5" fmla="*/ 564356 h 579848"/>
                <a:gd name="connsiteX0" fmla="*/ 2342069 w 2715927"/>
                <a:gd name="connsiteY0" fmla="*/ 0 h 579848"/>
                <a:gd name="connsiteX1" fmla="*/ 2715925 w 2715927"/>
                <a:gd name="connsiteY1" fmla="*/ 121444 h 579848"/>
                <a:gd name="connsiteX2" fmla="*/ 2089657 w 2715927"/>
                <a:gd name="connsiteY2" fmla="*/ 283369 h 579848"/>
                <a:gd name="connsiteX3" fmla="*/ 189419 w 2715927"/>
                <a:gd name="connsiteY3" fmla="*/ 259556 h 579848"/>
                <a:gd name="connsiteX4" fmla="*/ 94169 w 2715927"/>
                <a:gd name="connsiteY4" fmla="*/ 545306 h 579848"/>
                <a:gd name="connsiteX5" fmla="*/ 422782 w 2715927"/>
                <a:gd name="connsiteY5" fmla="*/ 564356 h 579848"/>
                <a:gd name="connsiteX0" fmla="*/ 2334854 w 2721535"/>
                <a:gd name="connsiteY0" fmla="*/ 0 h 579848"/>
                <a:gd name="connsiteX1" fmla="*/ 2708710 w 2721535"/>
                <a:gd name="connsiteY1" fmla="*/ 121444 h 579848"/>
                <a:gd name="connsiteX2" fmla="*/ 1977667 w 2721535"/>
                <a:gd name="connsiteY2" fmla="*/ 278606 h 579848"/>
                <a:gd name="connsiteX3" fmla="*/ 182204 w 2721535"/>
                <a:gd name="connsiteY3" fmla="*/ 259556 h 579848"/>
                <a:gd name="connsiteX4" fmla="*/ 86954 w 2721535"/>
                <a:gd name="connsiteY4" fmla="*/ 545306 h 579848"/>
                <a:gd name="connsiteX5" fmla="*/ 415567 w 2721535"/>
                <a:gd name="connsiteY5" fmla="*/ 564356 h 579848"/>
                <a:gd name="connsiteX0" fmla="*/ 2334854 w 2721535"/>
                <a:gd name="connsiteY0" fmla="*/ 0 h 579848"/>
                <a:gd name="connsiteX1" fmla="*/ 2708710 w 2721535"/>
                <a:gd name="connsiteY1" fmla="*/ 121444 h 579848"/>
                <a:gd name="connsiteX2" fmla="*/ 1977667 w 2721535"/>
                <a:gd name="connsiteY2" fmla="*/ 278606 h 579848"/>
                <a:gd name="connsiteX3" fmla="*/ 182204 w 2721535"/>
                <a:gd name="connsiteY3" fmla="*/ 259556 h 579848"/>
                <a:gd name="connsiteX4" fmla="*/ 86954 w 2721535"/>
                <a:gd name="connsiteY4" fmla="*/ 545306 h 579848"/>
                <a:gd name="connsiteX5" fmla="*/ 415567 w 2721535"/>
                <a:gd name="connsiteY5" fmla="*/ 564356 h 579848"/>
                <a:gd name="connsiteX0" fmla="*/ 2334854 w 2741843"/>
                <a:gd name="connsiteY0" fmla="*/ 0 h 579848"/>
                <a:gd name="connsiteX1" fmla="*/ 2730141 w 2741843"/>
                <a:gd name="connsiteY1" fmla="*/ 100013 h 579848"/>
                <a:gd name="connsiteX2" fmla="*/ 1977667 w 2741843"/>
                <a:gd name="connsiteY2" fmla="*/ 278606 h 579848"/>
                <a:gd name="connsiteX3" fmla="*/ 182204 w 2741843"/>
                <a:gd name="connsiteY3" fmla="*/ 259556 h 579848"/>
                <a:gd name="connsiteX4" fmla="*/ 86954 w 2741843"/>
                <a:gd name="connsiteY4" fmla="*/ 545306 h 579848"/>
                <a:gd name="connsiteX5" fmla="*/ 415567 w 2741843"/>
                <a:gd name="connsiteY5" fmla="*/ 564356 h 579848"/>
                <a:gd name="connsiteX0" fmla="*/ 2334854 w 2730176"/>
                <a:gd name="connsiteY0" fmla="*/ 0 h 579848"/>
                <a:gd name="connsiteX1" fmla="*/ 2730141 w 2730176"/>
                <a:gd name="connsiteY1" fmla="*/ 100013 h 579848"/>
                <a:gd name="connsiteX2" fmla="*/ 1977667 w 2730176"/>
                <a:gd name="connsiteY2" fmla="*/ 278606 h 579848"/>
                <a:gd name="connsiteX3" fmla="*/ 182204 w 2730176"/>
                <a:gd name="connsiteY3" fmla="*/ 259556 h 579848"/>
                <a:gd name="connsiteX4" fmla="*/ 86954 w 2730176"/>
                <a:gd name="connsiteY4" fmla="*/ 545306 h 579848"/>
                <a:gd name="connsiteX5" fmla="*/ 415567 w 2730176"/>
                <a:gd name="connsiteY5" fmla="*/ 564356 h 579848"/>
                <a:gd name="connsiteX0" fmla="*/ 2336244 w 2731566"/>
                <a:gd name="connsiteY0" fmla="*/ 0 h 579848"/>
                <a:gd name="connsiteX1" fmla="*/ 2731531 w 2731566"/>
                <a:gd name="connsiteY1" fmla="*/ 100013 h 579848"/>
                <a:gd name="connsiteX2" fmla="*/ 1979057 w 2731566"/>
                <a:gd name="connsiteY2" fmla="*/ 278606 h 579848"/>
                <a:gd name="connsiteX3" fmla="*/ 181213 w 2731566"/>
                <a:gd name="connsiteY3" fmla="*/ 276225 h 579848"/>
                <a:gd name="connsiteX4" fmla="*/ 88344 w 2731566"/>
                <a:gd name="connsiteY4" fmla="*/ 545306 h 579848"/>
                <a:gd name="connsiteX5" fmla="*/ 416957 w 2731566"/>
                <a:gd name="connsiteY5" fmla="*/ 564356 h 579848"/>
                <a:gd name="connsiteX0" fmla="*/ 2328046 w 2723368"/>
                <a:gd name="connsiteY0" fmla="*/ 0 h 579848"/>
                <a:gd name="connsiteX1" fmla="*/ 2723333 w 2723368"/>
                <a:gd name="connsiteY1" fmla="*/ 100013 h 579848"/>
                <a:gd name="connsiteX2" fmla="*/ 1970859 w 2723368"/>
                <a:gd name="connsiteY2" fmla="*/ 278606 h 579848"/>
                <a:gd name="connsiteX3" fmla="*/ 187302 w 2723368"/>
                <a:gd name="connsiteY3" fmla="*/ 292894 h 579848"/>
                <a:gd name="connsiteX4" fmla="*/ 80146 w 2723368"/>
                <a:gd name="connsiteY4" fmla="*/ 545306 h 579848"/>
                <a:gd name="connsiteX5" fmla="*/ 408759 w 2723368"/>
                <a:gd name="connsiteY5" fmla="*/ 564356 h 579848"/>
                <a:gd name="connsiteX0" fmla="*/ 2268291 w 2663613"/>
                <a:gd name="connsiteY0" fmla="*/ 0 h 579848"/>
                <a:gd name="connsiteX1" fmla="*/ 2663578 w 2663613"/>
                <a:gd name="connsiteY1" fmla="*/ 100013 h 579848"/>
                <a:gd name="connsiteX2" fmla="*/ 1911104 w 2663613"/>
                <a:gd name="connsiteY2" fmla="*/ 278606 h 579848"/>
                <a:gd name="connsiteX3" fmla="*/ 127547 w 2663613"/>
                <a:gd name="connsiteY3" fmla="*/ 292894 h 579848"/>
                <a:gd name="connsiteX4" fmla="*/ 20391 w 2663613"/>
                <a:gd name="connsiteY4" fmla="*/ 545306 h 579848"/>
                <a:gd name="connsiteX5" fmla="*/ 349004 w 2663613"/>
                <a:gd name="connsiteY5" fmla="*/ 564356 h 579848"/>
                <a:gd name="connsiteX0" fmla="*/ 2356853 w 2752175"/>
                <a:gd name="connsiteY0" fmla="*/ 0 h 571700"/>
                <a:gd name="connsiteX1" fmla="*/ 2752140 w 2752175"/>
                <a:gd name="connsiteY1" fmla="*/ 100013 h 571700"/>
                <a:gd name="connsiteX2" fmla="*/ 1999666 w 2752175"/>
                <a:gd name="connsiteY2" fmla="*/ 278606 h 571700"/>
                <a:gd name="connsiteX3" fmla="*/ 216109 w 2752175"/>
                <a:gd name="connsiteY3" fmla="*/ 292894 h 571700"/>
                <a:gd name="connsiteX4" fmla="*/ 56565 w 2752175"/>
                <a:gd name="connsiteY4" fmla="*/ 521494 h 571700"/>
                <a:gd name="connsiteX5" fmla="*/ 437566 w 2752175"/>
                <a:gd name="connsiteY5" fmla="*/ 564356 h 571700"/>
                <a:gd name="connsiteX0" fmla="*/ 2356853 w 2752175"/>
                <a:gd name="connsiteY0" fmla="*/ 0 h 580726"/>
                <a:gd name="connsiteX1" fmla="*/ 2752140 w 2752175"/>
                <a:gd name="connsiteY1" fmla="*/ 100013 h 580726"/>
                <a:gd name="connsiteX2" fmla="*/ 1999666 w 2752175"/>
                <a:gd name="connsiteY2" fmla="*/ 278606 h 580726"/>
                <a:gd name="connsiteX3" fmla="*/ 216109 w 2752175"/>
                <a:gd name="connsiteY3" fmla="*/ 292894 h 580726"/>
                <a:gd name="connsiteX4" fmla="*/ 56565 w 2752175"/>
                <a:gd name="connsiteY4" fmla="*/ 521494 h 580726"/>
                <a:gd name="connsiteX5" fmla="*/ 437566 w 2752175"/>
                <a:gd name="connsiteY5" fmla="*/ 564356 h 580726"/>
                <a:gd name="connsiteX0" fmla="*/ 2358727 w 2754049"/>
                <a:gd name="connsiteY0" fmla="*/ 0 h 580726"/>
                <a:gd name="connsiteX1" fmla="*/ 2754014 w 2754049"/>
                <a:gd name="connsiteY1" fmla="*/ 100013 h 580726"/>
                <a:gd name="connsiteX2" fmla="*/ 2001540 w 2754049"/>
                <a:gd name="connsiteY2" fmla="*/ 278606 h 580726"/>
                <a:gd name="connsiteX3" fmla="*/ 217983 w 2754049"/>
                <a:gd name="connsiteY3" fmla="*/ 292894 h 580726"/>
                <a:gd name="connsiteX4" fmla="*/ 58439 w 2754049"/>
                <a:gd name="connsiteY4" fmla="*/ 521494 h 580726"/>
                <a:gd name="connsiteX5" fmla="*/ 439440 w 2754049"/>
                <a:gd name="connsiteY5" fmla="*/ 564356 h 580726"/>
                <a:gd name="connsiteX0" fmla="*/ 2399458 w 2794780"/>
                <a:gd name="connsiteY0" fmla="*/ 0 h 575438"/>
                <a:gd name="connsiteX1" fmla="*/ 2794745 w 2794780"/>
                <a:gd name="connsiteY1" fmla="*/ 100013 h 575438"/>
                <a:gd name="connsiteX2" fmla="*/ 2042271 w 2794780"/>
                <a:gd name="connsiteY2" fmla="*/ 278606 h 575438"/>
                <a:gd name="connsiteX3" fmla="*/ 258714 w 2794780"/>
                <a:gd name="connsiteY3" fmla="*/ 292894 h 575438"/>
                <a:gd name="connsiteX4" fmla="*/ 37258 w 2794780"/>
                <a:gd name="connsiteY4" fmla="*/ 507207 h 575438"/>
                <a:gd name="connsiteX5" fmla="*/ 480171 w 2794780"/>
                <a:gd name="connsiteY5" fmla="*/ 564356 h 575438"/>
                <a:gd name="connsiteX0" fmla="*/ 2428101 w 2823423"/>
                <a:gd name="connsiteY0" fmla="*/ 0 h 569369"/>
                <a:gd name="connsiteX1" fmla="*/ 2823388 w 2823423"/>
                <a:gd name="connsiteY1" fmla="*/ 100013 h 569369"/>
                <a:gd name="connsiteX2" fmla="*/ 2070914 w 2823423"/>
                <a:gd name="connsiteY2" fmla="*/ 278606 h 569369"/>
                <a:gd name="connsiteX3" fmla="*/ 287357 w 2823423"/>
                <a:gd name="connsiteY3" fmla="*/ 292894 h 569369"/>
                <a:gd name="connsiteX4" fmla="*/ 27801 w 2823423"/>
                <a:gd name="connsiteY4" fmla="*/ 476250 h 569369"/>
                <a:gd name="connsiteX5" fmla="*/ 508814 w 2823423"/>
                <a:gd name="connsiteY5" fmla="*/ 564356 h 569369"/>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4101"/>
                <a:gd name="connsiteY0" fmla="*/ 0 h 567006"/>
                <a:gd name="connsiteX1" fmla="*/ 2794065 w 2794101"/>
                <a:gd name="connsiteY1" fmla="*/ 121444 h 567006"/>
                <a:gd name="connsiteX2" fmla="*/ 2043972 w 2794101"/>
                <a:gd name="connsiteY2" fmla="*/ 278606 h 567006"/>
                <a:gd name="connsiteX3" fmla="*/ 605696 w 2794101"/>
                <a:gd name="connsiteY3" fmla="*/ 292894 h 567006"/>
                <a:gd name="connsiteX4" fmla="*/ 859 w 2794101"/>
                <a:gd name="connsiteY4" fmla="*/ 476250 h 567006"/>
                <a:gd name="connsiteX5" fmla="*/ 481872 w 2794101"/>
                <a:gd name="connsiteY5" fmla="*/ 564356 h 567006"/>
                <a:gd name="connsiteX0" fmla="*/ 2401159 w 2794101"/>
                <a:gd name="connsiteY0" fmla="*/ 0 h 567006"/>
                <a:gd name="connsiteX1" fmla="*/ 2794065 w 2794101"/>
                <a:gd name="connsiteY1" fmla="*/ 121444 h 567006"/>
                <a:gd name="connsiteX2" fmla="*/ 2043972 w 2794101"/>
                <a:gd name="connsiteY2" fmla="*/ 278606 h 567006"/>
                <a:gd name="connsiteX3" fmla="*/ 605696 w 2794101"/>
                <a:gd name="connsiteY3" fmla="*/ 292894 h 567006"/>
                <a:gd name="connsiteX4" fmla="*/ 859 w 2794101"/>
                <a:gd name="connsiteY4" fmla="*/ 476250 h 567006"/>
                <a:gd name="connsiteX5" fmla="*/ 481872 w 2794101"/>
                <a:gd name="connsiteY5" fmla="*/ 564356 h 567006"/>
                <a:gd name="connsiteX0" fmla="*/ 2400303 w 2793245"/>
                <a:gd name="connsiteY0" fmla="*/ 0 h 582099"/>
                <a:gd name="connsiteX1" fmla="*/ 2793209 w 2793245"/>
                <a:gd name="connsiteY1" fmla="*/ 121444 h 582099"/>
                <a:gd name="connsiteX2" fmla="*/ 2043116 w 2793245"/>
                <a:gd name="connsiteY2" fmla="*/ 278606 h 582099"/>
                <a:gd name="connsiteX3" fmla="*/ 604840 w 2793245"/>
                <a:gd name="connsiteY3" fmla="*/ 292894 h 582099"/>
                <a:gd name="connsiteX4" fmla="*/ 3 w 2793245"/>
                <a:gd name="connsiteY4" fmla="*/ 476250 h 582099"/>
                <a:gd name="connsiteX5" fmla="*/ 481016 w 2793245"/>
                <a:gd name="connsiteY5" fmla="*/ 564356 h 582099"/>
                <a:gd name="connsiteX0" fmla="*/ 2400303 w 2793245"/>
                <a:gd name="connsiteY0" fmla="*/ 0 h 577087"/>
                <a:gd name="connsiteX1" fmla="*/ 2793209 w 2793245"/>
                <a:gd name="connsiteY1" fmla="*/ 121444 h 577087"/>
                <a:gd name="connsiteX2" fmla="*/ 2043116 w 2793245"/>
                <a:gd name="connsiteY2" fmla="*/ 278606 h 577087"/>
                <a:gd name="connsiteX3" fmla="*/ 604840 w 2793245"/>
                <a:gd name="connsiteY3" fmla="*/ 292894 h 577087"/>
                <a:gd name="connsiteX4" fmla="*/ 3 w 2793245"/>
                <a:gd name="connsiteY4" fmla="*/ 476250 h 577087"/>
                <a:gd name="connsiteX5" fmla="*/ 481016 w 2793245"/>
                <a:gd name="connsiteY5" fmla="*/ 564356 h 577087"/>
                <a:gd name="connsiteX0" fmla="*/ 2402234 w 2795176"/>
                <a:gd name="connsiteY0" fmla="*/ 0 h 566963"/>
                <a:gd name="connsiteX1" fmla="*/ 2795140 w 2795176"/>
                <a:gd name="connsiteY1" fmla="*/ 121444 h 566963"/>
                <a:gd name="connsiteX2" fmla="*/ 2045047 w 2795176"/>
                <a:gd name="connsiteY2" fmla="*/ 278606 h 566963"/>
                <a:gd name="connsiteX3" fmla="*/ 606771 w 2795176"/>
                <a:gd name="connsiteY3" fmla="*/ 292894 h 566963"/>
                <a:gd name="connsiteX4" fmla="*/ 1934 w 2795176"/>
                <a:gd name="connsiteY4" fmla="*/ 476250 h 566963"/>
                <a:gd name="connsiteX5" fmla="*/ 444847 w 2795176"/>
                <a:gd name="connsiteY5" fmla="*/ 566737 h 566963"/>
                <a:gd name="connsiteX0" fmla="*/ 2400303 w 2793245"/>
                <a:gd name="connsiteY0" fmla="*/ 0 h 570620"/>
                <a:gd name="connsiteX1" fmla="*/ 2793209 w 2793245"/>
                <a:gd name="connsiteY1" fmla="*/ 121444 h 570620"/>
                <a:gd name="connsiteX2" fmla="*/ 2043116 w 2793245"/>
                <a:gd name="connsiteY2" fmla="*/ 278606 h 570620"/>
                <a:gd name="connsiteX3" fmla="*/ 604840 w 2793245"/>
                <a:gd name="connsiteY3" fmla="*/ 292894 h 570620"/>
                <a:gd name="connsiteX4" fmla="*/ 3 w 2793245"/>
                <a:gd name="connsiteY4" fmla="*/ 476250 h 570620"/>
                <a:gd name="connsiteX5" fmla="*/ 442916 w 2793245"/>
                <a:gd name="connsiteY5" fmla="*/ 566737 h 570620"/>
                <a:gd name="connsiteX0" fmla="*/ 2243145 w 2636087"/>
                <a:gd name="connsiteY0" fmla="*/ 0 h 567232"/>
                <a:gd name="connsiteX1" fmla="*/ 2636051 w 2636087"/>
                <a:gd name="connsiteY1" fmla="*/ 121444 h 567232"/>
                <a:gd name="connsiteX2" fmla="*/ 1885958 w 2636087"/>
                <a:gd name="connsiteY2" fmla="*/ 278606 h 567232"/>
                <a:gd name="connsiteX3" fmla="*/ 447682 w 2636087"/>
                <a:gd name="connsiteY3" fmla="*/ 292894 h 567232"/>
                <a:gd name="connsiteX4" fmla="*/ 7 w 2636087"/>
                <a:gd name="connsiteY4" fmla="*/ 438150 h 567232"/>
                <a:gd name="connsiteX5" fmla="*/ 285758 w 2636087"/>
                <a:gd name="connsiteY5" fmla="*/ 566737 h 567232"/>
                <a:gd name="connsiteX0" fmla="*/ 2243228 w 2636170"/>
                <a:gd name="connsiteY0" fmla="*/ 0 h 567024"/>
                <a:gd name="connsiteX1" fmla="*/ 2636134 w 2636170"/>
                <a:gd name="connsiteY1" fmla="*/ 121444 h 567024"/>
                <a:gd name="connsiteX2" fmla="*/ 1886041 w 2636170"/>
                <a:gd name="connsiteY2" fmla="*/ 278606 h 567024"/>
                <a:gd name="connsiteX3" fmla="*/ 447765 w 2636170"/>
                <a:gd name="connsiteY3" fmla="*/ 292894 h 567024"/>
                <a:gd name="connsiteX4" fmla="*/ 90 w 2636170"/>
                <a:gd name="connsiteY4" fmla="*/ 438150 h 567024"/>
                <a:gd name="connsiteX5" fmla="*/ 285841 w 2636170"/>
                <a:gd name="connsiteY5" fmla="*/ 566737 h 567024"/>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45852 w 2638794"/>
                <a:gd name="connsiteY0" fmla="*/ 0 h 566904"/>
                <a:gd name="connsiteX1" fmla="*/ 2638758 w 2638794"/>
                <a:gd name="connsiteY1" fmla="*/ 121444 h 566904"/>
                <a:gd name="connsiteX2" fmla="*/ 1888665 w 2638794"/>
                <a:gd name="connsiteY2" fmla="*/ 278606 h 566904"/>
                <a:gd name="connsiteX3" fmla="*/ 783764 w 2638794"/>
                <a:gd name="connsiteY3" fmla="*/ 276225 h 566904"/>
                <a:gd name="connsiteX4" fmla="*/ 2714 w 2638794"/>
                <a:gd name="connsiteY4" fmla="*/ 438150 h 566904"/>
                <a:gd name="connsiteX5" fmla="*/ 288465 w 2638794"/>
                <a:gd name="connsiteY5" fmla="*/ 566737 h 566904"/>
                <a:gd name="connsiteX0" fmla="*/ 2188578 w 2581520"/>
                <a:gd name="connsiteY0" fmla="*/ 0 h 566872"/>
                <a:gd name="connsiteX1" fmla="*/ 2581484 w 2581520"/>
                <a:gd name="connsiteY1" fmla="*/ 121444 h 566872"/>
                <a:gd name="connsiteX2" fmla="*/ 1831391 w 2581520"/>
                <a:gd name="connsiteY2" fmla="*/ 278606 h 566872"/>
                <a:gd name="connsiteX3" fmla="*/ 726490 w 2581520"/>
                <a:gd name="connsiteY3" fmla="*/ 276225 h 566872"/>
                <a:gd name="connsiteX4" fmla="*/ 4971 w 2581520"/>
                <a:gd name="connsiteY4" fmla="*/ 421481 h 566872"/>
                <a:gd name="connsiteX5" fmla="*/ 231191 w 2581520"/>
                <a:gd name="connsiteY5" fmla="*/ 566737 h 566872"/>
                <a:gd name="connsiteX0" fmla="*/ 2183625 w 2576567"/>
                <a:gd name="connsiteY0" fmla="*/ 0 h 568778"/>
                <a:gd name="connsiteX1" fmla="*/ 2576531 w 2576567"/>
                <a:gd name="connsiteY1" fmla="*/ 121444 h 568778"/>
                <a:gd name="connsiteX2" fmla="*/ 1826438 w 2576567"/>
                <a:gd name="connsiteY2" fmla="*/ 278606 h 568778"/>
                <a:gd name="connsiteX3" fmla="*/ 721537 w 2576567"/>
                <a:gd name="connsiteY3" fmla="*/ 276225 h 568778"/>
                <a:gd name="connsiteX4" fmla="*/ 18 w 2576567"/>
                <a:gd name="connsiteY4" fmla="*/ 421481 h 568778"/>
                <a:gd name="connsiteX5" fmla="*/ 226238 w 2576567"/>
                <a:gd name="connsiteY5" fmla="*/ 566737 h 568778"/>
                <a:gd name="connsiteX0" fmla="*/ 2204332 w 2597274"/>
                <a:gd name="connsiteY0" fmla="*/ 0 h 559713"/>
                <a:gd name="connsiteX1" fmla="*/ 2597238 w 2597274"/>
                <a:gd name="connsiteY1" fmla="*/ 121444 h 559713"/>
                <a:gd name="connsiteX2" fmla="*/ 1847145 w 2597274"/>
                <a:gd name="connsiteY2" fmla="*/ 278606 h 559713"/>
                <a:gd name="connsiteX3" fmla="*/ 742244 w 2597274"/>
                <a:gd name="connsiteY3" fmla="*/ 276225 h 559713"/>
                <a:gd name="connsiteX4" fmla="*/ 20725 w 2597274"/>
                <a:gd name="connsiteY4" fmla="*/ 421481 h 559713"/>
                <a:gd name="connsiteX5" fmla="*/ 292189 w 2597274"/>
                <a:gd name="connsiteY5" fmla="*/ 559593 h 559713"/>
                <a:gd name="connsiteX0" fmla="*/ 2219548 w 2612490"/>
                <a:gd name="connsiteY0" fmla="*/ 0 h 559826"/>
                <a:gd name="connsiteX1" fmla="*/ 2612454 w 2612490"/>
                <a:gd name="connsiteY1" fmla="*/ 121444 h 559826"/>
                <a:gd name="connsiteX2" fmla="*/ 1862361 w 2612490"/>
                <a:gd name="connsiteY2" fmla="*/ 278606 h 559826"/>
                <a:gd name="connsiteX3" fmla="*/ 757460 w 2612490"/>
                <a:gd name="connsiteY3" fmla="*/ 276225 h 559826"/>
                <a:gd name="connsiteX4" fmla="*/ 19272 w 2612490"/>
                <a:gd name="connsiteY4" fmla="*/ 469106 h 559826"/>
                <a:gd name="connsiteX5" fmla="*/ 307405 w 2612490"/>
                <a:gd name="connsiteY5" fmla="*/ 559593 h 559826"/>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183728 w 2576670"/>
                <a:gd name="connsiteY0" fmla="*/ 0 h 562988"/>
                <a:gd name="connsiteX1" fmla="*/ 2576634 w 2576670"/>
                <a:gd name="connsiteY1" fmla="*/ 121444 h 562988"/>
                <a:gd name="connsiteX2" fmla="*/ 1826541 w 2576670"/>
                <a:gd name="connsiteY2" fmla="*/ 278606 h 562988"/>
                <a:gd name="connsiteX3" fmla="*/ 721640 w 2576670"/>
                <a:gd name="connsiteY3" fmla="*/ 276225 h 562988"/>
                <a:gd name="connsiteX4" fmla="*/ 9646 w 2576670"/>
                <a:gd name="connsiteY4" fmla="*/ 435768 h 562988"/>
                <a:gd name="connsiteX5" fmla="*/ 271585 w 2576670"/>
                <a:gd name="connsiteY5" fmla="*/ 559593 h 562988"/>
                <a:gd name="connsiteX0" fmla="*/ 2183728 w 2576670"/>
                <a:gd name="connsiteY0" fmla="*/ 0 h 562988"/>
                <a:gd name="connsiteX1" fmla="*/ 2576634 w 2576670"/>
                <a:gd name="connsiteY1" fmla="*/ 121444 h 562988"/>
                <a:gd name="connsiteX2" fmla="*/ 1826541 w 2576670"/>
                <a:gd name="connsiteY2" fmla="*/ 278606 h 562988"/>
                <a:gd name="connsiteX3" fmla="*/ 9646 w 2576670"/>
                <a:gd name="connsiteY3" fmla="*/ 435768 h 562988"/>
                <a:gd name="connsiteX4" fmla="*/ 271585 w 2576670"/>
                <a:gd name="connsiteY4" fmla="*/ 559593 h 562988"/>
                <a:gd name="connsiteX0" fmla="*/ 2183728 w 2576670"/>
                <a:gd name="connsiteY0" fmla="*/ 0 h 562988"/>
                <a:gd name="connsiteX1" fmla="*/ 2576634 w 2576670"/>
                <a:gd name="connsiteY1" fmla="*/ 121444 h 562988"/>
                <a:gd name="connsiteX2" fmla="*/ 1826541 w 2576670"/>
                <a:gd name="connsiteY2" fmla="*/ 278606 h 562988"/>
                <a:gd name="connsiteX3" fmla="*/ 9646 w 2576670"/>
                <a:gd name="connsiteY3" fmla="*/ 435768 h 562988"/>
                <a:gd name="connsiteX4" fmla="*/ 271585 w 2576670"/>
                <a:gd name="connsiteY4" fmla="*/ 559593 h 562988"/>
                <a:gd name="connsiteX0" fmla="*/ 2236068 w 2670636"/>
                <a:gd name="connsiteY0" fmla="*/ 0 h 559737"/>
                <a:gd name="connsiteX1" fmla="*/ 2628974 w 2670636"/>
                <a:gd name="connsiteY1" fmla="*/ 121444 h 559737"/>
                <a:gd name="connsiteX2" fmla="*/ 1369294 w 2670636"/>
                <a:gd name="connsiteY2" fmla="*/ 264318 h 559737"/>
                <a:gd name="connsiteX3" fmla="*/ 61986 w 2670636"/>
                <a:gd name="connsiteY3" fmla="*/ 435768 h 559737"/>
                <a:gd name="connsiteX4" fmla="*/ 323925 w 2670636"/>
                <a:gd name="connsiteY4" fmla="*/ 559593 h 559737"/>
                <a:gd name="connsiteX0" fmla="*/ 2236068 w 2670636"/>
                <a:gd name="connsiteY0" fmla="*/ 0 h 559737"/>
                <a:gd name="connsiteX1" fmla="*/ 2628974 w 2670636"/>
                <a:gd name="connsiteY1" fmla="*/ 121444 h 559737"/>
                <a:gd name="connsiteX2" fmla="*/ 1369294 w 2670636"/>
                <a:gd name="connsiteY2" fmla="*/ 264318 h 559737"/>
                <a:gd name="connsiteX3" fmla="*/ 61986 w 2670636"/>
                <a:gd name="connsiteY3" fmla="*/ 435768 h 559737"/>
                <a:gd name="connsiteX4" fmla="*/ 323925 w 2670636"/>
                <a:gd name="connsiteY4" fmla="*/ 559593 h 559737"/>
                <a:gd name="connsiteX0" fmla="*/ 2231229 w 2670237"/>
                <a:gd name="connsiteY0" fmla="*/ 0 h 559774"/>
                <a:gd name="connsiteX1" fmla="*/ 2624135 w 2670237"/>
                <a:gd name="connsiteY1" fmla="*/ 121444 h 559774"/>
                <a:gd name="connsiteX2" fmla="*/ 1295399 w 2670237"/>
                <a:gd name="connsiteY2" fmla="*/ 164306 h 559774"/>
                <a:gd name="connsiteX3" fmla="*/ 57147 w 2670237"/>
                <a:gd name="connsiteY3" fmla="*/ 435768 h 559774"/>
                <a:gd name="connsiteX4" fmla="*/ 319086 w 2670237"/>
                <a:gd name="connsiteY4" fmla="*/ 559593 h 559774"/>
                <a:gd name="connsiteX0" fmla="*/ 2231229 w 2670237"/>
                <a:gd name="connsiteY0" fmla="*/ 0 h 559774"/>
                <a:gd name="connsiteX1" fmla="*/ 2624135 w 2670237"/>
                <a:gd name="connsiteY1" fmla="*/ 121444 h 559774"/>
                <a:gd name="connsiteX2" fmla="*/ 1295399 w 2670237"/>
                <a:gd name="connsiteY2" fmla="*/ 164306 h 559774"/>
                <a:gd name="connsiteX3" fmla="*/ 57147 w 2670237"/>
                <a:gd name="connsiteY3" fmla="*/ 435768 h 559774"/>
                <a:gd name="connsiteX4" fmla="*/ 319086 w 2670237"/>
                <a:gd name="connsiteY4" fmla="*/ 559593 h 559774"/>
                <a:gd name="connsiteX0" fmla="*/ 2230704 w 2669712"/>
                <a:gd name="connsiteY0" fmla="*/ 0 h 493878"/>
                <a:gd name="connsiteX1" fmla="*/ 2623610 w 2669712"/>
                <a:gd name="connsiteY1" fmla="*/ 121444 h 493878"/>
                <a:gd name="connsiteX2" fmla="*/ 1294874 w 2669712"/>
                <a:gd name="connsiteY2" fmla="*/ 164306 h 493878"/>
                <a:gd name="connsiteX3" fmla="*/ 56622 w 2669712"/>
                <a:gd name="connsiteY3" fmla="*/ 435768 h 493878"/>
                <a:gd name="connsiteX4" fmla="*/ 320942 w 2669712"/>
                <a:gd name="connsiteY4" fmla="*/ 492918 h 493878"/>
                <a:gd name="connsiteX0" fmla="*/ 2259421 w 2698429"/>
                <a:gd name="connsiteY0" fmla="*/ 0 h 492985"/>
                <a:gd name="connsiteX1" fmla="*/ 2652327 w 2698429"/>
                <a:gd name="connsiteY1" fmla="*/ 121444 h 492985"/>
                <a:gd name="connsiteX2" fmla="*/ 1323591 w 2698429"/>
                <a:gd name="connsiteY2" fmla="*/ 164306 h 492985"/>
                <a:gd name="connsiteX3" fmla="*/ 52001 w 2698429"/>
                <a:gd name="connsiteY3" fmla="*/ 269080 h 492985"/>
                <a:gd name="connsiteX4" fmla="*/ 349659 w 2698429"/>
                <a:gd name="connsiteY4" fmla="*/ 492918 h 492985"/>
                <a:gd name="connsiteX0" fmla="*/ 2289952 w 2728960"/>
                <a:gd name="connsiteY0" fmla="*/ 0 h 493009"/>
                <a:gd name="connsiteX1" fmla="*/ 2682858 w 2728960"/>
                <a:gd name="connsiteY1" fmla="*/ 121444 h 493009"/>
                <a:gd name="connsiteX2" fmla="*/ 1354122 w 2728960"/>
                <a:gd name="connsiteY2" fmla="*/ 164306 h 493009"/>
                <a:gd name="connsiteX3" fmla="*/ 82532 w 2728960"/>
                <a:gd name="connsiteY3" fmla="*/ 269080 h 493009"/>
                <a:gd name="connsiteX4" fmla="*/ 380190 w 2728960"/>
                <a:gd name="connsiteY4" fmla="*/ 492918 h 493009"/>
                <a:gd name="connsiteX0" fmla="*/ 2267976 w 2706984"/>
                <a:gd name="connsiteY0" fmla="*/ 0 h 407306"/>
                <a:gd name="connsiteX1" fmla="*/ 2660882 w 2706984"/>
                <a:gd name="connsiteY1" fmla="*/ 121444 h 407306"/>
                <a:gd name="connsiteX2" fmla="*/ 1332146 w 2706984"/>
                <a:gd name="connsiteY2" fmla="*/ 164306 h 407306"/>
                <a:gd name="connsiteX3" fmla="*/ 60556 w 2706984"/>
                <a:gd name="connsiteY3" fmla="*/ 269080 h 407306"/>
                <a:gd name="connsiteX4" fmla="*/ 317732 w 2706984"/>
                <a:gd name="connsiteY4" fmla="*/ 407193 h 407306"/>
                <a:gd name="connsiteX0" fmla="*/ 2342982 w 2781990"/>
                <a:gd name="connsiteY0" fmla="*/ 0 h 407330"/>
                <a:gd name="connsiteX1" fmla="*/ 2735888 w 2781990"/>
                <a:gd name="connsiteY1" fmla="*/ 121444 h 407330"/>
                <a:gd name="connsiteX2" fmla="*/ 1407152 w 2781990"/>
                <a:gd name="connsiteY2" fmla="*/ 164306 h 407330"/>
                <a:gd name="connsiteX3" fmla="*/ 135562 w 2781990"/>
                <a:gd name="connsiteY3" fmla="*/ 269080 h 407330"/>
                <a:gd name="connsiteX4" fmla="*/ 392738 w 2781990"/>
                <a:gd name="connsiteY4" fmla="*/ 407193 h 407330"/>
                <a:gd name="connsiteX0" fmla="*/ 2079876 w 2518884"/>
                <a:gd name="connsiteY0" fmla="*/ 0 h 407288"/>
                <a:gd name="connsiteX1" fmla="*/ 2472782 w 2518884"/>
                <a:gd name="connsiteY1" fmla="*/ 121444 h 407288"/>
                <a:gd name="connsiteX2" fmla="*/ 1144046 w 2518884"/>
                <a:gd name="connsiteY2" fmla="*/ 164306 h 407288"/>
                <a:gd name="connsiteX3" fmla="*/ 298699 w 2518884"/>
                <a:gd name="connsiteY3" fmla="*/ 230980 h 407288"/>
                <a:gd name="connsiteX4" fmla="*/ 129632 w 2518884"/>
                <a:gd name="connsiteY4" fmla="*/ 407193 h 407288"/>
                <a:gd name="connsiteX0" fmla="*/ 2175999 w 2615007"/>
                <a:gd name="connsiteY0" fmla="*/ 0 h 407278"/>
                <a:gd name="connsiteX1" fmla="*/ 2568905 w 2615007"/>
                <a:gd name="connsiteY1" fmla="*/ 121444 h 407278"/>
                <a:gd name="connsiteX2" fmla="*/ 1240169 w 2615007"/>
                <a:gd name="connsiteY2" fmla="*/ 164306 h 407278"/>
                <a:gd name="connsiteX3" fmla="*/ 199559 w 2615007"/>
                <a:gd name="connsiteY3" fmla="*/ 216692 h 407278"/>
                <a:gd name="connsiteX4" fmla="*/ 225755 w 2615007"/>
                <a:gd name="connsiteY4" fmla="*/ 407193 h 407278"/>
                <a:gd name="connsiteX0" fmla="*/ 2175999 w 2686116"/>
                <a:gd name="connsiteY0" fmla="*/ 0 h 407278"/>
                <a:gd name="connsiteX1" fmla="*/ 2568905 w 2686116"/>
                <a:gd name="connsiteY1" fmla="*/ 121444 h 407278"/>
                <a:gd name="connsiteX2" fmla="*/ 199559 w 2686116"/>
                <a:gd name="connsiteY2" fmla="*/ 216692 h 407278"/>
                <a:gd name="connsiteX3" fmla="*/ 225755 w 2686116"/>
                <a:gd name="connsiteY3" fmla="*/ 407193 h 407278"/>
                <a:gd name="connsiteX0" fmla="*/ 2132455 w 2637205"/>
                <a:gd name="connsiteY0" fmla="*/ 0 h 407262"/>
                <a:gd name="connsiteX1" fmla="*/ 2525361 w 2637205"/>
                <a:gd name="connsiteY1" fmla="*/ 121444 h 407262"/>
                <a:gd name="connsiteX2" fmla="*/ 232215 w 2637205"/>
                <a:gd name="connsiteY2" fmla="*/ 183354 h 407262"/>
                <a:gd name="connsiteX3" fmla="*/ 182211 w 2637205"/>
                <a:gd name="connsiteY3" fmla="*/ 407193 h 407262"/>
                <a:gd name="connsiteX0" fmla="*/ 2133325 w 2638075"/>
                <a:gd name="connsiteY0" fmla="*/ 0 h 400115"/>
                <a:gd name="connsiteX1" fmla="*/ 2526231 w 2638075"/>
                <a:gd name="connsiteY1" fmla="*/ 121444 h 400115"/>
                <a:gd name="connsiteX2" fmla="*/ 233085 w 2638075"/>
                <a:gd name="connsiteY2" fmla="*/ 183354 h 400115"/>
                <a:gd name="connsiteX3" fmla="*/ 218800 w 2638075"/>
                <a:gd name="connsiteY3" fmla="*/ 400049 h 400115"/>
                <a:gd name="connsiteX0" fmla="*/ 2133325 w 2614151"/>
                <a:gd name="connsiteY0" fmla="*/ 0 h 400115"/>
                <a:gd name="connsiteX1" fmla="*/ 2526231 w 2614151"/>
                <a:gd name="connsiteY1" fmla="*/ 121444 h 400115"/>
                <a:gd name="connsiteX2" fmla="*/ 233085 w 2614151"/>
                <a:gd name="connsiteY2" fmla="*/ 183354 h 400115"/>
                <a:gd name="connsiteX3" fmla="*/ 218800 w 2614151"/>
                <a:gd name="connsiteY3" fmla="*/ 400049 h 400115"/>
                <a:gd name="connsiteX0" fmla="*/ 2108225 w 2323244"/>
                <a:gd name="connsiteY0" fmla="*/ 0 h 400113"/>
                <a:gd name="connsiteX1" fmla="*/ 2132037 w 2323244"/>
                <a:gd name="connsiteY1" fmla="*/ 166688 h 400113"/>
                <a:gd name="connsiteX2" fmla="*/ 207985 w 2323244"/>
                <a:gd name="connsiteY2" fmla="*/ 183354 h 400113"/>
                <a:gd name="connsiteX3" fmla="*/ 193700 w 2323244"/>
                <a:gd name="connsiteY3" fmla="*/ 400049 h 400113"/>
                <a:gd name="connsiteX0" fmla="*/ 2108225 w 2334326"/>
                <a:gd name="connsiteY0" fmla="*/ 0 h 400113"/>
                <a:gd name="connsiteX1" fmla="*/ 2132037 w 2334326"/>
                <a:gd name="connsiteY1" fmla="*/ 166688 h 400113"/>
                <a:gd name="connsiteX2" fmla="*/ 207985 w 2334326"/>
                <a:gd name="connsiteY2" fmla="*/ 183354 h 400113"/>
                <a:gd name="connsiteX3" fmla="*/ 193700 w 2334326"/>
                <a:gd name="connsiteY3" fmla="*/ 400049 h 400113"/>
                <a:gd name="connsiteX0" fmla="*/ 2104407 w 2330508"/>
                <a:gd name="connsiteY0" fmla="*/ 0 h 400102"/>
                <a:gd name="connsiteX1" fmla="*/ 2128219 w 2330508"/>
                <a:gd name="connsiteY1" fmla="*/ 166688 h 400102"/>
                <a:gd name="connsiteX2" fmla="*/ 204167 w 2330508"/>
                <a:gd name="connsiteY2" fmla="*/ 183354 h 400102"/>
                <a:gd name="connsiteX3" fmla="*/ 189882 w 2330508"/>
                <a:gd name="connsiteY3" fmla="*/ 400049 h 400102"/>
                <a:gd name="connsiteX0" fmla="*/ 2103584 w 2329685"/>
                <a:gd name="connsiteY0" fmla="*/ 0 h 400049"/>
                <a:gd name="connsiteX1" fmla="*/ 2127396 w 2329685"/>
                <a:gd name="connsiteY1" fmla="*/ 166688 h 400049"/>
                <a:gd name="connsiteX2" fmla="*/ 203344 w 2329685"/>
                <a:gd name="connsiteY2" fmla="*/ 183354 h 400049"/>
                <a:gd name="connsiteX3" fmla="*/ 189059 w 2329685"/>
                <a:gd name="connsiteY3" fmla="*/ 400049 h 400049"/>
                <a:gd name="connsiteX0" fmla="*/ 2103584 w 2338280"/>
                <a:gd name="connsiteY0" fmla="*/ 0 h 400049"/>
                <a:gd name="connsiteX1" fmla="*/ 2127396 w 2338280"/>
                <a:gd name="connsiteY1" fmla="*/ 166688 h 400049"/>
                <a:gd name="connsiteX2" fmla="*/ 203344 w 2338280"/>
                <a:gd name="connsiteY2" fmla="*/ 183354 h 400049"/>
                <a:gd name="connsiteX3" fmla="*/ 189059 w 2338280"/>
                <a:gd name="connsiteY3" fmla="*/ 400049 h 400049"/>
                <a:gd name="connsiteX0" fmla="*/ 2103584 w 2334817"/>
                <a:gd name="connsiteY0" fmla="*/ 33 h 400082"/>
                <a:gd name="connsiteX1" fmla="*/ 2127396 w 2334817"/>
                <a:gd name="connsiteY1" fmla="*/ 166721 h 400082"/>
                <a:gd name="connsiteX2" fmla="*/ 203344 w 2334817"/>
                <a:gd name="connsiteY2" fmla="*/ 183387 h 400082"/>
                <a:gd name="connsiteX3" fmla="*/ 189059 w 2334817"/>
                <a:gd name="connsiteY3" fmla="*/ 400082 h 400082"/>
                <a:gd name="connsiteX0" fmla="*/ 2107407 w 2338640"/>
                <a:gd name="connsiteY0" fmla="*/ 33 h 347695"/>
                <a:gd name="connsiteX1" fmla="*/ 2131219 w 2338640"/>
                <a:gd name="connsiteY1" fmla="*/ 166721 h 347695"/>
                <a:gd name="connsiteX2" fmla="*/ 207167 w 2338640"/>
                <a:gd name="connsiteY2" fmla="*/ 183387 h 347695"/>
                <a:gd name="connsiteX3" fmla="*/ 192882 w 2338640"/>
                <a:gd name="connsiteY3" fmla="*/ 347695 h 347695"/>
                <a:gd name="connsiteX0" fmla="*/ 2076142 w 2307375"/>
                <a:gd name="connsiteY0" fmla="*/ 33 h 352458"/>
                <a:gd name="connsiteX1" fmla="*/ 2099954 w 2307375"/>
                <a:gd name="connsiteY1" fmla="*/ 166721 h 352458"/>
                <a:gd name="connsiteX2" fmla="*/ 175902 w 2307375"/>
                <a:gd name="connsiteY2" fmla="*/ 183387 h 352458"/>
                <a:gd name="connsiteX3" fmla="*/ 228292 w 2307375"/>
                <a:gd name="connsiteY3" fmla="*/ 352458 h 352458"/>
                <a:gd name="connsiteX0" fmla="*/ 2083315 w 2314548"/>
                <a:gd name="connsiteY0" fmla="*/ 33 h 352458"/>
                <a:gd name="connsiteX1" fmla="*/ 2107127 w 2314548"/>
                <a:gd name="connsiteY1" fmla="*/ 166721 h 352458"/>
                <a:gd name="connsiteX2" fmla="*/ 183075 w 2314548"/>
                <a:gd name="connsiteY2" fmla="*/ 183387 h 352458"/>
                <a:gd name="connsiteX3" fmla="*/ 235465 w 2314548"/>
                <a:gd name="connsiteY3" fmla="*/ 352458 h 352458"/>
                <a:gd name="connsiteX0" fmla="*/ 2116262 w 2347495"/>
                <a:gd name="connsiteY0" fmla="*/ 33 h 352458"/>
                <a:gd name="connsiteX1" fmla="*/ 2140074 w 2347495"/>
                <a:gd name="connsiteY1" fmla="*/ 166721 h 352458"/>
                <a:gd name="connsiteX2" fmla="*/ 216022 w 2347495"/>
                <a:gd name="connsiteY2" fmla="*/ 183387 h 352458"/>
                <a:gd name="connsiteX3" fmla="*/ 268412 w 2347495"/>
                <a:gd name="connsiteY3" fmla="*/ 352458 h 352458"/>
                <a:gd name="connsiteX0" fmla="*/ 2116262 w 2357977"/>
                <a:gd name="connsiteY0" fmla="*/ 0 h 352425"/>
                <a:gd name="connsiteX1" fmla="*/ 2140074 w 2357977"/>
                <a:gd name="connsiteY1" fmla="*/ 166688 h 352425"/>
                <a:gd name="connsiteX2" fmla="*/ 216022 w 2357977"/>
                <a:gd name="connsiteY2" fmla="*/ 183354 h 352425"/>
                <a:gd name="connsiteX3" fmla="*/ 268412 w 2357977"/>
                <a:gd name="connsiteY3" fmla="*/ 352425 h 352425"/>
                <a:gd name="connsiteX0" fmla="*/ 2116262 w 2360343"/>
                <a:gd name="connsiteY0" fmla="*/ 17 h 352442"/>
                <a:gd name="connsiteX1" fmla="*/ 2140074 w 2360343"/>
                <a:gd name="connsiteY1" fmla="*/ 166705 h 352442"/>
                <a:gd name="connsiteX2" fmla="*/ 216022 w 2360343"/>
                <a:gd name="connsiteY2" fmla="*/ 183371 h 352442"/>
                <a:gd name="connsiteX3" fmla="*/ 268412 w 2360343"/>
                <a:gd name="connsiteY3" fmla="*/ 352442 h 352442"/>
                <a:gd name="connsiteX0" fmla="*/ 2105931 w 2350012"/>
                <a:gd name="connsiteY0" fmla="*/ 17 h 352442"/>
                <a:gd name="connsiteX1" fmla="*/ 2129743 w 2350012"/>
                <a:gd name="connsiteY1" fmla="*/ 166705 h 352442"/>
                <a:gd name="connsiteX2" fmla="*/ 205691 w 2350012"/>
                <a:gd name="connsiteY2" fmla="*/ 183371 h 352442"/>
                <a:gd name="connsiteX3" fmla="*/ 265225 w 2350012"/>
                <a:gd name="connsiteY3" fmla="*/ 352442 h 352442"/>
                <a:gd name="connsiteX0" fmla="*/ 2094390 w 2338471"/>
                <a:gd name="connsiteY0" fmla="*/ 17 h 352442"/>
                <a:gd name="connsiteX1" fmla="*/ 2118202 w 2338471"/>
                <a:gd name="connsiteY1" fmla="*/ 166705 h 352442"/>
                <a:gd name="connsiteX2" fmla="*/ 194150 w 2338471"/>
                <a:gd name="connsiteY2" fmla="*/ 183371 h 352442"/>
                <a:gd name="connsiteX3" fmla="*/ 253684 w 2338471"/>
                <a:gd name="connsiteY3" fmla="*/ 352442 h 352442"/>
                <a:gd name="connsiteX0" fmla="*/ 2101239 w 2345320"/>
                <a:gd name="connsiteY0" fmla="*/ 17 h 784242"/>
                <a:gd name="connsiteX1" fmla="*/ 2125051 w 2345320"/>
                <a:gd name="connsiteY1" fmla="*/ 166705 h 784242"/>
                <a:gd name="connsiteX2" fmla="*/ 200999 w 2345320"/>
                <a:gd name="connsiteY2" fmla="*/ 183371 h 784242"/>
                <a:gd name="connsiteX3" fmla="*/ 270058 w 2345320"/>
                <a:gd name="connsiteY3" fmla="*/ 784242 h 784242"/>
                <a:gd name="connsiteX0" fmla="*/ 2172722 w 2416803"/>
                <a:gd name="connsiteY0" fmla="*/ 17 h 784242"/>
                <a:gd name="connsiteX1" fmla="*/ 2196534 w 2416803"/>
                <a:gd name="connsiteY1" fmla="*/ 166705 h 784242"/>
                <a:gd name="connsiteX2" fmla="*/ 272482 w 2416803"/>
                <a:gd name="connsiteY2" fmla="*/ 183371 h 784242"/>
                <a:gd name="connsiteX3" fmla="*/ 341541 w 2416803"/>
                <a:gd name="connsiteY3" fmla="*/ 784242 h 784242"/>
                <a:gd name="connsiteX0" fmla="*/ 2221584 w 2465665"/>
                <a:gd name="connsiteY0" fmla="*/ 17 h 784242"/>
                <a:gd name="connsiteX1" fmla="*/ 2245396 w 2465665"/>
                <a:gd name="connsiteY1" fmla="*/ 166705 h 784242"/>
                <a:gd name="connsiteX2" fmla="*/ 321344 w 2465665"/>
                <a:gd name="connsiteY2" fmla="*/ 183371 h 784242"/>
                <a:gd name="connsiteX3" fmla="*/ 390403 w 2465665"/>
                <a:gd name="connsiteY3" fmla="*/ 784242 h 784242"/>
                <a:gd name="connsiteX0" fmla="*/ 2221584 w 2514159"/>
                <a:gd name="connsiteY0" fmla="*/ 17 h 784242"/>
                <a:gd name="connsiteX1" fmla="*/ 2245396 w 2514159"/>
                <a:gd name="connsiteY1" fmla="*/ 166705 h 784242"/>
                <a:gd name="connsiteX2" fmla="*/ 321344 w 2514159"/>
                <a:gd name="connsiteY2" fmla="*/ 183371 h 784242"/>
                <a:gd name="connsiteX3" fmla="*/ 390403 w 2514159"/>
                <a:gd name="connsiteY3" fmla="*/ 784242 h 784242"/>
                <a:gd name="connsiteX0" fmla="*/ 2165317 w 2457892"/>
                <a:gd name="connsiteY0" fmla="*/ 17 h 1108092"/>
                <a:gd name="connsiteX1" fmla="*/ 2189129 w 2457892"/>
                <a:gd name="connsiteY1" fmla="*/ 166705 h 1108092"/>
                <a:gd name="connsiteX2" fmla="*/ 265077 w 2457892"/>
                <a:gd name="connsiteY2" fmla="*/ 183371 h 1108092"/>
                <a:gd name="connsiteX3" fmla="*/ 346836 w 2457892"/>
                <a:gd name="connsiteY3" fmla="*/ 1108092 h 1108092"/>
                <a:gd name="connsiteX0" fmla="*/ 2324997 w 2617572"/>
                <a:gd name="connsiteY0" fmla="*/ 17 h 1108092"/>
                <a:gd name="connsiteX1" fmla="*/ 2348809 w 2617572"/>
                <a:gd name="connsiteY1" fmla="*/ 166705 h 1108092"/>
                <a:gd name="connsiteX2" fmla="*/ 424757 w 2617572"/>
                <a:gd name="connsiteY2" fmla="*/ 183371 h 1108092"/>
                <a:gd name="connsiteX3" fmla="*/ 506516 w 2617572"/>
                <a:gd name="connsiteY3" fmla="*/ 1108092 h 1108092"/>
                <a:gd name="connsiteX0" fmla="*/ 2406599 w 2699174"/>
                <a:gd name="connsiteY0" fmla="*/ 17 h 1108092"/>
                <a:gd name="connsiteX1" fmla="*/ 2430411 w 2699174"/>
                <a:gd name="connsiteY1" fmla="*/ 166705 h 1108092"/>
                <a:gd name="connsiteX2" fmla="*/ 506359 w 2699174"/>
                <a:gd name="connsiteY2" fmla="*/ 183371 h 1108092"/>
                <a:gd name="connsiteX3" fmla="*/ 588118 w 2699174"/>
                <a:gd name="connsiteY3" fmla="*/ 1108092 h 1108092"/>
                <a:gd name="connsiteX0" fmla="*/ 2436009 w 2694431"/>
                <a:gd name="connsiteY0" fmla="*/ 20 h 1108095"/>
                <a:gd name="connsiteX1" fmla="*/ 2459821 w 2694431"/>
                <a:gd name="connsiteY1" fmla="*/ 166708 h 1108095"/>
                <a:gd name="connsiteX2" fmla="*/ 481794 w 2694431"/>
                <a:gd name="connsiteY2" fmla="*/ 161149 h 1108095"/>
                <a:gd name="connsiteX3" fmla="*/ 617528 w 2694431"/>
                <a:gd name="connsiteY3" fmla="*/ 1108095 h 1108095"/>
                <a:gd name="connsiteX0" fmla="*/ 2436009 w 2701841"/>
                <a:gd name="connsiteY0" fmla="*/ 18 h 1108093"/>
                <a:gd name="connsiteX1" fmla="*/ 2459821 w 2701841"/>
                <a:gd name="connsiteY1" fmla="*/ 166706 h 1108093"/>
                <a:gd name="connsiteX2" fmla="*/ 481794 w 2701841"/>
                <a:gd name="connsiteY2" fmla="*/ 161147 h 1108093"/>
                <a:gd name="connsiteX3" fmla="*/ 617528 w 2701841"/>
                <a:gd name="connsiteY3" fmla="*/ 1108093 h 1108093"/>
                <a:gd name="connsiteX0" fmla="*/ 2524839 w 2792951"/>
                <a:gd name="connsiteY0" fmla="*/ 20 h 1108095"/>
                <a:gd name="connsiteX1" fmla="*/ 2548651 w 2792951"/>
                <a:gd name="connsiteY1" fmla="*/ 166708 h 1108095"/>
                <a:gd name="connsiteX2" fmla="*/ 421399 w 2792951"/>
                <a:gd name="connsiteY2" fmla="*/ 164324 h 1108095"/>
                <a:gd name="connsiteX3" fmla="*/ 706358 w 2792951"/>
                <a:gd name="connsiteY3" fmla="*/ 1108095 h 1108095"/>
                <a:gd name="connsiteX0" fmla="*/ 2601203 w 2869315"/>
                <a:gd name="connsiteY0" fmla="*/ 20 h 1108095"/>
                <a:gd name="connsiteX1" fmla="*/ 2625015 w 2869315"/>
                <a:gd name="connsiteY1" fmla="*/ 166708 h 1108095"/>
                <a:gd name="connsiteX2" fmla="*/ 497763 w 2869315"/>
                <a:gd name="connsiteY2" fmla="*/ 164324 h 1108095"/>
                <a:gd name="connsiteX3" fmla="*/ 782722 w 2869315"/>
                <a:gd name="connsiteY3" fmla="*/ 1108095 h 1108095"/>
                <a:gd name="connsiteX0" fmla="*/ 2448839 w 2730041"/>
                <a:gd name="connsiteY0" fmla="*/ 13 h 1108088"/>
                <a:gd name="connsiteX1" fmla="*/ 2496464 w 2730041"/>
                <a:gd name="connsiteY1" fmla="*/ 261951 h 1108088"/>
                <a:gd name="connsiteX2" fmla="*/ 345399 w 2730041"/>
                <a:gd name="connsiteY2" fmla="*/ 164317 h 1108088"/>
                <a:gd name="connsiteX3" fmla="*/ 630358 w 2730041"/>
                <a:gd name="connsiteY3" fmla="*/ 1108088 h 1108088"/>
                <a:gd name="connsiteX0" fmla="*/ 2513980 w 2803868"/>
                <a:gd name="connsiteY0" fmla="*/ 13 h 1108088"/>
                <a:gd name="connsiteX1" fmla="*/ 2561605 w 2803868"/>
                <a:gd name="connsiteY1" fmla="*/ 261951 h 1108088"/>
                <a:gd name="connsiteX2" fmla="*/ 281953 w 2803868"/>
                <a:gd name="connsiteY2" fmla="*/ 292905 h 1108088"/>
                <a:gd name="connsiteX3" fmla="*/ 695499 w 2803868"/>
                <a:gd name="connsiteY3" fmla="*/ 1108088 h 1108088"/>
                <a:gd name="connsiteX0" fmla="*/ 2521822 w 2812680"/>
                <a:gd name="connsiteY0" fmla="*/ 14 h 1108089"/>
                <a:gd name="connsiteX1" fmla="*/ 2569447 w 2812680"/>
                <a:gd name="connsiteY1" fmla="*/ 261952 h 1108089"/>
                <a:gd name="connsiteX2" fmla="*/ 275508 w 2812680"/>
                <a:gd name="connsiteY2" fmla="*/ 340531 h 1108089"/>
                <a:gd name="connsiteX3" fmla="*/ 703341 w 2812680"/>
                <a:gd name="connsiteY3" fmla="*/ 1108089 h 1108089"/>
                <a:gd name="connsiteX0" fmla="*/ 2546763 w 2837621"/>
                <a:gd name="connsiteY0" fmla="*/ 14 h 1108089"/>
                <a:gd name="connsiteX1" fmla="*/ 2594388 w 2837621"/>
                <a:gd name="connsiteY1" fmla="*/ 261952 h 1108089"/>
                <a:gd name="connsiteX2" fmla="*/ 300449 w 2837621"/>
                <a:gd name="connsiteY2" fmla="*/ 340531 h 1108089"/>
                <a:gd name="connsiteX3" fmla="*/ 728282 w 2837621"/>
                <a:gd name="connsiteY3" fmla="*/ 1108089 h 1108089"/>
                <a:gd name="connsiteX0" fmla="*/ 2522140 w 2815735"/>
                <a:gd name="connsiteY0" fmla="*/ 11 h 1108086"/>
                <a:gd name="connsiteX1" fmla="*/ 2574528 w 2815735"/>
                <a:gd name="connsiteY1" fmla="*/ 323861 h 1108086"/>
                <a:gd name="connsiteX2" fmla="*/ 275826 w 2815735"/>
                <a:gd name="connsiteY2" fmla="*/ 340528 h 1108086"/>
                <a:gd name="connsiteX3" fmla="*/ 703659 w 2815735"/>
                <a:gd name="connsiteY3" fmla="*/ 1108086 h 1108086"/>
                <a:gd name="connsiteX0" fmla="*/ 2522140 w 2829458"/>
                <a:gd name="connsiteY0" fmla="*/ 10 h 1108085"/>
                <a:gd name="connsiteX1" fmla="*/ 2574528 w 2829458"/>
                <a:gd name="connsiteY1" fmla="*/ 323860 h 1108085"/>
                <a:gd name="connsiteX2" fmla="*/ 275826 w 2829458"/>
                <a:gd name="connsiteY2" fmla="*/ 340527 h 1108085"/>
                <a:gd name="connsiteX3" fmla="*/ 703659 w 2829458"/>
                <a:gd name="connsiteY3" fmla="*/ 1108085 h 1108085"/>
                <a:gd name="connsiteX0" fmla="*/ 2522140 w 2829458"/>
                <a:gd name="connsiteY0" fmla="*/ 10 h 1108085"/>
                <a:gd name="connsiteX1" fmla="*/ 2574528 w 2829458"/>
                <a:gd name="connsiteY1" fmla="*/ 323860 h 1108085"/>
                <a:gd name="connsiteX2" fmla="*/ 275826 w 2829458"/>
                <a:gd name="connsiteY2" fmla="*/ 340527 h 1108085"/>
                <a:gd name="connsiteX3" fmla="*/ 703659 w 2829458"/>
                <a:gd name="connsiteY3" fmla="*/ 1108085 h 1108085"/>
              </a:gdLst>
              <a:ahLst/>
              <a:cxnLst>
                <a:cxn ang="0">
                  <a:pos x="connsiteX0" y="connsiteY0"/>
                </a:cxn>
                <a:cxn ang="0">
                  <a:pos x="connsiteX1" y="connsiteY1"/>
                </a:cxn>
                <a:cxn ang="0">
                  <a:pos x="connsiteX2" y="connsiteY2"/>
                </a:cxn>
                <a:cxn ang="0">
                  <a:pos x="connsiteX3" y="connsiteY3"/>
                </a:cxn>
              </a:cxnLst>
              <a:rect l="l" t="t" r="r" b="b"/>
              <a:pathLst>
                <a:path w="2829458" h="1108085">
                  <a:moveTo>
                    <a:pt x="2522140" y="10"/>
                  </a:moveTo>
                  <a:cubicBezTo>
                    <a:pt x="2853133" y="-1976"/>
                    <a:pt x="2982251" y="319494"/>
                    <a:pt x="2574528" y="323860"/>
                  </a:cubicBezTo>
                  <a:cubicBezTo>
                    <a:pt x="2166805" y="328226"/>
                    <a:pt x="587638" y="276498"/>
                    <a:pt x="275826" y="340527"/>
                  </a:cubicBezTo>
                  <a:cubicBezTo>
                    <a:pt x="-35986" y="404556"/>
                    <a:pt x="-284164" y="1097766"/>
                    <a:pt x="703659" y="1108085"/>
                  </a:cubicBezTo>
                </a:path>
              </a:pathLst>
            </a:custGeom>
            <a:no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98" name="Straight Connector 97">
              <a:extLst>
                <a:ext uri="{FF2B5EF4-FFF2-40B4-BE49-F238E27FC236}">
                  <a16:creationId xmlns:a16="http://schemas.microsoft.com/office/drawing/2014/main" id="{0F328FF6-39B5-4A6A-8591-04429B8D9DF1}"/>
                </a:ext>
              </a:extLst>
            </p:cNvPr>
            <p:cNvCxnSpPr>
              <a:cxnSpLocks/>
            </p:cNvCxnSpPr>
            <p:nvPr/>
          </p:nvCxnSpPr>
          <p:spPr>
            <a:xfrm>
              <a:off x="8410140" y="5869497"/>
              <a:ext cx="2245009" cy="0"/>
            </a:xfrm>
            <a:prstGeom prst="line">
              <a:avLst/>
            </a:prstGeom>
            <a:ln w="57150">
              <a:solidFill>
                <a:srgbClr val="00B050"/>
              </a:solidFill>
              <a:tailEnd type="stealth"/>
            </a:ln>
          </p:spPr>
          <p:style>
            <a:lnRef idx="1">
              <a:schemeClr val="accent1"/>
            </a:lnRef>
            <a:fillRef idx="0">
              <a:schemeClr val="accent1"/>
            </a:fillRef>
            <a:effectRef idx="0">
              <a:schemeClr val="accent1"/>
            </a:effectRef>
            <a:fontRef idx="minor">
              <a:schemeClr val="tx1"/>
            </a:fontRef>
          </p:style>
        </p:cxnSp>
        <p:sp>
          <p:nvSpPr>
            <p:cNvPr id="101" name="Freeform: Shape 100">
              <a:extLst>
                <a:ext uri="{FF2B5EF4-FFF2-40B4-BE49-F238E27FC236}">
                  <a16:creationId xmlns:a16="http://schemas.microsoft.com/office/drawing/2014/main" id="{DD42F313-F71D-4AC1-ABBE-2A7A35A9E303}"/>
                </a:ext>
              </a:extLst>
            </p:cNvPr>
            <p:cNvSpPr/>
            <p:nvPr/>
          </p:nvSpPr>
          <p:spPr>
            <a:xfrm rot="60000">
              <a:off x="9082044" y="3047797"/>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Freeform: Shape 104">
              <a:extLst>
                <a:ext uri="{FF2B5EF4-FFF2-40B4-BE49-F238E27FC236}">
                  <a16:creationId xmlns:a16="http://schemas.microsoft.com/office/drawing/2014/main" id="{B81DB8B6-A940-4241-8186-2F1F70A3055C}"/>
                </a:ext>
              </a:extLst>
            </p:cNvPr>
            <p:cNvSpPr/>
            <p:nvPr/>
          </p:nvSpPr>
          <p:spPr>
            <a:xfrm rot="60000">
              <a:off x="8834276" y="4156898"/>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6" name="Freeform: Shape 105">
              <a:extLst>
                <a:ext uri="{FF2B5EF4-FFF2-40B4-BE49-F238E27FC236}">
                  <a16:creationId xmlns:a16="http://schemas.microsoft.com/office/drawing/2014/main" id="{F224EBD3-CE0C-45B6-BBB9-39F8153B463D}"/>
                </a:ext>
              </a:extLst>
            </p:cNvPr>
            <p:cNvSpPr/>
            <p:nvPr/>
          </p:nvSpPr>
          <p:spPr>
            <a:xfrm rot="60000">
              <a:off x="9252172" y="4157715"/>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7" name="Freeform: Shape 106">
              <a:extLst>
                <a:ext uri="{FF2B5EF4-FFF2-40B4-BE49-F238E27FC236}">
                  <a16:creationId xmlns:a16="http://schemas.microsoft.com/office/drawing/2014/main" id="{BE02544A-325E-42E6-B127-86E5B24022EC}"/>
                </a:ext>
              </a:extLst>
            </p:cNvPr>
            <p:cNvSpPr/>
            <p:nvPr/>
          </p:nvSpPr>
          <p:spPr>
            <a:xfrm rot="60000">
              <a:off x="8578202" y="5268539"/>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9" name="Freeform: Shape 108">
              <a:extLst>
                <a:ext uri="{FF2B5EF4-FFF2-40B4-BE49-F238E27FC236}">
                  <a16:creationId xmlns:a16="http://schemas.microsoft.com/office/drawing/2014/main" id="{47968C43-0B8F-444E-856C-2E46FEC22192}"/>
                </a:ext>
              </a:extLst>
            </p:cNvPr>
            <p:cNvSpPr/>
            <p:nvPr/>
          </p:nvSpPr>
          <p:spPr>
            <a:xfrm rot="60000">
              <a:off x="9433198" y="5266904"/>
              <a:ext cx="485183" cy="59341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0" name="TextBox 109">
              <a:extLst>
                <a:ext uri="{FF2B5EF4-FFF2-40B4-BE49-F238E27FC236}">
                  <a16:creationId xmlns:a16="http://schemas.microsoft.com/office/drawing/2014/main" id="{FAAF1C9F-0F78-4A70-B46E-EF3BFFD36D35}"/>
                </a:ext>
              </a:extLst>
            </p:cNvPr>
            <p:cNvSpPr txBox="1"/>
            <p:nvPr/>
          </p:nvSpPr>
          <p:spPr>
            <a:xfrm>
              <a:off x="10478277" y="5633227"/>
              <a:ext cx="948278" cy="461665"/>
            </a:xfrm>
            <a:prstGeom prst="rect">
              <a:avLst/>
            </a:prstGeom>
            <a:noFill/>
          </p:spPr>
          <p:txBody>
            <a:bodyPr wrap="square" rtlCol="0">
              <a:spAutoFit/>
            </a:bodyPr>
            <a:lstStyle/>
            <a:p>
              <a:pPr algn="ctr"/>
              <a:r>
                <a:rPr lang="en-US" sz="2400" i="1" dirty="0">
                  <a:latin typeface="Times New Roman" panose="02020603050405020304" pitchFamily="18" charset="0"/>
                  <a:cs typeface="Times New Roman" panose="02020603050405020304" pitchFamily="18" charset="0"/>
                </a:rPr>
                <a:t>time</a:t>
              </a:r>
              <a:endParaRPr lang="de-DE" sz="2400" i="1" dirty="0">
                <a:latin typeface="Times New Roman" panose="02020603050405020304" pitchFamily="18" charset="0"/>
                <a:cs typeface="Times New Roman" panose="02020603050405020304" pitchFamily="18" charset="0"/>
              </a:endParaRPr>
            </a:p>
          </p:txBody>
        </p:sp>
        <p:sp>
          <p:nvSpPr>
            <p:cNvPr id="66" name="TextBox 65">
              <a:extLst>
                <a:ext uri="{FF2B5EF4-FFF2-40B4-BE49-F238E27FC236}">
                  <a16:creationId xmlns:a16="http://schemas.microsoft.com/office/drawing/2014/main" id="{855F050A-42CA-4F97-AD9A-D0EA8EA48E53}"/>
                </a:ext>
              </a:extLst>
            </p:cNvPr>
            <p:cNvSpPr txBox="1"/>
            <p:nvPr/>
          </p:nvSpPr>
          <p:spPr>
            <a:xfrm>
              <a:off x="9165956" y="3589423"/>
              <a:ext cx="301686" cy="400110"/>
            </a:xfrm>
            <a:prstGeom prst="rect">
              <a:avLst/>
            </a:prstGeom>
            <a:noFill/>
          </p:spPr>
          <p:txBody>
            <a:bodyPr wrap="square" rtlCol="0">
              <a:spAutoFit/>
            </a:bodyPr>
            <a:lstStyle/>
            <a:p>
              <a:r>
                <a:rPr lang="en-US" sz="2000" b="1" dirty="0"/>
                <a:t>0</a:t>
              </a:r>
              <a:endParaRPr lang="de-DE" sz="2000" b="1" dirty="0"/>
            </a:p>
          </p:txBody>
        </p:sp>
        <p:sp>
          <p:nvSpPr>
            <p:cNvPr id="67" name="TextBox 66">
              <a:extLst>
                <a:ext uri="{FF2B5EF4-FFF2-40B4-BE49-F238E27FC236}">
                  <a16:creationId xmlns:a16="http://schemas.microsoft.com/office/drawing/2014/main" id="{BB073EDF-BB73-4DC5-A04A-24152FE13B44}"/>
                </a:ext>
              </a:extLst>
            </p:cNvPr>
            <p:cNvSpPr txBox="1"/>
            <p:nvPr/>
          </p:nvSpPr>
          <p:spPr>
            <a:xfrm>
              <a:off x="8865736" y="4697938"/>
              <a:ext cx="403497" cy="400110"/>
            </a:xfrm>
            <a:prstGeom prst="rect">
              <a:avLst/>
            </a:prstGeom>
            <a:noFill/>
          </p:spPr>
          <p:txBody>
            <a:bodyPr wrap="square" rtlCol="0">
              <a:spAutoFit/>
            </a:bodyPr>
            <a:lstStyle/>
            <a:p>
              <a:r>
                <a:rPr lang="en-US" sz="2000" b="1" dirty="0"/>
                <a:t>-1</a:t>
              </a:r>
              <a:endParaRPr lang="de-DE" sz="2000" b="1" dirty="0"/>
            </a:p>
          </p:txBody>
        </p:sp>
        <p:sp>
          <p:nvSpPr>
            <p:cNvPr id="68" name="TextBox 67">
              <a:extLst>
                <a:ext uri="{FF2B5EF4-FFF2-40B4-BE49-F238E27FC236}">
                  <a16:creationId xmlns:a16="http://schemas.microsoft.com/office/drawing/2014/main" id="{7C59B900-CEF1-466A-8706-743ED21622DA}"/>
                </a:ext>
              </a:extLst>
            </p:cNvPr>
            <p:cNvSpPr txBox="1"/>
            <p:nvPr/>
          </p:nvSpPr>
          <p:spPr>
            <a:xfrm>
              <a:off x="9344850" y="4692489"/>
              <a:ext cx="301686" cy="400110"/>
            </a:xfrm>
            <a:prstGeom prst="rect">
              <a:avLst/>
            </a:prstGeom>
            <a:noFill/>
          </p:spPr>
          <p:txBody>
            <a:bodyPr wrap="square" rtlCol="0">
              <a:spAutoFit/>
            </a:bodyPr>
            <a:lstStyle/>
            <a:p>
              <a:r>
                <a:rPr lang="en-US" sz="2000" b="1" dirty="0"/>
                <a:t>1</a:t>
              </a:r>
              <a:endParaRPr lang="de-DE" sz="2000" b="1" dirty="0"/>
            </a:p>
          </p:txBody>
        </p:sp>
        <p:sp>
          <p:nvSpPr>
            <p:cNvPr id="111" name="TextBox 110">
              <a:extLst>
                <a:ext uri="{FF2B5EF4-FFF2-40B4-BE49-F238E27FC236}">
                  <a16:creationId xmlns:a16="http://schemas.microsoft.com/office/drawing/2014/main" id="{4D9D444D-F903-48EE-ADEA-E40A012B6DBB}"/>
                </a:ext>
              </a:extLst>
            </p:cNvPr>
            <p:cNvSpPr txBox="1"/>
            <p:nvPr/>
          </p:nvSpPr>
          <p:spPr>
            <a:xfrm>
              <a:off x="8590512" y="5830357"/>
              <a:ext cx="454425" cy="400110"/>
            </a:xfrm>
            <a:prstGeom prst="rect">
              <a:avLst/>
            </a:prstGeom>
            <a:noFill/>
          </p:spPr>
          <p:txBody>
            <a:bodyPr wrap="square" rtlCol="0">
              <a:spAutoFit/>
            </a:bodyPr>
            <a:lstStyle/>
            <a:p>
              <a:r>
                <a:rPr lang="en-US" sz="2000" b="1" dirty="0"/>
                <a:t>-2</a:t>
              </a:r>
              <a:endParaRPr lang="de-DE" sz="2000" b="1" dirty="0"/>
            </a:p>
          </p:txBody>
        </p:sp>
        <p:sp>
          <p:nvSpPr>
            <p:cNvPr id="112" name="TextBox 111">
              <a:extLst>
                <a:ext uri="{FF2B5EF4-FFF2-40B4-BE49-F238E27FC236}">
                  <a16:creationId xmlns:a16="http://schemas.microsoft.com/office/drawing/2014/main" id="{3DB21558-F682-443A-9259-EACEE62A78B6}"/>
                </a:ext>
              </a:extLst>
            </p:cNvPr>
            <p:cNvSpPr txBox="1"/>
            <p:nvPr/>
          </p:nvSpPr>
          <p:spPr>
            <a:xfrm>
              <a:off x="9085916" y="5824908"/>
              <a:ext cx="301686" cy="400110"/>
            </a:xfrm>
            <a:prstGeom prst="rect">
              <a:avLst/>
            </a:prstGeom>
            <a:noFill/>
          </p:spPr>
          <p:txBody>
            <a:bodyPr wrap="square" rtlCol="0">
              <a:spAutoFit/>
            </a:bodyPr>
            <a:lstStyle/>
            <a:p>
              <a:r>
                <a:rPr lang="en-US" sz="2000" b="1" dirty="0"/>
                <a:t>0</a:t>
              </a:r>
              <a:endParaRPr lang="de-DE" sz="2000" b="1" dirty="0"/>
            </a:p>
          </p:txBody>
        </p:sp>
        <p:sp>
          <p:nvSpPr>
            <p:cNvPr id="113" name="TextBox 112">
              <a:extLst>
                <a:ext uri="{FF2B5EF4-FFF2-40B4-BE49-F238E27FC236}">
                  <a16:creationId xmlns:a16="http://schemas.microsoft.com/office/drawing/2014/main" id="{724A4846-A7FF-47E7-8742-B3594BE584EF}"/>
                </a:ext>
              </a:extLst>
            </p:cNvPr>
            <p:cNvSpPr txBox="1"/>
            <p:nvPr/>
          </p:nvSpPr>
          <p:spPr>
            <a:xfrm>
              <a:off x="9449561" y="5830357"/>
              <a:ext cx="372218" cy="400110"/>
            </a:xfrm>
            <a:prstGeom prst="rect">
              <a:avLst/>
            </a:prstGeom>
            <a:noFill/>
          </p:spPr>
          <p:txBody>
            <a:bodyPr wrap="square" rtlCol="0">
              <a:spAutoFit/>
            </a:bodyPr>
            <a:lstStyle/>
            <a:p>
              <a:r>
                <a:rPr lang="en-US" sz="2000" b="1" dirty="0"/>
                <a:t>2</a:t>
              </a:r>
              <a:endParaRPr lang="de-DE" sz="2000" b="1" dirty="0"/>
            </a:p>
          </p:txBody>
        </p:sp>
        <p:cxnSp>
          <p:nvCxnSpPr>
            <p:cNvPr id="115" name="Straight Connector 114">
              <a:extLst>
                <a:ext uri="{FF2B5EF4-FFF2-40B4-BE49-F238E27FC236}">
                  <a16:creationId xmlns:a16="http://schemas.microsoft.com/office/drawing/2014/main" id="{7C344353-5296-4E66-81D9-B78B4D1943E7}"/>
                </a:ext>
              </a:extLst>
            </p:cNvPr>
            <p:cNvCxnSpPr/>
            <p:nvPr/>
          </p:nvCxnSpPr>
          <p:spPr>
            <a:xfrm>
              <a:off x="8404942" y="4760854"/>
              <a:ext cx="183938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16" name="Freeform: Shape 115">
              <a:extLst>
                <a:ext uri="{FF2B5EF4-FFF2-40B4-BE49-F238E27FC236}">
                  <a16:creationId xmlns:a16="http://schemas.microsoft.com/office/drawing/2014/main" id="{1EA94150-2AF1-451F-806B-A29C76B92953}"/>
                </a:ext>
              </a:extLst>
            </p:cNvPr>
            <p:cNvSpPr/>
            <p:nvPr/>
          </p:nvSpPr>
          <p:spPr>
            <a:xfrm>
              <a:off x="7720905" y="4762238"/>
              <a:ext cx="2829458" cy="1108085"/>
            </a:xfrm>
            <a:custGeom>
              <a:avLst/>
              <a:gdLst>
                <a:gd name="connsiteX0" fmla="*/ 2370644 w 2672972"/>
                <a:gd name="connsiteY0" fmla="*/ 11619 h 574798"/>
                <a:gd name="connsiteX1" fmla="*/ 2613532 w 2672972"/>
                <a:gd name="connsiteY1" fmla="*/ 25906 h 574798"/>
                <a:gd name="connsiteX2" fmla="*/ 2627819 w 2672972"/>
                <a:gd name="connsiteY2" fmla="*/ 240219 h 574798"/>
                <a:gd name="connsiteX3" fmla="*/ 2089657 w 2672972"/>
                <a:gd name="connsiteY3" fmla="*/ 278319 h 574798"/>
                <a:gd name="connsiteX4" fmla="*/ 189419 w 2672972"/>
                <a:gd name="connsiteY4" fmla="*/ 254506 h 574798"/>
                <a:gd name="connsiteX5" fmla="*/ 94169 w 2672972"/>
                <a:gd name="connsiteY5" fmla="*/ 540256 h 574798"/>
                <a:gd name="connsiteX6" fmla="*/ 422782 w 2672972"/>
                <a:gd name="connsiteY6" fmla="*/ 559306 h 574798"/>
                <a:gd name="connsiteX0" fmla="*/ 2361119 w 2673398"/>
                <a:gd name="connsiteY0" fmla="*/ 8192 h 580896"/>
                <a:gd name="connsiteX1" fmla="*/ 2613532 w 2673398"/>
                <a:gd name="connsiteY1" fmla="*/ 32004 h 580896"/>
                <a:gd name="connsiteX2" fmla="*/ 2627819 w 2673398"/>
                <a:gd name="connsiteY2" fmla="*/ 246317 h 580896"/>
                <a:gd name="connsiteX3" fmla="*/ 2089657 w 2673398"/>
                <a:gd name="connsiteY3" fmla="*/ 284417 h 580896"/>
                <a:gd name="connsiteX4" fmla="*/ 189419 w 2673398"/>
                <a:gd name="connsiteY4" fmla="*/ 260604 h 580896"/>
                <a:gd name="connsiteX5" fmla="*/ 94169 w 2673398"/>
                <a:gd name="connsiteY5" fmla="*/ 546354 h 580896"/>
                <a:gd name="connsiteX6" fmla="*/ 422782 w 2673398"/>
                <a:gd name="connsiteY6" fmla="*/ 565404 h 580896"/>
                <a:gd name="connsiteX0" fmla="*/ 2361119 w 2633143"/>
                <a:gd name="connsiteY0" fmla="*/ 0 h 572704"/>
                <a:gd name="connsiteX1" fmla="*/ 2627819 w 2633143"/>
                <a:gd name="connsiteY1" fmla="*/ 238125 h 572704"/>
                <a:gd name="connsiteX2" fmla="*/ 2089657 w 2633143"/>
                <a:gd name="connsiteY2" fmla="*/ 276225 h 572704"/>
                <a:gd name="connsiteX3" fmla="*/ 189419 w 2633143"/>
                <a:gd name="connsiteY3" fmla="*/ 252412 h 572704"/>
                <a:gd name="connsiteX4" fmla="*/ 94169 w 2633143"/>
                <a:gd name="connsiteY4" fmla="*/ 538162 h 572704"/>
                <a:gd name="connsiteX5" fmla="*/ 422782 w 2633143"/>
                <a:gd name="connsiteY5" fmla="*/ 557212 h 572704"/>
                <a:gd name="connsiteX0" fmla="*/ 2361119 w 2712942"/>
                <a:gd name="connsiteY0" fmla="*/ 0 h 572704"/>
                <a:gd name="connsiteX1" fmla="*/ 2708781 w 2712942"/>
                <a:gd name="connsiteY1" fmla="*/ 109538 h 572704"/>
                <a:gd name="connsiteX2" fmla="*/ 2089657 w 2712942"/>
                <a:gd name="connsiteY2" fmla="*/ 276225 h 572704"/>
                <a:gd name="connsiteX3" fmla="*/ 189419 w 2712942"/>
                <a:gd name="connsiteY3" fmla="*/ 252412 h 572704"/>
                <a:gd name="connsiteX4" fmla="*/ 94169 w 2712942"/>
                <a:gd name="connsiteY4" fmla="*/ 538162 h 572704"/>
                <a:gd name="connsiteX5" fmla="*/ 422782 w 2712942"/>
                <a:gd name="connsiteY5" fmla="*/ 557212 h 572704"/>
                <a:gd name="connsiteX0" fmla="*/ 2361119 w 2708787"/>
                <a:gd name="connsiteY0" fmla="*/ 0 h 572704"/>
                <a:gd name="connsiteX1" fmla="*/ 2708781 w 2708787"/>
                <a:gd name="connsiteY1" fmla="*/ 109538 h 572704"/>
                <a:gd name="connsiteX2" fmla="*/ 2089657 w 2708787"/>
                <a:gd name="connsiteY2" fmla="*/ 276225 h 572704"/>
                <a:gd name="connsiteX3" fmla="*/ 189419 w 2708787"/>
                <a:gd name="connsiteY3" fmla="*/ 252412 h 572704"/>
                <a:gd name="connsiteX4" fmla="*/ 94169 w 2708787"/>
                <a:gd name="connsiteY4" fmla="*/ 538162 h 572704"/>
                <a:gd name="connsiteX5" fmla="*/ 422782 w 2708787"/>
                <a:gd name="connsiteY5" fmla="*/ 557212 h 572704"/>
                <a:gd name="connsiteX0" fmla="*/ 2361119 w 2708793"/>
                <a:gd name="connsiteY0" fmla="*/ 5469 h 578173"/>
                <a:gd name="connsiteX1" fmla="*/ 2708781 w 2708793"/>
                <a:gd name="connsiteY1" fmla="*/ 115007 h 578173"/>
                <a:gd name="connsiteX2" fmla="*/ 2089657 w 2708793"/>
                <a:gd name="connsiteY2" fmla="*/ 281694 h 578173"/>
                <a:gd name="connsiteX3" fmla="*/ 189419 w 2708793"/>
                <a:gd name="connsiteY3" fmla="*/ 257881 h 578173"/>
                <a:gd name="connsiteX4" fmla="*/ 94169 w 2708793"/>
                <a:gd name="connsiteY4" fmla="*/ 543631 h 578173"/>
                <a:gd name="connsiteX5" fmla="*/ 422782 w 2708793"/>
                <a:gd name="connsiteY5" fmla="*/ 562681 h 578173"/>
                <a:gd name="connsiteX0" fmla="*/ 2342069 w 2714105"/>
                <a:gd name="connsiteY0" fmla="*/ 77 h 579925"/>
                <a:gd name="connsiteX1" fmla="*/ 2708781 w 2714105"/>
                <a:gd name="connsiteY1" fmla="*/ 116759 h 579925"/>
                <a:gd name="connsiteX2" fmla="*/ 2089657 w 2714105"/>
                <a:gd name="connsiteY2" fmla="*/ 283446 h 579925"/>
                <a:gd name="connsiteX3" fmla="*/ 189419 w 2714105"/>
                <a:gd name="connsiteY3" fmla="*/ 259633 h 579925"/>
                <a:gd name="connsiteX4" fmla="*/ 94169 w 2714105"/>
                <a:gd name="connsiteY4" fmla="*/ 545383 h 579925"/>
                <a:gd name="connsiteX5" fmla="*/ 422782 w 2714105"/>
                <a:gd name="connsiteY5" fmla="*/ 564433 h 579925"/>
                <a:gd name="connsiteX0" fmla="*/ 2342069 w 2716659"/>
                <a:gd name="connsiteY0" fmla="*/ 0 h 579848"/>
                <a:gd name="connsiteX1" fmla="*/ 2708781 w 2716659"/>
                <a:gd name="connsiteY1" fmla="*/ 116682 h 579848"/>
                <a:gd name="connsiteX2" fmla="*/ 2089657 w 2716659"/>
                <a:gd name="connsiteY2" fmla="*/ 283369 h 579848"/>
                <a:gd name="connsiteX3" fmla="*/ 189419 w 2716659"/>
                <a:gd name="connsiteY3" fmla="*/ 259556 h 579848"/>
                <a:gd name="connsiteX4" fmla="*/ 94169 w 2716659"/>
                <a:gd name="connsiteY4" fmla="*/ 545306 h 579848"/>
                <a:gd name="connsiteX5" fmla="*/ 422782 w 2716659"/>
                <a:gd name="connsiteY5" fmla="*/ 564356 h 579848"/>
                <a:gd name="connsiteX0" fmla="*/ 2342069 w 2723506"/>
                <a:gd name="connsiteY0" fmla="*/ 0 h 579848"/>
                <a:gd name="connsiteX1" fmla="*/ 2715925 w 2723506"/>
                <a:gd name="connsiteY1" fmla="*/ 121444 h 579848"/>
                <a:gd name="connsiteX2" fmla="*/ 2089657 w 2723506"/>
                <a:gd name="connsiteY2" fmla="*/ 283369 h 579848"/>
                <a:gd name="connsiteX3" fmla="*/ 189419 w 2723506"/>
                <a:gd name="connsiteY3" fmla="*/ 259556 h 579848"/>
                <a:gd name="connsiteX4" fmla="*/ 94169 w 2723506"/>
                <a:gd name="connsiteY4" fmla="*/ 545306 h 579848"/>
                <a:gd name="connsiteX5" fmla="*/ 422782 w 2723506"/>
                <a:gd name="connsiteY5" fmla="*/ 564356 h 579848"/>
                <a:gd name="connsiteX0" fmla="*/ 2342069 w 2715927"/>
                <a:gd name="connsiteY0" fmla="*/ 0 h 579848"/>
                <a:gd name="connsiteX1" fmla="*/ 2715925 w 2715927"/>
                <a:gd name="connsiteY1" fmla="*/ 121444 h 579848"/>
                <a:gd name="connsiteX2" fmla="*/ 2089657 w 2715927"/>
                <a:gd name="connsiteY2" fmla="*/ 283369 h 579848"/>
                <a:gd name="connsiteX3" fmla="*/ 189419 w 2715927"/>
                <a:gd name="connsiteY3" fmla="*/ 259556 h 579848"/>
                <a:gd name="connsiteX4" fmla="*/ 94169 w 2715927"/>
                <a:gd name="connsiteY4" fmla="*/ 545306 h 579848"/>
                <a:gd name="connsiteX5" fmla="*/ 422782 w 2715927"/>
                <a:gd name="connsiteY5" fmla="*/ 564356 h 579848"/>
                <a:gd name="connsiteX0" fmla="*/ 2334854 w 2721535"/>
                <a:gd name="connsiteY0" fmla="*/ 0 h 579848"/>
                <a:gd name="connsiteX1" fmla="*/ 2708710 w 2721535"/>
                <a:gd name="connsiteY1" fmla="*/ 121444 h 579848"/>
                <a:gd name="connsiteX2" fmla="*/ 1977667 w 2721535"/>
                <a:gd name="connsiteY2" fmla="*/ 278606 h 579848"/>
                <a:gd name="connsiteX3" fmla="*/ 182204 w 2721535"/>
                <a:gd name="connsiteY3" fmla="*/ 259556 h 579848"/>
                <a:gd name="connsiteX4" fmla="*/ 86954 w 2721535"/>
                <a:gd name="connsiteY4" fmla="*/ 545306 h 579848"/>
                <a:gd name="connsiteX5" fmla="*/ 415567 w 2721535"/>
                <a:gd name="connsiteY5" fmla="*/ 564356 h 579848"/>
                <a:gd name="connsiteX0" fmla="*/ 2334854 w 2721535"/>
                <a:gd name="connsiteY0" fmla="*/ 0 h 579848"/>
                <a:gd name="connsiteX1" fmla="*/ 2708710 w 2721535"/>
                <a:gd name="connsiteY1" fmla="*/ 121444 h 579848"/>
                <a:gd name="connsiteX2" fmla="*/ 1977667 w 2721535"/>
                <a:gd name="connsiteY2" fmla="*/ 278606 h 579848"/>
                <a:gd name="connsiteX3" fmla="*/ 182204 w 2721535"/>
                <a:gd name="connsiteY3" fmla="*/ 259556 h 579848"/>
                <a:gd name="connsiteX4" fmla="*/ 86954 w 2721535"/>
                <a:gd name="connsiteY4" fmla="*/ 545306 h 579848"/>
                <a:gd name="connsiteX5" fmla="*/ 415567 w 2721535"/>
                <a:gd name="connsiteY5" fmla="*/ 564356 h 579848"/>
                <a:gd name="connsiteX0" fmla="*/ 2334854 w 2741843"/>
                <a:gd name="connsiteY0" fmla="*/ 0 h 579848"/>
                <a:gd name="connsiteX1" fmla="*/ 2730141 w 2741843"/>
                <a:gd name="connsiteY1" fmla="*/ 100013 h 579848"/>
                <a:gd name="connsiteX2" fmla="*/ 1977667 w 2741843"/>
                <a:gd name="connsiteY2" fmla="*/ 278606 h 579848"/>
                <a:gd name="connsiteX3" fmla="*/ 182204 w 2741843"/>
                <a:gd name="connsiteY3" fmla="*/ 259556 h 579848"/>
                <a:gd name="connsiteX4" fmla="*/ 86954 w 2741843"/>
                <a:gd name="connsiteY4" fmla="*/ 545306 h 579848"/>
                <a:gd name="connsiteX5" fmla="*/ 415567 w 2741843"/>
                <a:gd name="connsiteY5" fmla="*/ 564356 h 579848"/>
                <a:gd name="connsiteX0" fmla="*/ 2334854 w 2730176"/>
                <a:gd name="connsiteY0" fmla="*/ 0 h 579848"/>
                <a:gd name="connsiteX1" fmla="*/ 2730141 w 2730176"/>
                <a:gd name="connsiteY1" fmla="*/ 100013 h 579848"/>
                <a:gd name="connsiteX2" fmla="*/ 1977667 w 2730176"/>
                <a:gd name="connsiteY2" fmla="*/ 278606 h 579848"/>
                <a:gd name="connsiteX3" fmla="*/ 182204 w 2730176"/>
                <a:gd name="connsiteY3" fmla="*/ 259556 h 579848"/>
                <a:gd name="connsiteX4" fmla="*/ 86954 w 2730176"/>
                <a:gd name="connsiteY4" fmla="*/ 545306 h 579848"/>
                <a:gd name="connsiteX5" fmla="*/ 415567 w 2730176"/>
                <a:gd name="connsiteY5" fmla="*/ 564356 h 579848"/>
                <a:gd name="connsiteX0" fmla="*/ 2336244 w 2731566"/>
                <a:gd name="connsiteY0" fmla="*/ 0 h 579848"/>
                <a:gd name="connsiteX1" fmla="*/ 2731531 w 2731566"/>
                <a:gd name="connsiteY1" fmla="*/ 100013 h 579848"/>
                <a:gd name="connsiteX2" fmla="*/ 1979057 w 2731566"/>
                <a:gd name="connsiteY2" fmla="*/ 278606 h 579848"/>
                <a:gd name="connsiteX3" fmla="*/ 181213 w 2731566"/>
                <a:gd name="connsiteY3" fmla="*/ 276225 h 579848"/>
                <a:gd name="connsiteX4" fmla="*/ 88344 w 2731566"/>
                <a:gd name="connsiteY4" fmla="*/ 545306 h 579848"/>
                <a:gd name="connsiteX5" fmla="*/ 416957 w 2731566"/>
                <a:gd name="connsiteY5" fmla="*/ 564356 h 579848"/>
                <a:gd name="connsiteX0" fmla="*/ 2328046 w 2723368"/>
                <a:gd name="connsiteY0" fmla="*/ 0 h 579848"/>
                <a:gd name="connsiteX1" fmla="*/ 2723333 w 2723368"/>
                <a:gd name="connsiteY1" fmla="*/ 100013 h 579848"/>
                <a:gd name="connsiteX2" fmla="*/ 1970859 w 2723368"/>
                <a:gd name="connsiteY2" fmla="*/ 278606 h 579848"/>
                <a:gd name="connsiteX3" fmla="*/ 187302 w 2723368"/>
                <a:gd name="connsiteY3" fmla="*/ 292894 h 579848"/>
                <a:gd name="connsiteX4" fmla="*/ 80146 w 2723368"/>
                <a:gd name="connsiteY4" fmla="*/ 545306 h 579848"/>
                <a:gd name="connsiteX5" fmla="*/ 408759 w 2723368"/>
                <a:gd name="connsiteY5" fmla="*/ 564356 h 579848"/>
                <a:gd name="connsiteX0" fmla="*/ 2268291 w 2663613"/>
                <a:gd name="connsiteY0" fmla="*/ 0 h 579848"/>
                <a:gd name="connsiteX1" fmla="*/ 2663578 w 2663613"/>
                <a:gd name="connsiteY1" fmla="*/ 100013 h 579848"/>
                <a:gd name="connsiteX2" fmla="*/ 1911104 w 2663613"/>
                <a:gd name="connsiteY2" fmla="*/ 278606 h 579848"/>
                <a:gd name="connsiteX3" fmla="*/ 127547 w 2663613"/>
                <a:gd name="connsiteY3" fmla="*/ 292894 h 579848"/>
                <a:gd name="connsiteX4" fmla="*/ 20391 w 2663613"/>
                <a:gd name="connsiteY4" fmla="*/ 545306 h 579848"/>
                <a:gd name="connsiteX5" fmla="*/ 349004 w 2663613"/>
                <a:gd name="connsiteY5" fmla="*/ 564356 h 579848"/>
                <a:gd name="connsiteX0" fmla="*/ 2356853 w 2752175"/>
                <a:gd name="connsiteY0" fmla="*/ 0 h 571700"/>
                <a:gd name="connsiteX1" fmla="*/ 2752140 w 2752175"/>
                <a:gd name="connsiteY1" fmla="*/ 100013 h 571700"/>
                <a:gd name="connsiteX2" fmla="*/ 1999666 w 2752175"/>
                <a:gd name="connsiteY2" fmla="*/ 278606 h 571700"/>
                <a:gd name="connsiteX3" fmla="*/ 216109 w 2752175"/>
                <a:gd name="connsiteY3" fmla="*/ 292894 h 571700"/>
                <a:gd name="connsiteX4" fmla="*/ 56565 w 2752175"/>
                <a:gd name="connsiteY4" fmla="*/ 521494 h 571700"/>
                <a:gd name="connsiteX5" fmla="*/ 437566 w 2752175"/>
                <a:gd name="connsiteY5" fmla="*/ 564356 h 571700"/>
                <a:gd name="connsiteX0" fmla="*/ 2356853 w 2752175"/>
                <a:gd name="connsiteY0" fmla="*/ 0 h 580726"/>
                <a:gd name="connsiteX1" fmla="*/ 2752140 w 2752175"/>
                <a:gd name="connsiteY1" fmla="*/ 100013 h 580726"/>
                <a:gd name="connsiteX2" fmla="*/ 1999666 w 2752175"/>
                <a:gd name="connsiteY2" fmla="*/ 278606 h 580726"/>
                <a:gd name="connsiteX3" fmla="*/ 216109 w 2752175"/>
                <a:gd name="connsiteY3" fmla="*/ 292894 h 580726"/>
                <a:gd name="connsiteX4" fmla="*/ 56565 w 2752175"/>
                <a:gd name="connsiteY4" fmla="*/ 521494 h 580726"/>
                <a:gd name="connsiteX5" fmla="*/ 437566 w 2752175"/>
                <a:gd name="connsiteY5" fmla="*/ 564356 h 580726"/>
                <a:gd name="connsiteX0" fmla="*/ 2358727 w 2754049"/>
                <a:gd name="connsiteY0" fmla="*/ 0 h 580726"/>
                <a:gd name="connsiteX1" fmla="*/ 2754014 w 2754049"/>
                <a:gd name="connsiteY1" fmla="*/ 100013 h 580726"/>
                <a:gd name="connsiteX2" fmla="*/ 2001540 w 2754049"/>
                <a:gd name="connsiteY2" fmla="*/ 278606 h 580726"/>
                <a:gd name="connsiteX3" fmla="*/ 217983 w 2754049"/>
                <a:gd name="connsiteY3" fmla="*/ 292894 h 580726"/>
                <a:gd name="connsiteX4" fmla="*/ 58439 w 2754049"/>
                <a:gd name="connsiteY4" fmla="*/ 521494 h 580726"/>
                <a:gd name="connsiteX5" fmla="*/ 439440 w 2754049"/>
                <a:gd name="connsiteY5" fmla="*/ 564356 h 580726"/>
                <a:gd name="connsiteX0" fmla="*/ 2399458 w 2794780"/>
                <a:gd name="connsiteY0" fmla="*/ 0 h 575438"/>
                <a:gd name="connsiteX1" fmla="*/ 2794745 w 2794780"/>
                <a:gd name="connsiteY1" fmla="*/ 100013 h 575438"/>
                <a:gd name="connsiteX2" fmla="*/ 2042271 w 2794780"/>
                <a:gd name="connsiteY2" fmla="*/ 278606 h 575438"/>
                <a:gd name="connsiteX3" fmla="*/ 258714 w 2794780"/>
                <a:gd name="connsiteY3" fmla="*/ 292894 h 575438"/>
                <a:gd name="connsiteX4" fmla="*/ 37258 w 2794780"/>
                <a:gd name="connsiteY4" fmla="*/ 507207 h 575438"/>
                <a:gd name="connsiteX5" fmla="*/ 480171 w 2794780"/>
                <a:gd name="connsiteY5" fmla="*/ 564356 h 575438"/>
                <a:gd name="connsiteX0" fmla="*/ 2428101 w 2823423"/>
                <a:gd name="connsiteY0" fmla="*/ 0 h 569369"/>
                <a:gd name="connsiteX1" fmla="*/ 2823388 w 2823423"/>
                <a:gd name="connsiteY1" fmla="*/ 100013 h 569369"/>
                <a:gd name="connsiteX2" fmla="*/ 2070914 w 2823423"/>
                <a:gd name="connsiteY2" fmla="*/ 278606 h 569369"/>
                <a:gd name="connsiteX3" fmla="*/ 287357 w 2823423"/>
                <a:gd name="connsiteY3" fmla="*/ 292894 h 569369"/>
                <a:gd name="connsiteX4" fmla="*/ 27801 w 2823423"/>
                <a:gd name="connsiteY4" fmla="*/ 476250 h 569369"/>
                <a:gd name="connsiteX5" fmla="*/ 508814 w 2823423"/>
                <a:gd name="connsiteY5" fmla="*/ 564356 h 569369"/>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6481"/>
                <a:gd name="connsiteY0" fmla="*/ 0 h 567006"/>
                <a:gd name="connsiteX1" fmla="*/ 2796446 w 2796481"/>
                <a:gd name="connsiteY1" fmla="*/ 100013 h 567006"/>
                <a:gd name="connsiteX2" fmla="*/ 2043972 w 2796481"/>
                <a:gd name="connsiteY2" fmla="*/ 278606 h 567006"/>
                <a:gd name="connsiteX3" fmla="*/ 605696 w 2796481"/>
                <a:gd name="connsiteY3" fmla="*/ 292894 h 567006"/>
                <a:gd name="connsiteX4" fmla="*/ 859 w 2796481"/>
                <a:gd name="connsiteY4" fmla="*/ 476250 h 567006"/>
                <a:gd name="connsiteX5" fmla="*/ 481872 w 2796481"/>
                <a:gd name="connsiteY5" fmla="*/ 564356 h 567006"/>
                <a:gd name="connsiteX0" fmla="*/ 2401159 w 2794101"/>
                <a:gd name="connsiteY0" fmla="*/ 0 h 567006"/>
                <a:gd name="connsiteX1" fmla="*/ 2794065 w 2794101"/>
                <a:gd name="connsiteY1" fmla="*/ 121444 h 567006"/>
                <a:gd name="connsiteX2" fmla="*/ 2043972 w 2794101"/>
                <a:gd name="connsiteY2" fmla="*/ 278606 h 567006"/>
                <a:gd name="connsiteX3" fmla="*/ 605696 w 2794101"/>
                <a:gd name="connsiteY3" fmla="*/ 292894 h 567006"/>
                <a:gd name="connsiteX4" fmla="*/ 859 w 2794101"/>
                <a:gd name="connsiteY4" fmla="*/ 476250 h 567006"/>
                <a:gd name="connsiteX5" fmla="*/ 481872 w 2794101"/>
                <a:gd name="connsiteY5" fmla="*/ 564356 h 567006"/>
                <a:gd name="connsiteX0" fmla="*/ 2401159 w 2794101"/>
                <a:gd name="connsiteY0" fmla="*/ 0 h 567006"/>
                <a:gd name="connsiteX1" fmla="*/ 2794065 w 2794101"/>
                <a:gd name="connsiteY1" fmla="*/ 121444 h 567006"/>
                <a:gd name="connsiteX2" fmla="*/ 2043972 w 2794101"/>
                <a:gd name="connsiteY2" fmla="*/ 278606 h 567006"/>
                <a:gd name="connsiteX3" fmla="*/ 605696 w 2794101"/>
                <a:gd name="connsiteY3" fmla="*/ 292894 h 567006"/>
                <a:gd name="connsiteX4" fmla="*/ 859 w 2794101"/>
                <a:gd name="connsiteY4" fmla="*/ 476250 h 567006"/>
                <a:gd name="connsiteX5" fmla="*/ 481872 w 2794101"/>
                <a:gd name="connsiteY5" fmla="*/ 564356 h 567006"/>
                <a:gd name="connsiteX0" fmla="*/ 2400303 w 2793245"/>
                <a:gd name="connsiteY0" fmla="*/ 0 h 582099"/>
                <a:gd name="connsiteX1" fmla="*/ 2793209 w 2793245"/>
                <a:gd name="connsiteY1" fmla="*/ 121444 h 582099"/>
                <a:gd name="connsiteX2" fmla="*/ 2043116 w 2793245"/>
                <a:gd name="connsiteY2" fmla="*/ 278606 h 582099"/>
                <a:gd name="connsiteX3" fmla="*/ 604840 w 2793245"/>
                <a:gd name="connsiteY3" fmla="*/ 292894 h 582099"/>
                <a:gd name="connsiteX4" fmla="*/ 3 w 2793245"/>
                <a:gd name="connsiteY4" fmla="*/ 476250 h 582099"/>
                <a:gd name="connsiteX5" fmla="*/ 481016 w 2793245"/>
                <a:gd name="connsiteY5" fmla="*/ 564356 h 582099"/>
                <a:gd name="connsiteX0" fmla="*/ 2400303 w 2793245"/>
                <a:gd name="connsiteY0" fmla="*/ 0 h 577087"/>
                <a:gd name="connsiteX1" fmla="*/ 2793209 w 2793245"/>
                <a:gd name="connsiteY1" fmla="*/ 121444 h 577087"/>
                <a:gd name="connsiteX2" fmla="*/ 2043116 w 2793245"/>
                <a:gd name="connsiteY2" fmla="*/ 278606 h 577087"/>
                <a:gd name="connsiteX3" fmla="*/ 604840 w 2793245"/>
                <a:gd name="connsiteY3" fmla="*/ 292894 h 577087"/>
                <a:gd name="connsiteX4" fmla="*/ 3 w 2793245"/>
                <a:gd name="connsiteY4" fmla="*/ 476250 h 577087"/>
                <a:gd name="connsiteX5" fmla="*/ 481016 w 2793245"/>
                <a:gd name="connsiteY5" fmla="*/ 564356 h 577087"/>
                <a:gd name="connsiteX0" fmla="*/ 2402234 w 2795176"/>
                <a:gd name="connsiteY0" fmla="*/ 0 h 566963"/>
                <a:gd name="connsiteX1" fmla="*/ 2795140 w 2795176"/>
                <a:gd name="connsiteY1" fmla="*/ 121444 h 566963"/>
                <a:gd name="connsiteX2" fmla="*/ 2045047 w 2795176"/>
                <a:gd name="connsiteY2" fmla="*/ 278606 h 566963"/>
                <a:gd name="connsiteX3" fmla="*/ 606771 w 2795176"/>
                <a:gd name="connsiteY3" fmla="*/ 292894 h 566963"/>
                <a:gd name="connsiteX4" fmla="*/ 1934 w 2795176"/>
                <a:gd name="connsiteY4" fmla="*/ 476250 h 566963"/>
                <a:gd name="connsiteX5" fmla="*/ 444847 w 2795176"/>
                <a:gd name="connsiteY5" fmla="*/ 566737 h 566963"/>
                <a:gd name="connsiteX0" fmla="*/ 2400303 w 2793245"/>
                <a:gd name="connsiteY0" fmla="*/ 0 h 570620"/>
                <a:gd name="connsiteX1" fmla="*/ 2793209 w 2793245"/>
                <a:gd name="connsiteY1" fmla="*/ 121444 h 570620"/>
                <a:gd name="connsiteX2" fmla="*/ 2043116 w 2793245"/>
                <a:gd name="connsiteY2" fmla="*/ 278606 h 570620"/>
                <a:gd name="connsiteX3" fmla="*/ 604840 w 2793245"/>
                <a:gd name="connsiteY3" fmla="*/ 292894 h 570620"/>
                <a:gd name="connsiteX4" fmla="*/ 3 w 2793245"/>
                <a:gd name="connsiteY4" fmla="*/ 476250 h 570620"/>
                <a:gd name="connsiteX5" fmla="*/ 442916 w 2793245"/>
                <a:gd name="connsiteY5" fmla="*/ 566737 h 570620"/>
                <a:gd name="connsiteX0" fmla="*/ 2243145 w 2636087"/>
                <a:gd name="connsiteY0" fmla="*/ 0 h 567232"/>
                <a:gd name="connsiteX1" fmla="*/ 2636051 w 2636087"/>
                <a:gd name="connsiteY1" fmla="*/ 121444 h 567232"/>
                <a:gd name="connsiteX2" fmla="*/ 1885958 w 2636087"/>
                <a:gd name="connsiteY2" fmla="*/ 278606 h 567232"/>
                <a:gd name="connsiteX3" fmla="*/ 447682 w 2636087"/>
                <a:gd name="connsiteY3" fmla="*/ 292894 h 567232"/>
                <a:gd name="connsiteX4" fmla="*/ 7 w 2636087"/>
                <a:gd name="connsiteY4" fmla="*/ 438150 h 567232"/>
                <a:gd name="connsiteX5" fmla="*/ 285758 w 2636087"/>
                <a:gd name="connsiteY5" fmla="*/ 566737 h 567232"/>
                <a:gd name="connsiteX0" fmla="*/ 2243228 w 2636170"/>
                <a:gd name="connsiteY0" fmla="*/ 0 h 567024"/>
                <a:gd name="connsiteX1" fmla="*/ 2636134 w 2636170"/>
                <a:gd name="connsiteY1" fmla="*/ 121444 h 567024"/>
                <a:gd name="connsiteX2" fmla="*/ 1886041 w 2636170"/>
                <a:gd name="connsiteY2" fmla="*/ 278606 h 567024"/>
                <a:gd name="connsiteX3" fmla="*/ 447765 w 2636170"/>
                <a:gd name="connsiteY3" fmla="*/ 292894 h 567024"/>
                <a:gd name="connsiteX4" fmla="*/ 90 w 2636170"/>
                <a:gd name="connsiteY4" fmla="*/ 438150 h 567024"/>
                <a:gd name="connsiteX5" fmla="*/ 285841 w 2636170"/>
                <a:gd name="connsiteY5" fmla="*/ 566737 h 567024"/>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65351 w 2658293"/>
                <a:gd name="connsiteY0" fmla="*/ 0 h 566872"/>
                <a:gd name="connsiteX1" fmla="*/ 2658257 w 2658293"/>
                <a:gd name="connsiteY1" fmla="*/ 121444 h 566872"/>
                <a:gd name="connsiteX2" fmla="*/ 1908164 w 2658293"/>
                <a:gd name="connsiteY2" fmla="*/ 278606 h 566872"/>
                <a:gd name="connsiteX3" fmla="*/ 803263 w 2658293"/>
                <a:gd name="connsiteY3" fmla="*/ 276225 h 566872"/>
                <a:gd name="connsiteX4" fmla="*/ 22213 w 2658293"/>
                <a:gd name="connsiteY4" fmla="*/ 438150 h 566872"/>
                <a:gd name="connsiteX5" fmla="*/ 307964 w 2658293"/>
                <a:gd name="connsiteY5" fmla="*/ 566737 h 566872"/>
                <a:gd name="connsiteX0" fmla="*/ 2245852 w 2638794"/>
                <a:gd name="connsiteY0" fmla="*/ 0 h 566904"/>
                <a:gd name="connsiteX1" fmla="*/ 2638758 w 2638794"/>
                <a:gd name="connsiteY1" fmla="*/ 121444 h 566904"/>
                <a:gd name="connsiteX2" fmla="*/ 1888665 w 2638794"/>
                <a:gd name="connsiteY2" fmla="*/ 278606 h 566904"/>
                <a:gd name="connsiteX3" fmla="*/ 783764 w 2638794"/>
                <a:gd name="connsiteY3" fmla="*/ 276225 h 566904"/>
                <a:gd name="connsiteX4" fmla="*/ 2714 w 2638794"/>
                <a:gd name="connsiteY4" fmla="*/ 438150 h 566904"/>
                <a:gd name="connsiteX5" fmla="*/ 288465 w 2638794"/>
                <a:gd name="connsiteY5" fmla="*/ 566737 h 566904"/>
                <a:gd name="connsiteX0" fmla="*/ 2188578 w 2581520"/>
                <a:gd name="connsiteY0" fmla="*/ 0 h 566872"/>
                <a:gd name="connsiteX1" fmla="*/ 2581484 w 2581520"/>
                <a:gd name="connsiteY1" fmla="*/ 121444 h 566872"/>
                <a:gd name="connsiteX2" fmla="*/ 1831391 w 2581520"/>
                <a:gd name="connsiteY2" fmla="*/ 278606 h 566872"/>
                <a:gd name="connsiteX3" fmla="*/ 726490 w 2581520"/>
                <a:gd name="connsiteY3" fmla="*/ 276225 h 566872"/>
                <a:gd name="connsiteX4" fmla="*/ 4971 w 2581520"/>
                <a:gd name="connsiteY4" fmla="*/ 421481 h 566872"/>
                <a:gd name="connsiteX5" fmla="*/ 231191 w 2581520"/>
                <a:gd name="connsiteY5" fmla="*/ 566737 h 566872"/>
                <a:gd name="connsiteX0" fmla="*/ 2183625 w 2576567"/>
                <a:gd name="connsiteY0" fmla="*/ 0 h 568778"/>
                <a:gd name="connsiteX1" fmla="*/ 2576531 w 2576567"/>
                <a:gd name="connsiteY1" fmla="*/ 121444 h 568778"/>
                <a:gd name="connsiteX2" fmla="*/ 1826438 w 2576567"/>
                <a:gd name="connsiteY2" fmla="*/ 278606 h 568778"/>
                <a:gd name="connsiteX3" fmla="*/ 721537 w 2576567"/>
                <a:gd name="connsiteY3" fmla="*/ 276225 h 568778"/>
                <a:gd name="connsiteX4" fmla="*/ 18 w 2576567"/>
                <a:gd name="connsiteY4" fmla="*/ 421481 h 568778"/>
                <a:gd name="connsiteX5" fmla="*/ 226238 w 2576567"/>
                <a:gd name="connsiteY5" fmla="*/ 566737 h 568778"/>
                <a:gd name="connsiteX0" fmla="*/ 2204332 w 2597274"/>
                <a:gd name="connsiteY0" fmla="*/ 0 h 559713"/>
                <a:gd name="connsiteX1" fmla="*/ 2597238 w 2597274"/>
                <a:gd name="connsiteY1" fmla="*/ 121444 h 559713"/>
                <a:gd name="connsiteX2" fmla="*/ 1847145 w 2597274"/>
                <a:gd name="connsiteY2" fmla="*/ 278606 h 559713"/>
                <a:gd name="connsiteX3" fmla="*/ 742244 w 2597274"/>
                <a:gd name="connsiteY3" fmla="*/ 276225 h 559713"/>
                <a:gd name="connsiteX4" fmla="*/ 20725 w 2597274"/>
                <a:gd name="connsiteY4" fmla="*/ 421481 h 559713"/>
                <a:gd name="connsiteX5" fmla="*/ 292189 w 2597274"/>
                <a:gd name="connsiteY5" fmla="*/ 559593 h 559713"/>
                <a:gd name="connsiteX0" fmla="*/ 2219548 w 2612490"/>
                <a:gd name="connsiteY0" fmla="*/ 0 h 559826"/>
                <a:gd name="connsiteX1" fmla="*/ 2612454 w 2612490"/>
                <a:gd name="connsiteY1" fmla="*/ 121444 h 559826"/>
                <a:gd name="connsiteX2" fmla="*/ 1862361 w 2612490"/>
                <a:gd name="connsiteY2" fmla="*/ 278606 h 559826"/>
                <a:gd name="connsiteX3" fmla="*/ 757460 w 2612490"/>
                <a:gd name="connsiteY3" fmla="*/ 276225 h 559826"/>
                <a:gd name="connsiteX4" fmla="*/ 19272 w 2612490"/>
                <a:gd name="connsiteY4" fmla="*/ 469106 h 559826"/>
                <a:gd name="connsiteX5" fmla="*/ 307405 w 2612490"/>
                <a:gd name="connsiteY5" fmla="*/ 559593 h 559826"/>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208464 w 2601406"/>
                <a:gd name="connsiteY0" fmla="*/ 0 h 572765"/>
                <a:gd name="connsiteX1" fmla="*/ 2601370 w 2601406"/>
                <a:gd name="connsiteY1" fmla="*/ 121444 h 572765"/>
                <a:gd name="connsiteX2" fmla="*/ 1851277 w 2601406"/>
                <a:gd name="connsiteY2" fmla="*/ 278606 h 572765"/>
                <a:gd name="connsiteX3" fmla="*/ 746376 w 2601406"/>
                <a:gd name="connsiteY3" fmla="*/ 276225 h 572765"/>
                <a:gd name="connsiteX4" fmla="*/ 8188 w 2601406"/>
                <a:gd name="connsiteY4" fmla="*/ 469106 h 572765"/>
                <a:gd name="connsiteX5" fmla="*/ 296321 w 2601406"/>
                <a:gd name="connsiteY5" fmla="*/ 559593 h 572765"/>
                <a:gd name="connsiteX0" fmla="*/ 2183728 w 2576670"/>
                <a:gd name="connsiteY0" fmla="*/ 0 h 562988"/>
                <a:gd name="connsiteX1" fmla="*/ 2576634 w 2576670"/>
                <a:gd name="connsiteY1" fmla="*/ 121444 h 562988"/>
                <a:gd name="connsiteX2" fmla="*/ 1826541 w 2576670"/>
                <a:gd name="connsiteY2" fmla="*/ 278606 h 562988"/>
                <a:gd name="connsiteX3" fmla="*/ 721640 w 2576670"/>
                <a:gd name="connsiteY3" fmla="*/ 276225 h 562988"/>
                <a:gd name="connsiteX4" fmla="*/ 9646 w 2576670"/>
                <a:gd name="connsiteY4" fmla="*/ 435768 h 562988"/>
                <a:gd name="connsiteX5" fmla="*/ 271585 w 2576670"/>
                <a:gd name="connsiteY5" fmla="*/ 559593 h 562988"/>
                <a:gd name="connsiteX0" fmla="*/ 2183728 w 2576670"/>
                <a:gd name="connsiteY0" fmla="*/ 0 h 562988"/>
                <a:gd name="connsiteX1" fmla="*/ 2576634 w 2576670"/>
                <a:gd name="connsiteY1" fmla="*/ 121444 h 562988"/>
                <a:gd name="connsiteX2" fmla="*/ 1826541 w 2576670"/>
                <a:gd name="connsiteY2" fmla="*/ 278606 h 562988"/>
                <a:gd name="connsiteX3" fmla="*/ 9646 w 2576670"/>
                <a:gd name="connsiteY3" fmla="*/ 435768 h 562988"/>
                <a:gd name="connsiteX4" fmla="*/ 271585 w 2576670"/>
                <a:gd name="connsiteY4" fmla="*/ 559593 h 562988"/>
                <a:gd name="connsiteX0" fmla="*/ 2183728 w 2576670"/>
                <a:gd name="connsiteY0" fmla="*/ 0 h 562988"/>
                <a:gd name="connsiteX1" fmla="*/ 2576634 w 2576670"/>
                <a:gd name="connsiteY1" fmla="*/ 121444 h 562988"/>
                <a:gd name="connsiteX2" fmla="*/ 1826541 w 2576670"/>
                <a:gd name="connsiteY2" fmla="*/ 278606 h 562988"/>
                <a:gd name="connsiteX3" fmla="*/ 9646 w 2576670"/>
                <a:gd name="connsiteY3" fmla="*/ 435768 h 562988"/>
                <a:gd name="connsiteX4" fmla="*/ 271585 w 2576670"/>
                <a:gd name="connsiteY4" fmla="*/ 559593 h 562988"/>
                <a:gd name="connsiteX0" fmla="*/ 2236068 w 2670636"/>
                <a:gd name="connsiteY0" fmla="*/ 0 h 559737"/>
                <a:gd name="connsiteX1" fmla="*/ 2628974 w 2670636"/>
                <a:gd name="connsiteY1" fmla="*/ 121444 h 559737"/>
                <a:gd name="connsiteX2" fmla="*/ 1369294 w 2670636"/>
                <a:gd name="connsiteY2" fmla="*/ 264318 h 559737"/>
                <a:gd name="connsiteX3" fmla="*/ 61986 w 2670636"/>
                <a:gd name="connsiteY3" fmla="*/ 435768 h 559737"/>
                <a:gd name="connsiteX4" fmla="*/ 323925 w 2670636"/>
                <a:gd name="connsiteY4" fmla="*/ 559593 h 559737"/>
                <a:gd name="connsiteX0" fmla="*/ 2236068 w 2670636"/>
                <a:gd name="connsiteY0" fmla="*/ 0 h 559737"/>
                <a:gd name="connsiteX1" fmla="*/ 2628974 w 2670636"/>
                <a:gd name="connsiteY1" fmla="*/ 121444 h 559737"/>
                <a:gd name="connsiteX2" fmla="*/ 1369294 w 2670636"/>
                <a:gd name="connsiteY2" fmla="*/ 264318 h 559737"/>
                <a:gd name="connsiteX3" fmla="*/ 61986 w 2670636"/>
                <a:gd name="connsiteY3" fmla="*/ 435768 h 559737"/>
                <a:gd name="connsiteX4" fmla="*/ 323925 w 2670636"/>
                <a:gd name="connsiteY4" fmla="*/ 559593 h 559737"/>
                <a:gd name="connsiteX0" fmla="*/ 2231229 w 2670237"/>
                <a:gd name="connsiteY0" fmla="*/ 0 h 559774"/>
                <a:gd name="connsiteX1" fmla="*/ 2624135 w 2670237"/>
                <a:gd name="connsiteY1" fmla="*/ 121444 h 559774"/>
                <a:gd name="connsiteX2" fmla="*/ 1295399 w 2670237"/>
                <a:gd name="connsiteY2" fmla="*/ 164306 h 559774"/>
                <a:gd name="connsiteX3" fmla="*/ 57147 w 2670237"/>
                <a:gd name="connsiteY3" fmla="*/ 435768 h 559774"/>
                <a:gd name="connsiteX4" fmla="*/ 319086 w 2670237"/>
                <a:gd name="connsiteY4" fmla="*/ 559593 h 559774"/>
                <a:gd name="connsiteX0" fmla="*/ 2231229 w 2670237"/>
                <a:gd name="connsiteY0" fmla="*/ 0 h 559774"/>
                <a:gd name="connsiteX1" fmla="*/ 2624135 w 2670237"/>
                <a:gd name="connsiteY1" fmla="*/ 121444 h 559774"/>
                <a:gd name="connsiteX2" fmla="*/ 1295399 w 2670237"/>
                <a:gd name="connsiteY2" fmla="*/ 164306 h 559774"/>
                <a:gd name="connsiteX3" fmla="*/ 57147 w 2670237"/>
                <a:gd name="connsiteY3" fmla="*/ 435768 h 559774"/>
                <a:gd name="connsiteX4" fmla="*/ 319086 w 2670237"/>
                <a:gd name="connsiteY4" fmla="*/ 559593 h 559774"/>
                <a:gd name="connsiteX0" fmla="*/ 2230704 w 2669712"/>
                <a:gd name="connsiteY0" fmla="*/ 0 h 493878"/>
                <a:gd name="connsiteX1" fmla="*/ 2623610 w 2669712"/>
                <a:gd name="connsiteY1" fmla="*/ 121444 h 493878"/>
                <a:gd name="connsiteX2" fmla="*/ 1294874 w 2669712"/>
                <a:gd name="connsiteY2" fmla="*/ 164306 h 493878"/>
                <a:gd name="connsiteX3" fmla="*/ 56622 w 2669712"/>
                <a:gd name="connsiteY3" fmla="*/ 435768 h 493878"/>
                <a:gd name="connsiteX4" fmla="*/ 320942 w 2669712"/>
                <a:gd name="connsiteY4" fmla="*/ 492918 h 493878"/>
                <a:gd name="connsiteX0" fmla="*/ 2259421 w 2698429"/>
                <a:gd name="connsiteY0" fmla="*/ 0 h 492985"/>
                <a:gd name="connsiteX1" fmla="*/ 2652327 w 2698429"/>
                <a:gd name="connsiteY1" fmla="*/ 121444 h 492985"/>
                <a:gd name="connsiteX2" fmla="*/ 1323591 w 2698429"/>
                <a:gd name="connsiteY2" fmla="*/ 164306 h 492985"/>
                <a:gd name="connsiteX3" fmla="*/ 52001 w 2698429"/>
                <a:gd name="connsiteY3" fmla="*/ 269080 h 492985"/>
                <a:gd name="connsiteX4" fmla="*/ 349659 w 2698429"/>
                <a:gd name="connsiteY4" fmla="*/ 492918 h 492985"/>
                <a:gd name="connsiteX0" fmla="*/ 2289952 w 2728960"/>
                <a:gd name="connsiteY0" fmla="*/ 0 h 493009"/>
                <a:gd name="connsiteX1" fmla="*/ 2682858 w 2728960"/>
                <a:gd name="connsiteY1" fmla="*/ 121444 h 493009"/>
                <a:gd name="connsiteX2" fmla="*/ 1354122 w 2728960"/>
                <a:gd name="connsiteY2" fmla="*/ 164306 h 493009"/>
                <a:gd name="connsiteX3" fmla="*/ 82532 w 2728960"/>
                <a:gd name="connsiteY3" fmla="*/ 269080 h 493009"/>
                <a:gd name="connsiteX4" fmla="*/ 380190 w 2728960"/>
                <a:gd name="connsiteY4" fmla="*/ 492918 h 493009"/>
                <a:gd name="connsiteX0" fmla="*/ 2267976 w 2706984"/>
                <a:gd name="connsiteY0" fmla="*/ 0 h 407306"/>
                <a:gd name="connsiteX1" fmla="*/ 2660882 w 2706984"/>
                <a:gd name="connsiteY1" fmla="*/ 121444 h 407306"/>
                <a:gd name="connsiteX2" fmla="*/ 1332146 w 2706984"/>
                <a:gd name="connsiteY2" fmla="*/ 164306 h 407306"/>
                <a:gd name="connsiteX3" fmla="*/ 60556 w 2706984"/>
                <a:gd name="connsiteY3" fmla="*/ 269080 h 407306"/>
                <a:gd name="connsiteX4" fmla="*/ 317732 w 2706984"/>
                <a:gd name="connsiteY4" fmla="*/ 407193 h 407306"/>
                <a:gd name="connsiteX0" fmla="*/ 2342982 w 2781990"/>
                <a:gd name="connsiteY0" fmla="*/ 0 h 407330"/>
                <a:gd name="connsiteX1" fmla="*/ 2735888 w 2781990"/>
                <a:gd name="connsiteY1" fmla="*/ 121444 h 407330"/>
                <a:gd name="connsiteX2" fmla="*/ 1407152 w 2781990"/>
                <a:gd name="connsiteY2" fmla="*/ 164306 h 407330"/>
                <a:gd name="connsiteX3" fmla="*/ 135562 w 2781990"/>
                <a:gd name="connsiteY3" fmla="*/ 269080 h 407330"/>
                <a:gd name="connsiteX4" fmla="*/ 392738 w 2781990"/>
                <a:gd name="connsiteY4" fmla="*/ 407193 h 407330"/>
                <a:gd name="connsiteX0" fmla="*/ 2079876 w 2518884"/>
                <a:gd name="connsiteY0" fmla="*/ 0 h 407288"/>
                <a:gd name="connsiteX1" fmla="*/ 2472782 w 2518884"/>
                <a:gd name="connsiteY1" fmla="*/ 121444 h 407288"/>
                <a:gd name="connsiteX2" fmla="*/ 1144046 w 2518884"/>
                <a:gd name="connsiteY2" fmla="*/ 164306 h 407288"/>
                <a:gd name="connsiteX3" fmla="*/ 298699 w 2518884"/>
                <a:gd name="connsiteY3" fmla="*/ 230980 h 407288"/>
                <a:gd name="connsiteX4" fmla="*/ 129632 w 2518884"/>
                <a:gd name="connsiteY4" fmla="*/ 407193 h 407288"/>
                <a:gd name="connsiteX0" fmla="*/ 2175999 w 2615007"/>
                <a:gd name="connsiteY0" fmla="*/ 0 h 407278"/>
                <a:gd name="connsiteX1" fmla="*/ 2568905 w 2615007"/>
                <a:gd name="connsiteY1" fmla="*/ 121444 h 407278"/>
                <a:gd name="connsiteX2" fmla="*/ 1240169 w 2615007"/>
                <a:gd name="connsiteY2" fmla="*/ 164306 h 407278"/>
                <a:gd name="connsiteX3" fmla="*/ 199559 w 2615007"/>
                <a:gd name="connsiteY3" fmla="*/ 216692 h 407278"/>
                <a:gd name="connsiteX4" fmla="*/ 225755 w 2615007"/>
                <a:gd name="connsiteY4" fmla="*/ 407193 h 407278"/>
                <a:gd name="connsiteX0" fmla="*/ 2175999 w 2686116"/>
                <a:gd name="connsiteY0" fmla="*/ 0 h 407278"/>
                <a:gd name="connsiteX1" fmla="*/ 2568905 w 2686116"/>
                <a:gd name="connsiteY1" fmla="*/ 121444 h 407278"/>
                <a:gd name="connsiteX2" fmla="*/ 199559 w 2686116"/>
                <a:gd name="connsiteY2" fmla="*/ 216692 h 407278"/>
                <a:gd name="connsiteX3" fmla="*/ 225755 w 2686116"/>
                <a:gd name="connsiteY3" fmla="*/ 407193 h 407278"/>
                <a:gd name="connsiteX0" fmla="*/ 2132455 w 2637205"/>
                <a:gd name="connsiteY0" fmla="*/ 0 h 407262"/>
                <a:gd name="connsiteX1" fmla="*/ 2525361 w 2637205"/>
                <a:gd name="connsiteY1" fmla="*/ 121444 h 407262"/>
                <a:gd name="connsiteX2" fmla="*/ 232215 w 2637205"/>
                <a:gd name="connsiteY2" fmla="*/ 183354 h 407262"/>
                <a:gd name="connsiteX3" fmla="*/ 182211 w 2637205"/>
                <a:gd name="connsiteY3" fmla="*/ 407193 h 407262"/>
                <a:gd name="connsiteX0" fmla="*/ 2133325 w 2638075"/>
                <a:gd name="connsiteY0" fmla="*/ 0 h 400115"/>
                <a:gd name="connsiteX1" fmla="*/ 2526231 w 2638075"/>
                <a:gd name="connsiteY1" fmla="*/ 121444 h 400115"/>
                <a:gd name="connsiteX2" fmla="*/ 233085 w 2638075"/>
                <a:gd name="connsiteY2" fmla="*/ 183354 h 400115"/>
                <a:gd name="connsiteX3" fmla="*/ 218800 w 2638075"/>
                <a:gd name="connsiteY3" fmla="*/ 400049 h 400115"/>
                <a:gd name="connsiteX0" fmla="*/ 2133325 w 2614151"/>
                <a:gd name="connsiteY0" fmla="*/ 0 h 400115"/>
                <a:gd name="connsiteX1" fmla="*/ 2526231 w 2614151"/>
                <a:gd name="connsiteY1" fmla="*/ 121444 h 400115"/>
                <a:gd name="connsiteX2" fmla="*/ 233085 w 2614151"/>
                <a:gd name="connsiteY2" fmla="*/ 183354 h 400115"/>
                <a:gd name="connsiteX3" fmla="*/ 218800 w 2614151"/>
                <a:gd name="connsiteY3" fmla="*/ 400049 h 400115"/>
                <a:gd name="connsiteX0" fmla="*/ 2108225 w 2323244"/>
                <a:gd name="connsiteY0" fmla="*/ 0 h 400113"/>
                <a:gd name="connsiteX1" fmla="*/ 2132037 w 2323244"/>
                <a:gd name="connsiteY1" fmla="*/ 166688 h 400113"/>
                <a:gd name="connsiteX2" fmla="*/ 207985 w 2323244"/>
                <a:gd name="connsiteY2" fmla="*/ 183354 h 400113"/>
                <a:gd name="connsiteX3" fmla="*/ 193700 w 2323244"/>
                <a:gd name="connsiteY3" fmla="*/ 400049 h 400113"/>
                <a:gd name="connsiteX0" fmla="*/ 2108225 w 2334326"/>
                <a:gd name="connsiteY0" fmla="*/ 0 h 400113"/>
                <a:gd name="connsiteX1" fmla="*/ 2132037 w 2334326"/>
                <a:gd name="connsiteY1" fmla="*/ 166688 h 400113"/>
                <a:gd name="connsiteX2" fmla="*/ 207985 w 2334326"/>
                <a:gd name="connsiteY2" fmla="*/ 183354 h 400113"/>
                <a:gd name="connsiteX3" fmla="*/ 193700 w 2334326"/>
                <a:gd name="connsiteY3" fmla="*/ 400049 h 400113"/>
                <a:gd name="connsiteX0" fmla="*/ 2104407 w 2330508"/>
                <a:gd name="connsiteY0" fmla="*/ 0 h 400102"/>
                <a:gd name="connsiteX1" fmla="*/ 2128219 w 2330508"/>
                <a:gd name="connsiteY1" fmla="*/ 166688 h 400102"/>
                <a:gd name="connsiteX2" fmla="*/ 204167 w 2330508"/>
                <a:gd name="connsiteY2" fmla="*/ 183354 h 400102"/>
                <a:gd name="connsiteX3" fmla="*/ 189882 w 2330508"/>
                <a:gd name="connsiteY3" fmla="*/ 400049 h 400102"/>
                <a:gd name="connsiteX0" fmla="*/ 2103584 w 2329685"/>
                <a:gd name="connsiteY0" fmla="*/ 0 h 400049"/>
                <a:gd name="connsiteX1" fmla="*/ 2127396 w 2329685"/>
                <a:gd name="connsiteY1" fmla="*/ 166688 h 400049"/>
                <a:gd name="connsiteX2" fmla="*/ 203344 w 2329685"/>
                <a:gd name="connsiteY2" fmla="*/ 183354 h 400049"/>
                <a:gd name="connsiteX3" fmla="*/ 189059 w 2329685"/>
                <a:gd name="connsiteY3" fmla="*/ 400049 h 400049"/>
                <a:gd name="connsiteX0" fmla="*/ 2103584 w 2338280"/>
                <a:gd name="connsiteY0" fmla="*/ 0 h 400049"/>
                <a:gd name="connsiteX1" fmla="*/ 2127396 w 2338280"/>
                <a:gd name="connsiteY1" fmla="*/ 166688 h 400049"/>
                <a:gd name="connsiteX2" fmla="*/ 203344 w 2338280"/>
                <a:gd name="connsiteY2" fmla="*/ 183354 h 400049"/>
                <a:gd name="connsiteX3" fmla="*/ 189059 w 2338280"/>
                <a:gd name="connsiteY3" fmla="*/ 400049 h 400049"/>
                <a:gd name="connsiteX0" fmla="*/ 2103584 w 2334817"/>
                <a:gd name="connsiteY0" fmla="*/ 33 h 400082"/>
                <a:gd name="connsiteX1" fmla="*/ 2127396 w 2334817"/>
                <a:gd name="connsiteY1" fmla="*/ 166721 h 400082"/>
                <a:gd name="connsiteX2" fmla="*/ 203344 w 2334817"/>
                <a:gd name="connsiteY2" fmla="*/ 183387 h 400082"/>
                <a:gd name="connsiteX3" fmla="*/ 189059 w 2334817"/>
                <a:gd name="connsiteY3" fmla="*/ 400082 h 400082"/>
                <a:gd name="connsiteX0" fmla="*/ 2107407 w 2338640"/>
                <a:gd name="connsiteY0" fmla="*/ 33 h 347695"/>
                <a:gd name="connsiteX1" fmla="*/ 2131219 w 2338640"/>
                <a:gd name="connsiteY1" fmla="*/ 166721 h 347695"/>
                <a:gd name="connsiteX2" fmla="*/ 207167 w 2338640"/>
                <a:gd name="connsiteY2" fmla="*/ 183387 h 347695"/>
                <a:gd name="connsiteX3" fmla="*/ 192882 w 2338640"/>
                <a:gd name="connsiteY3" fmla="*/ 347695 h 347695"/>
                <a:gd name="connsiteX0" fmla="*/ 2076142 w 2307375"/>
                <a:gd name="connsiteY0" fmla="*/ 33 h 352458"/>
                <a:gd name="connsiteX1" fmla="*/ 2099954 w 2307375"/>
                <a:gd name="connsiteY1" fmla="*/ 166721 h 352458"/>
                <a:gd name="connsiteX2" fmla="*/ 175902 w 2307375"/>
                <a:gd name="connsiteY2" fmla="*/ 183387 h 352458"/>
                <a:gd name="connsiteX3" fmla="*/ 228292 w 2307375"/>
                <a:gd name="connsiteY3" fmla="*/ 352458 h 352458"/>
                <a:gd name="connsiteX0" fmla="*/ 2083315 w 2314548"/>
                <a:gd name="connsiteY0" fmla="*/ 33 h 352458"/>
                <a:gd name="connsiteX1" fmla="*/ 2107127 w 2314548"/>
                <a:gd name="connsiteY1" fmla="*/ 166721 h 352458"/>
                <a:gd name="connsiteX2" fmla="*/ 183075 w 2314548"/>
                <a:gd name="connsiteY2" fmla="*/ 183387 h 352458"/>
                <a:gd name="connsiteX3" fmla="*/ 235465 w 2314548"/>
                <a:gd name="connsiteY3" fmla="*/ 352458 h 352458"/>
                <a:gd name="connsiteX0" fmla="*/ 2116262 w 2347495"/>
                <a:gd name="connsiteY0" fmla="*/ 33 h 352458"/>
                <a:gd name="connsiteX1" fmla="*/ 2140074 w 2347495"/>
                <a:gd name="connsiteY1" fmla="*/ 166721 h 352458"/>
                <a:gd name="connsiteX2" fmla="*/ 216022 w 2347495"/>
                <a:gd name="connsiteY2" fmla="*/ 183387 h 352458"/>
                <a:gd name="connsiteX3" fmla="*/ 268412 w 2347495"/>
                <a:gd name="connsiteY3" fmla="*/ 352458 h 352458"/>
                <a:gd name="connsiteX0" fmla="*/ 2116262 w 2357977"/>
                <a:gd name="connsiteY0" fmla="*/ 0 h 352425"/>
                <a:gd name="connsiteX1" fmla="*/ 2140074 w 2357977"/>
                <a:gd name="connsiteY1" fmla="*/ 166688 h 352425"/>
                <a:gd name="connsiteX2" fmla="*/ 216022 w 2357977"/>
                <a:gd name="connsiteY2" fmla="*/ 183354 h 352425"/>
                <a:gd name="connsiteX3" fmla="*/ 268412 w 2357977"/>
                <a:gd name="connsiteY3" fmla="*/ 352425 h 352425"/>
                <a:gd name="connsiteX0" fmla="*/ 2116262 w 2360343"/>
                <a:gd name="connsiteY0" fmla="*/ 17 h 352442"/>
                <a:gd name="connsiteX1" fmla="*/ 2140074 w 2360343"/>
                <a:gd name="connsiteY1" fmla="*/ 166705 h 352442"/>
                <a:gd name="connsiteX2" fmla="*/ 216022 w 2360343"/>
                <a:gd name="connsiteY2" fmla="*/ 183371 h 352442"/>
                <a:gd name="connsiteX3" fmla="*/ 268412 w 2360343"/>
                <a:gd name="connsiteY3" fmla="*/ 352442 h 352442"/>
                <a:gd name="connsiteX0" fmla="*/ 2105931 w 2350012"/>
                <a:gd name="connsiteY0" fmla="*/ 17 h 352442"/>
                <a:gd name="connsiteX1" fmla="*/ 2129743 w 2350012"/>
                <a:gd name="connsiteY1" fmla="*/ 166705 h 352442"/>
                <a:gd name="connsiteX2" fmla="*/ 205691 w 2350012"/>
                <a:gd name="connsiteY2" fmla="*/ 183371 h 352442"/>
                <a:gd name="connsiteX3" fmla="*/ 265225 w 2350012"/>
                <a:gd name="connsiteY3" fmla="*/ 352442 h 352442"/>
                <a:gd name="connsiteX0" fmla="*/ 2094390 w 2338471"/>
                <a:gd name="connsiteY0" fmla="*/ 17 h 352442"/>
                <a:gd name="connsiteX1" fmla="*/ 2118202 w 2338471"/>
                <a:gd name="connsiteY1" fmla="*/ 166705 h 352442"/>
                <a:gd name="connsiteX2" fmla="*/ 194150 w 2338471"/>
                <a:gd name="connsiteY2" fmla="*/ 183371 h 352442"/>
                <a:gd name="connsiteX3" fmla="*/ 253684 w 2338471"/>
                <a:gd name="connsiteY3" fmla="*/ 352442 h 352442"/>
                <a:gd name="connsiteX0" fmla="*/ 2101239 w 2345320"/>
                <a:gd name="connsiteY0" fmla="*/ 17 h 784242"/>
                <a:gd name="connsiteX1" fmla="*/ 2125051 w 2345320"/>
                <a:gd name="connsiteY1" fmla="*/ 166705 h 784242"/>
                <a:gd name="connsiteX2" fmla="*/ 200999 w 2345320"/>
                <a:gd name="connsiteY2" fmla="*/ 183371 h 784242"/>
                <a:gd name="connsiteX3" fmla="*/ 270058 w 2345320"/>
                <a:gd name="connsiteY3" fmla="*/ 784242 h 784242"/>
                <a:gd name="connsiteX0" fmla="*/ 2172722 w 2416803"/>
                <a:gd name="connsiteY0" fmla="*/ 17 h 784242"/>
                <a:gd name="connsiteX1" fmla="*/ 2196534 w 2416803"/>
                <a:gd name="connsiteY1" fmla="*/ 166705 h 784242"/>
                <a:gd name="connsiteX2" fmla="*/ 272482 w 2416803"/>
                <a:gd name="connsiteY2" fmla="*/ 183371 h 784242"/>
                <a:gd name="connsiteX3" fmla="*/ 341541 w 2416803"/>
                <a:gd name="connsiteY3" fmla="*/ 784242 h 784242"/>
                <a:gd name="connsiteX0" fmla="*/ 2221584 w 2465665"/>
                <a:gd name="connsiteY0" fmla="*/ 17 h 784242"/>
                <a:gd name="connsiteX1" fmla="*/ 2245396 w 2465665"/>
                <a:gd name="connsiteY1" fmla="*/ 166705 h 784242"/>
                <a:gd name="connsiteX2" fmla="*/ 321344 w 2465665"/>
                <a:gd name="connsiteY2" fmla="*/ 183371 h 784242"/>
                <a:gd name="connsiteX3" fmla="*/ 390403 w 2465665"/>
                <a:gd name="connsiteY3" fmla="*/ 784242 h 784242"/>
                <a:gd name="connsiteX0" fmla="*/ 2221584 w 2514159"/>
                <a:gd name="connsiteY0" fmla="*/ 17 h 784242"/>
                <a:gd name="connsiteX1" fmla="*/ 2245396 w 2514159"/>
                <a:gd name="connsiteY1" fmla="*/ 166705 h 784242"/>
                <a:gd name="connsiteX2" fmla="*/ 321344 w 2514159"/>
                <a:gd name="connsiteY2" fmla="*/ 183371 h 784242"/>
                <a:gd name="connsiteX3" fmla="*/ 390403 w 2514159"/>
                <a:gd name="connsiteY3" fmla="*/ 784242 h 784242"/>
                <a:gd name="connsiteX0" fmla="*/ 2165317 w 2457892"/>
                <a:gd name="connsiteY0" fmla="*/ 17 h 1108092"/>
                <a:gd name="connsiteX1" fmla="*/ 2189129 w 2457892"/>
                <a:gd name="connsiteY1" fmla="*/ 166705 h 1108092"/>
                <a:gd name="connsiteX2" fmla="*/ 265077 w 2457892"/>
                <a:gd name="connsiteY2" fmla="*/ 183371 h 1108092"/>
                <a:gd name="connsiteX3" fmla="*/ 346836 w 2457892"/>
                <a:gd name="connsiteY3" fmla="*/ 1108092 h 1108092"/>
                <a:gd name="connsiteX0" fmla="*/ 2324997 w 2617572"/>
                <a:gd name="connsiteY0" fmla="*/ 17 h 1108092"/>
                <a:gd name="connsiteX1" fmla="*/ 2348809 w 2617572"/>
                <a:gd name="connsiteY1" fmla="*/ 166705 h 1108092"/>
                <a:gd name="connsiteX2" fmla="*/ 424757 w 2617572"/>
                <a:gd name="connsiteY2" fmla="*/ 183371 h 1108092"/>
                <a:gd name="connsiteX3" fmla="*/ 506516 w 2617572"/>
                <a:gd name="connsiteY3" fmla="*/ 1108092 h 1108092"/>
                <a:gd name="connsiteX0" fmla="*/ 2406599 w 2699174"/>
                <a:gd name="connsiteY0" fmla="*/ 17 h 1108092"/>
                <a:gd name="connsiteX1" fmla="*/ 2430411 w 2699174"/>
                <a:gd name="connsiteY1" fmla="*/ 166705 h 1108092"/>
                <a:gd name="connsiteX2" fmla="*/ 506359 w 2699174"/>
                <a:gd name="connsiteY2" fmla="*/ 183371 h 1108092"/>
                <a:gd name="connsiteX3" fmla="*/ 588118 w 2699174"/>
                <a:gd name="connsiteY3" fmla="*/ 1108092 h 1108092"/>
                <a:gd name="connsiteX0" fmla="*/ 2436009 w 2694431"/>
                <a:gd name="connsiteY0" fmla="*/ 20 h 1108095"/>
                <a:gd name="connsiteX1" fmla="*/ 2459821 w 2694431"/>
                <a:gd name="connsiteY1" fmla="*/ 166708 h 1108095"/>
                <a:gd name="connsiteX2" fmla="*/ 481794 w 2694431"/>
                <a:gd name="connsiteY2" fmla="*/ 161149 h 1108095"/>
                <a:gd name="connsiteX3" fmla="*/ 617528 w 2694431"/>
                <a:gd name="connsiteY3" fmla="*/ 1108095 h 1108095"/>
                <a:gd name="connsiteX0" fmla="*/ 2436009 w 2701841"/>
                <a:gd name="connsiteY0" fmla="*/ 18 h 1108093"/>
                <a:gd name="connsiteX1" fmla="*/ 2459821 w 2701841"/>
                <a:gd name="connsiteY1" fmla="*/ 166706 h 1108093"/>
                <a:gd name="connsiteX2" fmla="*/ 481794 w 2701841"/>
                <a:gd name="connsiteY2" fmla="*/ 161147 h 1108093"/>
                <a:gd name="connsiteX3" fmla="*/ 617528 w 2701841"/>
                <a:gd name="connsiteY3" fmla="*/ 1108093 h 1108093"/>
                <a:gd name="connsiteX0" fmla="*/ 2524839 w 2792951"/>
                <a:gd name="connsiteY0" fmla="*/ 20 h 1108095"/>
                <a:gd name="connsiteX1" fmla="*/ 2548651 w 2792951"/>
                <a:gd name="connsiteY1" fmla="*/ 166708 h 1108095"/>
                <a:gd name="connsiteX2" fmla="*/ 421399 w 2792951"/>
                <a:gd name="connsiteY2" fmla="*/ 164324 h 1108095"/>
                <a:gd name="connsiteX3" fmla="*/ 706358 w 2792951"/>
                <a:gd name="connsiteY3" fmla="*/ 1108095 h 1108095"/>
                <a:gd name="connsiteX0" fmla="*/ 2601203 w 2869315"/>
                <a:gd name="connsiteY0" fmla="*/ 20 h 1108095"/>
                <a:gd name="connsiteX1" fmla="*/ 2625015 w 2869315"/>
                <a:gd name="connsiteY1" fmla="*/ 166708 h 1108095"/>
                <a:gd name="connsiteX2" fmla="*/ 497763 w 2869315"/>
                <a:gd name="connsiteY2" fmla="*/ 164324 h 1108095"/>
                <a:gd name="connsiteX3" fmla="*/ 782722 w 2869315"/>
                <a:gd name="connsiteY3" fmla="*/ 1108095 h 1108095"/>
                <a:gd name="connsiteX0" fmla="*/ 2448839 w 2730041"/>
                <a:gd name="connsiteY0" fmla="*/ 13 h 1108088"/>
                <a:gd name="connsiteX1" fmla="*/ 2496464 w 2730041"/>
                <a:gd name="connsiteY1" fmla="*/ 261951 h 1108088"/>
                <a:gd name="connsiteX2" fmla="*/ 345399 w 2730041"/>
                <a:gd name="connsiteY2" fmla="*/ 164317 h 1108088"/>
                <a:gd name="connsiteX3" fmla="*/ 630358 w 2730041"/>
                <a:gd name="connsiteY3" fmla="*/ 1108088 h 1108088"/>
                <a:gd name="connsiteX0" fmla="*/ 2513980 w 2803868"/>
                <a:gd name="connsiteY0" fmla="*/ 13 h 1108088"/>
                <a:gd name="connsiteX1" fmla="*/ 2561605 w 2803868"/>
                <a:gd name="connsiteY1" fmla="*/ 261951 h 1108088"/>
                <a:gd name="connsiteX2" fmla="*/ 281953 w 2803868"/>
                <a:gd name="connsiteY2" fmla="*/ 292905 h 1108088"/>
                <a:gd name="connsiteX3" fmla="*/ 695499 w 2803868"/>
                <a:gd name="connsiteY3" fmla="*/ 1108088 h 1108088"/>
                <a:gd name="connsiteX0" fmla="*/ 2521822 w 2812680"/>
                <a:gd name="connsiteY0" fmla="*/ 14 h 1108089"/>
                <a:gd name="connsiteX1" fmla="*/ 2569447 w 2812680"/>
                <a:gd name="connsiteY1" fmla="*/ 261952 h 1108089"/>
                <a:gd name="connsiteX2" fmla="*/ 275508 w 2812680"/>
                <a:gd name="connsiteY2" fmla="*/ 340531 h 1108089"/>
                <a:gd name="connsiteX3" fmla="*/ 703341 w 2812680"/>
                <a:gd name="connsiteY3" fmla="*/ 1108089 h 1108089"/>
                <a:gd name="connsiteX0" fmla="*/ 2546763 w 2837621"/>
                <a:gd name="connsiteY0" fmla="*/ 14 h 1108089"/>
                <a:gd name="connsiteX1" fmla="*/ 2594388 w 2837621"/>
                <a:gd name="connsiteY1" fmla="*/ 261952 h 1108089"/>
                <a:gd name="connsiteX2" fmla="*/ 300449 w 2837621"/>
                <a:gd name="connsiteY2" fmla="*/ 340531 h 1108089"/>
                <a:gd name="connsiteX3" fmla="*/ 728282 w 2837621"/>
                <a:gd name="connsiteY3" fmla="*/ 1108089 h 1108089"/>
                <a:gd name="connsiteX0" fmla="*/ 2522140 w 2815735"/>
                <a:gd name="connsiteY0" fmla="*/ 11 h 1108086"/>
                <a:gd name="connsiteX1" fmla="*/ 2574528 w 2815735"/>
                <a:gd name="connsiteY1" fmla="*/ 323861 h 1108086"/>
                <a:gd name="connsiteX2" fmla="*/ 275826 w 2815735"/>
                <a:gd name="connsiteY2" fmla="*/ 340528 h 1108086"/>
                <a:gd name="connsiteX3" fmla="*/ 703659 w 2815735"/>
                <a:gd name="connsiteY3" fmla="*/ 1108086 h 1108086"/>
                <a:gd name="connsiteX0" fmla="*/ 2522140 w 2829458"/>
                <a:gd name="connsiteY0" fmla="*/ 10 h 1108085"/>
                <a:gd name="connsiteX1" fmla="*/ 2574528 w 2829458"/>
                <a:gd name="connsiteY1" fmla="*/ 323860 h 1108085"/>
                <a:gd name="connsiteX2" fmla="*/ 275826 w 2829458"/>
                <a:gd name="connsiteY2" fmla="*/ 340527 h 1108085"/>
                <a:gd name="connsiteX3" fmla="*/ 703659 w 2829458"/>
                <a:gd name="connsiteY3" fmla="*/ 1108085 h 1108085"/>
                <a:gd name="connsiteX0" fmla="*/ 2522140 w 2829458"/>
                <a:gd name="connsiteY0" fmla="*/ 10 h 1108085"/>
                <a:gd name="connsiteX1" fmla="*/ 2574528 w 2829458"/>
                <a:gd name="connsiteY1" fmla="*/ 323860 h 1108085"/>
                <a:gd name="connsiteX2" fmla="*/ 275826 w 2829458"/>
                <a:gd name="connsiteY2" fmla="*/ 340527 h 1108085"/>
                <a:gd name="connsiteX3" fmla="*/ 703659 w 2829458"/>
                <a:gd name="connsiteY3" fmla="*/ 1108085 h 1108085"/>
              </a:gdLst>
              <a:ahLst/>
              <a:cxnLst>
                <a:cxn ang="0">
                  <a:pos x="connsiteX0" y="connsiteY0"/>
                </a:cxn>
                <a:cxn ang="0">
                  <a:pos x="connsiteX1" y="connsiteY1"/>
                </a:cxn>
                <a:cxn ang="0">
                  <a:pos x="connsiteX2" y="connsiteY2"/>
                </a:cxn>
                <a:cxn ang="0">
                  <a:pos x="connsiteX3" y="connsiteY3"/>
                </a:cxn>
              </a:cxnLst>
              <a:rect l="l" t="t" r="r" b="b"/>
              <a:pathLst>
                <a:path w="2829458" h="1108085">
                  <a:moveTo>
                    <a:pt x="2522140" y="10"/>
                  </a:moveTo>
                  <a:cubicBezTo>
                    <a:pt x="2853133" y="-1976"/>
                    <a:pt x="2982251" y="319494"/>
                    <a:pt x="2574528" y="323860"/>
                  </a:cubicBezTo>
                  <a:cubicBezTo>
                    <a:pt x="2166805" y="328226"/>
                    <a:pt x="587638" y="276498"/>
                    <a:pt x="275826" y="340527"/>
                  </a:cubicBezTo>
                  <a:cubicBezTo>
                    <a:pt x="-35986" y="404556"/>
                    <a:pt x="-284164" y="1097766"/>
                    <a:pt x="703659" y="1108085"/>
                  </a:cubicBezTo>
                </a:path>
              </a:pathLst>
            </a:custGeom>
            <a:no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8" name="Freeform: Shape 107">
              <a:extLst>
                <a:ext uri="{FF2B5EF4-FFF2-40B4-BE49-F238E27FC236}">
                  <a16:creationId xmlns:a16="http://schemas.microsoft.com/office/drawing/2014/main" id="{F6654544-678F-431B-818D-C30361EEC74A}"/>
                </a:ext>
              </a:extLst>
            </p:cNvPr>
            <p:cNvSpPr/>
            <p:nvPr/>
          </p:nvSpPr>
          <p:spPr>
            <a:xfrm rot="60000">
              <a:off x="9013545" y="4846633"/>
              <a:ext cx="485183" cy="101327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7" name="Group 56">
            <a:extLst>
              <a:ext uri="{FF2B5EF4-FFF2-40B4-BE49-F238E27FC236}">
                <a16:creationId xmlns:a16="http://schemas.microsoft.com/office/drawing/2014/main" id="{60320B06-9153-480C-8CFB-43146820C08A}"/>
              </a:ext>
            </a:extLst>
          </p:cNvPr>
          <p:cNvGrpSpPr/>
          <p:nvPr/>
        </p:nvGrpSpPr>
        <p:grpSpPr>
          <a:xfrm>
            <a:off x="6670825" y="2642541"/>
            <a:ext cx="1420353" cy="713145"/>
            <a:chOff x="6670825" y="2642541"/>
            <a:chExt cx="1420353" cy="713145"/>
          </a:xfrm>
        </p:grpSpPr>
        <p:cxnSp>
          <p:nvCxnSpPr>
            <p:cNvPr id="75" name="Straight Arrow Connector 74">
              <a:extLst>
                <a:ext uri="{FF2B5EF4-FFF2-40B4-BE49-F238E27FC236}">
                  <a16:creationId xmlns:a16="http://schemas.microsoft.com/office/drawing/2014/main" id="{78F7AF72-404D-43C1-ABD4-C73DA1CAFCBD}"/>
                </a:ext>
              </a:extLst>
            </p:cNvPr>
            <p:cNvCxnSpPr/>
            <p:nvPr/>
          </p:nvCxnSpPr>
          <p:spPr>
            <a:xfrm>
              <a:off x="6670825" y="2642541"/>
              <a:ext cx="1420353"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5314E780-80A7-4DBE-ACD6-B62954CF07B4}"/>
                    </a:ext>
                  </a:extLst>
                </p:cNvPr>
                <p:cNvSpPr txBox="1"/>
                <p:nvPr/>
              </p:nvSpPr>
              <p:spPr>
                <a:xfrm>
                  <a:off x="6711041" y="2685215"/>
                  <a:ext cx="1339919"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a:latin typeface="Cambria Math" panose="02040503050406030204" pitchFamily="18" charset="0"/>
                          </a:rPr>
                          <m:t>𝑇</m:t>
                        </m:r>
                        <m:r>
                          <a:rPr lang="en-US" sz="2000" i="1" dirty="0">
                            <a:latin typeface="Cambria Math" panose="02040503050406030204" pitchFamily="18" charset="0"/>
                          </a:rPr>
                          <m:t>=20 </m:t>
                        </m:r>
                        <m:r>
                          <a:rPr lang="de-DE" sz="2000" i="1" dirty="0">
                            <a:latin typeface="Cambria Math" panose="02040503050406030204" pitchFamily="18" charset="0"/>
                          </a:rPr>
                          <m:t>𝜇</m:t>
                        </m:r>
                        <m:r>
                          <a:rPr lang="de-DE" sz="2000" i="1" dirty="0">
                            <a:latin typeface="Cambria Math" panose="02040503050406030204" pitchFamily="18" charset="0"/>
                          </a:rPr>
                          <m:t>𝑠</m:t>
                        </m:r>
                      </m:oMath>
                    </m:oMathPara>
                  </a14:m>
                  <a:endParaRPr lang="de-DE" sz="2000" i="1" dirty="0">
                    <a:latin typeface="Cambria Math" panose="02040503050406030204" pitchFamily="18" charset="0"/>
                  </a:endParaRPr>
                </a:p>
              </p:txBody>
            </p:sp>
          </mc:Choice>
          <mc:Fallback xmlns="">
            <p:sp>
              <p:nvSpPr>
                <p:cNvPr id="78" name="TextBox 77">
                  <a:extLst>
                    <a:ext uri="{FF2B5EF4-FFF2-40B4-BE49-F238E27FC236}">
                      <a16:creationId xmlns:a16="http://schemas.microsoft.com/office/drawing/2014/main" id="{5314E780-80A7-4DBE-ACD6-B62954CF07B4}"/>
                    </a:ext>
                  </a:extLst>
                </p:cNvPr>
                <p:cNvSpPr txBox="1">
                  <a:spLocks noRot="1" noChangeAspect="1" noMove="1" noResize="1" noEditPoints="1" noAdjustHandles="1" noChangeArrowheads="1" noChangeShapeType="1" noTextEdit="1"/>
                </p:cNvSpPr>
                <p:nvPr/>
              </p:nvSpPr>
              <p:spPr>
                <a:xfrm>
                  <a:off x="6711041" y="2685215"/>
                  <a:ext cx="1339919" cy="400110"/>
                </a:xfrm>
                <a:prstGeom prst="rect">
                  <a:avLst/>
                </a:prstGeom>
                <a:blipFill>
                  <a:blip r:embed="rId9"/>
                  <a:stretch>
                    <a:fillRect b="-757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9D404066-A1FD-44E7-B907-DCAE7E2CAF74}"/>
                    </a:ext>
                  </a:extLst>
                </p:cNvPr>
                <p:cNvSpPr txBox="1"/>
                <p:nvPr/>
              </p:nvSpPr>
              <p:spPr>
                <a:xfrm>
                  <a:off x="6678872" y="2986354"/>
                  <a:ext cx="141230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0" i="1" dirty="0" smtClean="0">
                            <a:latin typeface="Cambria Math" panose="02040503050406030204" pitchFamily="18" charset="0"/>
                            <a:cs typeface="Times New Roman" panose="02020603050405020304" pitchFamily="18" charset="0"/>
                          </a:rPr>
                          <m:t>(</m:t>
                        </m:r>
                        <m:r>
                          <a:rPr lang="en-US" sz="1800" b="0" i="1" dirty="0"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dirty="0" smtClean="0">
                                <a:latin typeface="Cambria Math" panose="02040503050406030204" pitchFamily="18" charset="0"/>
                                <a:cs typeface="Times New Roman" panose="02020603050405020304" pitchFamily="18" charset="0"/>
                              </a:rPr>
                            </m:ctrlPr>
                          </m:sSubPr>
                          <m:e>
                            <m:r>
                              <a:rPr lang="en-US" sz="1800" i="1" dirty="0">
                                <a:latin typeface="Cambria Math" panose="02040503050406030204" pitchFamily="18" charset="0"/>
                                <a:cs typeface="Times New Roman" panose="02020603050405020304" pitchFamily="18" charset="0"/>
                              </a:rPr>
                              <m:t>𝐿</m:t>
                            </m:r>
                          </m:e>
                          <m:sub>
                            <m:r>
                              <a:rPr lang="en-US" sz="1800" b="0" i="1" dirty="0" smtClean="0">
                                <a:latin typeface="Cambria Math" panose="02040503050406030204" pitchFamily="18" charset="0"/>
                                <a:cs typeface="Times New Roman" panose="02020603050405020304" pitchFamily="18" charset="0"/>
                              </a:rPr>
                              <m:t>1</m:t>
                            </m:r>
                          </m:sub>
                        </m:sSub>
                        <m:r>
                          <a:rPr lang="en-US" sz="1800" b="0" i="1" dirty="0" smtClean="0">
                            <a:latin typeface="Cambria Math" panose="02040503050406030204" pitchFamily="18" charset="0"/>
                            <a:cs typeface="Times New Roman" panose="02020603050405020304" pitchFamily="18" charset="0"/>
                          </a:rPr>
                          <m:t>+</m:t>
                        </m:r>
                        <m:sSub>
                          <m:sSubPr>
                            <m:ctrlPr>
                              <a:rPr lang="en-US" i="1" dirty="0">
                                <a:latin typeface="Cambria Math" panose="02040503050406030204" pitchFamily="18" charset="0"/>
                                <a:cs typeface="Times New Roman" panose="02020603050405020304" pitchFamily="18" charset="0"/>
                              </a:rPr>
                            </m:ctrlPr>
                          </m:sSubPr>
                          <m:e>
                            <m:r>
                              <a:rPr lang="en-US" i="1" dirty="0">
                                <a:latin typeface="Cambria Math" panose="02040503050406030204" pitchFamily="18" charset="0"/>
                                <a:cs typeface="Times New Roman" panose="02020603050405020304" pitchFamily="18" charset="0"/>
                              </a:rPr>
                              <m:t>𝐿</m:t>
                            </m:r>
                          </m:e>
                          <m:sub>
                            <m:r>
                              <a:rPr lang="en-US" b="0" i="1" dirty="0" smtClean="0">
                                <a:latin typeface="Cambria Math" panose="02040503050406030204" pitchFamily="18" charset="0"/>
                                <a:cs typeface="Times New Roman" panose="02020603050405020304" pitchFamily="18" charset="0"/>
                              </a:rPr>
                              <m:t>2</m:t>
                            </m:r>
                          </m:sub>
                        </m:sSub>
                        <m:r>
                          <a:rPr lang="en-US" b="0" i="1" dirty="0" smtClean="0">
                            <a:latin typeface="Cambria Math" panose="02040503050406030204" pitchFamily="18" charset="0"/>
                            <a:cs typeface="Times New Roman" panose="02020603050405020304" pitchFamily="18" charset="0"/>
                          </a:rPr>
                          <m:t>)</m:t>
                        </m:r>
                      </m:oMath>
                    </m:oMathPara>
                  </a14:m>
                  <a:endParaRPr lang="de-DE" dirty="0"/>
                </a:p>
              </p:txBody>
            </p:sp>
          </mc:Choice>
          <mc:Fallback xmlns="">
            <p:sp>
              <p:nvSpPr>
                <p:cNvPr id="77" name="TextBox 76">
                  <a:extLst>
                    <a:ext uri="{FF2B5EF4-FFF2-40B4-BE49-F238E27FC236}">
                      <a16:creationId xmlns:a16="http://schemas.microsoft.com/office/drawing/2014/main" id="{9D404066-A1FD-44E7-B907-DCAE7E2CAF74}"/>
                    </a:ext>
                  </a:extLst>
                </p:cNvPr>
                <p:cNvSpPr txBox="1">
                  <a:spLocks noRot="1" noChangeAspect="1" noMove="1" noResize="1" noEditPoints="1" noAdjustHandles="1" noChangeArrowheads="1" noChangeShapeType="1" noTextEdit="1"/>
                </p:cNvSpPr>
                <p:nvPr/>
              </p:nvSpPr>
              <p:spPr>
                <a:xfrm>
                  <a:off x="6678872" y="2986354"/>
                  <a:ext cx="1412306" cy="369332"/>
                </a:xfrm>
                <a:prstGeom prst="rect">
                  <a:avLst/>
                </a:prstGeom>
                <a:blipFill>
                  <a:blip r:embed="rId10"/>
                  <a:stretch>
                    <a:fillRect b="-13333"/>
                  </a:stretch>
                </a:blipFill>
              </p:spPr>
              <p:txBody>
                <a:bodyPr/>
                <a:lstStyle/>
                <a:p>
                  <a:r>
                    <a:rPr lang="de-DE">
                      <a:noFill/>
                    </a:rPr>
                    <a:t> </a:t>
                  </a:r>
                </a:p>
              </p:txBody>
            </p:sp>
          </mc:Fallback>
        </mc:AlternateContent>
      </p:grpSp>
      <p:grpSp>
        <p:nvGrpSpPr>
          <p:cNvPr id="55" name="Group 54">
            <a:extLst>
              <a:ext uri="{FF2B5EF4-FFF2-40B4-BE49-F238E27FC236}">
                <a16:creationId xmlns:a16="http://schemas.microsoft.com/office/drawing/2014/main" id="{AE07F8F7-8511-4EE0-AA00-7CE15FCFAE4A}"/>
              </a:ext>
            </a:extLst>
          </p:cNvPr>
          <p:cNvGrpSpPr/>
          <p:nvPr/>
        </p:nvGrpSpPr>
        <p:grpSpPr>
          <a:xfrm>
            <a:off x="7128957" y="1082043"/>
            <a:ext cx="2282357" cy="690701"/>
            <a:chOff x="7128957" y="1082043"/>
            <a:chExt cx="2282357" cy="690701"/>
          </a:xfrm>
        </p:grpSpPr>
        <p:cxnSp>
          <p:nvCxnSpPr>
            <p:cNvPr id="76" name="Straight Arrow Connector 75">
              <a:extLst>
                <a:ext uri="{FF2B5EF4-FFF2-40B4-BE49-F238E27FC236}">
                  <a16:creationId xmlns:a16="http://schemas.microsoft.com/office/drawing/2014/main" id="{AEE2547F-4D3B-41DD-95CC-301B650F060E}"/>
                </a:ext>
              </a:extLst>
            </p:cNvPr>
            <p:cNvCxnSpPr>
              <a:cxnSpLocks/>
            </p:cNvCxnSpPr>
            <p:nvPr/>
          </p:nvCxnSpPr>
          <p:spPr>
            <a:xfrm>
              <a:off x="7876411" y="1772744"/>
              <a:ext cx="52853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79FF0B94-A288-4720-B320-356EE070B702}"/>
                    </a:ext>
                  </a:extLst>
                </p:cNvPr>
                <p:cNvSpPr txBox="1"/>
                <p:nvPr/>
              </p:nvSpPr>
              <p:spPr>
                <a:xfrm>
                  <a:off x="7128957" y="1362109"/>
                  <a:ext cx="2282357"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𝑇</m:t>
                        </m:r>
                        <m:r>
                          <a:rPr lang="en-US" sz="2000" i="1" dirty="0" smtClean="0">
                            <a:latin typeface="Cambria Math" panose="02040503050406030204" pitchFamily="18" charset="0"/>
                          </a:rPr>
                          <m:t>=50 </m:t>
                        </m:r>
                        <m:r>
                          <a:rPr lang="en-US" sz="2000" b="0" i="1" dirty="0" smtClean="0">
                            <a:latin typeface="Cambria Math" panose="02040503050406030204" pitchFamily="18" charset="0"/>
                          </a:rPr>
                          <m:t>𝑛</m:t>
                        </m:r>
                        <m:r>
                          <a:rPr lang="de-DE" sz="2000" i="1" dirty="0" smtClean="0">
                            <a:latin typeface="Cambria Math" panose="02040503050406030204" pitchFamily="18" charset="0"/>
                          </a:rPr>
                          <m:t>𝑠</m:t>
                        </m:r>
                      </m:oMath>
                    </m:oMathPara>
                  </a14:m>
                  <a:endParaRPr lang="de-DE" sz="2000" dirty="0"/>
                </a:p>
              </p:txBody>
            </p:sp>
          </mc:Choice>
          <mc:Fallback xmlns="">
            <p:sp>
              <p:nvSpPr>
                <p:cNvPr id="79" name="TextBox 78">
                  <a:extLst>
                    <a:ext uri="{FF2B5EF4-FFF2-40B4-BE49-F238E27FC236}">
                      <a16:creationId xmlns:a16="http://schemas.microsoft.com/office/drawing/2014/main" id="{79FF0B94-A288-4720-B320-356EE070B702}"/>
                    </a:ext>
                  </a:extLst>
                </p:cNvPr>
                <p:cNvSpPr txBox="1">
                  <a:spLocks noRot="1" noChangeAspect="1" noMove="1" noResize="1" noEditPoints="1" noAdjustHandles="1" noChangeArrowheads="1" noChangeShapeType="1" noTextEdit="1"/>
                </p:cNvSpPr>
                <p:nvPr/>
              </p:nvSpPr>
              <p:spPr>
                <a:xfrm>
                  <a:off x="7128957" y="1362109"/>
                  <a:ext cx="2282357" cy="400110"/>
                </a:xfrm>
                <a:prstGeom prst="rect">
                  <a:avLst/>
                </a:prstGeom>
                <a:blipFill>
                  <a:blip r:embed="rId11"/>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2EA852BC-51D8-403D-A5DF-1B95F9D981AB}"/>
                    </a:ext>
                  </a:extLst>
                </p:cNvPr>
                <p:cNvSpPr txBox="1"/>
                <p:nvPr/>
              </p:nvSpPr>
              <p:spPr>
                <a:xfrm>
                  <a:off x="7513361" y="1082043"/>
                  <a:ext cx="141230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0" i="1" dirty="0" smtClean="0">
                            <a:latin typeface="Cambria Math" panose="02040503050406030204" pitchFamily="18" charset="0"/>
                            <a:cs typeface="Times New Roman" panose="02020603050405020304" pitchFamily="18" charset="0"/>
                          </a:rPr>
                          <m:t>(</m:t>
                        </m:r>
                        <m:r>
                          <a:rPr lang="en-US" sz="1800" b="0" i="1" dirty="0"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dirty="0" smtClean="0">
                                <a:latin typeface="Cambria Math" panose="02040503050406030204" pitchFamily="18" charset="0"/>
                                <a:cs typeface="Times New Roman" panose="02020603050405020304" pitchFamily="18" charset="0"/>
                              </a:rPr>
                            </m:ctrlPr>
                          </m:sSubPr>
                          <m:e>
                            <m:r>
                              <a:rPr lang="en-US" sz="1800" i="1" dirty="0">
                                <a:latin typeface="Cambria Math" panose="02040503050406030204" pitchFamily="18" charset="0"/>
                                <a:cs typeface="Times New Roman" panose="02020603050405020304" pitchFamily="18" charset="0"/>
                              </a:rPr>
                              <m:t>𝐿</m:t>
                            </m:r>
                          </m:e>
                          <m:sub>
                            <m:r>
                              <a:rPr lang="en-US" sz="1800" b="0" i="1" dirty="0" smtClean="0">
                                <a:latin typeface="Cambria Math" panose="02040503050406030204" pitchFamily="18" charset="0"/>
                                <a:cs typeface="Times New Roman" panose="02020603050405020304" pitchFamily="18" charset="0"/>
                              </a:rPr>
                              <m:t>1</m:t>
                            </m:r>
                          </m:sub>
                        </m:sSub>
                        <m:r>
                          <a:rPr lang="en-US" sz="1800" b="0" i="1" dirty="0" smtClean="0">
                            <a:latin typeface="Cambria Math" panose="02040503050406030204" pitchFamily="18" charset="0"/>
                            <a:cs typeface="Times New Roman" panose="02020603050405020304" pitchFamily="18" charset="0"/>
                          </a:rPr>
                          <m:t>−</m:t>
                        </m:r>
                        <m:sSub>
                          <m:sSubPr>
                            <m:ctrlPr>
                              <a:rPr lang="en-US" i="1" dirty="0">
                                <a:latin typeface="Cambria Math" panose="02040503050406030204" pitchFamily="18" charset="0"/>
                                <a:cs typeface="Times New Roman" panose="02020603050405020304" pitchFamily="18" charset="0"/>
                              </a:rPr>
                            </m:ctrlPr>
                          </m:sSubPr>
                          <m:e>
                            <m:r>
                              <a:rPr lang="en-US" i="1" dirty="0">
                                <a:latin typeface="Cambria Math" panose="02040503050406030204" pitchFamily="18" charset="0"/>
                                <a:cs typeface="Times New Roman" panose="02020603050405020304" pitchFamily="18" charset="0"/>
                              </a:rPr>
                              <m:t>𝐿</m:t>
                            </m:r>
                          </m:e>
                          <m:sub>
                            <m:r>
                              <a:rPr lang="en-US" b="0" i="1" dirty="0" smtClean="0">
                                <a:latin typeface="Cambria Math" panose="02040503050406030204" pitchFamily="18" charset="0"/>
                                <a:cs typeface="Times New Roman" panose="02020603050405020304" pitchFamily="18" charset="0"/>
                              </a:rPr>
                              <m:t>2</m:t>
                            </m:r>
                          </m:sub>
                        </m:sSub>
                        <m:r>
                          <a:rPr lang="en-US" b="0" i="1" dirty="0" smtClean="0">
                            <a:latin typeface="Cambria Math" panose="02040503050406030204" pitchFamily="18" charset="0"/>
                            <a:cs typeface="Times New Roman" panose="02020603050405020304" pitchFamily="18" charset="0"/>
                          </a:rPr>
                          <m:t>)</m:t>
                        </m:r>
                      </m:oMath>
                    </m:oMathPara>
                  </a14:m>
                  <a:endParaRPr lang="de-DE" dirty="0"/>
                </a:p>
              </p:txBody>
            </p:sp>
          </mc:Choice>
          <mc:Fallback xmlns="">
            <p:sp>
              <p:nvSpPr>
                <p:cNvPr id="84" name="TextBox 83">
                  <a:extLst>
                    <a:ext uri="{FF2B5EF4-FFF2-40B4-BE49-F238E27FC236}">
                      <a16:creationId xmlns:a16="http://schemas.microsoft.com/office/drawing/2014/main" id="{2EA852BC-51D8-403D-A5DF-1B95F9D981AB}"/>
                    </a:ext>
                  </a:extLst>
                </p:cNvPr>
                <p:cNvSpPr txBox="1">
                  <a:spLocks noRot="1" noChangeAspect="1" noMove="1" noResize="1" noEditPoints="1" noAdjustHandles="1" noChangeArrowheads="1" noChangeShapeType="1" noTextEdit="1"/>
                </p:cNvSpPr>
                <p:nvPr/>
              </p:nvSpPr>
              <p:spPr>
                <a:xfrm>
                  <a:off x="7513361" y="1082043"/>
                  <a:ext cx="1412306" cy="369332"/>
                </a:xfrm>
                <a:prstGeom prst="rect">
                  <a:avLst/>
                </a:prstGeom>
                <a:blipFill>
                  <a:blip r:embed="rId12"/>
                  <a:stretch>
                    <a:fillRect b="-13333"/>
                  </a:stretch>
                </a:blipFill>
              </p:spPr>
              <p:txBody>
                <a:bodyPr/>
                <a:lstStyle/>
                <a:p>
                  <a:r>
                    <a:rPr lang="de-DE">
                      <a:noFill/>
                    </a:rPr>
                    <a:t> </a:t>
                  </a:r>
                </a:p>
              </p:txBody>
            </p:sp>
          </mc:Fallback>
        </mc:AlternateContent>
      </p:grpSp>
      <p:grpSp>
        <p:nvGrpSpPr>
          <p:cNvPr id="28" name="Group 27">
            <a:extLst>
              <a:ext uri="{FF2B5EF4-FFF2-40B4-BE49-F238E27FC236}">
                <a16:creationId xmlns:a16="http://schemas.microsoft.com/office/drawing/2014/main" id="{EC31AF9C-41D6-4D20-84B7-051D6A7B01F6}"/>
              </a:ext>
            </a:extLst>
          </p:cNvPr>
          <p:cNvGrpSpPr/>
          <p:nvPr/>
        </p:nvGrpSpPr>
        <p:grpSpPr>
          <a:xfrm>
            <a:off x="1735503" y="3994640"/>
            <a:ext cx="3885430" cy="1651206"/>
            <a:chOff x="1735503" y="3994640"/>
            <a:chExt cx="3885430" cy="1651206"/>
          </a:xfrm>
        </p:grpSpPr>
        <p:sp>
          <p:nvSpPr>
            <p:cNvPr id="32" name="Arrow: Circular 29">
              <a:extLst>
                <a:ext uri="{FF2B5EF4-FFF2-40B4-BE49-F238E27FC236}">
                  <a16:creationId xmlns:a16="http://schemas.microsoft.com/office/drawing/2014/main" id="{605E68D6-B442-4C22-8CBD-D745223B600E}"/>
                </a:ext>
              </a:extLst>
            </p:cNvPr>
            <p:cNvSpPr/>
            <p:nvPr/>
          </p:nvSpPr>
          <p:spPr>
            <a:xfrm rot="11436321">
              <a:off x="1735503" y="4497000"/>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1" name="Arrow: Circular 29">
              <a:extLst>
                <a:ext uri="{FF2B5EF4-FFF2-40B4-BE49-F238E27FC236}">
                  <a16:creationId xmlns:a16="http://schemas.microsoft.com/office/drawing/2014/main" id="{04C24949-BE50-44FA-ABC1-05A88C762818}"/>
                </a:ext>
              </a:extLst>
            </p:cNvPr>
            <p:cNvSpPr/>
            <p:nvPr/>
          </p:nvSpPr>
          <p:spPr>
            <a:xfrm rot="5400000" flipV="1">
              <a:off x="3786851" y="5237337"/>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0" name="Arrow: Circular 29">
              <a:extLst>
                <a:ext uri="{FF2B5EF4-FFF2-40B4-BE49-F238E27FC236}">
                  <a16:creationId xmlns:a16="http://schemas.microsoft.com/office/drawing/2014/main" id="{8C99EAFE-7225-4745-A2C6-2F1F601A506F}"/>
                </a:ext>
              </a:extLst>
            </p:cNvPr>
            <p:cNvSpPr/>
            <p:nvPr/>
          </p:nvSpPr>
          <p:spPr>
            <a:xfrm>
              <a:off x="3440951" y="3994640"/>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3" name="Arrow: Circular 29">
              <a:extLst>
                <a:ext uri="{FF2B5EF4-FFF2-40B4-BE49-F238E27FC236}">
                  <a16:creationId xmlns:a16="http://schemas.microsoft.com/office/drawing/2014/main" id="{AB5B8CA2-9F79-4976-ACFC-2D43E6F8087C}"/>
                </a:ext>
              </a:extLst>
            </p:cNvPr>
            <p:cNvSpPr/>
            <p:nvPr/>
          </p:nvSpPr>
          <p:spPr>
            <a:xfrm rot="14855527" flipV="1">
              <a:off x="5189199" y="498749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nvGrpSpPr>
          <p:cNvPr id="23" name="Group 22">
            <a:extLst>
              <a:ext uri="{FF2B5EF4-FFF2-40B4-BE49-F238E27FC236}">
                <a16:creationId xmlns:a16="http://schemas.microsoft.com/office/drawing/2014/main" id="{8B4BF202-49EC-4801-B741-95B574760606}"/>
              </a:ext>
            </a:extLst>
          </p:cNvPr>
          <p:cNvGrpSpPr/>
          <p:nvPr/>
        </p:nvGrpSpPr>
        <p:grpSpPr>
          <a:xfrm>
            <a:off x="250329" y="2560949"/>
            <a:ext cx="4876015" cy="1467632"/>
            <a:chOff x="250329" y="2560949"/>
            <a:chExt cx="4876015" cy="1467632"/>
          </a:xfrm>
        </p:grpSpPr>
        <p:sp>
          <p:nvSpPr>
            <p:cNvPr id="14" name="Freeform: Shape 13">
              <a:extLst>
                <a:ext uri="{FF2B5EF4-FFF2-40B4-BE49-F238E27FC236}">
                  <a16:creationId xmlns:a16="http://schemas.microsoft.com/office/drawing/2014/main" id="{FDA1A463-326C-42D9-9C11-4FB98BD79F62}"/>
                </a:ext>
              </a:extLst>
            </p:cNvPr>
            <p:cNvSpPr/>
            <p:nvPr/>
          </p:nvSpPr>
          <p:spPr>
            <a:xfrm>
              <a:off x="250329" y="3158026"/>
              <a:ext cx="3304761" cy="870555"/>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Box 16">
              <a:extLst>
                <a:ext uri="{FF2B5EF4-FFF2-40B4-BE49-F238E27FC236}">
                  <a16:creationId xmlns:a16="http://schemas.microsoft.com/office/drawing/2014/main" id="{A0AC9EDC-93B4-43E1-A82A-C1609FF48A6E}"/>
                </a:ext>
              </a:extLst>
            </p:cNvPr>
            <p:cNvSpPr txBox="1"/>
            <p:nvPr/>
          </p:nvSpPr>
          <p:spPr>
            <a:xfrm>
              <a:off x="3875681" y="2560949"/>
              <a:ext cx="1250663" cy="830997"/>
            </a:xfrm>
            <a:prstGeom prst="rect">
              <a:avLst/>
            </a:prstGeom>
            <a:noFill/>
          </p:spPr>
          <p:txBody>
            <a:bodyPr wrap="none" rtlCol="0">
              <a:spAutoFit/>
            </a:bodyPr>
            <a:lstStyle/>
            <a:p>
              <a:pPr algn="ctr"/>
              <a:r>
                <a:rPr lang="en-US" sz="2400" dirty="0"/>
                <a:t>Photo</a:t>
              </a:r>
            </a:p>
            <a:p>
              <a:pPr algn="ctr"/>
              <a:r>
                <a:rPr lang="en-US" sz="2400" dirty="0"/>
                <a:t>detector</a:t>
              </a:r>
              <a:endParaRPr lang="de-DE" sz="2000" dirty="0"/>
            </a:p>
          </p:txBody>
        </p:sp>
        <p:grpSp>
          <p:nvGrpSpPr>
            <p:cNvPr id="22" name="Group 21">
              <a:extLst>
                <a:ext uri="{FF2B5EF4-FFF2-40B4-BE49-F238E27FC236}">
                  <a16:creationId xmlns:a16="http://schemas.microsoft.com/office/drawing/2014/main" id="{BC4FEAA4-93DE-4444-AAD5-880B164C5B86}"/>
                </a:ext>
              </a:extLst>
            </p:cNvPr>
            <p:cNvGrpSpPr/>
            <p:nvPr/>
          </p:nvGrpSpPr>
          <p:grpSpPr>
            <a:xfrm>
              <a:off x="1596691" y="3235455"/>
              <a:ext cx="1429011" cy="735378"/>
              <a:chOff x="1596691" y="3235455"/>
              <a:chExt cx="1429011" cy="735378"/>
            </a:xfrm>
          </p:grpSpPr>
          <p:sp>
            <p:nvSpPr>
              <p:cNvPr id="120" name="TextBox 119">
                <a:extLst>
                  <a:ext uri="{FF2B5EF4-FFF2-40B4-BE49-F238E27FC236}">
                    <a16:creationId xmlns:a16="http://schemas.microsoft.com/office/drawing/2014/main" id="{9EA09C64-58B0-4172-A1CB-66626E463DD3}"/>
                  </a:ext>
                </a:extLst>
              </p:cNvPr>
              <p:cNvSpPr txBox="1"/>
              <p:nvPr/>
            </p:nvSpPr>
            <p:spPr>
              <a:xfrm rot="20534632">
                <a:off x="1596691" y="3235455"/>
                <a:ext cx="1429011" cy="461665"/>
              </a:xfrm>
              <a:prstGeom prst="rect">
                <a:avLst/>
              </a:prstGeom>
              <a:noFill/>
            </p:spPr>
            <p:txBody>
              <a:bodyPr wrap="square" rtlCol="0">
                <a:spAutoFit/>
              </a:bodyPr>
              <a:lstStyle/>
              <a:p>
                <a:r>
                  <a:rPr lang="en-US" sz="2400" dirty="0"/>
                  <a:t>switch</a:t>
                </a:r>
                <a:endParaRPr lang="de-DE" sz="2400" dirty="0"/>
              </a:p>
            </p:txBody>
          </p:sp>
          <p:sp>
            <p:nvSpPr>
              <p:cNvPr id="15" name="Oval 14">
                <a:extLst>
                  <a:ext uri="{FF2B5EF4-FFF2-40B4-BE49-F238E27FC236}">
                    <a16:creationId xmlns:a16="http://schemas.microsoft.com/office/drawing/2014/main" id="{4DD7A355-CF3F-4844-9615-74A7630B28FD}"/>
                  </a:ext>
                </a:extLst>
              </p:cNvPr>
              <p:cNvSpPr/>
              <p:nvPr/>
            </p:nvSpPr>
            <p:spPr>
              <a:xfrm rot="20924840">
                <a:off x="2002873" y="3717969"/>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 name="Flowchart: Delay 15">
              <a:extLst>
                <a:ext uri="{FF2B5EF4-FFF2-40B4-BE49-F238E27FC236}">
                  <a16:creationId xmlns:a16="http://schemas.microsoft.com/office/drawing/2014/main" id="{F87B1A50-4B78-4F2E-ADF3-3C2DF2F18CC1}"/>
                </a:ext>
              </a:extLst>
            </p:cNvPr>
            <p:cNvSpPr/>
            <p:nvPr/>
          </p:nvSpPr>
          <p:spPr>
            <a:xfrm>
              <a:off x="3413610" y="2778655"/>
              <a:ext cx="627207" cy="326234"/>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2" name="Group 51">
            <a:extLst>
              <a:ext uri="{FF2B5EF4-FFF2-40B4-BE49-F238E27FC236}">
                <a16:creationId xmlns:a16="http://schemas.microsoft.com/office/drawing/2014/main" id="{EF1D20F2-98AF-4F9C-9196-94ABCF3A287E}"/>
              </a:ext>
            </a:extLst>
          </p:cNvPr>
          <p:cNvGrpSpPr/>
          <p:nvPr/>
        </p:nvGrpSpPr>
        <p:grpSpPr>
          <a:xfrm>
            <a:off x="2960562" y="2061955"/>
            <a:ext cx="3021740" cy="1560705"/>
            <a:chOff x="2960562" y="2061955"/>
            <a:chExt cx="3021740" cy="1560705"/>
          </a:xfrm>
        </p:grpSpPr>
        <p:sp>
          <p:nvSpPr>
            <p:cNvPr id="39" name="Oval 38">
              <a:extLst>
                <a:ext uri="{FF2B5EF4-FFF2-40B4-BE49-F238E27FC236}">
                  <a16:creationId xmlns:a16="http://schemas.microsoft.com/office/drawing/2014/main" id="{1E86B9FB-51B1-42DA-BB4F-E7FD0173AB5C}"/>
                </a:ext>
              </a:extLst>
            </p:cNvPr>
            <p:cNvSpPr/>
            <p:nvPr/>
          </p:nvSpPr>
          <p:spPr>
            <a:xfrm>
              <a:off x="2960562" y="3248971"/>
              <a:ext cx="396142" cy="373689"/>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2" name="Connector: Curved 41">
              <a:extLst>
                <a:ext uri="{FF2B5EF4-FFF2-40B4-BE49-F238E27FC236}">
                  <a16:creationId xmlns:a16="http://schemas.microsoft.com/office/drawing/2014/main" id="{59B525AD-CF29-43B0-A185-0E523A56D3FE}"/>
                </a:ext>
              </a:extLst>
            </p:cNvPr>
            <p:cNvCxnSpPr>
              <a:cxnSpLocks/>
              <a:stCxn id="39" idx="1"/>
            </p:cNvCxnSpPr>
            <p:nvPr/>
          </p:nvCxnSpPr>
          <p:spPr>
            <a:xfrm rot="5400000" flipH="1" flipV="1">
              <a:off x="3879568" y="1200962"/>
              <a:ext cx="1241742" cy="2963727"/>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316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5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10" presetClass="entr" presetSubtype="0"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138"/>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7EF98-8C20-499E-9504-C4992DE45311}"/>
              </a:ext>
            </a:extLst>
          </p:cNvPr>
          <p:cNvSpPr>
            <a:spLocks noGrp="1"/>
          </p:cNvSpPr>
          <p:nvPr>
            <p:ph type="title"/>
          </p:nvPr>
        </p:nvSpPr>
        <p:spPr/>
        <p:txBody>
          <a:bodyPr/>
          <a:lstStyle/>
          <a:p>
            <a:r>
              <a:rPr lang="en-US" dirty="0"/>
              <a:t>Mapping onto 1D synthetic space</a:t>
            </a:r>
            <a:endParaRPr lang="de-DE"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028A78C-0A71-4D62-973E-279D9D0021FA}"/>
                  </a:ext>
                </a:extLst>
              </p:cNvPr>
              <p:cNvSpPr>
                <a:spLocks noGrp="1"/>
              </p:cNvSpPr>
              <p:nvPr>
                <p:ph idx="1"/>
              </p:nvPr>
            </p:nvSpPr>
            <p:spPr>
              <a:xfrm>
                <a:off x="838199" y="1103449"/>
                <a:ext cx="5440733" cy="999142"/>
              </a:xfrm>
            </p:spPr>
            <p:txBody>
              <a:bodyPr>
                <a:noAutofit/>
              </a:bodyPr>
              <a:lstStyle/>
              <a:p>
                <a:r>
                  <a:rPr lang="en-US" sz="2400" dirty="0"/>
                  <a:t>By time division multiplexing technique, pulses are delayed (</a:t>
                </a: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−1</m:t>
                    </m:r>
                  </m:oMath>
                </a14:m>
                <a:r>
                  <a:rPr lang="en-US" sz="2400" dirty="0"/>
                  <a:t>) in loop </a:t>
                </a:r>
                <a:r>
                  <a:rPr lang="en-US" sz="2400" i="1" dirty="0">
                    <a:latin typeface="Times New Roman" panose="02020603050405020304" pitchFamily="18" charset="0"/>
                    <a:cs typeface="Times New Roman" panose="02020603050405020304" pitchFamily="18" charset="0"/>
                  </a:rPr>
                  <a:t>v</a:t>
                </a:r>
                <a:r>
                  <a:rPr lang="en-US" sz="2400" dirty="0"/>
                  <a:t> and advanced (</a:t>
                </a: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+1</m:t>
                    </m:r>
                  </m:oMath>
                </a14:m>
                <a:r>
                  <a:rPr lang="en-US" sz="2400" dirty="0"/>
                  <a:t>) in loop </a:t>
                </a:r>
                <a:r>
                  <a:rPr lang="en-US" sz="2400" i="1" dirty="0">
                    <a:latin typeface="Times New Roman" panose="02020603050405020304" pitchFamily="18" charset="0"/>
                    <a:cs typeface="Times New Roman" panose="02020603050405020304" pitchFamily="18" charset="0"/>
                  </a:rPr>
                  <a:t>u</a:t>
                </a:r>
                <a:r>
                  <a:rPr lang="en-US" sz="2400" dirty="0"/>
                  <a:t>.</a:t>
                </a:r>
              </a:p>
            </p:txBody>
          </p:sp>
        </mc:Choice>
        <mc:Fallback xmlns="">
          <p:sp>
            <p:nvSpPr>
              <p:cNvPr id="3" name="Content Placeholder 2">
                <a:extLst>
                  <a:ext uri="{FF2B5EF4-FFF2-40B4-BE49-F238E27FC236}">
                    <a16:creationId xmlns:a16="http://schemas.microsoft.com/office/drawing/2014/main" id="{8028A78C-0A71-4D62-973E-279D9D0021FA}"/>
                  </a:ext>
                </a:extLst>
              </p:cNvPr>
              <p:cNvSpPr>
                <a:spLocks noGrp="1" noRot="1" noChangeAspect="1" noMove="1" noResize="1" noEditPoints="1" noAdjustHandles="1" noChangeArrowheads="1" noChangeShapeType="1" noTextEdit="1"/>
              </p:cNvSpPr>
              <p:nvPr>
                <p:ph idx="1"/>
              </p:nvPr>
            </p:nvSpPr>
            <p:spPr>
              <a:xfrm>
                <a:off x="838199" y="1103449"/>
                <a:ext cx="5440733" cy="999142"/>
              </a:xfrm>
              <a:blipFill>
                <a:blip r:embed="rId2"/>
                <a:stretch>
                  <a:fillRect l="-1456" t="-3049" r="-1344" b="-42073"/>
                </a:stretch>
              </a:blipFill>
            </p:spPr>
            <p:txBody>
              <a:bodyPr/>
              <a:lstStyle/>
              <a:p>
                <a:r>
                  <a:rPr lang="de-DE">
                    <a:noFill/>
                  </a:rPr>
                  <a:t> </a:t>
                </a:r>
              </a:p>
            </p:txBody>
          </p:sp>
        </mc:Fallback>
      </mc:AlternateContent>
      <p:grpSp>
        <p:nvGrpSpPr>
          <p:cNvPr id="15" name="Group 14">
            <a:extLst>
              <a:ext uri="{FF2B5EF4-FFF2-40B4-BE49-F238E27FC236}">
                <a16:creationId xmlns:a16="http://schemas.microsoft.com/office/drawing/2014/main" id="{7CE59AA8-4DF1-450E-97C0-1971C8B3C135}"/>
              </a:ext>
            </a:extLst>
          </p:cNvPr>
          <p:cNvGrpSpPr/>
          <p:nvPr/>
        </p:nvGrpSpPr>
        <p:grpSpPr>
          <a:xfrm>
            <a:off x="5419052" y="5020532"/>
            <a:ext cx="5941950" cy="1543407"/>
            <a:chOff x="5419052" y="5020532"/>
            <a:chExt cx="5941950" cy="1543407"/>
          </a:xfrm>
        </p:grpSpPr>
        <mc:AlternateContent xmlns:mc="http://schemas.openxmlformats.org/markup-compatibility/2006" xmlns:a14="http://schemas.microsoft.com/office/drawing/2010/main">
          <mc:Choice Requires="a14">
            <p:sp>
              <p:nvSpPr>
                <p:cNvPr id="6" name="CaixaDeTexto 56">
                  <a:extLst>
                    <a:ext uri="{FF2B5EF4-FFF2-40B4-BE49-F238E27FC236}">
                      <a16:creationId xmlns:a16="http://schemas.microsoft.com/office/drawing/2014/main" id="{276D0C60-8311-4CE4-930A-6D528D1B9D9F}"/>
                    </a:ext>
                  </a:extLst>
                </p:cNvPr>
                <p:cNvSpPr txBox="1"/>
                <p:nvPr/>
              </p:nvSpPr>
              <p:spPr>
                <a:xfrm>
                  <a:off x="5646951" y="5403985"/>
                  <a:ext cx="3594509" cy="7548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i="1" smtClean="0">
                                <a:latin typeface="Cambria Math" panose="02040503050406030204" pitchFamily="18" charset="0"/>
                              </a:rPr>
                            </m:ctrlPr>
                          </m:dPr>
                          <m:e>
                            <m:m>
                              <m:mPr>
                                <m:mcs>
                                  <m:mc>
                                    <m:mcPr>
                                      <m:count m:val="1"/>
                                      <m:mcJc m:val="center"/>
                                    </m:mcPr>
                                  </m:mc>
                                </m:mcs>
                                <m:ctrlPr>
                                  <a:rPr lang="en-US" sz="2400" i="1" smtClean="0">
                                    <a:latin typeface="Cambria Math" panose="02040503050406030204" pitchFamily="18" charset="0"/>
                                  </a:rPr>
                                </m:ctrlPr>
                              </m:mPr>
                              <m:mr>
                                <m:e>
                                  <m:sSup>
                                    <m:sSupPr>
                                      <m:ctrlPr>
                                        <a:rPr lang="en-US" sz="2400" i="1">
                                          <a:latin typeface="Cambria Math" panose="02040503050406030204" pitchFamily="18" charset="0"/>
                                        </a:rPr>
                                      </m:ctrlPr>
                                    </m:sSupPr>
                                    <m:e>
                                      <m:r>
                                        <a:rPr lang="en-US" sz="2400" i="1">
                                          <a:latin typeface="Cambria Math" panose="02040503050406030204" pitchFamily="18" charset="0"/>
                                        </a:rPr>
                                        <m:t>𝑢</m:t>
                                      </m:r>
                                    </m:e>
                                    <m:sup>
                                      <m:r>
                                        <a:rPr lang="en-US" sz="2400" i="1">
                                          <a:latin typeface="Cambria Math" panose="02040503050406030204" pitchFamily="18" charset="0"/>
                                        </a:rPr>
                                        <m:t>𝑚</m:t>
                                      </m:r>
                                      <m:r>
                                        <a:rPr lang="en-US" sz="2400" i="1">
                                          <a:latin typeface="Cambria Math" panose="02040503050406030204" pitchFamily="18" charset="0"/>
                                        </a:rPr>
                                        <m:t>+1</m:t>
                                      </m:r>
                                    </m:sup>
                                  </m:sSup>
                                </m:e>
                              </m:mr>
                              <m:mr>
                                <m:e>
                                  <m:sSup>
                                    <m:sSupPr>
                                      <m:ctrlPr>
                                        <a:rPr lang="en-US" sz="2400" i="1">
                                          <a:latin typeface="Cambria Math" panose="02040503050406030204" pitchFamily="18" charset="0"/>
                                        </a:rPr>
                                      </m:ctrlPr>
                                    </m:sSupPr>
                                    <m:e>
                                      <m:r>
                                        <a:rPr lang="en-US" sz="2400" b="0" i="1" smtClean="0">
                                          <a:latin typeface="Cambria Math" panose="02040503050406030204" pitchFamily="18" charset="0"/>
                                        </a:rPr>
                                        <m:t>𝑣</m:t>
                                      </m:r>
                                    </m:e>
                                    <m:sup>
                                      <m:r>
                                        <a:rPr lang="en-US" sz="2400" i="1">
                                          <a:latin typeface="Cambria Math" panose="02040503050406030204" pitchFamily="18" charset="0"/>
                                        </a:rPr>
                                        <m:t>𝑚</m:t>
                                      </m:r>
                                      <m:r>
                                        <a:rPr lang="en-US" sz="2400" i="1">
                                          <a:latin typeface="Cambria Math" panose="02040503050406030204" pitchFamily="18" charset="0"/>
                                        </a:rPr>
                                        <m:t>+1</m:t>
                                      </m:r>
                                    </m:sup>
                                  </m:sSup>
                                </m:e>
                              </m:mr>
                            </m:m>
                          </m:e>
                        </m:d>
                        <m:r>
                          <a:rPr lang="en-US" sz="2400" b="0" i="1" smtClean="0">
                            <a:latin typeface="Cambria Math" panose="02040503050406030204" pitchFamily="18" charset="0"/>
                          </a:rPr>
                          <m:t>=</m:t>
                        </m:r>
                        <m:d>
                          <m:dPr>
                            <m:ctrlPr>
                              <a:rPr lang="en-US" sz="2400" i="1" smtClean="0">
                                <a:latin typeface="Cambria Math" panose="02040503050406030204" pitchFamily="18" charset="0"/>
                              </a:rPr>
                            </m:ctrlPr>
                          </m:dPr>
                          <m:e>
                            <m:m>
                              <m:mPr>
                                <m:mcs>
                                  <m:mc>
                                    <m:mcPr>
                                      <m:count m:val="2"/>
                                      <m:mcJc m:val="center"/>
                                    </m:mcPr>
                                  </m:mc>
                                </m:mcs>
                                <m:ctrlPr>
                                  <a:rPr lang="en-US" sz="2400" b="1" i="1">
                                    <a:latin typeface="Cambria Math" panose="02040503050406030204" pitchFamily="18" charset="0"/>
                                  </a:rPr>
                                </m:ctrlPr>
                              </m:mPr>
                              <m:mr>
                                <m:e>
                                  <m:r>
                                    <m:rPr>
                                      <m:brk m:alnAt="7"/>
                                    </m:rPr>
                                    <a:rPr lang="en-US" sz="2400" b="1" i="1" smtClean="0">
                                      <a:latin typeface="Cambria Math" panose="02040503050406030204" pitchFamily="18" charset="0"/>
                                    </a:rPr>
                                    <m:t>𝒕</m:t>
                                  </m:r>
                                </m:e>
                                <m:e>
                                  <m:r>
                                    <a:rPr lang="en-US" sz="2400" b="1" i="1" smtClean="0">
                                      <a:latin typeface="Cambria Math" panose="02040503050406030204" pitchFamily="18" charset="0"/>
                                    </a:rPr>
                                    <m:t>𝒊𝒓</m:t>
                                  </m:r>
                                </m:e>
                              </m:mr>
                              <m:mr>
                                <m:e>
                                  <m:r>
                                    <a:rPr lang="en-US" sz="2400" b="1" i="1" smtClean="0">
                                      <a:latin typeface="Cambria Math" panose="02040503050406030204" pitchFamily="18" charset="0"/>
                                    </a:rPr>
                                    <m:t>𝒊𝒓</m:t>
                                  </m:r>
                                </m:e>
                                <m:e>
                                  <m:r>
                                    <a:rPr lang="en-US" sz="2400" b="1" i="1" smtClean="0">
                                      <a:latin typeface="Cambria Math" panose="02040503050406030204" pitchFamily="18" charset="0"/>
                                    </a:rPr>
                                    <m:t>𝒕</m:t>
                                  </m:r>
                                </m:e>
                              </m:mr>
                            </m:m>
                          </m:e>
                        </m:d>
                        <m:d>
                          <m:dPr>
                            <m:ctrlPr>
                              <a:rPr lang="en-US" sz="2400" i="1">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p>
                                    <m:sSupPr>
                                      <m:ctrlPr>
                                        <a:rPr lang="en-US" sz="2400" i="1">
                                          <a:latin typeface="Cambria Math" panose="02040503050406030204" pitchFamily="18" charset="0"/>
                                        </a:rPr>
                                      </m:ctrlPr>
                                    </m:sSupPr>
                                    <m:e>
                                      <m:r>
                                        <a:rPr lang="en-US" sz="2400" i="1">
                                          <a:latin typeface="Cambria Math" panose="02040503050406030204" pitchFamily="18" charset="0"/>
                                        </a:rPr>
                                        <m:t>𝑢</m:t>
                                      </m:r>
                                    </m:e>
                                    <m:sup>
                                      <m:r>
                                        <a:rPr lang="en-US" sz="2400" i="1">
                                          <a:latin typeface="Cambria Math" panose="02040503050406030204" pitchFamily="18" charset="0"/>
                                        </a:rPr>
                                        <m:t>𝑚</m:t>
                                      </m:r>
                                    </m:sup>
                                  </m:sSup>
                                </m:e>
                              </m:mr>
                              <m:mr>
                                <m:e>
                                  <m:sSup>
                                    <m:sSupPr>
                                      <m:ctrlPr>
                                        <a:rPr lang="en-US" sz="2400" i="1">
                                          <a:latin typeface="Cambria Math" panose="02040503050406030204" pitchFamily="18" charset="0"/>
                                        </a:rPr>
                                      </m:ctrlPr>
                                    </m:sSupPr>
                                    <m:e>
                                      <m:r>
                                        <a:rPr lang="en-US" sz="2400" i="1">
                                          <a:latin typeface="Cambria Math" panose="02040503050406030204" pitchFamily="18" charset="0"/>
                                        </a:rPr>
                                        <m:t>𝑣</m:t>
                                      </m:r>
                                    </m:e>
                                    <m:sup>
                                      <m:r>
                                        <a:rPr lang="en-US" sz="2400" i="1">
                                          <a:latin typeface="Cambria Math" panose="02040503050406030204" pitchFamily="18" charset="0"/>
                                        </a:rPr>
                                        <m:t>𝑚</m:t>
                                      </m:r>
                                    </m:sup>
                                  </m:sSup>
                                </m:e>
                              </m:mr>
                            </m:m>
                          </m:e>
                        </m:d>
                      </m:oMath>
                    </m:oMathPara>
                  </a14:m>
                  <a:endParaRPr lang="en-US" sz="2400" dirty="0"/>
                </a:p>
              </p:txBody>
            </p:sp>
          </mc:Choice>
          <mc:Fallback xmlns="">
            <p:sp>
              <p:nvSpPr>
                <p:cNvPr id="6" name="CaixaDeTexto 56">
                  <a:extLst>
                    <a:ext uri="{FF2B5EF4-FFF2-40B4-BE49-F238E27FC236}">
                      <a16:creationId xmlns:a16="http://schemas.microsoft.com/office/drawing/2014/main" id="{276D0C60-8311-4CE4-930A-6D528D1B9D9F}"/>
                    </a:ext>
                  </a:extLst>
                </p:cNvPr>
                <p:cNvSpPr txBox="1">
                  <a:spLocks noRot="1" noChangeAspect="1" noMove="1" noResize="1" noEditPoints="1" noAdjustHandles="1" noChangeArrowheads="1" noChangeShapeType="1" noTextEdit="1"/>
                </p:cNvSpPr>
                <p:nvPr/>
              </p:nvSpPr>
              <p:spPr>
                <a:xfrm>
                  <a:off x="5646951" y="5403985"/>
                  <a:ext cx="3594509" cy="754822"/>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1860FCC-8EE7-4CF6-B819-16283A7BCD21}"/>
                    </a:ext>
                  </a:extLst>
                </p:cNvPr>
                <p:cNvSpPr txBox="1"/>
                <p:nvPr/>
              </p:nvSpPr>
              <p:spPr>
                <a:xfrm>
                  <a:off x="5419052" y="6158807"/>
                  <a:ext cx="1892378" cy="400110"/>
                </a:xfrm>
                <a:prstGeom prst="rect">
                  <a:avLst/>
                </a:prstGeom>
                <a:noFill/>
              </p:spPr>
              <p:txBody>
                <a:bodyPr wrap="none" rtlCol="0">
                  <a:spAutoFit/>
                </a:bodyPr>
                <a:lstStyle/>
                <a:p>
                  <a:r>
                    <a:rPr lang="en-US" sz="2000" dirty="0"/>
                    <a:t>time step </a:t>
                  </a:r>
                  <a14:m>
                    <m:oMath xmlns:m="http://schemas.openxmlformats.org/officeDocument/2006/math">
                      <m:r>
                        <a:rPr lang="en-US" sz="2000" i="1" dirty="0" smtClean="0">
                          <a:latin typeface="Cambria Math" panose="02040503050406030204" pitchFamily="18" charset="0"/>
                          <a:cs typeface="Times New Roman" panose="02020603050405020304" pitchFamily="18" charset="0"/>
                        </a:rPr>
                        <m:t>𝑚</m:t>
                      </m:r>
                      <m:r>
                        <a:rPr lang="en-US" sz="2000" b="0" i="1" dirty="0" smtClean="0">
                          <a:latin typeface="Cambria Math" panose="02040503050406030204" pitchFamily="18" charset="0"/>
                          <a:cs typeface="Times New Roman" panose="02020603050405020304" pitchFamily="18" charset="0"/>
                        </a:rPr>
                        <m:t>+1</m:t>
                      </m:r>
                    </m:oMath>
                  </a14:m>
                  <a:endParaRPr lang="de-DE" sz="2000" i="1" dirty="0">
                    <a:latin typeface="Times New Roman" panose="02020603050405020304" pitchFamily="18" charset="0"/>
                    <a:cs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C1860FCC-8EE7-4CF6-B819-16283A7BCD21}"/>
                    </a:ext>
                  </a:extLst>
                </p:cNvPr>
                <p:cNvSpPr txBox="1">
                  <a:spLocks noRot="1" noChangeAspect="1" noMove="1" noResize="1" noEditPoints="1" noAdjustHandles="1" noChangeArrowheads="1" noChangeShapeType="1" noTextEdit="1"/>
                </p:cNvSpPr>
                <p:nvPr/>
              </p:nvSpPr>
              <p:spPr>
                <a:xfrm>
                  <a:off x="5419052" y="6158807"/>
                  <a:ext cx="1892378" cy="400110"/>
                </a:xfrm>
                <a:prstGeom prst="rect">
                  <a:avLst/>
                </a:prstGeom>
                <a:blipFill>
                  <a:blip r:embed="rId4"/>
                  <a:stretch>
                    <a:fillRect l="-3548" t="-7576" b="-2575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B47ECDD-4A53-4BD7-85C9-B8EB423B1D96}"/>
                    </a:ext>
                  </a:extLst>
                </p:cNvPr>
                <p:cNvSpPr txBox="1"/>
                <p:nvPr/>
              </p:nvSpPr>
              <p:spPr>
                <a:xfrm>
                  <a:off x="8026015" y="6163829"/>
                  <a:ext cx="1443344" cy="400110"/>
                </a:xfrm>
                <a:prstGeom prst="rect">
                  <a:avLst/>
                </a:prstGeom>
                <a:noFill/>
              </p:spPr>
              <p:txBody>
                <a:bodyPr wrap="none" rtlCol="0">
                  <a:spAutoFit/>
                </a:bodyPr>
                <a:lstStyle/>
                <a:p>
                  <a:r>
                    <a:rPr lang="en-US" sz="2000" dirty="0"/>
                    <a:t>time step </a:t>
                  </a:r>
                  <a14:m>
                    <m:oMath xmlns:m="http://schemas.openxmlformats.org/officeDocument/2006/math">
                      <m:r>
                        <a:rPr lang="en-US" sz="2000" i="1" dirty="0" smtClean="0">
                          <a:latin typeface="Cambria Math" panose="02040503050406030204" pitchFamily="18" charset="0"/>
                          <a:cs typeface="Times New Roman" panose="02020603050405020304" pitchFamily="18" charset="0"/>
                        </a:rPr>
                        <m:t>𝑚</m:t>
                      </m:r>
                    </m:oMath>
                  </a14:m>
                  <a:endParaRPr lang="de-DE" sz="2000" i="1" dirty="0">
                    <a:latin typeface="Times New Roman" panose="02020603050405020304" pitchFamily="18"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CB47ECDD-4A53-4BD7-85C9-B8EB423B1D96}"/>
                    </a:ext>
                  </a:extLst>
                </p:cNvPr>
                <p:cNvSpPr txBox="1">
                  <a:spLocks noRot="1" noChangeAspect="1" noMove="1" noResize="1" noEditPoints="1" noAdjustHandles="1" noChangeArrowheads="1" noChangeShapeType="1" noTextEdit="1"/>
                </p:cNvSpPr>
                <p:nvPr/>
              </p:nvSpPr>
              <p:spPr>
                <a:xfrm>
                  <a:off x="8026015" y="6163829"/>
                  <a:ext cx="1443344" cy="400110"/>
                </a:xfrm>
                <a:prstGeom prst="rect">
                  <a:avLst/>
                </a:prstGeom>
                <a:blipFill>
                  <a:blip r:embed="rId5"/>
                  <a:stretch>
                    <a:fillRect l="-4661" t="-7576" b="-25758"/>
                  </a:stretch>
                </a:blipFill>
              </p:spPr>
              <p:txBody>
                <a:bodyPr/>
                <a:lstStyle/>
                <a:p>
                  <a:r>
                    <a:rPr lang="de-DE">
                      <a:noFill/>
                    </a:rPr>
                    <a:t> </a:t>
                  </a:r>
                </a:p>
              </p:txBody>
            </p:sp>
          </mc:Fallback>
        </mc:AlternateContent>
        <p:sp>
          <p:nvSpPr>
            <p:cNvPr id="9" name="TextBox 8">
              <a:extLst>
                <a:ext uri="{FF2B5EF4-FFF2-40B4-BE49-F238E27FC236}">
                  <a16:creationId xmlns:a16="http://schemas.microsoft.com/office/drawing/2014/main" id="{98938F12-1454-4368-BE3A-F9FA644D6298}"/>
                </a:ext>
              </a:extLst>
            </p:cNvPr>
            <p:cNvSpPr txBox="1"/>
            <p:nvPr/>
          </p:nvSpPr>
          <p:spPr>
            <a:xfrm>
              <a:off x="6824385" y="5020532"/>
              <a:ext cx="1828578" cy="400110"/>
            </a:xfrm>
            <a:prstGeom prst="rect">
              <a:avLst/>
            </a:prstGeom>
            <a:noFill/>
          </p:spPr>
          <p:txBody>
            <a:bodyPr wrap="none" rtlCol="0">
              <a:spAutoFit/>
            </a:bodyPr>
            <a:lstStyle/>
            <a:p>
              <a:r>
                <a:rPr lang="en-US" sz="2000" dirty="0"/>
                <a:t>Coupling matrix</a:t>
              </a:r>
              <a:endParaRPr lang="de-DE" sz="2000" dirty="0"/>
            </a:p>
          </p:txBody>
        </p:sp>
        <mc:AlternateContent xmlns:mc="http://schemas.openxmlformats.org/markup-compatibility/2006" xmlns:a14="http://schemas.microsoft.com/office/drawing/2010/main">
          <mc:Choice Requires="a14">
            <p:sp>
              <p:nvSpPr>
                <p:cNvPr id="10" name="CaixaDeTexto 61">
                  <a:extLst>
                    <a:ext uri="{FF2B5EF4-FFF2-40B4-BE49-F238E27FC236}">
                      <a16:creationId xmlns:a16="http://schemas.microsoft.com/office/drawing/2014/main" id="{3906CD8A-E46C-48B6-A37D-FCA7051EF98D}"/>
                    </a:ext>
                  </a:extLst>
                </p:cNvPr>
                <p:cNvSpPr txBox="1"/>
                <p:nvPr/>
              </p:nvSpPr>
              <p:spPr>
                <a:xfrm>
                  <a:off x="9677858" y="5298992"/>
                  <a:ext cx="1683144" cy="1161215"/>
                </a:xfrm>
                <a:prstGeom prst="rect">
                  <a:avLst/>
                </a:prstGeom>
                <a:noFill/>
              </p:spPr>
              <p:txBody>
                <a:bodyPr wrap="square" rtlCol="0">
                  <a:spAutoFit/>
                </a:bodyPr>
                <a:lstStyle/>
                <a:p>
                  <a:pPr algn="ctr"/>
                  <a14:m>
                    <m:oMath xmlns:m="http://schemas.openxmlformats.org/officeDocument/2006/math">
                      <m:r>
                        <a:rPr lang="en-US" sz="2000" i="1" dirty="0" smtClean="0">
                          <a:latin typeface="Cambria Math" panose="02040503050406030204" pitchFamily="18" charset="0"/>
                        </a:rPr>
                        <m:t>𝑡</m:t>
                      </m:r>
                      <m:r>
                        <a:rPr lang="en-US" sz="2000" i="1" dirty="0" smtClean="0">
                          <a:latin typeface="Cambria Math" panose="02040503050406030204" pitchFamily="18" charset="0"/>
                        </a:rPr>
                        <m:t>=</m:t>
                      </m:r>
                      <m:r>
                        <a:rPr lang="en-US" sz="2000" i="1" dirty="0" smtClean="0">
                          <a:latin typeface="Cambria Math" panose="02040503050406030204" pitchFamily="18" charset="0"/>
                        </a:rPr>
                        <m:t>𝑟</m:t>
                      </m:r>
                      <m:r>
                        <a:rPr lang="en-US" sz="2000" i="1" dirty="0" smtClean="0">
                          <a:latin typeface="Cambria Math" panose="02040503050406030204" pitchFamily="18" charset="0"/>
                        </a:rPr>
                        <m:t>=</m:t>
                      </m:r>
                      <m:f>
                        <m:fPr>
                          <m:ctrlPr>
                            <a:rPr lang="en-US" sz="2000" i="1" dirty="0" smtClean="0">
                              <a:latin typeface="Cambria Math" panose="02040503050406030204" pitchFamily="18" charset="0"/>
                            </a:rPr>
                          </m:ctrlPr>
                        </m:fPr>
                        <m:num>
                          <m:r>
                            <a:rPr lang="en-US" sz="2000" b="0" i="1" dirty="0" smtClean="0">
                              <a:latin typeface="Cambria Math" panose="02040503050406030204" pitchFamily="18" charset="0"/>
                            </a:rPr>
                            <m:t>1</m:t>
                          </m:r>
                        </m:num>
                        <m:den>
                          <m:rad>
                            <m:radPr>
                              <m:degHide m:val="on"/>
                              <m:ctrlPr>
                                <a:rPr lang="en-US" sz="2000" i="1" dirty="0" smtClean="0">
                                  <a:latin typeface="Cambria Math" panose="02040503050406030204" pitchFamily="18" charset="0"/>
                                </a:rPr>
                              </m:ctrlPr>
                            </m:radPr>
                            <m:deg/>
                            <m:e>
                              <m:r>
                                <a:rPr lang="en-US" sz="2000" b="0" i="1" dirty="0" smtClean="0">
                                  <a:latin typeface="Cambria Math" panose="02040503050406030204" pitchFamily="18" charset="0"/>
                                </a:rPr>
                                <m:t>2</m:t>
                              </m:r>
                            </m:e>
                          </m:rad>
                        </m:den>
                      </m:f>
                    </m:oMath>
                  </a14:m>
                  <a:r>
                    <a:rPr lang="en-US" sz="2000" dirty="0"/>
                    <a:t>  for 50/50 coupler</a:t>
                  </a:r>
                </a:p>
              </p:txBody>
            </p:sp>
          </mc:Choice>
          <mc:Fallback xmlns="">
            <p:sp>
              <p:nvSpPr>
                <p:cNvPr id="10" name="CaixaDeTexto 61">
                  <a:extLst>
                    <a:ext uri="{FF2B5EF4-FFF2-40B4-BE49-F238E27FC236}">
                      <a16:creationId xmlns:a16="http://schemas.microsoft.com/office/drawing/2014/main" id="{3906CD8A-E46C-48B6-A37D-FCA7051EF98D}"/>
                    </a:ext>
                  </a:extLst>
                </p:cNvPr>
                <p:cNvSpPr txBox="1">
                  <a:spLocks noRot="1" noChangeAspect="1" noMove="1" noResize="1" noEditPoints="1" noAdjustHandles="1" noChangeArrowheads="1" noChangeShapeType="1" noTextEdit="1"/>
                </p:cNvSpPr>
                <p:nvPr/>
              </p:nvSpPr>
              <p:spPr>
                <a:xfrm>
                  <a:off x="9677858" y="5298992"/>
                  <a:ext cx="1683144" cy="1161215"/>
                </a:xfrm>
                <a:prstGeom prst="rect">
                  <a:avLst/>
                </a:prstGeom>
                <a:blipFill>
                  <a:blip r:embed="rId6"/>
                  <a:stretch>
                    <a:fillRect b="-8377"/>
                  </a:stretch>
                </a:blipFill>
              </p:spPr>
              <p:txBody>
                <a:bodyPr/>
                <a:lstStyle/>
                <a:p>
                  <a:r>
                    <a:rPr lang="de-DE">
                      <a:noFill/>
                    </a:rPr>
                    <a:t> </a:t>
                  </a:r>
                </a:p>
              </p:txBody>
            </p:sp>
          </mc:Fallback>
        </mc:AlternateContent>
      </p:grpSp>
      <p:grpSp>
        <p:nvGrpSpPr>
          <p:cNvPr id="14" name="Group 13">
            <a:extLst>
              <a:ext uri="{FF2B5EF4-FFF2-40B4-BE49-F238E27FC236}">
                <a16:creationId xmlns:a16="http://schemas.microsoft.com/office/drawing/2014/main" id="{B9160B70-CBD9-4B97-B3E0-EAC8BC7A6C00}"/>
              </a:ext>
            </a:extLst>
          </p:cNvPr>
          <p:cNvGrpSpPr/>
          <p:nvPr/>
        </p:nvGrpSpPr>
        <p:grpSpPr>
          <a:xfrm>
            <a:off x="5317178" y="2477173"/>
            <a:ext cx="1258897" cy="1524474"/>
            <a:chOff x="5317178" y="2477173"/>
            <a:chExt cx="1258897" cy="1524474"/>
          </a:xfrm>
        </p:grpSpPr>
        <p:sp>
          <p:nvSpPr>
            <p:cNvPr id="11" name="Freeform: Shape 10">
              <a:extLst>
                <a:ext uri="{FF2B5EF4-FFF2-40B4-BE49-F238E27FC236}">
                  <a16:creationId xmlns:a16="http://schemas.microsoft.com/office/drawing/2014/main" id="{5648593B-F3AC-4C4C-BC7E-29F1E928D29F}"/>
                </a:ext>
              </a:extLst>
            </p:cNvPr>
            <p:cNvSpPr/>
            <p:nvPr/>
          </p:nvSpPr>
          <p:spPr>
            <a:xfrm rot="60000">
              <a:off x="5558583" y="2984490"/>
              <a:ext cx="711527" cy="101715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CA1EC9B-3983-4D49-BDE8-9AB27C339ABB}"/>
                    </a:ext>
                  </a:extLst>
                </p:cNvPr>
                <p:cNvSpPr txBox="1"/>
                <p:nvPr/>
              </p:nvSpPr>
              <p:spPr>
                <a:xfrm>
                  <a:off x="5317178" y="2477173"/>
                  <a:ext cx="1258897" cy="47590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𝑣</m:t>
                                </m:r>
                              </m:e>
                            </m:d>
                          </m:e>
                          <m:sup>
                            <m:r>
                              <a:rPr lang="en-US" sz="2400" i="1">
                                <a:latin typeface="Cambria Math" panose="02040503050406030204" pitchFamily="18" charset="0"/>
                              </a:rPr>
                              <m:t>2</m:t>
                            </m:r>
                          </m:sup>
                        </m:sSup>
                        <m:sSup>
                          <m:sSupPr>
                            <m:ctrlPr>
                              <a:rPr lang="en-US" sz="2400" i="1" dirty="0" smtClean="0">
                                <a:latin typeface="Cambria Math" panose="02040503050406030204" pitchFamily="18" charset="0"/>
                              </a:rPr>
                            </m:ctrlPr>
                          </m:sSupPr>
                          <m:e>
                            <m:r>
                              <a:rPr lang="en-US" sz="2400" b="0" i="1" dirty="0" smtClean="0">
                                <a:latin typeface="Cambria Math" panose="02040503050406030204" pitchFamily="18" charset="0"/>
                              </a:rPr>
                              <m:t>𝑒</m:t>
                            </m:r>
                          </m:e>
                          <m:sup>
                            <m:r>
                              <a:rPr lang="en-US" sz="2400" b="0" i="1" dirty="0" smtClean="0">
                                <a:latin typeface="Cambria Math" panose="02040503050406030204" pitchFamily="18" charset="0"/>
                              </a:rPr>
                              <m:t>𝑖</m:t>
                            </m:r>
                            <m:r>
                              <a:rPr lang="en-US" sz="2400" b="0" i="1" dirty="0" smtClean="0">
                                <a:latin typeface="Cambria Math" panose="02040503050406030204" pitchFamily="18" charset="0"/>
                                <a:ea typeface="Cambria Math" panose="02040503050406030204" pitchFamily="18" charset="0"/>
                              </a:rPr>
                              <m:t>𝜙</m:t>
                            </m:r>
                          </m:sup>
                        </m:sSup>
                      </m:oMath>
                    </m:oMathPara>
                  </a14:m>
                  <a:endParaRPr lang="de-DE" sz="2400" dirty="0"/>
                </a:p>
              </p:txBody>
            </p:sp>
          </mc:Choice>
          <mc:Fallback xmlns="">
            <p:sp>
              <p:nvSpPr>
                <p:cNvPr id="13" name="TextBox 12">
                  <a:extLst>
                    <a:ext uri="{FF2B5EF4-FFF2-40B4-BE49-F238E27FC236}">
                      <a16:creationId xmlns:a16="http://schemas.microsoft.com/office/drawing/2014/main" id="{7CA1EC9B-3983-4D49-BDE8-9AB27C339ABB}"/>
                    </a:ext>
                  </a:extLst>
                </p:cNvPr>
                <p:cNvSpPr txBox="1">
                  <a:spLocks noRot="1" noChangeAspect="1" noMove="1" noResize="1" noEditPoints="1" noAdjustHandles="1" noChangeArrowheads="1" noChangeShapeType="1" noTextEdit="1"/>
                </p:cNvSpPr>
                <p:nvPr/>
              </p:nvSpPr>
              <p:spPr>
                <a:xfrm>
                  <a:off x="5317178" y="2477173"/>
                  <a:ext cx="1258897" cy="475900"/>
                </a:xfrm>
                <a:prstGeom prst="rect">
                  <a:avLst/>
                </a:prstGeom>
                <a:blipFill>
                  <a:blip r:embed="rId7"/>
                  <a:stretch>
                    <a:fillRect/>
                  </a:stretch>
                </a:blipFill>
              </p:spPr>
              <p:txBody>
                <a:bodyPr/>
                <a:lstStyle/>
                <a:p>
                  <a:r>
                    <a:rPr lang="de-DE">
                      <a:noFill/>
                    </a:rPr>
                    <a:t> </a:t>
                  </a:r>
                </a:p>
              </p:txBody>
            </p:sp>
          </mc:Fallback>
        </mc:AlternateContent>
      </p:grpSp>
      <p:sp>
        <p:nvSpPr>
          <p:cNvPr id="26" name="TextBox 25">
            <a:extLst>
              <a:ext uri="{FF2B5EF4-FFF2-40B4-BE49-F238E27FC236}">
                <a16:creationId xmlns:a16="http://schemas.microsoft.com/office/drawing/2014/main" id="{629D361C-0112-42CA-91E8-06F6221C40A4}"/>
              </a:ext>
            </a:extLst>
          </p:cNvPr>
          <p:cNvSpPr txBox="1"/>
          <p:nvPr/>
        </p:nvSpPr>
        <p:spPr>
          <a:xfrm>
            <a:off x="838199" y="4547365"/>
            <a:ext cx="5257801" cy="884538"/>
          </a:xfrm>
          <a:prstGeom prst="rect">
            <a:avLst/>
          </a:prstGeom>
          <a:noFill/>
        </p:spPr>
        <p:txBody>
          <a:bodyPr wrap="square">
            <a:spAutoFit/>
          </a:body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Optical pulses in loop </a:t>
            </a: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v</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and </a:t>
            </a:r>
            <a:r>
              <a:rPr lang="en-US" sz="2400" i="1" dirty="0">
                <a:solidFill>
                  <a:prstClr val="black"/>
                </a:solidFill>
                <a:latin typeface="Times New Roman" panose="02020603050405020304" pitchFamily="18" charset="0"/>
                <a:cs typeface="Times New Roman" panose="02020603050405020304" pitchFamily="18" charset="0"/>
              </a:rPr>
              <a:t>u</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interfere at the 50/50 coupler; </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CBD3777-B822-440A-8F7F-5DE52892F909}"/>
                  </a:ext>
                </a:extLst>
              </p:cNvPr>
              <p:cNvSpPr txBox="1"/>
              <p:nvPr/>
            </p:nvSpPr>
            <p:spPr>
              <a:xfrm>
                <a:off x="838199" y="2557668"/>
                <a:ext cx="4545197" cy="1428148"/>
              </a:xfrm>
              <a:prstGeom prst="rect">
                <a:avLst/>
              </a:prstGeom>
              <a:noFill/>
            </p:spPr>
            <p:txBody>
              <a:bodyPr wrap="square">
                <a:spAutoFit/>
              </a:body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Each optical pulse comprises of:</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Intensity </a:t>
                </a:r>
                <a14:m>
                  <m:oMath xmlns:m="http://schemas.openxmlformats.org/officeDocument/2006/math">
                    <m:sSup>
                      <m:sSup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rPr>
                        </m:ctrlPr>
                      </m:sSupPr>
                      <m:e>
                        <m:d>
                          <m:dPr>
                            <m:begChr m:val="|"/>
                            <m:endChr m:val="|"/>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rPr>
                            </m:ctrlPr>
                          </m:d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rPr>
                              <m:t>𝑣</m:t>
                            </m:r>
                          </m:e>
                        </m:d>
                      </m:e>
                      <m:sup>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oMath>
                </a14:m>
                <a:r>
                  <a:rPr kumimoji="0" lang="en-US"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Carrier envelope phase (</a:t>
                </a:r>
                <a14:m>
                  <m:oMath xmlns:m="http://schemas.openxmlformats.org/officeDocument/2006/math">
                    <m:sSup>
                      <m:sSupPr>
                        <m:ctrlP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rPr>
                        </m:ctrlPr>
                      </m:sSupPr>
                      <m:e>
                        <m: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rPr>
                          <m:t>𝑒</m:t>
                        </m:r>
                      </m:e>
                      <m:sup>
                        <m: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rPr>
                          <m:t>𝑖</m:t>
                        </m:r>
                        <m: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rPr>
                          <m:t>𝜙</m:t>
                        </m:r>
                      </m:sup>
                    </m:sSup>
                  </m:oMath>
                </a14:m>
                <a:r>
                  <a:rPr kumimoji="0" lang="en-US"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Choice>
        <mc:Fallback xmlns="">
          <p:sp>
            <p:nvSpPr>
              <p:cNvPr id="28" name="TextBox 27">
                <a:extLst>
                  <a:ext uri="{FF2B5EF4-FFF2-40B4-BE49-F238E27FC236}">
                    <a16:creationId xmlns:a16="http://schemas.microsoft.com/office/drawing/2014/main" id="{3CBD3777-B822-440A-8F7F-5DE52892F909}"/>
                  </a:ext>
                </a:extLst>
              </p:cNvPr>
              <p:cNvSpPr txBox="1">
                <a:spLocks noRot="1" noChangeAspect="1" noMove="1" noResize="1" noEditPoints="1" noAdjustHandles="1" noChangeArrowheads="1" noChangeShapeType="1" noTextEdit="1"/>
              </p:cNvSpPr>
              <p:nvPr/>
            </p:nvSpPr>
            <p:spPr>
              <a:xfrm>
                <a:off x="838199" y="2557668"/>
                <a:ext cx="4545197" cy="1428148"/>
              </a:xfrm>
              <a:prstGeom prst="rect">
                <a:avLst/>
              </a:prstGeom>
              <a:blipFill>
                <a:blip r:embed="rId8"/>
                <a:stretch>
                  <a:fillRect l="-1743" t="-2137" r="-2547" b="-8974"/>
                </a:stretch>
              </a:blipFill>
            </p:spPr>
            <p:txBody>
              <a:bodyPr/>
              <a:lstStyle/>
              <a:p>
                <a:r>
                  <a:rPr lang="de-DE">
                    <a:noFill/>
                  </a:rPr>
                  <a:t> </a:t>
                </a:r>
              </a:p>
            </p:txBody>
          </p:sp>
        </mc:Fallback>
      </mc:AlternateContent>
      <p:grpSp>
        <p:nvGrpSpPr>
          <p:cNvPr id="12" name="Group 11">
            <a:extLst>
              <a:ext uri="{FF2B5EF4-FFF2-40B4-BE49-F238E27FC236}">
                <a16:creationId xmlns:a16="http://schemas.microsoft.com/office/drawing/2014/main" id="{A6C1E741-3D79-4DA4-A6F9-6F418BB9E69C}"/>
              </a:ext>
            </a:extLst>
          </p:cNvPr>
          <p:cNvGrpSpPr/>
          <p:nvPr/>
        </p:nvGrpSpPr>
        <p:grpSpPr>
          <a:xfrm>
            <a:off x="8227875" y="1611659"/>
            <a:ext cx="3835173" cy="3031632"/>
            <a:chOff x="8227875" y="1611659"/>
            <a:chExt cx="3835173" cy="3031632"/>
          </a:xfrm>
        </p:grpSpPr>
        <p:sp>
          <p:nvSpPr>
            <p:cNvPr id="17" name="Freeform: Shape 16">
              <a:extLst>
                <a:ext uri="{FF2B5EF4-FFF2-40B4-BE49-F238E27FC236}">
                  <a16:creationId xmlns:a16="http://schemas.microsoft.com/office/drawing/2014/main" id="{4A5AB407-418C-4E85-B2C9-DB6AE8489DC0}"/>
                </a:ext>
              </a:extLst>
            </p:cNvPr>
            <p:cNvSpPr/>
            <p:nvPr/>
          </p:nvSpPr>
          <p:spPr>
            <a:xfrm rot="60000">
              <a:off x="9635336" y="1611659"/>
              <a:ext cx="567465" cy="81121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Freeform: Shape 17">
              <a:extLst>
                <a:ext uri="{FF2B5EF4-FFF2-40B4-BE49-F238E27FC236}">
                  <a16:creationId xmlns:a16="http://schemas.microsoft.com/office/drawing/2014/main" id="{64A70853-B3CC-4D48-A215-50EDBF597935}"/>
                </a:ext>
              </a:extLst>
            </p:cNvPr>
            <p:cNvSpPr/>
            <p:nvPr/>
          </p:nvSpPr>
          <p:spPr>
            <a:xfrm rot="60000">
              <a:off x="9052262" y="2674162"/>
              <a:ext cx="567465" cy="63509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reeform: Shape 18">
              <a:extLst>
                <a:ext uri="{FF2B5EF4-FFF2-40B4-BE49-F238E27FC236}">
                  <a16:creationId xmlns:a16="http://schemas.microsoft.com/office/drawing/2014/main" id="{1E37A405-5297-4571-9294-417E854487F2}"/>
                </a:ext>
              </a:extLst>
            </p:cNvPr>
            <p:cNvSpPr/>
            <p:nvPr/>
          </p:nvSpPr>
          <p:spPr>
            <a:xfrm rot="60000">
              <a:off x="10215336" y="2671555"/>
              <a:ext cx="567465" cy="63509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eform: Shape 19">
              <a:extLst>
                <a:ext uri="{FF2B5EF4-FFF2-40B4-BE49-F238E27FC236}">
                  <a16:creationId xmlns:a16="http://schemas.microsoft.com/office/drawing/2014/main" id="{231D981B-28E7-413F-8A00-95658E0E6BF1}"/>
                </a:ext>
              </a:extLst>
            </p:cNvPr>
            <p:cNvSpPr/>
            <p:nvPr/>
          </p:nvSpPr>
          <p:spPr>
            <a:xfrm rot="60000">
              <a:off x="10795920" y="3726609"/>
              <a:ext cx="567465" cy="52588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reeform: Shape 20">
              <a:extLst>
                <a:ext uri="{FF2B5EF4-FFF2-40B4-BE49-F238E27FC236}">
                  <a16:creationId xmlns:a16="http://schemas.microsoft.com/office/drawing/2014/main" id="{A51E4F31-A251-4813-83F2-415A12374E4E}"/>
                </a:ext>
              </a:extLst>
            </p:cNvPr>
            <p:cNvSpPr/>
            <p:nvPr/>
          </p:nvSpPr>
          <p:spPr>
            <a:xfrm rot="60000">
              <a:off x="9637233" y="3224000"/>
              <a:ext cx="567465" cy="1028529"/>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eform: Shape 21">
              <a:extLst>
                <a:ext uri="{FF2B5EF4-FFF2-40B4-BE49-F238E27FC236}">
                  <a16:creationId xmlns:a16="http://schemas.microsoft.com/office/drawing/2014/main" id="{303D47FD-5964-4DEC-93E6-2DA6AB133735}"/>
                </a:ext>
              </a:extLst>
            </p:cNvPr>
            <p:cNvSpPr/>
            <p:nvPr/>
          </p:nvSpPr>
          <p:spPr>
            <a:xfrm rot="60000">
              <a:off x="8469902" y="3711802"/>
              <a:ext cx="567465" cy="54069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Straight Arrow Connector 29">
              <a:extLst>
                <a:ext uri="{FF2B5EF4-FFF2-40B4-BE49-F238E27FC236}">
                  <a16:creationId xmlns:a16="http://schemas.microsoft.com/office/drawing/2014/main" id="{807FA43A-5DEB-42A3-AFDF-DE39AEA420B7}"/>
                </a:ext>
              </a:extLst>
            </p:cNvPr>
            <p:cNvCxnSpPr>
              <a:cxnSpLocks/>
            </p:cNvCxnSpPr>
            <p:nvPr/>
          </p:nvCxnSpPr>
          <p:spPr>
            <a:xfrm flipH="1">
              <a:off x="9466583" y="2427764"/>
              <a:ext cx="441988" cy="3231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9A198E2-D732-47E9-9EC1-ED004B186C6C}"/>
                </a:ext>
              </a:extLst>
            </p:cNvPr>
            <p:cNvCxnSpPr>
              <a:cxnSpLocks/>
            </p:cNvCxnSpPr>
            <p:nvPr/>
          </p:nvCxnSpPr>
          <p:spPr>
            <a:xfrm>
              <a:off x="9908571" y="2427764"/>
              <a:ext cx="462985" cy="3231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380A053-E4F6-4E09-BAA9-B1E9D42D6475}"/>
                </a:ext>
              </a:extLst>
            </p:cNvPr>
            <p:cNvCxnSpPr>
              <a:cxnSpLocks/>
            </p:cNvCxnSpPr>
            <p:nvPr/>
          </p:nvCxnSpPr>
          <p:spPr>
            <a:xfrm flipH="1">
              <a:off x="8885045" y="3306781"/>
              <a:ext cx="452184"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BD50C20-0C88-44CF-B686-AA5EF40D7E10}"/>
                </a:ext>
              </a:extLst>
            </p:cNvPr>
            <p:cNvCxnSpPr>
              <a:cxnSpLocks/>
            </p:cNvCxnSpPr>
            <p:nvPr/>
          </p:nvCxnSpPr>
          <p:spPr>
            <a:xfrm>
              <a:off x="9337229" y="3310100"/>
              <a:ext cx="452790" cy="4161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9421AB1-2789-4A4A-B27F-8A0110F4C200}"/>
                </a:ext>
              </a:extLst>
            </p:cNvPr>
            <p:cNvCxnSpPr>
              <a:cxnSpLocks/>
            </p:cNvCxnSpPr>
            <p:nvPr/>
          </p:nvCxnSpPr>
          <p:spPr>
            <a:xfrm flipH="1">
              <a:off x="10048120" y="3306781"/>
              <a:ext cx="450130"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297DEC28-3FC5-4249-9D2C-D1F0322DCA2F}"/>
                </a:ext>
              </a:extLst>
            </p:cNvPr>
            <p:cNvCxnSpPr>
              <a:cxnSpLocks/>
            </p:cNvCxnSpPr>
            <p:nvPr/>
          </p:nvCxnSpPr>
          <p:spPr>
            <a:xfrm>
              <a:off x="10498250" y="3306781"/>
              <a:ext cx="454844" cy="4194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4704F730-A1ED-4905-87A6-EA1990D86567}"/>
                </a:ext>
              </a:extLst>
            </p:cNvPr>
            <p:cNvSpPr txBox="1"/>
            <p:nvPr/>
          </p:nvSpPr>
          <p:spPr>
            <a:xfrm>
              <a:off x="10133215" y="2289206"/>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DB0066A7-0E96-4F7C-8982-184D70C73570}"/>
                </a:ext>
              </a:extLst>
            </p:cNvPr>
            <p:cNvSpPr txBox="1"/>
            <p:nvPr/>
          </p:nvSpPr>
          <p:spPr>
            <a:xfrm>
              <a:off x="10705793" y="3215943"/>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DBED6714-A46B-4CD1-B739-409E12A5F1A9}"/>
                </a:ext>
              </a:extLst>
            </p:cNvPr>
            <p:cNvSpPr txBox="1"/>
            <p:nvPr/>
          </p:nvSpPr>
          <p:spPr>
            <a:xfrm>
              <a:off x="9546787" y="3219330"/>
              <a:ext cx="33855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u</a:t>
              </a:r>
              <a:endParaRPr lang="de-DE" sz="2400" i="1"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D5ECAB29-E338-4F9B-A464-3A1C69BB3119}"/>
                </a:ext>
              </a:extLst>
            </p:cNvPr>
            <p:cNvSpPr txBox="1"/>
            <p:nvPr/>
          </p:nvSpPr>
          <p:spPr>
            <a:xfrm>
              <a:off x="9422855" y="2289205"/>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0D28C68A-E8EB-48BB-B94A-F6A2206C0974}"/>
                </a:ext>
              </a:extLst>
            </p:cNvPr>
            <p:cNvSpPr txBox="1"/>
            <p:nvPr/>
          </p:nvSpPr>
          <p:spPr>
            <a:xfrm>
              <a:off x="8831255" y="3218551"/>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45AD060B-C176-47B0-AF12-F0707A6C64A6}"/>
                </a:ext>
              </a:extLst>
            </p:cNvPr>
            <p:cNvSpPr txBox="1"/>
            <p:nvPr/>
          </p:nvSpPr>
          <p:spPr>
            <a:xfrm>
              <a:off x="10014999" y="3225171"/>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v</a:t>
              </a:r>
              <a:endParaRPr lang="de-DE" sz="2400" i="1" dirty="0">
                <a:latin typeface="Times New Roman" panose="02020603050405020304" pitchFamily="18" charset="0"/>
                <a:cs typeface="Times New Roman" panose="02020603050405020304" pitchFamily="18" charset="0"/>
              </a:endParaRPr>
            </a:p>
          </p:txBody>
        </p:sp>
        <p:cxnSp>
          <p:nvCxnSpPr>
            <p:cNvPr id="58" name="Straight Connector 57">
              <a:extLst>
                <a:ext uri="{FF2B5EF4-FFF2-40B4-BE49-F238E27FC236}">
                  <a16:creationId xmlns:a16="http://schemas.microsoft.com/office/drawing/2014/main" id="{D52A5DF4-F99A-412E-A143-F0E18378721E}"/>
                </a:ext>
              </a:extLst>
            </p:cNvPr>
            <p:cNvCxnSpPr/>
            <p:nvPr/>
          </p:nvCxnSpPr>
          <p:spPr>
            <a:xfrm>
              <a:off x="8227875" y="4257401"/>
              <a:ext cx="3346704" cy="0"/>
            </a:xfrm>
            <a:prstGeom prst="line">
              <a:avLst/>
            </a:prstGeom>
            <a:ln w="381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3DDCC406-F2E2-4674-B1E8-2391C0F9FE73}"/>
                </a:ext>
              </a:extLst>
            </p:cNvPr>
            <p:cNvSpPr txBox="1"/>
            <p:nvPr/>
          </p:nvSpPr>
          <p:spPr>
            <a:xfrm>
              <a:off x="8567525" y="4239241"/>
              <a:ext cx="393056" cy="400110"/>
            </a:xfrm>
            <a:prstGeom prst="rect">
              <a:avLst/>
            </a:prstGeom>
            <a:noFill/>
          </p:spPr>
          <p:txBody>
            <a:bodyPr wrap="none" rtlCol="0">
              <a:spAutoFit/>
            </a:bodyPr>
            <a:lstStyle/>
            <a:p>
              <a:r>
                <a:rPr lang="en-US" sz="2000" dirty="0"/>
                <a:t>-2</a:t>
              </a:r>
              <a:endParaRPr lang="de-DE" sz="2000" dirty="0"/>
            </a:p>
          </p:txBody>
        </p:sp>
        <p:sp>
          <p:nvSpPr>
            <p:cNvPr id="60" name="TextBox 59">
              <a:extLst>
                <a:ext uri="{FF2B5EF4-FFF2-40B4-BE49-F238E27FC236}">
                  <a16:creationId xmlns:a16="http://schemas.microsoft.com/office/drawing/2014/main" id="{04C231A0-AF37-4083-A695-31E3EEDB111F}"/>
                </a:ext>
              </a:extLst>
            </p:cNvPr>
            <p:cNvSpPr txBox="1"/>
            <p:nvPr/>
          </p:nvSpPr>
          <p:spPr>
            <a:xfrm>
              <a:off x="10922397" y="4226900"/>
              <a:ext cx="314510" cy="400110"/>
            </a:xfrm>
            <a:prstGeom prst="rect">
              <a:avLst/>
            </a:prstGeom>
            <a:noFill/>
          </p:spPr>
          <p:txBody>
            <a:bodyPr wrap="none" rtlCol="0">
              <a:spAutoFit/>
            </a:bodyPr>
            <a:lstStyle/>
            <a:p>
              <a:r>
                <a:rPr lang="en-US" sz="2000" dirty="0"/>
                <a:t>2</a:t>
              </a:r>
              <a:endParaRPr lang="de-DE" sz="2000" dirty="0"/>
            </a:p>
          </p:txBody>
        </p:sp>
        <p:sp>
          <p:nvSpPr>
            <p:cNvPr id="61" name="TextBox 60">
              <a:extLst>
                <a:ext uri="{FF2B5EF4-FFF2-40B4-BE49-F238E27FC236}">
                  <a16:creationId xmlns:a16="http://schemas.microsoft.com/office/drawing/2014/main" id="{ECD3332D-2F48-46E2-A367-48E5428179ED}"/>
                </a:ext>
              </a:extLst>
            </p:cNvPr>
            <p:cNvSpPr txBox="1"/>
            <p:nvPr/>
          </p:nvSpPr>
          <p:spPr>
            <a:xfrm>
              <a:off x="9754541" y="4239241"/>
              <a:ext cx="314510" cy="400110"/>
            </a:xfrm>
            <a:prstGeom prst="rect">
              <a:avLst/>
            </a:prstGeom>
            <a:noFill/>
          </p:spPr>
          <p:txBody>
            <a:bodyPr wrap="none" rtlCol="0">
              <a:spAutoFit/>
            </a:bodyPr>
            <a:lstStyle/>
            <a:p>
              <a:r>
                <a:rPr lang="en-US" sz="2000" dirty="0"/>
                <a:t>0</a:t>
              </a:r>
              <a:endParaRPr lang="de-DE" sz="2000" dirty="0"/>
            </a:p>
          </p:txBody>
        </p:sp>
        <p:sp>
          <p:nvSpPr>
            <p:cNvPr id="62" name="TextBox 61">
              <a:extLst>
                <a:ext uri="{FF2B5EF4-FFF2-40B4-BE49-F238E27FC236}">
                  <a16:creationId xmlns:a16="http://schemas.microsoft.com/office/drawing/2014/main" id="{F2977001-D04C-4D0C-B40F-15C8C2D786A2}"/>
                </a:ext>
              </a:extLst>
            </p:cNvPr>
            <p:cNvSpPr txBox="1"/>
            <p:nvPr/>
          </p:nvSpPr>
          <p:spPr>
            <a:xfrm>
              <a:off x="11549896" y="4160720"/>
              <a:ext cx="298480" cy="400110"/>
            </a:xfrm>
            <a:prstGeom prst="rect">
              <a:avLst/>
            </a:prstGeom>
            <a:noFill/>
          </p:spPr>
          <p:txBody>
            <a:bodyPr wrap="none" rtlCol="0">
              <a:spAutoFit/>
            </a:bodyPr>
            <a:lstStyle/>
            <a:p>
              <a:r>
                <a:rPr lang="en-US" sz="2000" i="1" dirty="0">
                  <a:latin typeface="Times New Roman" panose="02020603050405020304" pitchFamily="18" charset="0"/>
                  <a:cs typeface="Times New Roman" panose="02020603050405020304" pitchFamily="18" charset="0"/>
                </a:rPr>
                <a:t>x</a:t>
              </a:r>
              <a:endParaRPr lang="de-DE" sz="2000" i="1" dirty="0">
                <a:latin typeface="Times New Roman" panose="02020603050405020304" pitchFamily="18" charset="0"/>
                <a:cs typeface="Times New Roman" panose="02020603050405020304" pitchFamily="18" charset="0"/>
              </a:endParaRPr>
            </a:p>
          </p:txBody>
        </p:sp>
        <p:sp>
          <p:nvSpPr>
            <p:cNvPr id="63" name="TextBox 62">
              <a:extLst>
                <a:ext uri="{FF2B5EF4-FFF2-40B4-BE49-F238E27FC236}">
                  <a16:creationId xmlns:a16="http://schemas.microsoft.com/office/drawing/2014/main" id="{684C1374-CAE0-41D4-98FB-646684D925F4}"/>
                </a:ext>
              </a:extLst>
            </p:cNvPr>
            <p:cNvSpPr txBox="1"/>
            <p:nvPr/>
          </p:nvSpPr>
          <p:spPr>
            <a:xfrm>
              <a:off x="9116674" y="4239241"/>
              <a:ext cx="393056" cy="400110"/>
            </a:xfrm>
            <a:prstGeom prst="rect">
              <a:avLst/>
            </a:prstGeom>
            <a:noFill/>
          </p:spPr>
          <p:txBody>
            <a:bodyPr wrap="none" rtlCol="0">
              <a:spAutoFit/>
            </a:bodyPr>
            <a:lstStyle/>
            <a:p>
              <a:r>
                <a:rPr lang="en-US" sz="2000" dirty="0"/>
                <a:t>-1</a:t>
              </a:r>
              <a:endParaRPr lang="de-DE" sz="2000" dirty="0"/>
            </a:p>
          </p:txBody>
        </p:sp>
        <p:sp>
          <p:nvSpPr>
            <p:cNvPr id="64" name="TextBox 63">
              <a:extLst>
                <a:ext uri="{FF2B5EF4-FFF2-40B4-BE49-F238E27FC236}">
                  <a16:creationId xmlns:a16="http://schemas.microsoft.com/office/drawing/2014/main" id="{C98A28DE-913B-4780-8D0B-9DE40AFA9A75}"/>
                </a:ext>
              </a:extLst>
            </p:cNvPr>
            <p:cNvSpPr txBox="1"/>
            <p:nvPr/>
          </p:nvSpPr>
          <p:spPr>
            <a:xfrm>
              <a:off x="10362175" y="4243181"/>
              <a:ext cx="314510" cy="400110"/>
            </a:xfrm>
            <a:prstGeom prst="rect">
              <a:avLst/>
            </a:prstGeom>
            <a:noFill/>
          </p:spPr>
          <p:txBody>
            <a:bodyPr wrap="none" rtlCol="0">
              <a:spAutoFit/>
            </a:bodyPr>
            <a:lstStyle/>
            <a:p>
              <a:r>
                <a:rPr lang="en-US" sz="2000" dirty="0"/>
                <a:t>1</a:t>
              </a:r>
              <a:endParaRPr lang="de-DE" sz="20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6787623-5598-46D2-9EC7-CC155AA282A7}"/>
                    </a:ext>
                  </a:extLst>
                </p:cNvPr>
                <p:cNvSpPr txBox="1"/>
                <p:nvPr/>
              </p:nvSpPr>
              <p:spPr>
                <a:xfrm rot="20567504">
                  <a:off x="10236273" y="1647380"/>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=1</m:t>
                        </m:r>
                      </m:oMath>
                    </m:oMathPara>
                  </a14:m>
                  <a:endParaRPr lang="de-DE" sz="2000" dirty="0"/>
                </a:p>
              </p:txBody>
            </p:sp>
          </mc:Choice>
          <mc:Fallback xmlns="">
            <p:sp>
              <p:nvSpPr>
                <p:cNvPr id="4" name="TextBox 3">
                  <a:extLst>
                    <a:ext uri="{FF2B5EF4-FFF2-40B4-BE49-F238E27FC236}">
                      <a16:creationId xmlns:a16="http://schemas.microsoft.com/office/drawing/2014/main" id="{86787623-5598-46D2-9EC7-CC155AA282A7}"/>
                    </a:ext>
                  </a:extLst>
                </p:cNvPr>
                <p:cNvSpPr txBox="1">
                  <a:spLocks noRot="1" noChangeAspect="1" noMove="1" noResize="1" noEditPoints="1" noAdjustHandles="1" noChangeArrowheads="1" noChangeShapeType="1" noTextEdit="1"/>
                </p:cNvSpPr>
                <p:nvPr/>
              </p:nvSpPr>
              <p:spPr>
                <a:xfrm rot="20567504">
                  <a:off x="10236273" y="1647380"/>
                  <a:ext cx="939040" cy="400110"/>
                </a:xfrm>
                <a:prstGeom prst="rect">
                  <a:avLst/>
                </a:prstGeom>
                <a:blipFill>
                  <a:blip r:embed="rId9"/>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78FA8219-6570-4E25-BE2A-977A5B4B98F1}"/>
                    </a:ext>
                  </a:extLst>
                </p:cNvPr>
                <p:cNvSpPr txBox="1"/>
                <p:nvPr/>
              </p:nvSpPr>
              <p:spPr>
                <a:xfrm rot="20567504">
                  <a:off x="10714853" y="2611309"/>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=2</m:t>
                        </m:r>
                      </m:oMath>
                    </m:oMathPara>
                  </a14:m>
                  <a:endParaRPr lang="de-DE" sz="2000" dirty="0"/>
                </a:p>
              </p:txBody>
            </p:sp>
          </mc:Choice>
          <mc:Fallback xmlns="">
            <p:sp>
              <p:nvSpPr>
                <p:cNvPr id="45" name="TextBox 44">
                  <a:extLst>
                    <a:ext uri="{FF2B5EF4-FFF2-40B4-BE49-F238E27FC236}">
                      <a16:creationId xmlns:a16="http://schemas.microsoft.com/office/drawing/2014/main" id="{78FA8219-6570-4E25-BE2A-977A5B4B98F1}"/>
                    </a:ext>
                  </a:extLst>
                </p:cNvPr>
                <p:cNvSpPr txBox="1">
                  <a:spLocks noRot="1" noChangeAspect="1" noMove="1" noResize="1" noEditPoints="1" noAdjustHandles="1" noChangeArrowheads="1" noChangeShapeType="1" noTextEdit="1"/>
                </p:cNvSpPr>
                <p:nvPr/>
              </p:nvSpPr>
              <p:spPr>
                <a:xfrm rot="20567504">
                  <a:off x="10714853" y="2611309"/>
                  <a:ext cx="939040" cy="400110"/>
                </a:xfrm>
                <a:prstGeom prst="rect">
                  <a:avLst/>
                </a:prstGeom>
                <a:blipFill>
                  <a:blip r:embed="rId10"/>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C186486F-2496-43FF-B622-C1CAB297D8BA}"/>
                    </a:ext>
                  </a:extLst>
                </p:cNvPr>
                <p:cNvSpPr txBox="1"/>
                <p:nvPr/>
              </p:nvSpPr>
              <p:spPr>
                <a:xfrm rot="20567504">
                  <a:off x="11124008" y="3600956"/>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=3</m:t>
                        </m:r>
                      </m:oMath>
                    </m:oMathPara>
                  </a14:m>
                  <a:endParaRPr lang="de-DE" sz="2000" dirty="0"/>
                </a:p>
              </p:txBody>
            </p:sp>
          </mc:Choice>
          <mc:Fallback xmlns="">
            <p:sp>
              <p:nvSpPr>
                <p:cNvPr id="46" name="TextBox 45">
                  <a:extLst>
                    <a:ext uri="{FF2B5EF4-FFF2-40B4-BE49-F238E27FC236}">
                      <a16:creationId xmlns:a16="http://schemas.microsoft.com/office/drawing/2014/main" id="{C186486F-2496-43FF-B622-C1CAB297D8BA}"/>
                    </a:ext>
                  </a:extLst>
                </p:cNvPr>
                <p:cNvSpPr txBox="1">
                  <a:spLocks noRot="1" noChangeAspect="1" noMove="1" noResize="1" noEditPoints="1" noAdjustHandles="1" noChangeArrowheads="1" noChangeShapeType="1" noTextEdit="1"/>
                </p:cNvSpPr>
                <p:nvPr/>
              </p:nvSpPr>
              <p:spPr>
                <a:xfrm rot="20567504">
                  <a:off x="11124008" y="3600956"/>
                  <a:ext cx="939040" cy="400110"/>
                </a:xfrm>
                <a:prstGeom prst="rect">
                  <a:avLst/>
                </a:prstGeom>
                <a:blipFill>
                  <a:blip r:embed="rId11"/>
                  <a:stretch>
                    <a:fillRect/>
                  </a:stretch>
                </a:blipFill>
              </p:spPr>
              <p:txBody>
                <a:bodyPr/>
                <a:lstStyle/>
                <a:p>
                  <a:r>
                    <a:rPr lang="de-DE">
                      <a:noFill/>
                    </a:rPr>
                    <a:t> </a:t>
                  </a:r>
                </a:p>
              </p:txBody>
            </p:sp>
          </mc:Fallback>
        </mc:AlternateContent>
      </p:grpSp>
      <p:grpSp>
        <p:nvGrpSpPr>
          <p:cNvPr id="5" name="Group 4">
            <a:extLst>
              <a:ext uri="{FF2B5EF4-FFF2-40B4-BE49-F238E27FC236}">
                <a16:creationId xmlns:a16="http://schemas.microsoft.com/office/drawing/2014/main" id="{2CBC0CAF-353C-4588-988A-DD6E3B744F06}"/>
              </a:ext>
            </a:extLst>
          </p:cNvPr>
          <p:cNvGrpSpPr/>
          <p:nvPr/>
        </p:nvGrpSpPr>
        <p:grpSpPr>
          <a:xfrm>
            <a:off x="6372881" y="876605"/>
            <a:ext cx="2832978" cy="1511708"/>
            <a:chOff x="1601512" y="3616265"/>
            <a:chExt cx="4238628" cy="2261778"/>
          </a:xfrm>
        </p:grpSpPr>
        <p:grpSp>
          <p:nvGrpSpPr>
            <p:cNvPr id="47" name="Group 46">
              <a:extLst>
                <a:ext uri="{FF2B5EF4-FFF2-40B4-BE49-F238E27FC236}">
                  <a16:creationId xmlns:a16="http://schemas.microsoft.com/office/drawing/2014/main" id="{DE08752C-89FD-4A22-BBFC-AB40D4D6A2CA}"/>
                </a:ext>
              </a:extLst>
            </p:cNvPr>
            <p:cNvGrpSpPr/>
            <p:nvPr/>
          </p:nvGrpSpPr>
          <p:grpSpPr>
            <a:xfrm>
              <a:off x="3706540" y="4118659"/>
              <a:ext cx="2133600" cy="1759384"/>
              <a:chOff x="3706540" y="4118659"/>
              <a:chExt cx="2133600" cy="1759384"/>
            </a:xfrm>
          </p:grpSpPr>
          <p:grpSp>
            <p:nvGrpSpPr>
              <p:cNvPr id="48" name="Group 47">
                <a:extLst>
                  <a:ext uri="{FF2B5EF4-FFF2-40B4-BE49-F238E27FC236}">
                    <a16:creationId xmlns:a16="http://schemas.microsoft.com/office/drawing/2014/main" id="{B4C9F5B3-7977-4E3A-9DAA-594A6574B54A}"/>
                  </a:ext>
                </a:extLst>
              </p:cNvPr>
              <p:cNvGrpSpPr/>
              <p:nvPr/>
            </p:nvGrpSpPr>
            <p:grpSpPr>
              <a:xfrm>
                <a:off x="3706540" y="4762238"/>
                <a:ext cx="2133600" cy="1115805"/>
                <a:chOff x="3706540" y="4762238"/>
                <a:chExt cx="2133600" cy="1115805"/>
              </a:xfrm>
            </p:grpSpPr>
            <p:sp>
              <p:nvSpPr>
                <p:cNvPr id="50" name="Oval 49">
                  <a:extLst>
                    <a:ext uri="{FF2B5EF4-FFF2-40B4-BE49-F238E27FC236}">
                      <a16:creationId xmlns:a16="http://schemas.microsoft.com/office/drawing/2014/main" id="{E3B8A667-DA28-46F7-8AF3-0646127767ED}"/>
                    </a:ext>
                  </a:extLst>
                </p:cNvPr>
                <p:cNvSpPr/>
                <p:nvPr/>
              </p:nvSpPr>
              <p:spPr>
                <a:xfrm>
                  <a:off x="3706540" y="4762238"/>
                  <a:ext cx="2133600" cy="1115805"/>
                </a:xfrm>
                <a:prstGeom prst="ellipse">
                  <a:avLst/>
                </a:prstGeom>
                <a:noFill/>
                <a:ln w="114300">
                  <a:solidFill>
                    <a:srgbClr val="0070C0"/>
                  </a:solidFill>
                </a:ln>
                <a:scene3d>
                  <a:camera prst="orthographicFront"/>
                  <a:lightRig rig="morning"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Box 50">
                  <a:extLst>
                    <a:ext uri="{FF2B5EF4-FFF2-40B4-BE49-F238E27FC236}">
                      <a16:creationId xmlns:a16="http://schemas.microsoft.com/office/drawing/2014/main" id="{7FAA1160-C348-4B4F-963A-86F6E5EC235D}"/>
                    </a:ext>
                  </a:extLst>
                </p:cNvPr>
                <p:cNvSpPr txBox="1"/>
                <p:nvPr/>
              </p:nvSpPr>
              <p:spPr>
                <a:xfrm>
                  <a:off x="4219961" y="5148236"/>
                  <a:ext cx="1319585" cy="598634"/>
                </a:xfrm>
                <a:prstGeom prst="rect">
                  <a:avLst/>
                </a:prstGeom>
                <a:noFill/>
              </p:spPr>
              <p:txBody>
                <a:bodyPr wrap="non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6FD1FC77-5C8C-4A9D-8D42-E1D7F62B3215}"/>
                      </a:ext>
                    </a:extLst>
                  </p:cNvPr>
                  <p:cNvSpPr txBox="1"/>
                  <p:nvPr/>
                </p:nvSpPr>
                <p:spPr>
                  <a:xfrm>
                    <a:off x="4772063" y="4118659"/>
                    <a:ext cx="755104" cy="5986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cs typeface="Times New Roman" panose="02020603050405020304" pitchFamily="18" charset="0"/>
                                </a:rPr>
                              </m:ctrlPr>
                            </m:sSubPr>
                            <m:e>
                              <m:r>
                                <a:rPr lang="en-US" sz="2000" i="1" dirty="0">
                                  <a:latin typeface="Cambria Math" panose="02040503050406030204" pitchFamily="18" charset="0"/>
                                  <a:cs typeface="Times New Roman" panose="02020603050405020304" pitchFamily="18" charset="0"/>
                                </a:rPr>
                                <m:t>𝐿</m:t>
                              </m:r>
                            </m:e>
                            <m:sub>
                              <m:r>
                                <a:rPr lang="en-US" sz="2000" b="0" i="1" dirty="0" smtClean="0">
                                  <a:latin typeface="Cambria Math" panose="02040503050406030204" pitchFamily="18" charset="0"/>
                                  <a:cs typeface="Times New Roman" panose="02020603050405020304" pitchFamily="18" charset="0"/>
                                </a:rPr>
                                <m:t>2</m:t>
                              </m:r>
                            </m:sub>
                          </m:sSub>
                        </m:oMath>
                      </m:oMathPara>
                    </a14:m>
                    <a:endParaRPr lang="de-DE" sz="2000" dirty="0">
                      <a:latin typeface="Times New Roman" panose="02020603050405020304" pitchFamily="18" charset="0"/>
                      <a:cs typeface="Times New Roman" panose="02020603050405020304" pitchFamily="18" charset="0"/>
                    </a:endParaRPr>
                  </a:p>
                </p:txBody>
              </p:sp>
            </mc:Choice>
            <mc:Fallback xmlns="">
              <p:sp>
                <p:nvSpPr>
                  <p:cNvPr id="49" name="TextBox 48">
                    <a:extLst>
                      <a:ext uri="{FF2B5EF4-FFF2-40B4-BE49-F238E27FC236}">
                        <a16:creationId xmlns:a16="http://schemas.microsoft.com/office/drawing/2014/main" id="{6FD1FC77-5C8C-4A9D-8D42-E1D7F62B3215}"/>
                      </a:ext>
                    </a:extLst>
                  </p:cNvPr>
                  <p:cNvSpPr txBox="1">
                    <a:spLocks noRot="1" noChangeAspect="1" noMove="1" noResize="1" noEditPoints="1" noAdjustHandles="1" noChangeArrowheads="1" noChangeShapeType="1" noTextEdit="1"/>
                  </p:cNvSpPr>
                  <p:nvPr/>
                </p:nvSpPr>
                <p:spPr>
                  <a:xfrm>
                    <a:off x="4772063" y="4118659"/>
                    <a:ext cx="755104" cy="598634"/>
                  </a:xfrm>
                  <a:prstGeom prst="rect">
                    <a:avLst/>
                  </a:prstGeom>
                  <a:blipFill>
                    <a:blip r:embed="rId12"/>
                    <a:stretch>
                      <a:fillRect b="-1515"/>
                    </a:stretch>
                  </a:blipFill>
                </p:spPr>
                <p:txBody>
                  <a:bodyPr/>
                  <a:lstStyle/>
                  <a:p>
                    <a:r>
                      <a:rPr lang="de-DE">
                        <a:noFill/>
                      </a:rPr>
                      <a:t> </a:t>
                    </a:r>
                  </a:p>
                </p:txBody>
              </p:sp>
            </mc:Fallback>
          </mc:AlternateContent>
        </p:grpSp>
        <p:grpSp>
          <p:nvGrpSpPr>
            <p:cNvPr id="52" name="Group 51">
              <a:extLst>
                <a:ext uri="{FF2B5EF4-FFF2-40B4-BE49-F238E27FC236}">
                  <a16:creationId xmlns:a16="http://schemas.microsoft.com/office/drawing/2014/main" id="{6DC684E3-AEAA-4559-818E-F629DFA0A01D}"/>
                </a:ext>
              </a:extLst>
            </p:cNvPr>
            <p:cNvGrpSpPr/>
            <p:nvPr/>
          </p:nvGrpSpPr>
          <p:grpSpPr>
            <a:xfrm>
              <a:off x="1601512" y="3616265"/>
              <a:ext cx="3193472" cy="1580051"/>
              <a:chOff x="1601512" y="3616265"/>
              <a:chExt cx="3193472" cy="1580051"/>
            </a:xfrm>
          </p:grpSpPr>
          <p:grpSp>
            <p:nvGrpSpPr>
              <p:cNvPr id="53" name="Group 52">
                <a:extLst>
                  <a:ext uri="{FF2B5EF4-FFF2-40B4-BE49-F238E27FC236}">
                    <a16:creationId xmlns:a16="http://schemas.microsoft.com/office/drawing/2014/main" id="{CB8441E8-243E-4964-A318-DDD5311EA68E}"/>
                  </a:ext>
                </a:extLst>
              </p:cNvPr>
              <p:cNvGrpSpPr/>
              <p:nvPr/>
            </p:nvGrpSpPr>
            <p:grpSpPr>
              <a:xfrm>
                <a:off x="1601512" y="3736873"/>
                <a:ext cx="2695575" cy="1459443"/>
                <a:chOff x="1601512" y="3736873"/>
                <a:chExt cx="2695575" cy="1459443"/>
              </a:xfrm>
            </p:grpSpPr>
            <p:grpSp>
              <p:nvGrpSpPr>
                <p:cNvPr id="55" name="Group 54">
                  <a:extLst>
                    <a:ext uri="{FF2B5EF4-FFF2-40B4-BE49-F238E27FC236}">
                      <a16:creationId xmlns:a16="http://schemas.microsoft.com/office/drawing/2014/main" id="{7214B44D-C598-4087-B231-F83B2D5FFD5E}"/>
                    </a:ext>
                  </a:extLst>
                </p:cNvPr>
                <p:cNvGrpSpPr/>
                <p:nvPr/>
              </p:nvGrpSpPr>
              <p:grpSpPr>
                <a:xfrm>
                  <a:off x="1601512" y="3786616"/>
                  <a:ext cx="2695575" cy="1409700"/>
                  <a:chOff x="1601512" y="3786616"/>
                  <a:chExt cx="2695575" cy="1409700"/>
                </a:xfrm>
              </p:grpSpPr>
              <p:sp>
                <p:nvSpPr>
                  <p:cNvPr id="57" name="Oval 56">
                    <a:extLst>
                      <a:ext uri="{FF2B5EF4-FFF2-40B4-BE49-F238E27FC236}">
                        <a16:creationId xmlns:a16="http://schemas.microsoft.com/office/drawing/2014/main" id="{1BF73E8D-5481-473B-9767-CEB5B7B3BE70}"/>
                      </a:ext>
                    </a:extLst>
                  </p:cNvPr>
                  <p:cNvSpPr/>
                  <p:nvPr/>
                </p:nvSpPr>
                <p:spPr>
                  <a:xfrm>
                    <a:off x="1601512" y="3786616"/>
                    <a:ext cx="2695575" cy="1409700"/>
                  </a:xfrm>
                  <a:prstGeom prst="ellipse">
                    <a:avLst/>
                  </a:prstGeom>
                  <a:noFill/>
                  <a:ln w="114300">
                    <a:solidFill>
                      <a:schemeClr val="accent3"/>
                    </a:solidFill>
                  </a:ln>
                  <a:scene3d>
                    <a:camera prst="orthographicFront"/>
                    <a:lightRig rig="morning"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TextBox 64">
                    <a:extLst>
                      <a:ext uri="{FF2B5EF4-FFF2-40B4-BE49-F238E27FC236}">
                        <a16:creationId xmlns:a16="http://schemas.microsoft.com/office/drawing/2014/main" id="{0ADA4AB3-FBF1-46A7-8ACC-79F2DA2C3C6C}"/>
                      </a:ext>
                    </a:extLst>
                  </p:cNvPr>
                  <p:cNvSpPr txBox="1"/>
                  <p:nvPr/>
                </p:nvSpPr>
                <p:spPr>
                  <a:xfrm>
                    <a:off x="2239380" y="3939692"/>
                    <a:ext cx="1297999" cy="598634"/>
                  </a:xfrm>
                  <a:prstGeom prst="rect">
                    <a:avLst/>
                  </a:prstGeom>
                  <a:noFill/>
                </p:spPr>
                <p:txBody>
                  <a:bodyPr wrap="non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grpSp>
            <p:sp>
              <p:nvSpPr>
                <p:cNvPr id="56" name="TextBox 55">
                  <a:extLst>
                    <a:ext uri="{FF2B5EF4-FFF2-40B4-BE49-F238E27FC236}">
                      <a16:creationId xmlns:a16="http://schemas.microsoft.com/office/drawing/2014/main" id="{93E7BFD3-847F-4C9E-8E28-82F9C7323DAB}"/>
                    </a:ext>
                  </a:extLst>
                </p:cNvPr>
                <p:cNvSpPr txBox="1"/>
                <p:nvPr/>
              </p:nvSpPr>
              <p:spPr>
                <a:xfrm>
                  <a:off x="4061765" y="3736873"/>
                  <a:ext cx="184731" cy="369332"/>
                </a:xfrm>
                <a:prstGeom prst="rect">
                  <a:avLst/>
                </a:prstGeom>
                <a:noFill/>
              </p:spPr>
              <p:txBody>
                <a:bodyPr wrap="none" rtlCol="0">
                  <a:spAutoFit/>
                </a:bodyPr>
                <a:lstStyle/>
                <a:p>
                  <a:endParaRPr lang="de-DE"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5DAE6BAF-B8F5-4298-8AD7-830458D37060}"/>
                      </a:ext>
                    </a:extLst>
                  </p:cNvPr>
                  <p:cNvSpPr txBox="1"/>
                  <p:nvPr/>
                </p:nvSpPr>
                <p:spPr>
                  <a:xfrm>
                    <a:off x="4048803" y="3616265"/>
                    <a:ext cx="746181" cy="5986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cs typeface="Times New Roman" panose="02020603050405020304" pitchFamily="18" charset="0"/>
                                </a:rPr>
                              </m:ctrlPr>
                            </m:sSubPr>
                            <m:e>
                              <m:r>
                                <a:rPr lang="en-US" sz="2000" i="1" dirty="0">
                                  <a:latin typeface="Cambria Math" panose="02040503050406030204" pitchFamily="18" charset="0"/>
                                  <a:cs typeface="Times New Roman" panose="02020603050405020304" pitchFamily="18" charset="0"/>
                                </a:rPr>
                                <m:t>𝐿</m:t>
                              </m:r>
                            </m:e>
                            <m:sub>
                              <m:r>
                                <a:rPr lang="en-US" sz="2000" b="0" i="1" dirty="0" smtClean="0">
                                  <a:latin typeface="Cambria Math" panose="02040503050406030204" pitchFamily="18" charset="0"/>
                                  <a:cs typeface="Times New Roman" panose="02020603050405020304" pitchFamily="18" charset="0"/>
                                </a:rPr>
                                <m:t>1</m:t>
                              </m:r>
                            </m:sub>
                          </m:sSub>
                        </m:oMath>
                      </m:oMathPara>
                    </a14:m>
                    <a:endParaRPr lang="de-DE" sz="1600" dirty="0">
                      <a:latin typeface="Times New Roman" panose="02020603050405020304" pitchFamily="18" charset="0"/>
                      <a:cs typeface="Times New Roman" panose="02020603050405020304" pitchFamily="18" charset="0"/>
                    </a:endParaRPr>
                  </a:p>
                </p:txBody>
              </p:sp>
            </mc:Choice>
            <mc:Fallback xmlns="">
              <p:sp>
                <p:nvSpPr>
                  <p:cNvPr id="54" name="TextBox 53">
                    <a:extLst>
                      <a:ext uri="{FF2B5EF4-FFF2-40B4-BE49-F238E27FC236}">
                        <a16:creationId xmlns:a16="http://schemas.microsoft.com/office/drawing/2014/main" id="{5DAE6BAF-B8F5-4298-8AD7-830458D37060}"/>
                      </a:ext>
                    </a:extLst>
                  </p:cNvPr>
                  <p:cNvSpPr txBox="1">
                    <a:spLocks noRot="1" noChangeAspect="1" noMove="1" noResize="1" noEditPoints="1" noAdjustHandles="1" noChangeArrowheads="1" noChangeShapeType="1" noTextEdit="1"/>
                  </p:cNvSpPr>
                  <p:nvPr/>
                </p:nvSpPr>
                <p:spPr>
                  <a:xfrm>
                    <a:off x="4048803" y="3616265"/>
                    <a:ext cx="746181" cy="598634"/>
                  </a:xfrm>
                  <a:prstGeom prst="rect">
                    <a:avLst/>
                  </a:prstGeom>
                  <a:blipFill>
                    <a:blip r:embed="rId13"/>
                    <a:stretch>
                      <a:fillRect b="-1538"/>
                    </a:stretch>
                  </a:blipFill>
                </p:spPr>
                <p:txBody>
                  <a:bodyPr/>
                  <a:lstStyle/>
                  <a:p>
                    <a:r>
                      <a:rPr lang="de-DE">
                        <a:noFill/>
                      </a:rPr>
                      <a:t> </a:t>
                    </a:r>
                  </a:p>
                </p:txBody>
              </p:sp>
            </mc:Fallback>
          </mc:AlternateContent>
        </p:grpSp>
        <p:grpSp>
          <p:nvGrpSpPr>
            <p:cNvPr id="66" name="Group 65">
              <a:extLst>
                <a:ext uri="{FF2B5EF4-FFF2-40B4-BE49-F238E27FC236}">
                  <a16:creationId xmlns:a16="http://schemas.microsoft.com/office/drawing/2014/main" id="{3231D450-D3C3-4959-B1FA-01488E1853BD}"/>
                </a:ext>
              </a:extLst>
            </p:cNvPr>
            <p:cNvGrpSpPr/>
            <p:nvPr/>
          </p:nvGrpSpPr>
          <p:grpSpPr>
            <a:xfrm>
              <a:off x="3037167" y="4436160"/>
              <a:ext cx="1202064" cy="642447"/>
              <a:chOff x="3037167" y="4436160"/>
              <a:chExt cx="1202064" cy="642447"/>
            </a:xfrm>
          </p:grpSpPr>
          <p:sp>
            <p:nvSpPr>
              <p:cNvPr id="67" name="Oval 66">
                <a:extLst>
                  <a:ext uri="{FF2B5EF4-FFF2-40B4-BE49-F238E27FC236}">
                    <a16:creationId xmlns:a16="http://schemas.microsoft.com/office/drawing/2014/main" id="{811F2D61-3006-4B3F-8A92-9141B6A8B697}"/>
                  </a:ext>
                </a:extLst>
              </p:cNvPr>
              <p:cNvSpPr/>
              <p:nvPr/>
            </p:nvSpPr>
            <p:spPr>
              <a:xfrm rot="20069192">
                <a:off x="3738240" y="482574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8" name="TextBox 67">
                <a:extLst>
                  <a:ext uri="{FF2B5EF4-FFF2-40B4-BE49-F238E27FC236}">
                    <a16:creationId xmlns:a16="http://schemas.microsoft.com/office/drawing/2014/main" id="{3A47D2F3-91BD-4C71-ADE0-1B97C679B05D}"/>
                  </a:ext>
                </a:extLst>
              </p:cNvPr>
              <p:cNvSpPr txBox="1"/>
              <p:nvPr/>
            </p:nvSpPr>
            <p:spPr>
              <a:xfrm rot="20534632">
                <a:off x="3037167" y="4436160"/>
                <a:ext cx="1202064" cy="598634"/>
              </a:xfrm>
              <a:prstGeom prst="rect">
                <a:avLst/>
              </a:prstGeom>
              <a:noFill/>
            </p:spPr>
            <p:txBody>
              <a:bodyPr wrap="none" rtlCol="0">
                <a:spAutoFit/>
              </a:bodyPr>
              <a:lstStyle/>
              <a:p>
                <a:r>
                  <a:rPr lang="en-US" sz="2000" dirty="0"/>
                  <a:t>50/50</a:t>
                </a:r>
                <a:endParaRPr lang="de-DE" sz="2000" dirty="0"/>
              </a:p>
            </p:txBody>
          </p:sp>
        </p:grpSp>
      </p:grpSp>
      <p:sp>
        <p:nvSpPr>
          <p:cNvPr id="69" name="Arrow: Circular 29">
            <a:extLst>
              <a:ext uri="{FF2B5EF4-FFF2-40B4-BE49-F238E27FC236}">
                <a16:creationId xmlns:a16="http://schemas.microsoft.com/office/drawing/2014/main" id="{1000C768-24A1-4049-AC34-DF21D983C5C0}"/>
              </a:ext>
            </a:extLst>
          </p:cNvPr>
          <p:cNvSpPr/>
          <p:nvPr/>
        </p:nvSpPr>
        <p:spPr>
          <a:xfrm rot="9894182">
            <a:off x="6828705" y="1582507"/>
            <a:ext cx="391975" cy="27839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0" name="Arrow: Circular 29">
            <a:extLst>
              <a:ext uri="{FF2B5EF4-FFF2-40B4-BE49-F238E27FC236}">
                <a16:creationId xmlns:a16="http://schemas.microsoft.com/office/drawing/2014/main" id="{75B8B4BF-1113-456E-B7B0-895E4BBE6F0D}"/>
              </a:ext>
            </a:extLst>
          </p:cNvPr>
          <p:cNvSpPr/>
          <p:nvPr/>
        </p:nvSpPr>
        <p:spPr>
          <a:xfrm rot="4558855" flipV="1">
            <a:off x="7906290" y="1980369"/>
            <a:ext cx="340038" cy="28424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85426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fade">
                                      <p:cBhvr>
                                        <p:cTn id="11" dur="500"/>
                                        <p:tgtEl>
                                          <p:spTgt spid="28">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8">
                                            <p:txEl>
                                              <p:pRg st="1" end="1"/>
                                            </p:txEl>
                                          </p:spTgt>
                                        </p:tgtEl>
                                        <p:attrNameLst>
                                          <p:attrName>style.visibility</p:attrName>
                                        </p:attrNameLst>
                                      </p:cBhvr>
                                      <p:to>
                                        <p:strVal val="visible"/>
                                      </p:to>
                                    </p:set>
                                    <p:animEffect transition="in" filter="fade">
                                      <p:cBhvr>
                                        <p:cTn id="14" dur="500"/>
                                        <p:tgtEl>
                                          <p:spTgt spid="28">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28">
                                            <p:txEl>
                                              <p:pRg st="2" end="2"/>
                                            </p:txEl>
                                          </p:spTgt>
                                        </p:tgtEl>
                                        <p:attrNameLst>
                                          <p:attrName>style.visibility</p:attrName>
                                        </p:attrNameLst>
                                      </p:cBhvr>
                                      <p:to>
                                        <p:strVal val="visible"/>
                                      </p:to>
                                    </p:set>
                                    <p:animEffect transition="in" filter="fade">
                                      <p:cBhvr>
                                        <p:cTn id="17" dur="500"/>
                                        <p:tgtEl>
                                          <p:spTgt spid="28">
                                            <p:txEl>
                                              <p:pRg st="2" end="2"/>
                                            </p:txEl>
                                          </p:spTgt>
                                        </p:tgtEl>
                                      </p:cBhvr>
                                    </p:animEffect>
                                  </p:childTnLst>
                                </p:cTn>
                              </p:par>
                              <p:par>
                                <p:cTn id="18" presetID="1"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6">
                                            <p:txEl>
                                              <p:pRg st="0" end="0"/>
                                            </p:txEl>
                                          </p:spTgt>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6AEE88C9-344E-494D-B38B-AE2AE2005FCA}"/>
              </a:ext>
            </a:extLst>
          </p:cNvPr>
          <p:cNvGrpSpPr/>
          <p:nvPr/>
        </p:nvGrpSpPr>
        <p:grpSpPr>
          <a:xfrm>
            <a:off x="4109038" y="995703"/>
            <a:ext cx="3354480" cy="2998526"/>
            <a:chOff x="4109038" y="995703"/>
            <a:chExt cx="3354480" cy="2998526"/>
          </a:xfrm>
        </p:grpSpPr>
        <p:grpSp>
          <p:nvGrpSpPr>
            <p:cNvPr id="47" name="Group 46">
              <a:extLst>
                <a:ext uri="{FF2B5EF4-FFF2-40B4-BE49-F238E27FC236}">
                  <a16:creationId xmlns:a16="http://schemas.microsoft.com/office/drawing/2014/main" id="{C475F22A-B95C-4FC7-9FD9-9F0367126C30}"/>
                </a:ext>
              </a:extLst>
            </p:cNvPr>
            <p:cNvGrpSpPr/>
            <p:nvPr/>
          </p:nvGrpSpPr>
          <p:grpSpPr>
            <a:xfrm>
              <a:off x="4109038" y="995703"/>
              <a:ext cx="3277375" cy="2973215"/>
              <a:chOff x="4109038" y="995703"/>
              <a:chExt cx="3277375" cy="2973215"/>
            </a:xfrm>
          </p:grpSpPr>
          <p:grpSp>
            <p:nvGrpSpPr>
              <p:cNvPr id="54" name="Group 53">
                <a:extLst>
                  <a:ext uri="{FF2B5EF4-FFF2-40B4-BE49-F238E27FC236}">
                    <a16:creationId xmlns:a16="http://schemas.microsoft.com/office/drawing/2014/main" id="{FDD7C378-389A-4FD1-B525-813C7AA8250F}"/>
                  </a:ext>
                </a:extLst>
              </p:cNvPr>
              <p:cNvGrpSpPr/>
              <p:nvPr/>
            </p:nvGrpSpPr>
            <p:grpSpPr>
              <a:xfrm>
                <a:off x="4109038" y="1121819"/>
                <a:ext cx="3277375" cy="2847099"/>
                <a:chOff x="2383948" y="1148418"/>
                <a:chExt cx="3277375" cy="2847099"/>
              </a:xfrm>
            </p:grpSpPr>
            <p:grpSp>
              <p:nvGrpSpPr>
                <p:cNvPr id="52" name="Group 51">
                  <a:extLst>
                    <a:ext uri="{FF2B5EF4-FFF2-40B4-BE49-F238E27FC236}">
                      <a16:creationId xmlns:a16="http://schemas.microsoft.com/office/drawing/2014/main" id="{6E745314-BEC8-41E6-B837-423580F5B4FE}"/>
                    </a:ext>
                  </a:extLst>
                </p:cNvPr>
                <p:cNvGrpSpPr/>
                <p:nvPr/>
              </p:nvGrpSpPr>
              <p:grpSpPr>
                <a:xfrm>
                  <a:off x="2383948" y="1148418"/>
                  <a:ext cx="3277375" cy="2847099"/>
                  <a:chOff x="2383948" y="1148418"/>
                  <a:chExt cx="3277375" cy="2847099"/>
                </a:xfrm>
              </p:grpSpPr>
              <p:grpSp>
                <p:nvGrpSpPr>
                  <p:cNvPr id="32" name="Grupo 47">
                    <a:extLst>
                      <a:ext uri="{FF2B5EF4-FFF2-40B4-BE49-F238E27FC236}">
                        <a16:creationId xmlns:a16="http://schemas.microsoft.com/office/drawing/2014/main" id="{0D3B6156-21A5-4E6D-B034-38619D4655A1}"/>
                      </a:ext>
                    </a:extLst>
                  </p:cNvPr>
                  <p:cNvGrpSpPr/>
                  <p:nvPr/>
                </p:nvGrpSpPr>
                <p:grpSpPr>
                  <a:xfrm>
                    <a:off x="2383948" y="1148418"/>
                    <a:ext cx="3277375" cy="2847099"/>
                    <a:chOff x="4601249" y="1110069"/>
                    <a:chExt cx="3277375" cy="2847099"/>
                  </a:xfrm>
                </p:grpSpPr>
                <p:grpSp>
                  <p:nvGrpSpPr>
                    <p:cNvPr id="33" name="Grupo 59">
                      <a:extLst>
                        <a:ext uri="{FF2B5EF4-FFF2-40B4-BE49-F238E27FC236}">
                          <a16:creationId xmlns:a16="http://schemas.microsoft.com/office/drawing/2014/main" id="{BD7AA13C-E5F8-4D57-8DE8-2B37AAB99451}"/>
                        </a:ext>
                      </a:extLst>
                    </p:cNvPr>
                    <p:cNvGrpSpPr/>
                    <p:nvPr/>
                  </p:nvGrpSpPr>
                  <p:grpSpPr>
                    <a:xfrm>
                      <a:off x="4834128" y="1110069"/>
                      <a:ext cx="3044496" cy="2847099"/>
                      <a:chOff x="4834128" y="1110069"/>
                      <a:chExt cx="3044496" cy="2847099"/>
                    </a:xfrm>
                  </p:grpSpPr>
                  <p:grpSp>
                    <p:nvGrpSpPr>
                      <p:cNvPr id="39" name="Grupo 26">
                        <a:extLst>
                          <a:ext uri="{FF2B5EF4-FFF2-40B4-BE49-F238E27FC236}">
                            <a16:creationId xmlns:a16="http://schemas.microsoft.com/office/drawing/2014/main" id="{0CFDEE8D-2908-42C8-9BC7-4491954ED2D2}"/>
                          </a:ext>
                        </a:extLst>
                      </p:cNvPr>
                      <p:cNvGrpSpPr/>
                      <p:nvPr/>
                    </p:nvGrpSpPr>
                    <p:grpSpPr>
                      <a:xfrm>
                        <a:off x="4834128" y="1110069"/>
                        <a:ext cx="3044496" cy="2847099"/>
                        <a:chOff x="4834128" y="1110069"/>
                        <a:chExt cx="3044496" cy="2847099"/>
                      </a:xfrm>
                    </p:grpSpPr>
                    <p:pic>
                      <p:nvPicPr>
                        <p:cNvPr id="42" name="Imagem 94">
                          <a:extLst>
                            <a:ext uri="{FF2B5EF4-FFF2-40B4-BE49-F238E27FC236}">
                              <a16:creationId xmlns:a16="http://schemas.microsoft.com/office/drawing/2014/main" id="{C333F22F-3193-485B-B0E8-0FAF442121C5}"/>
                            </a:ext>
                          </a:extLst>
                        </p:cNvPr>
                        <p:cNvPicPr/>
                        <p:nvPr/>
                      </p:nvPicPr>
                      <p:blipFill rotWithShape="1">
                        <a:blip r:embed="rId3" cstate="print">
                          <a:extLst>
                            <a:ext uri="{28A0092B-C50C-407E-A947-70E740481C1C}">
                              <a14:useLocalDpi xmlns:a14="http://schemas.microsoft.com/office/drawing/2010/main" val="0"/>
                            </a:ext>
                          </a:extLst>
                        </a:blip>
                        <a:srcRect l="1" t="54183" r="59099"/>
                        <a:stretch/>
                      </p:blipFill>
                      <p:spPr>
                        <a:xfrm>
                          <a:off x="4882751" y="1161443"/>
                          <a:ext cx="2995873" cy="2731994"/>
                        </a:xfrm>
                        <a:prstGeom prst="rect">
                          <a:avLst/>
                        </a:prstGeom>
                      </p:spPr>
                    </p:pic>
                    <p:sp>
                      <p:nvSpPr>
                        <p:cNvPr id="43" name="Retângulo 21">
                          <a:extLst>
                            <a:ext uri="{FF2B5EF4-FFF2-40B4-BE49-F238E27FC236}">
                              <a16:creationId xmlns:a16="http://schemas.microsoft.com/office/drawing/2014/main" id="{F91A1441-82DC-492D-903B-783CB0CA4D22}"/>
                            </a:ext>
                          </a:extLst>
                        </p:cNvPr>
                        <p:cNvSpPr/>
                        <p:nvPr/>
                      </p:nvSpPr>
                      <p:spPr>
                        <a:xfrm>
                          <a:off x="6807489" y="1548947"/>
                          <a:ext cx="878344" cy="269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5" name="Retângulo 23">
                          <a:extLst>
                            <a:ext uri="{FF2B5EF4-FFF2-40B4-BE49-F238E27FC236}">
                              <a16:creationId xmlns:a16="http://schemas.microsoft.com/office/drawing/2014/main" id="{3BAA9103-D6D9-4F37-A075-6E361B8725FE}"/>
                            </a:ext>
                          </a:extLst>
                        </p:cNvPr>
                        <p:cNvSpPr/>
                        <p:nvPr/>
                      </p:nvSpPr>
                      <p:spPr>
                        <a:xfrm>
                          <a:off x="4834128" y="1110069"/>
                          <a:ext cx="384048" cy="28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40" name="Retângulo 58">
                        <a:extLst>
                          <a:ext uri="{FF2B5EF4-FFF2-40B4-BE49-F238E27FC236}">
                            <a16:creationId xmlns:a16="http://schemas.microsoft.com/office/drawing/2014/main" id="{A0C17229-78F1-4797-9D1B-09B350FB229A}"/>
                          </a:ext>
                        </a:extLst>
                      </p:cNvPr>
                      <p:cNvSpPr/>
                      <p:nvPr/>
                    </p:nvSpPr>
                    <p:spPr>
                      <a:xfrm>
                        <a:off x="5418512" y="1283967"/>
                        <a:ext cx="291882" cy="238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1" name="Retângulo 100">
                        <a:extLst>
                          <a:ext uri="{FF2B5EF4-FFF2-40B4-BE49-F238E27FC236}">
                            <a16:creationId xmlns:a16="http://schemas.microsoft.com/office/drawing/2014/main" id="{12785239-A584-48DB-817A-ABF4235C9E84}"/>
                          </a:ext>
                        </a:extLst>
                      </p:cNvPr>
                      <p:cNvSpPr/>
                      <p:nvPr/>
                    </p:nvSpPr>
                    <p:spPr>
                      <a:xfrm>
                        <a:off x="5428357" y="2723974"/>
                        <a:ext cx="291882" cy="238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34" name="CaixaDeTexto 30">
                      <a:extLst>
                        <a:ext uri="{FF2B5EF4-FFF2-40B4-BE49-F238E27FC236}">
                          <a16:creationId xmlns:a16="http://schemas.microsoft.com/office/drawing/2014/main" id="{ACDD3735-9E11-4439-A342-952F5B6A8379}"/>
                        </a:ext>
                      </a:extLst>
                    </p:cNvPr>
                    <p:cNvSpPr txBox="1"/>
                    <p:nvPr/>
                  </p:nvSpPr>
                  <p:spPr>
                    <a:xfrm>
                      <a:off x="4966756" y="2040399"/>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35" name="CaixaDeTexto 96">
                      <a:extLst>
                        <a:ext uri="{FF2B5EF4-FFF2-40B4-BE49-F238E27FC236}">
                          <a16:creationId xmlns:a16="http://schemas.microsoft.com/office/drawing/2014/main" id="{E75A7241-0A6F-42F3-BC6A-14F5E20CC0E2}"/>
                        </a:ext>
                      </a:extLst>
                    </p:cNvPr>
                    <p:cNvSpPr txBox="1"/>
                    <p:nvPr/>
                  </p:nvSpPr>
                  <p:spPr>
                    <a:xfrm>
                      <a:off x="4966756" y="1227090"/>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36" name="CaixaDeTexto 97">
                      <a:extLst>
                        <a:ext uri="{FF2B5EF4-FFF2-40B4-BE49-F238E27FC236}">
                          <a16:creationId xmlns:a16="http://schemas.microsoft.com/office/drawing/2014/main" id="{0443C577-8694-4E69-85C0-72DDBAFCAF33}"/>
                        </a:ext>
                      </a:extLst>
                    </p:cNvPr>
                    <p:cNvSpPr txBox="1"/>
                    <p:nvPr/>
                  </p:nvSpPr>
                  <p:spPr>
                    <a:xfrm>
                      <a:off x="4966756" y="3517047"/>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37" name="CaixaDeTexto 98">
                      <a:extLst>
                        <a:ext uri="{FF2B5EF4-FFF2-40B4-BE49-F238E27FC236}">
                          <a16:creationId xmlns:a16="http://schemas.microsoft.com/office/drawing/2014/main" id="{E813C84A-F334-485B-9E6B-1C4AE54CF6D7}"/>
                        </a:ext>
                      </a:extLst>
                    </p:cNvPr>
                    <p:cNvSpPr txBox="1"/>
                    <p:nvPr/>
                  </p:nvSpPr>
                  <p:spPr>
                    <a:xfrm>
                      <a:off x="4966756" y="2703738"/>
                      <a:ext cx="31290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38" name="CaixaDeTexto 32">
                      <a:extLst>
                        <a:ext uri="{FF2B5EF4-FFF2-40B4-BE49-F238E27FC236}">
                          <a16:creationId xmlns:a16="http://schemas.microsoft.com/office/drawing/2014/main" id="{7701CC4D-F5B5-4D5E-A886-3515E3339017}"/>
                        </a:ext>
                      </a:extLst>
                    </p:cNvPr>
                    <p:cNvSpPr txBox="1"/>
                    <p:nvPr/>
                  </p:nvSpPr>
                  <p:spPr>
                    <a:xfrm rot="16200000">
                      <a:off x="3900416" y="2414053"/>
                      <a:ext cx="1801775"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Norm. intensity</a:t>
                      </a:r>
                    </a:p>
                  </p:txBody>
                </p:sp>
              </p:grpSp>
              <p:sp>
                <p:nvSpPr>
                  <p:cNvPr id="51" name="Rectangle 50">
                    <a:extLst>
                      <a:ext uri="{FF2B5EF4-FFF2-40B4-BE49-F238E27FC236}">
                        <a16:creationId xmlns:a16="http://schemas.microsoft.com/office/drawing/2014/main" id="{73C88D99-2995-46A7-A7F5-DF906B651766}"/>
                      </a:ext>
                    </a:extLst>
                  </p:cNvPr>
                  <p:cNvSpPr/>
                  <p:nvPr/>
                </p:nvSpPr>
                <p:spPr>
                  <a:xfrm>
                    <a:off x="4030366" y="1184118"/>
                    <a:ext cx="454163" cy="174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3" name="Rectangle 52">
                  <a:extLst>
                    <a:ext uri="{FF2B5EF4-FFF2-40B4-BE49-F238E27FC236}">
                      <a16:creationId xmlns:a16="http://schemas.microsoft.com/office/drawing/2014/main" id="{CC99CD4A-2208-48F2-B18F-092EB25098F2}"/>
                    </a:ext>
                  </a:extLst>
                </p:cNvPr>
                <p:cNvSpPr/>
                <p:nvPr/>
              </p:nvSpPr>
              <p:spPr>
                <a:xfrm>
                  <a:off x="4037843" y="2634008"/>
                  <a:ext cx="454163" cy="174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A13FECBA-20A3-4CDE-BB50-E39CC025CE6A}"/>
                      </a:ext>
                    </a:extLst>
                  </p:cNvPr>
                  <p:cNvSpPr txBox="1"/>
                  <p:nvPr/>
                </p:nvSpPr>
                <p:spPr>
                  <a:xfrm>
                    <a:off x="5534995" y="995703"/>
                    <a:ext cx="86510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𝑚</m:t>
                          </m:r>
                          <m:r>
                            <a:rPr lang="en-US" i="1" dirty="0" smtClean="0">
                              <a:latin typeface="Cambria Math" panose="02040503050406030204" pitchFamily="18" charset="0"/>
                            </a:rPr>
                            <m:t>=2</m:t>
                          </m:r>
                        </m:oMath>
                      </m:oMathPara>
                    </a14:m>
                    <a:endParaRPr lang="de-DE" dirty="0"/>
                  </a:p>
                </p:txBody>
              </p:sp>
            </mc:Choice>
            <mc:Fallback xmlns="">
              <p:sp>
                <p:nvSpPr>
                  <p:cNvPr id="50" name="TextBox 49">
                    <a:extLst>
                      <a:ext uri="{FF2B5EF4-FFF2-40B4-BE49-F238E27FC236}">
                        <a16:creationId xmlns:a16="http://schemas.microsoft.com/office/drawing/2014/main" id="{A13FECBA-20A3-4CDE-BB50-E39CC025CE6A}"/>
                      </a:ext>
                    </a:extLst>
                  </p:cNvPr>
                  <p:cNvSpPr txBox="1">
                    <a:spLocks noRot="1" noChangeAspect="1" noMove="1" noResize="1" noEditPoints="1" noAdjustHandles="1" noChangeArrowheads="1" noChangeShapeType="1" noTextEdit="1"/>
                  </p:cNvSpPr>
                  <p:nvPr/>
                </p:nvSpPr>
                <p:spPr>
                  <a:xfrm>
                    <a:off x="5534995" y="995703"/>
                    <a:ext cx="865109" cy="369332"/>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73CF28F6-0102-4916-AE8C-DC16D489D5F8}"/>
                      </a:ext>
                    </a:extLst>
                  </p:cNvPr>
                  <p:cNvSpPr txBox="1"/>
                  <p:nvPr/>
                </p:nvSpPr>
                <p:spPr>
                  <a:xfrm>
                    <a:off x="5534995" y="2499692"/>
                    <a:ext cx="86510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𝑚</m:t>
                          </m:r>
                          <m:r>
                            <a:rPr lang="en-US" i="1" dirty="0" smtClean="0">
                              <a:latin typeface="Cambria Math" panose="02040503050406030204" pitchFamily="18" charset="0"/>
                            </a:rPr>
                            <m:t>=3</m:t>
                          </m:r>
                        </m:oMath>
                      </m:oMathPara>
                    </a14:m>
                    <a:endParaRPr lang="de-DE" dirty="0"/>
                  </a:p>
                </p:txBody>
              </p:sp>
            </mc:Choice>
            <mc:Fallback xmlns="">
              <p:sp>
                <p:nvSpPr>
                  <p:cNvPr id="55" name="TextBox 54">
                    <a:extLst>
                      <a:ext uri="{FF2B5EF4-FFF2-40B4-BE49-F238E27FC236}">
                        <a16:creationId xmlns:a16="http://schemas.microsoft.com/office/drawing/2014/main" id="{73CF28F6-0102-4916-AE8C-DC16D489D5F8}"/>
                      </a:ext>
                    </a:extLst>
                  </p:cNvPr>
                  <p:cNvSpPr txBox="1">
                    <a:spLocks noRot="1" noChangeAspect="1" noMove="1" noResize="1" noEditPoints="1" noAdjustHandles="1" noChangeArrowheads="1" noChangeShapeType="1" noTextEdit="1"/>
                  </p:cNvSpPr>
                  <p:nvPr/>
                </p:nvSpPr>
                <p:spPr>
                  <a:xfrm>
                    <a:off x="5534995" y="2499692"/>
                    <a:ext cx="865109" cy="369332"/>
                  </a:xfrm>
                  <a:prstGeom prst="rect">
                    <a:avLst/>
                  </a:prstGeom>
                  <a:blipFill>
                    <a:blip r:embed="rId5"/>
                    <a:stretch>
                      <a:fillRect/>
                    </a:stretch>
                  </a:blipFill>
                </p:spPr>
                <p:txBody>
                  <a:bodyPr/>
                  <a:lstStyle/>
                  <a:p>
                    <a:r>
                      <a:rPr lang="de-DE">
                        <a:noFill/>
                      </a:rPr>
                      <a:t> </a:t>
                    </a:r>
                  </a:p>
                </p:txBody>
              </p:sp>
            </mc:Fallback>
          </mc:AlternateContent>
        </p:grpSp>
        <p:sp>
          <p:nvSpPr>
            <p:cNvPr id="49" name="TextBox 48">
              <a:extLst>
                <a:ext uri="{FF2B5EF4-FFF2-40B4-BE49-F238E27FC236}">
                  <a16:creationId xmlns:a16="http://schemas.microsoft.com/office/drawing/2014/main" id="{EEDDD112-F0E3-4B1B-BB05-31FD3009CAFB}"/>
                </a:ext>
              </a:extLst>
            </p:cNvPr>
            <p:cNvSpPr txBox="1"/>
            <p:nvPr/>
          </p:nvSpPr>
          <p:spPr>
            <a:xfrm>
              <a:off x="7201908" y="3624897"/>
              <a:ext cx="261610" cy="369332"/>
            </a:xfrm>
            <a:prstGeom prst="rect">
              <a:avLst/>
            </a:prstGeom>
            <a:noFill/>
          </p:spPr>
          <p:txBody>
            <a:bodyPr wrap="none" rtlCol="0">
              <a:spAutoFit/>
            </a:bodyPr>
            <a:lstStyle/>
            <a:p>
              <a:r>
                <a:rPr lang="en-US" dirty="0"/>
                <a:t>t</a:t>
              </a:r>
              <a:endParaRPr lang="de-DE" dirty="0"/>
            </a:p>
          </p:txBody>
        </p:sp>
      </p:grpSp>
      <p:sp>
        <p:nvSpPr>
          <p:cNvPr id="2" name="Title 1">
            <a:extLst>
              <a:ext uri="{FF2B5EF4-FFF2-40B4-BE49-F238E27FC236}">
                <a16:creationId xmlns:a16="http://schemas.microsoft.com/office/drawing/2014/main" id="{4979D1BF-9D5F-49A6-82E6-23A8432E2CB5}"/>
              </a:ext>
            </a:extLst>
          </p:cNvPr>
          <p:cNvSpPr>
            <a:spLocks noGrp="1"/>
          </p:cNvSpPr>
          <p:nvPr>
            <p:ph type="title"/>
          </p:nvPr>
        </p:nvSpPr>
        <p:spPr/>
        <p:txBody>
          <a:bodyPr/>
          <a:lstStyle/>
          <a:p>
            <a:r>
              <a:rPr lang="en-US" dirty="0"/>
              <a:t>Mapping onto 1D synthetic space</a:t>
            </a:r>
            <a:endParaRPr lang="de-DE" dirty="0"/>
          </a:p>
        </p:txBody>
      </p:sp>
      <p:grpSp>
        <p:nvGrpSpPr>
          <p:cNvPr id="44" name="Group 43">
            <a:extLst>
              <a:ext uri="{FF2B5EF4-FFF2-40B4-BE49-F238E27FC236}">
                <a16:creationId xmlns:a16="http://schemas.microsoft.com/office/drawing/2014/main" id="{728A5538-309A-41D6-9DE0-154AE40A0185}"/>
              </a:ext>
            </a:extLst>
          </p:cNvPr>
          <p:cNvGrpSpPr/>
          <p:nvPr/>
        </p:nvGrpSpPr>
        <p:grpSpPr>
          <a:xfrm>
            <a:off x="8094738" y="1031463"/>
            <a:ext cx="4097262" cy="4147680"/>
            <a:chOff x="7810846" y="1034702"/>
            <a:chExt cx="4097262" cy="4147680"/>
          </a:xfrm>
        </p:grpSpPr>
        <p:pic>
          <p:nvPicPr>
            <p:cNvPr id="123" name="Imagem 28">
              <a:extLst>
                <a:ext uri="{FF2B5EF4-FFF2-40B4-BE49-F238E27FC236}">
                  <a16:creationId xmlns:a16="http://schemas.microsoft.com/office/drawing/2014/main" id="{84063F8F-F334-477A-8B8F-EEFFE7ECE787}"/>
                </a:ext>
              </a:extLst>
            </p:cNvPr>
            <p:cNvPicPr/>
            <p:nvPr/>
          </p:nvPicPr>
          <p:blipFill rotWithShape="1">
            <a:blip r:embed="rId3" cstate="print">
              <a:extLst>
                <a:ext uri="{28A0092B-C50C-407E-A947-70E740481C1C}">
                  <a14:useLocalDpi xmlns:a14="http://schemas.microsoft.com/office/drawing/2010/main" val="0"/>
                </a:ext>
              </a:extLst>
            </a:blip>
            <a:srcRect l="89801" t="52765" r="7376" b="22082"/>
            <a:stretch/>
          </p:blipFill>
          <p:spPr>
            <a:xfrm>
              <a:off x="10871793" y="1939749"/>
              <a:ext cx="291229" cy="2221211"/>
            </a:xfrm>
            <a:prstGeom prst="rect">
              <a:avLst/>
            </a:prstGeom>
          </p:spPr>
        </p:pic>
        <p:grpSp>
          <p:nvGrpSpPr>
            <p:cNvPr id="31" name="Group 30">
              <a:extLst>
                <a:ext uri="{FF2B5EF4-FFF2-40B4-BE49-F238E27FC236}">
                  <a16:creationId xmlns:a16="http://schemas.microsoft.com/office/drawing/2014/main" id="{E9E66D11-2782-4BE7-AEC2-A981A8F2640A}"/>
                </a:ext>
              </a:extLst>
            </p:cNvPr>
            <p:cNvGrpSpPr/>
            <p:nvPr/>
          </p:nvGrpSpPr>
          <p:grpSpPr>
            <a:xfrm>
              <a:off x="7810846" y="1034702"/>
              <a:ext cx="4097262" cy="4147680"/>
              <a:chOff x="5774227" y="1016688"/>
              <a:chExt cx="4097262" cy="4147680"/>
            </a:xfrm>
          </p:grpSpPr>
          <p:grpSp>
            <p:nvGrpSpPr>
              <p:cNvPr id="5" name="Grupo 74">
                <a:extLst>
                  <a:ext uri="{FF2B5EF4-FFF2-40B4-BE49-F238E27FC236}">
                    <a16:creationId xmlns:a16="http://schemas.microsoft.com/office/drawing/2014/main" id="{0112B0E8-63FB-4130-B2B0-E88E97524747}"/>
                  </a:ext>
                </a:extLst>
              </p:cNvPr>
              <p:cNvGrpSpPr/>
              <p:nvPr/>
            </p:nvGrpSpPr>
            <p:grpSpPr>
              <a:xfrm>
                <a:off x="5774227" y="1016688"/>
                <a:ext cx="4097262" cy="3971624"/>
                <a:chOff x="7891262" y="1016688"/>
                <a:chExt cx="4097262" cy="3971624"/>
              </a:xfrm>
            </p:grpSpPr>
            <p:sp>
              <p:nvSpPr>
                <p:cNvPr id="19" name="CaixaDeTexto 43">
                  <a:extLst>
                    <a:ext uri="{FF2B5EF4-FFF2-40B4-BE49-F238E27FC236}">
                      <a16:creationId xmlns:a16="http://schemas.microsoft.com/office/drawing/2014/main" id="{A64EB5AD-AB06-4318-A934-D6F1FD03E2A4}"/>
                    </a:ext>
                  </a:extLst>
                </p:cNvPr>
                <p:cNvSpPr txBox="1"/>
                <p:nvPr/>
              </p:nvSpPr>
              <p:spPr>
                <a:xfrm rot="16200000">
                  <a:off x="11010211" y="2714189"/>
                  <a:ext cx="1556516"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log(intensity)</a:t>
                  </a:r>
                </a:p>
              </p:txBody>
            </p:sp>
            <mc:AlternateContent xmlns:mc="http://schemas.openxmlformats.org/markup-compatibility/2006" xmlns:a14="http://schemas.microsoft.com/office/drawing/2010/main">
              <mc:Choice Requires="a14">
                <p:sp>
                  <p:nvSpPr>
                    <p:cNvPr id="20" name="CaixaDeTexto 40">
                      <a:extLst>
                        <a:ext uri="{FF2B5EF4-FFF2-40B4-BE49-F238E27FC236}">
                          <a16:creationId xmlns:a16="http://schemas.microsoft.com/office/drawing/2014/main" id="{8BBFC82D-038B-44D7-85F0-BAE606BBBDAD}"/>
                        </a:ext>
                      </a:extLst>
                    </p:cNvPr>
                    <p:cNvSpPr txBox="1"/>
                    <p:nvPr/>
                  </p:nvSpPr>
                  <p:spPr>
                    <a:xfrm>
                      <a:off x="11169637" y="3779981"/>
                      <a:ext cx="53893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r>
                              <a:rPr lang="en-US" b="0" i="1" dirty="0" smtClean="0">
                                <a:latin typeface="Cambria Math" panose="02040503050406030204" pitchFamily="18" charset="0"/>
                              </a:rPr>
                              <m:t>3</m:t>
                            </m:r>
                          </m:oMath>
                        </m:oMathPara>
                      </a14:m>
                      <a:endParaRPr lang="en-US" dirty="0">
                        <a:latin typeface="Calibri" panose="020F0502020204030204" pitchFamily="34" charset="0"/>
                        <a:cs typeface="Calibri" panose="020F0502020204030204" pitchFamily="34" charset="0"/>
                      </a:endParaRPr>
                    </a:p>
                  </p:txBody>
                </p:sp>
              </mc:Choice>
              <mc:Fallback xmlns="">
                <p:sp>
                  <p:nvSpPr>
                    <p:cNvPr id="20" name="CaixaDeTexto 40">
                      <a:extLst>
                        <a:ext uri="{FF2B5EF4-FFF2-40B4-BE49-F238E27FC236}">
                          <a16:creationId xmlns:a16="http://schemas.microsoft.com/office/drawing/2014/main" id="{8BBFC82D-038B-44D7-85F0-BAE606BBBDAD}"/>
                        </a:ext>
                      </a:extLst>
                    </p:cNvPr>
                    <p:cNvSpPr txBox="1">
                      <a:spLocks noRot="1" noChangeAspect="1" noMove="1" noResize="1" noEditPoints="1" noAdjustHandles="1" noChangeArrowheads="1" noChangeShapeType="1" noTextEdit="1"/>
                    </p:cNvSpPr>
                    <p:nvPr/>
                  </p:nvSpPr>
                  <p:spPr>
                    <a:xfrm>
                      <a:off x="11169637" y="3779981"/>
                      <a:ext cx="538930" cy="369332"/>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1" name="CaixaDeTexto 41">
                      <a:extLst>
                        <a:ext uri="{FF2B5EF4-FFF2-40B4-BE49-F238E27FC236}">
                          <a16:creationId xmlns:a16="http://schemas.microsoft.com/office/drawing/2014/main" id="{DCEE6BAC-B95C-4590-B387-EA17E440DE99}"/>
                        </a:ext>
                      </a:extLst>
                    </p:cNvPr>
                    <p:cNvSpPr txBox="1"/>
                    <p:nvPr/>
                  </p:nvSpPr>
                  <p:spPr>
                    <a:xfrm>
                      <a:off x="11174602" y="1811702"/>
                      <a:ext cx="36580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oMath>
                        </m:oMathPara>
                      </a14:m>
                      <a:endParaRPr lang="en-US" dirty="0">
                        <a:latin typeface="Calibri" panose="020F0502020204030204" pitchFamily="34" charset="0"/>
                        <a:cs typeface="Calibri" panose="020F0502020204030204" pitchFamily="34" charset="0"/>
                      </a:endParaRPr>
                    </a:p>
                  </p:txBody>
                </p:sp>
              </mc:Choice>
              <mc:Fallback xmlns="">
                <p:sp>
                  <p:nvSpPr>
                    <p:cNvPr id="21" name="CaixaDeTexto 41">
                      <a:extLst>
                        <a:ext uri="{FF2B5EF4-FFF2-40B4-BE49-F238E27FC236}">
                          <a16:creationId xmlns:a16="http://schemas.microsoft.com/office/drawing/2014/main" id="{DCEE6BAC-B95C-4590-B387-EA17E440DE99}"/>
                        </a:ext>
                      </a:extLst>
                    </p:cNvPr>
                    <p:cNvSpPr txBox="1">
                      <a:spLocks noRot="1" noChangeAspect="1" noMove="1" noResize="1" noEditPoints="1" noAdjustHandles="1" noChangeArrowheads="1" noChangeShapeType="1" noTextEdit="1"/>
                    </p:cNvSpPr>
                    <p:nvPr/>
                  </p:nvSpPr>
                  <p:spPr>
                    <a:xfrm>
                      <a:off x="11174602" y="1811702"/>
                      <a:ext cx="365805" cy="369332"/>
                    </a:xfrm>
                    <a:prstGeom prst="rect">
                      <a:avLst/>
                    </a:prstGeom>
                    <a:blipFill>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2" name="CaixaDeTexto 42">
                      <a:extLst>
                        <a:ext uri="{FF2B5EF4-FFF2-40B4-BE49-F238E27FC236}">
                          <a16:creationId xmlns:a16="http://schemas.microsoft.com/office/drawing/2014/main" id="{97DE1B17-8153-4731-9C12-581E911B32BA}"/>
                        </a:ext>
                      </a:extLst>
                    </p:cNvPr>
                    <p:cNvSpPr txBox="1"/>
                    <p:nvPr/>
                  </p:nvSpPr>
                  <p:spPr>
                    <a:xfrm>
                      <a:off x="11097823" y="2736917"/>
                      <a:ext cx="7152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−1.5</m:t>
                            </m:r>
                          </m:oMath>
                        </m:oMathPara>
                      </a14:m>
                      <a:endParaRPr lang="en-US" dirty="0">
                        <a:latin typeface="Calibri" panose="020F0502020204030204" pitchFamily="34" charset="0"/>
                        <a:cs typeface="Calibri" panose="020F0502020204030204" pitchFamily="34" charset="0"/>
                      </a:endParaRPr>
                    </a:p>
                  </p:txBody>
                </p:sp>
              </mc:Choice>
              <mc:Fallback xmlns="">
                <p:sp>
                  <p:nvSpPr>
                    <p:cNvPr id="22" name="CaixaDeTexto 42">
                      <a:extLst>
                        <a:ext uri="{FF2B5EF4-FFF2-40B4-BE49-F238E27FC236}">
                          <a16:creationId xmlns:a16="http://schemas.microsoft.com/office/drawing/2014/main" id="{97DE1B17-8153-4731-9C12-581E911B32BA}"/>
                        </a:ext>
                      </a:extLst>
                    </p:cNvPr>
                    <p:cNvSpPr txBox="1">
                      <a:spLocks noRot="1" noChangeAspect="1" noMove="1" noResize="1" noEditPoints="1" noAdjustHandles="1" noChangeArrowheads="1" noChangeShapeType="1" noTextEdit="1"/>
                    </p:cNvSpPr>
                    <p:nvPr/>
                  </p:nvSpPr>
                  <p:spPr>
                    <a:xfrm>
                      <a:off x="11097823" y="2736917"/>
                      <a:ext cx="715260" cy="369332"/>
                    </a:xfrm>
                    <a:prstGeom prst="rect">
                      <a:avLst/>
                    </a:prstGeom>
                    <a:blipFill>
                      <a:blip r:embed="rId8"/>
                      <a:stretch>
                        <a:fillRect/>
                      </a:stretch>
                    </a:blipFill>
                  </p:spPr>
                  <p:txBody>
                    <a:bodyPr/>
                    <a:lstStyle/>
                    <a:p>
                      <a:r>
                        <a:rPr lang="de-DE">
                          <a:noFill/>
                        </a:rPr>
                        <a:t> </a:t>
                      </a:r>
                    </a:p>
                  </p:txBody>
                </p:sp>
              </mc:Fallback>
            </mc:AlternateContent>
            <p:grpSp>
              <p:nvGrpSpPr>
                <p:cNvPr id="23" name="Grupo 39">
                  <a:extLst>
                    <a:ext uri="{FF2B5EF4-FFF2-40B4-BE49-F238E27FC236}">
                      <a16:creationId xmlns:a16="http://schemas.microsoft.com/office/drawing/2014/main" id="{B39EC92C-28E6-4965-B087-125305D39477}"/>
                    </a:ext>
                  </a:extLst>
                </p:cNvPr>
                <p:cNvGrpSpPr/>
                <p:nvPr/>
              </p:nvGrpSpPr>
              <p:grpSpPr>
                <a:xfrm>
                  <a:off x="7891262" y="1016688"/>
                  <a:ext cx="3348238" cy="3971624"/>
                  <a:chOff x="7891262" y="1016688"/>
                  <a:chExt cx="3348238" cy="3971624"/>
                </a:xfrm>
              </p:grpSpPr>
              <p:grpSp>
                <p:nvGrpSpPr>
                  <p:cNvPr id="25" name="Grupo 27">
                    <a:extLst>
                      <a:ext uri="{FF2B5EF4-FFF2-40B4-BE49-F238E27FC236}">
                        <a16:creationId xmlns:a16="http://schemas.microsoft.com/office/drawing/2014/main" id="{605B810B-9548-454D-991B-C7372381097B}"/>
                      </a:ext>
                    </a:extLst>
                  </p:cNvPr>
                  <p:cNvGrpSpPr/>
                  <p:nvPr/>
                </p:nvGrpSpPr>
                <p:grpSpPr>
                  <a:xfrm>
                    <a:off x="8412481" y="1181186"/>
                    <a:ext cx="2581642" cy="3492414"/>
                    <a:chOff x="8018815" y="2076301"/>
                    <a:chExt cx="2581642" cy="3492414"/>
                  </a:xfrm>
                </p:grpSpPr>
                <p:pic>
                  <p:nvPicPr>
                    <p:cNvPr id="28" name="Imagem 28">
                      <a:extLst>
                        <a:ext uri="{FF2B5EF4-FFF2-40B4-BE49-F238E27FC236}">
                          <a16:creationId xmlns:a16="http://schemas.microsoft.com/office/drawing/2014/main" id="{466811A3-9EF5-4AE3-B46D-CDFAA58707E3}"/>
                        </a:ext>
                      </a:extLst>
                    </p:cNvPr>
                    <p:cNvPicPr/>
                    <p:nvPr/>
                  </p:nvPicPr>
                  <p:blipFill rotWithShape="1">
                    <a:blip r:embed="rId3" cstate="print">
                      <a:extLst>
                        <a:ext uri="{28A0092B-C50C-407E-A947-70E740481C1C}">
                          <a14:useLocalDpi xmlns:a14="http://schemas.microsoft.com/office/drawing/2010/main" val="0"/>
                        </a:ext>
                      </a:extLst>
                    </a:blip>
                    <a:srcRect l="52458" t="35844" r="12297" b="5584"/>
                    <a:stretch/>
                  </p:blipFill>
                  <p:spPr>
                    <a:xfrm>
                      <a:off x="8018815" y="2076301"/>
                      <a:ext cx="2581642" cy="3492414"/>
                    </a:xfrm>
                    <a:prstGeom prst="rect">
                      <a:avLst/>
                    </a:prstGeom>
                  </p:spPr>
                </p:pic>
                <p:sp>
                  <p:nvSpPr>
                    <p:cNvPr id="29" name="Retângulo 29">
                      <a:extLst>
                        <a:ext uri="{FF2B5EF4-FFF2-40B4-BE49-F238E27FC236}">
                          <a16:creationId xmlns:a16="http://schemas.microsoft.com/office/drawing/2014/main" id="{79693B67-BE76-4AAE-9C3B-324CE98B0D22}"/>
                        </a:ext>
                      </a:extLst>
                    </p:cNvPr>
                    <p:cNvSpPr/>
                    <p:nvPr/>
                  </p:nvSpPr>
                  <p:spPr bwMode="ltGray">
                    <a:xfrm>
                      <a:off x="8159462" y="2076301"/>
                      <a:ext cx="504056" cy="392209"/>
                    </a:xfrm>
                    <a:prstGeom prst="rect">
                      <a:avLst/>
                    </a:prstGeom>
                    <a:solidFill>
                      <a:srgbClr val="443B97"/>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i="1" kern="1200" dirty="0">
                        <a:solidFill>
                          <a:schemeClr val="lt1"/>
                        </a:solidFill>
                        <a:latin typeface="Calibri" panose="020F0502020204030204" pitchFamily="34" charset="0"/>
                        <a:cs typeface="Calibri" panose="020F0502020204030204" pitchFamily="34" charset="0"/>
                      </a:endParaRPr>
                    </a:p>
                  </p:txBody>
                </p:sp>
              </p:grpSp>
              <p:sp>
                <p:nvSpPr>
                  <p:cNvPr id="26" name="Retângulo 37">
                    <a:extLst>
                      <a:ext uri="{FF2B5EF4-FFF2-40B4-BE49-F238E27FC236}">
                        <a16:creationId xmlns:a16="http://schemas.microsoft.com/office/drawing/2014/main" id="{38970B2E-4F6F-47CB-AA19-EE7EF60AFAF2}"/>
                      </a:ext>
                    </a:extLst>
                  </p:cNvPr>
                  <p:cNvSpPr/>
                  <p:nvPr/>
                </p:nvSpPr>
                <p:spPr>
                  <a:xfrm>
                    <a:off x="8315631" y="1016688"/>
                    <a:ext cx="186652" cy="3582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7" name="Retângulo 38">
                    <a:extLst>
                      <a:ext uri="{FF2B5EF4-FFF2-40B4-BE49-F238E27FC236}">
                        <a16:creationId xmlns:a16="http://schemas.microsoft.com/office/drawing/2014/main" id="{B1E01EC0-52B5-4CE9-AF94-3B47B01575AF}"/>
                      </a:ext>
                    </a:extLst>
                  </p:cNvPr>
                  <p:cNvSpPr/>
                  <p:nvPr/>
                </p:nvSpPr>
                <p:spPr>
                  <a:xfrm>
                    <a:off x="7891262" y="4581097"/>
                    <a:ext cx="3348238" cy="407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grpSp>
          <p:sp>
            <p:nvSpPr>
              <p:cNvPr id="7" name="CaixaDeTexto 78">
                <a:extLst>
                  <a:ext uri="{FF2B5EF4-FFF2-40B4-BE49-F238E27FC236}">
                    <a16:creationId xmlns:a16="http://schemas.microsoft.com/office/drawing/2014/main" id="{F8A03F1E-112C-456A-9197-679FB1594549}"/>
                  </a:ext>
                </a:extLst>
              </p:cNvPr>
              <p:cNvSpPr txBox="1"/>
              <p:nvPr/>
            </p:nvSpPr>
            <p:spPr>
              <a:xfrm>
                <a:off x="6147670" y="1057596"/>
                <a:ext cx="312906" cy="400110"/>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1</a:t>
                </a:r>
              </a:p>
            </p:txBody>
          </p:sp>
          <p:sp>
            <p:nvSpPr>
              <p:cNvPr id="8" name="CaixaDeTexto 79">
                <a:extLst>
                  <a:ext uri="{FF2B5EF4-FFF2-40B4-BE49-F238E27FC236}">
                    <a16:creationId xmlns:a16="http://schemas.microsoft.com/office/drawing/2014/main" id="{1B648775-15B7-4677-8515-BF711B1CFC93}"/>
                  </a:ext>
                </a:extLst>
              </p:cNvPr>
              <p:cNvSpPr txBox="1"/>
              <p:nvPr/>
            </p:nvSpPr>
            <p:spPr>
              <a:xfrm>
                <a:off x="6030051" y="1735876"/>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10</a:t>
                </a:r>
              </a:p>
            </p:txBody>
          </p:sp>
          <p:sp>
            <p:nvSpPr>
              <p:cNvPr id="9" name="CaixaDeTexto 80">
                <a:extLst>
                  <a:ext uri="{FF2B5EF4-FFF2-40B4-BE49-F238E27FC236}">
                    <a16:creationId xmlns:a16="http://schemas.microsoft.com/office/drawing/2014/main" id="{4293010F-14FB-4942-845F-4AF29728EB88}"/>
                  </a:ext>
                </a:extLst>
              </p:cNvPr>
              <p:cNvSpPr txBox="1"/>
              <p:nvPr/>
            </p:nvSpPr>
            <p:spPr>
              <a:xfrm>
                <a:off x="6024602" y="2593358"/>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20</a:t>
                </a:r>
              </a:p>
            </p:txBody>
          </p:sp>
          <p:sp>
            <p:nvSpPr>
              <p:cNvPr id="10" name="CaixaDeTexto 81">
                <a:extLst>
                  <a:ext uri="{FF2B5EF4-FFF2-40B4-BE49-F238E27FC236}">
                    <a16:creationId xmlns:a16="http://schemas.microsoft.com/office/drawing/2014/main" id="{87E8640F-3104-4408-9533-BEC5BB576650}"/>
                  </a:ext>
                </a:extLst>
              </p:cNvPr>
              <p:cNvSpPr txBox="1"/>
              <p:nvPr/>
            </p:nvSpPr>
            <p:spPr>
              <a:xfrm>
                <a:off x="6037669" y="3471895"/>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30</a:t>
                </a:r>
              </a:p>
            </p:txBody>
          </p:sp>
          <p:sp>
            <p:nvSpPr>
              <p:cNvPr id="12" name="CaixaDeTexto 83">
                <a:extLst>
                  <a:ext uri="{FF2B5EF4-FFF2-40B4-BE49-F238E27FC236}">
                    <a16:creationId xmlns:a16="http://schemas.microsoft.com/office/drawing/2014/main" id="{690D0143-A578-4B27-A0A1-593AA3B649F0}"/>
                  </a:ext>
                </a:extLst>
              </p:cNvPr>
              <p:cNvSpPr txBox="1"/>
              <p:nvPr/>
            </p:nvSpPr>
            <p:spPr>
              <a:xfrm>
                <a:off x="6004645" y="4287296"/>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40</a:t>
                </a:r>
              </a:p>
            </p:txBody>
          </p:sp>
          <p:sp>
            <p:nvSpPr>
              <p:cNvPr id="13" name="CaixaDeTexto 84">
                <a:extLst>
                  <a:ext uri="{FF2B5EF4-FFF2-40B4-BE49-F238E27FC236}">
                    <a16:creationId xmlns:a16="http://schemas.microsoft.com/office/drawing/2014/main" id="{B1D589DC-8F7B-4807-9D49-9EA2A8A4C7F4}"/>
                  </a:ext>
                </a:extLst>
              </p:cNvPr>
              <p:cNvSpPr txBox="1"/>
              <p:nvPr/>
            </p:nvSpPr>
            <p:spPr>
              <a:xfrm>
                <a:off x="7472560" y="4702703"/>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x</a:t>
                </a:r>
              </a:p>
            </p:txBody>
          </p:sp>
          <p:sp>
            <p:nvSpPr>
              <p:cNvPr id="14" name="CaixaDeTexto 85">
                <a:extLst>
                  <a:ext uri="{FF2B5EF4-FFF2-40B4-BE49-F238E27FC236}">
                    <a16:creationId xmlns:a16="http://schemas.microsoft.com/office/drawing/2014/main" id="{FCC389B6-1E04-4EE2-9651-0F4A0BE1FBE9}"/>
                  </a:ext>
                </a:extLst>
              </p:cNvPr>
              <p:cNvSpPr txBox="1"/>
              <p:nvPr/>
            </p:nvSpPr>
            <p:spPr>
              <a:xfrm>
                <a:off x="7476568" y="4500372"/>
                <a:ext cx="314510"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0</a:t>
                </a:r>
              </a:p>
            </p:txBody>
          </p:sp>
          <p:sp>
            <p:nvSpPr>
              <p:cNvPr id="15" name="CaixaDeTexto 86">
                <a:extLst>
                  <a:ext uri="{FF2B5EF4-FFF2-40B4-BE49-F238E27FC236}">
                    <a16:creationId xmlns:a16="http://schemas.microsoft.com/office/drawing/2014/main" id="{2809027E-98D0-442E-B1E5-813159B002D5}"/>
                  </a:ext>
                </a:extLst>
              </p:cNvPr>
              <p:cNvSpPr txBox="1"/>
              <p:nvPr/>
            </p:nvSpPr>
            <p:spPr>
              <a:xfrm>
                <a:off x="8012803" y="4504496"/>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10</a:t>
                </a:r>
              </a:p>
            </p:txBody>
          </p:sp>
          <p:sp>
            <p:nvSpPr>
              <p:cNvPr id="16" name="CaixaDeTexto 87">
                <a:extLst>
                  <a:ext uri="{FF2B5EF4-FFF2-40B4-BE49-F238E27FC236}">
                    <a16:creationId xmlns:a16="http://schemas.microsoft.com/office/drawing/2014/main" id="{1EABE899-4901-436C-986B-AD3BBCF40D7F}"/>
                  </a:ext>
                </a:extLst>
              </p:cNvPr>
              <p:cNvSpPr txBox="1"/>
              <p:nvPr/>
            </p:nvSpPr>
            <p:spPr>
              <a:xfrm>
                <a:off x="8622740" y="4510651"/>
                <a:ext cx="444352"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20</a:t>
                </a:r>
              </a:p>
            </p:txBody>
          </p:sp>
          <p:sp>
            <p:nvSpPr>
              <p:cNvPr id="17" name="CaixaDeTexto 88">
                <a:extLst>
                  <a:ext uri="{FF2B5EF4-FFF2-40B4-BE49-F238E27FC236}">
                    <a16:creationId xmlns:a16="http://schemas.microsoft.com/office/drawing/2014/main" id="{BBC9C9E7-5DE3-4DE2-9148-A5508C65C1D9}"/>
                  </a:ext>
                </a:extLst>
              </p:cNvPr>
              <p:cNvSpPr txBox="1"/>
              <p:nvPr/>
            </p:nvSpPr>
            <p:spPr>
              <a:xfrm>
                <a:off x="6132548" y="4504496"/>
                <a:ext cx="522900"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-20</a:t>
                </a:r>
              </a:p>
            </p:txBody>
          </p:sp>
          <p:sp>
            <p:nvSpPr>
              <p:cNvPr id="18" name="CaixaDeTexto 89">
                <a:extLst>
                  <a:ext uri="{FF2B5EF4-FFF2-40B4-BE49-F238E27FC236}">
                    <a16:creationId xmlns:a16="http://schemas.microsoft.com/office/drawing/2014/main" id="{059F6383-DAEC-4C75-A492-0A885461A60A}"/>
                  </a:ext>
                </a:extLst>
              </p:cNvPr>
              <p:cNvSpPr txBox="1"/>
              <p:nvPr/>
            </p:nvSpPr>
            <p:spPr>
              <a:xfrm>
                <a:off x="6742485" y="4510651"/>
                <a:ext cx="522900"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-10</a:t>
                </a:r>
              </a:p>
            </p:txBody>
          </p:sp>
          <p:sp>
            <p:nvSpPr>
              <p:cNvPr id="30" name="TextBox 29">
                <a:extLst>
                  <a:ext uri="{FF2B5EF4-FFF2-40B4-BE49-F238E27FC236}">
                    <a16:creationId xmlns:a16="http://schemas.microsoft.com/office/drawing/2014/main" id="{130496A6-FEC8-4221-82A0-43DD6F7C74D1}"/>
                  </a:ext>
                </a:extLst>
              </p:cNvPr>
              <p:cNvSpPr txBox="1"/>
              <p:nvPr/>
            </p:nvSpPr>
            <p:spPr>
              <a:xfrm>
                <a:off x="6393232" y="4173465"/>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6" name="CaixaDeTexto 77">
                <a:extLst>
                  <a:ext uri="{FF2B5EF4-FFF2-40B4-BE49-F238E27FC236}">
                    <a16:creationId xmlns:a16="http://schemas.microsoft.com/office/drawing/2014/main" id="{057DE2D8-607A-46A1-AF40-762A6CE59400}"/>
                  </a:ext>
                </a:extLst>
              </p:cNvPr>
              <p:cNvSpPr txBox="1"/>
              <p:nvPr/>
            </p:nvSpPr>
            <p:spPr>
              <a:xfrm>
                <a:off x="5862499" y="2940156"/>
                <a:ext cx="407484"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m</a:t>
                </a:r>
                <a:endParaRPr lang="en-US" i="1" dirty="0">
                  <a:latin typeface="Times New Roman" panose="02020603050405020304" pitchFamily="18" charset="0"/>
                  <a:cs typeface="Times New Roman" panose="02020603050405020304" pitchFamily="18" charset="0"/>
                </a:endParaRPr>
              </a:p>
            </p:txBody>
          </p:sp>
        </p:grpSp>
      </p:grpSp>
      <p:sp>
        <p:nvSpPr>
          <p:cNvPr id="83" name="TextBox 82">
            <a:extLst>
              <a:ext uri="{FF2B5EF4-FFF2-40B4-BE49-F238E27FC236}">
                <a16:creationId xmlns:a16="http://schemas.microsoft.com/office/drawing/2014/main" id="{77A37E09-8F93-424A-BEAF-242B2ACF66A9}"/>
              </a:ext>
            </a:extLst>
          </p:cNvPr>
          <p:cNvSpPr txBox="1"/>
          <p:nvPr/>
        </p:nvSpPr>
        <p:spPr>
          <a:xfrm>
            <a:off x="93880" y="1858083"/>
            <a:ext cx="3832779" cy="1569660"/>
          </a:xfrm>
          <a:prstGeom prst="rect">
            <a:avLst/>
          </a:prstGeom>
          <a:noFill/>
        </p:spPr>
        <p:txBody>
          <a:bodyPr wrap="square" rtlCol="0">
            <a:spAutoFit/>
          </a:bodyPr>
          <a:lstStyle/>
          <a:p>
            <a:pPr algn="just"/>
            <a:r>
              <a:rPr lang="en-US" sz="2400" dirty="0"/>
              <a:t>The optical pulses mapped onto a (1+1)D synthetic space resemble the dynamics of a waveguide array.</a:t>
            </a:r>
            <a:endParaRPr lang="de-DE" sz="2400" dirty="0"/>
          </a:p>
        </p:txBody>
      </p:sp>
      <p:grpSp>
        <p:nvGrpSpPr>
          <p:cNvPr id="118" name="Group 117">
            <a:extLst>
              <a:ext uri="{FF2B5EF4-FFF2-40B4-BE49-F238E27FC236}">
                <a16:creationId xmlns:a16="http://schemas.microsoft.com/office/drawing/2014/main" id="{FC75B8D3-7AF8-42E2-AC6C-C9867EEA941D}"/>
              </a:ext>
            </a:extLst>
          </p:cNvPr>
          <p:cNvGrpSpPr/>
          <p:nvPr/>
        </p:nvGrpSpPr>
        <p:grpSpPr>
          <a:xfrm>
            <a:off x="179327" y="4070072"/>
            <a:ext cx="7216890" cy="2294666"/>
            <a:chOff x="131411" y="4195340"/>
            <a:chExt cx="7216890" cy="2294666"/>
          </a:xfrm>
        </p:grpSpPr>
        <p:grpSp>
          <p:nvGrpSpPr>
            <p:cNvPr id="76" name="Grupo 20">
              <a:extLst>
                <a:ext uri="{FF2B5EF4-FFF2-40B4-BE49-F238E27FC236}">
                  <a16:creationId xmlns:a16="http://schemas.microsoft.com/office/drawing/2014/main" id="{38D1418D-693B-4421-BD16-B591DBCD77F9}"/>
                </a:ext>
              </a:extLst>
            </p:cNvPr>
            <p:cNvGrpSpPr/>
            <p:nvPr/>
          </p:nvGrpSpPr>
          <p:grpSpPr>
            <a:xfrm>
              <a:off x="264978" y="4195340"/>
              <a:ext cx="7083323" cy="2294666"/>
              <a:chOff x="175463" y="3641737"/>
              <a:chExt cx="8265834" cy="2677743"/>
            </a:xfrm>
          </p:grpSpPr>
          <p:grpSp>
            <p:nvGrpSpPr>
              <p:cNvPr id="77" name="Grupo 16">
                <a:extLst>
                  <a:ext uri="{FF2B5EF4-FFF2-40B4-BE49-F238E27FC236}">
                    <a16:creationId xmlns:a16="http://schemas.microsoft.com/office/drawing/2014/main" id="{27A493C8-741B-42DC-A345-032DD965DFB0}"/>
                  </a:ext>
                </a:extLst>
              </p:cNvPr>
              <p:cNvGrpSpPr/>
              <p:nvPr/>
            </p:nvGrpSpPr>
            <p:grpSpPr>
              <a:xfrm>
                <a:off x="175463" y="3657140"/>
                <a:ext cx="8265834" cy="2662340"/>
                <a:chOff x="1781114" y="2118315"/>
                <a:chExt cx="9239615" cy="2975985"/>
              </a:xfrm>
            </p:grpSpPr>
            <p:pic>
              <p:nvPicPr>
                <p:cNvPr id="80" name="Imagem 90">
                  <a:extLst>
                    <a:ext uri="{FF2B5EF4-FFF2-40B4-BE49-F238E27FC236}">
                      <a16:creationId xmlns:a16="http://schemas.microsoft.com/office/drawing/2014/main" id="{AE350677-0113-44E9-A04C-D14F51F430E8}"/>
                    </a:ext>
                  </a:extLst>
                </p:cNvPr>
                <p:cNvPicPr/>
                <p:nvPr/>
              </p:nvPicPr>
              <p:blipFill rotWithShape="1">
                <a:blip r:embed="rId9">
                  <a:extLst>
                    <a:ext uri="{28A0092B-C50C-407E-A947-70E740481C1C}">
                      <a14:useLocalDpi xmlns:a14="http://schemas.microsoft.com/office/drawing/2010/main" val="0"/>
                    </a:ext>
                  </a:extLst>
                </a:blip>
                <a:srcRect b="73989"/>
                <a:stretch/>
              </p:blipFill>
              <p:spPr>
                <a:xfrm>
                  <a:off x="1781114" y="2118315"/>
                  <a:ext cx="9239615" cy="2975985"/>
                </a:xfrm>
                <a:prstGeom prst="rect">
                  <a:avLst/>
                </a:prstGeom>
              </p:spPr>
            </p:pic>
            <p:sp>
              <p:nvSpPr>
                <p:cNvPr id="81" name="Retângulo 3">
                  <a:extLst>
                    <a:ext uri="{FF2B5EF4-FFF2-40B4-BE49-F238E27FC236}">
                      <a16:creationId xmlns:a16="http://schemas.microsoft.com/office/drawing/2014/main" id="{2FDCB60E-B3D3-42C0-9D29-A9AF52DE19A9}"/>
                    </a:ext>
                  </a:extLst>
                </p:cNvPr>
                <p:cNvSpPr/>
                <p:nvPr/>
              </p:nvSpPr>
              <p:spPr>
                <a:xfrm>
                  <a:off x="1968542" y="2320641"/>
                  <a:ext cx="411409" cy="479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CaixaDeTexto 19">
                <a:extLst>
                  <a:ext uri="{FF2B5EF4-FFF2-40B4-BE49-F238E27FC236}">
                    <a16:creationId xmlns:a16="http://schemas.microsoft.com/office/drawing/2014/main" id="{1DE9F118-F1A0-4C61-B2B2-D21538F4BA02}"/>
                  </a:ext>
                </a:extLst>
              </p:cNvPr>
              <p:cNvSpPr txBox="1"/>
              <p:nvPr/>
            </p:nvSpPr>
            <p:spPr>
              <a:xfrm rot="20559407">
                <a:off x="287120" y="5296218"/>
                <a:ext cx="1113388"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input</a:t>
                </a:r>
              </a:p>
            </p:txBody>
          </p:sp>
          <p:sp>
            <p:nvSpPr>
              <p:cNvPr id="79" name="CaixaDeTexto 93">
                <a:extLst>
                  <a:ext uri="{FF2B5EF4-FFF2-40B4-BE49-F238E27FC236}">
                    <a16:creationId xmlns:a16="http://schemas.microsoft.com/office/drawing/2014/main" id="{C752B8B4-D316-447F-A157-F64D8CAE14AE}"/>
                  </a:ext>
                </a:extLst>
              </p:cNvPr>
              <p:cNvSpPr txBox="1"/>
              <p:nvPr/>
            </p:nvSpPr>
            <p:spPr>
              <a:xfrm rot="1115625">
                <a:off x="6687259" y="3641737"/>
                <a:ext cx="1379016"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output</a:t>
                </a:r>
              </a:p>
            </p:txBody>
          </p:sp>
        </p:grpSp>
        <p:cxnSp>
          <p:nvCxnSpPr>
            <p:cNvPr id="91" name="Straight Arrow Connector 90">
              <a:extLst>
                <a:ext uri="{FF2B5EF4-FFF2-40B4-BE49-F238E27FC236}">
                  <a16:creationId xmlns:a16="http://schemas.microsoft.com/office/drawing/2014/main" id="{59BA6513-DF4C-4828-BA72-CDFC84956E71}"/>
                </a:ext>
              </a:extLst>
            </p:cNvPr>
            <p:cNvCxnSpPr/>
            <p:nvPr/>
          </p:nvCxnSpPr>
          <p:spPr>
            <a:xfrm flipV="1">
              <a:off x="566363" y="5597734"/>
              <a:ext cx="598084" cy="17621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1DEE064-B99A-4925-AEF2-6A749867FEE0}"/>
                </a:ext>
              </a:extLst>
            </p:cNvPr>
            <p:cNvCxnSpPr>
              <a:cxnSpLocks/>
            </p:cNvCxnSpPr>
            <p:nvPr/>
          </p:nvCxnSpPr>
          <p:spPr>
            <a:xfrm flipH="1" flipV="1">
              <a:off x="1525739" y="5098036"/>
              <a:ext cx="971853" cy="9058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31A42367-DBD3-4A8A-B043-3E657561B630}"/>
                </a:ext>
              </a:extLst>
            </p:cNvPr>
            <p:cNvCxnSpPr>
              <a:cxnSpLocks/>
            </p:cNvCxnSpPr>
            <p:nvPr/>
          </p:nvCxnSpPr>
          <p:spPr>
            <a:xfrm flipH="1" flipV="1">
              <a:off x="1877840" y="4965135"/>
              <a:ext cx="1217785" cy="10387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Shape 84">
              <a:extLst>
                <a:ext uri="{FF2B5EF4-FFF2-40B4-BE49-F238E27FC236}">
                  <a16:creationId xmlns:a16="http://schemas.microsoft.com/office/drawing/2014/main" id="{3FC0EDB2-5D47-4475-9CDF-CD142DE4A65B}"/>
                </a:ext>
              </a:extLst>
            </p:cNvPr>
            <p:cNvSpPr/>
            <p:nvPr/>
          </p:nvSpPr>
          <p:spPr>
            <a:xfrm rot="20936007">
              <a:off x="1705973" y="5225907"/>
              <a:ext cx="234995" cy="23291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6" name="Freeform: Shape 85">
              <a:extLst>
                <a:ext uri="{FF2B5EF4-FFF2-40B4-BE49-F238E27FC236}">
                  <a16:creationId xmlns:a16="http://schemas.microsoft.com/office/drawing/2014/main" id="{DC4ADB42-365B-4402-9C02-078442189EDC}"/>
                </a:ext>
              </a:extLst>
            </p:cNvPr>
            <p:cNvSpPr/>
            <p:nvPr/>
          </p:nvSpPr>
          <p:spPr>
            <a:xfrm rot="20936007">
              <a:off x="1889140" y="5359320"/>
              <a:ext cx="234995" cy="23291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7" name="Freeform: Shape 86">
              <a:extLst>
                <a:ext uri="{FF2B5EF4-FFF2-40B4-BE49-F238E27FC236}">
                  <a16:creationId xmlns:a16="http://schemas.microsoft.com/office/drawing/2014/main" id="{7220533D-7FC0-4416-B077-A9838B4B5F2C}"/>
                </a:ext>
              </a:extLst>
            </p:cNvPr>
            <p:cNvSpPr/>
            <p:nvPr/>
          </p:nvSpPr>
          <p:spPr>
            <a:xfrm rot="20936007">
              <a:off x="2098661" y="5119061"/>
              <a:ext cx="234995" cy="16432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8" name="Freeform: Shape 87">
              <a:extLst>
                <a:ext uri="{FF2B5EF4-FFF2-40B4-BE49-F238E27FC236}">
                  <a16:creationId xmlns:a16="http://schemas.microsoft.com/office/drawing/2014/main" id="{9E9631C4-2ECC-481C-846F-A18087646785}"/>
                </a:ext>
              </a:extLst>
            </p:cNvPr>
            <p:cNvSpPr/>
            <p:nvPr/>
          </p:nvSpPr>
          <p:spPr>
            <a:xfrm rot="20936007">
              <a:off x="2222941" y="5053774"/>
              <a:ext cx="234995" cy="38119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Freeform: Shape 88">
              <a:extLst>
                <a:ext uri="{FF2B5EF4-FFF2-40B4-BE49-F238E27FC236}">
                  <a16:creationId xmlns:a16="http://schemas.microsoft.com/office/drawing/2014/main" id="{887CE91C-C2D7-4167-866A-612F849716E9}"/>
                </a:ext>
              </a:extLst>
            </p:cNvPr>
            <p:cNvSpPr/>
            <p:nvPr/>
          </p:nvSpPr>
          <p:spPr>
            <a:xfrm rot="20936007">
              <a:off x="2453348" y="5395993"/>
              <a:ext cx="234995" cy="180869"/>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2" name="Straight Connector 101">
              <a:extLst>
                <a:ext uri="{FF2B5EF4-FFF2-40B4-BE49-F238E27FC236}">
                  <a16:creationId xmlns:a16="http://schemas.microsoft.com/office/drawing/2014/main" id="{B079BB1C-6FC5-4AFB-8DEB-B8B7BF82728C}"/>
                </a:ext>
              </a:extLst>
            </p:cNvPr>
            <p:cNvCxnSpPr>
              <a:cxnSpLocks/>
            </p:cNvCxnSpPr>
            <p:nvPr/>
          </p:nvCxnSpPr>
          <p:spPr>
            <a:xfrm flipH="1" flipV="1">
              <a:off x="1035050" y="5140350"/>
              <a:ext cx="1128089" cy="105152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5" name="TextBox 104">
                  <a:extLst>
                    <a:ext uri="{FF2B5EF4-FFF2-40B4-BE49-F238E27FC236}">
                      <a16:creationId xmlns:a16="http://schemas.microsoft.com/office/drawing/2014/main" id="{54D638FB-9062-47CD-9FF2-C11EF8A47E85}"/>
                    </a:ext>
                  </a:extLst>
                </p:cNvPr>
                <p:cNvSpPr txBox="1"/>
                <p:nvPr/>
              </p:nvSpPr>
              <p:spPr>
                <a:xfrm rot="20656300">
                  <a:off x="131411" y="4846465"/>
                  <a:ext cx="108702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solidFill>
                              <a:schemeClr val="bg1"/>
                            </a:solidFill>
                            <a:latin typeface="Cambria Math" panose="02040503050406030204" pitchFamily="18" charset="0"/>
                          </a:rPr>
                          <m:t>𝑚</m:t>
                        </m:r>
                        <m:r>
                          <a:rPr lang="en-US" sz="2400" i="1" dirty="0" smtClean="0">
                            <a:solidFill>
                              <a:schemeClr val="bg1"/>
                            </a:solidFill>
                            <a:latin typeface="Cambria Math" panose="02040503050406030204" pitchFamily="18" charset="0"/>
                          </a:rPr>
                          <m:t>=1</m:t>
                        </m:r>
                      </m:oMath>
                    </m:oMathPara>
                  </a14:m>
                  <a:endParaRPr lang="de-DE" sz="2400" dirty="0">
                    <a:solidFill>
                      <a:schemeClr val="bg1"/>
                    </a:solidFill>
                  </a:endParaRPr>
                </a:p>
              </p:txBody>
            </p:sp>
          </mc:Choice>
          <mc:Fallback xmlns="">
            <p:sp>
              <p:nvSpPr>
                <p:cNvPr id="105" name="TextBox 104">
                  <a:extLst>
                    <a:ext uri="{FF2B5EF4-FFF2-40B4-BE49-F238E27FC236}">
                      <a16:creationId xmlns:a16="http://schemas.microsoft.com/office/drawing/2014/main" id="{54D638FB-9062-47CD-9FF2-C11EF8A47E85}"/>
                    </a:ext>
                  </a:extLst>
                </p:cNvPr>
                <p:cNvSpPr txBox="1">
                  <a:spLocks noRot="1" noChangeAspect="1" noMove="1" noResize="1" noEditPoints="1" noAdjustHandles="1" noChangeArrowheads="1" noChangeShapeType="1" noTextEdit="1"/>
                </p:cNvSpPr>
                <p:nvPr/>
              </p:nvSpPr>
              <p:spPr>
                <a:xfrm rot="20656300">
                  <a:off x="131411" y="4846465"/>
                  <a:ext cx="1087029" cy="461665"/>
                </a:xfrm>
                <a:prstGeom prst="rect">
                  <a:avLst/>
                </a:prstGeom>
                <a:blipFill>
                  <a:blip r:embed="rId11"/>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9" name="TextBox 108">
                  <a:extLst>
                    <a:ext uri="{FF2B5EF4-FFF2-40B4-BE49-F238E27FC236}">
                      <a16:creationId xmlns:a16="http://schemas.microsoft.com/office/drawing/2014/main" id="{C9D08865-3053-4510-B3E5-5F98080D7E02}"/>
                    </a:ext>
                  </a:extLst>
                </p:cNvPr>
                <p:cNvSpPr txBox="1"/>
                <p:nvPr/>
              </p:nvSpPr>
              <p:spPr>
                <a:xfrm rot="20866621">
                  <a:off x="1289985" y="4702121"/>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2</m:t>
                        </m:r>
                      </m:oMath>
                    </m:oMathPara>
                  </a14:m>
                  <a:endParaRPr lang="de-DE" sz="2400" dirty="0">
                    <a:solidFill>
                      <a:schemeClr val="bg1"/>
                    </a:solidFill>
                  </a:endParaRPr>
                </a:p>
              </p:txBody>
            </p:sp>
          </mc:Choice>
          <mc:Fallback xmlns="">
            <p:sp>
              <p:nvSpPr>
                <p:cNvPr id="109" name="TextBox 108">
                  <a:extLst>
                    <a:ext uri="{FF2B5EF4-FFF2-40B4-BE49-F238E27FC236}">
                      <a16:creationId xmlns:a16="http://schemas.microsoft.com/office/drawing/2014/main" id="{C9D08865-3053-4510-B3E5-5F98080D7E02}"/>
                    </a:ext>
                  </a:extLst>
                </p:cNvPr>
                <p:cNvSpPr txBox="1">
                  <a:spLocks noRot="1" noChangeAspect="1" noMove="1" noResize="1" noEditPoints="1" noAdjustHandles="1" noChangeArrowheads="1" noChangeShapeType="1" noTextEdit="1"/>
                </p:cNvSpPr>
                <p:nvPr/>
              </p:nvSpPr>
              <p:spPr>
                <a:xfrm rot="20866621">
                  <a:off x="1289985" y="4702121"/>
                  <a:ext cx="238848" cy="369332"/>
                </a:xfrm>
                <a:prstGeom prst="rect">
                  <a:avLst/>
                </a:prstGeom>
                <a:blipFill>
                  <a:blip r:embed="rId12"/>
                  <a:stretch>
                    <a:fillRect l="-16981" r="-22642" b="-869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16" name="TextBox 115">
                  <a:extLst>
                    <a:ext uri="{FF2B5EF4-FFF2-40B4-BE49-F238E27FC236}">
                      <a16:creationId xmlns:a16="http://schemas.microsoft.com/office/drawing/2014/main" id="{2987DD59-0003-4AE6-96F9-B2D7E904D54B}"/>
                    </a:ext>
                  </a:extLst>
                </p:cNvPr>
                <p:cNvSpPr txBox="1"/>
                <p:nvPr/>
              </p:nvSpPr>
              <p:spPr>
                <a:xfrm rot="20866621">
                  <a:off x="1684856" y="4605033"/>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3</m:t>
                        </m:r>
                      </m:oMath>
                    </m:oMathPara>
                  </a14:m>
                  <a:endParaRPr lang="de-DE" sz="2400" dirty="0">
                    <a:solidFill>
                      <a:schemeClr val="bg1"/>
                    </a:solidFill>
                  </a:endParaRPr>
                </a:p>
              </p:txBody>
            </p:sp>
          </mc:Choice>
          <mc:Fallback xmlns="">
            <p:sp>
              <p:nvSpPr>
                <p:cNvPr id="116" name="TextBox 115">
                  <a:extLst>
                    <a:ext uri="{FF2B5EF4-FFF2-40B4-BE49-F238E27FC236}">
                      <a16:creationId xmlns:a16="http://schemas.microsoft.com/office/drawing/2014/main" id="{2987DD59-0003-4AE6-96F9-B2D7E904D54B}"/>
                    </a:ext>
                  </a:extLst>
                </p:cNvPr>
                <p:cNvSpPr txBox="1">
                  <a:spLocks noRot="1" noChangeAspect="1" noMove="1" noResize="1" noEditPoints="1" noAdjustHandles="1" noChangeArrowheads="1" noChangeShapeType="1" noTextEdit="1"/>
                </p:cNvSpPr>
                <p:nvPr/>
              </p:nvSpPr>
              <p:spPr>
                <a:xfrm rot="20866621">
                  <a:off x="1684856" y="4605033"/>
                  <a:ext cx="238848" cy="369332"/>
                </a:xfrm>
                <a:prstGeom prst="rect">
                  <a:avLst/>
                </a:prstGeom>
                <a:blipFill>
                  <a:blip r:embed="rId13"/>
                  <a:stretch>
                    <a:fillRect l="-19231" r="-25000" b="-869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17" name="TextBox 116">
                  <a:extLst>
                    <a:ext uri="{FF2B5EF4-FFF2-40B4-BE49-F238E27FC236}">
                      <a16:creationId xmlns:a16="http://schemas.microsoft.com/office/drawing/2014/main" id="{FB43A9D7-85D6-4161-BED6-71F1756628D0}"/>
                    </a:ext>
                  </a:extLst>
                </p:cNvPr>
                <p:cNvSpPr txBox="1"/>
                <p:nvPr/>
              </p:nvSpPr>
              <p:spPr>
                <a:xfrm rot="20866621">
                  <a:off x="2157025" y="4572691"/>
                  <a:ext cx="2260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m:t>
                        </m:r>
                      </m:oMath>
                    </m:oMathPara>
                  </a14:m>
                  <a:endParaRPr lang="de-DE" dirty="0">
                    <a:solidFill>
                      <a:schemeClr val="bg1"/>
                    </a:solidFill>
                  </a:endParaRPr>
                </a:p>
              </p:txBody>
            </p:sp>
          </mc:Choice>
          <mc:Fallback xmlns="">
            <p:sp>
              <p:nvSpPr>
                <p:cNvPr id="117" name="TextBox 116">
                  <a:extLst>
                    <a:ext uri="{FF2B5EF4-FFF2-40B4-BE49-F238E27FC236}">
                      <a16:creationId xmlns:a16="http://schemas.microsoft.com/office/drawing/2014/main" id="{FB43A9D7-85D6-4161-BED6-71F1756628D0}"/>
                    </a:ext>
                  </a:extLst>
                </p:cNvPr>
                <p:cNvSpPr txBox="1">
                  <a:spLocks noRot="1" noChangeAspect="1" noMove="1" noResize="1" noEditPoints="1" noAdjustHandles="1" noChangeArrowheads="1" noChangeShapeType="1" noTextEdit="1"/>
                </p:cNvSpPr>
                <p:nvPr/>
              </p:nvSpPr>
              <p:spPr>
                <a:xfrm rot="20866621">
                  <a:off x="2157025" y="4572691"/>
                  <a:ext cx="226023" cy="276999"/>
                </a:xfrm>
                <a:prstGeom prst="rect">
                  <a:avLst/>
                </a:prstGeom>
                <a:blipFill>
                  <a:blip r:embed="rId14"/>
                  <a:stretch>
                    <a:fillRect/>
                  </a:stretch>
                </a:blipFill>
              </p:spPr>
              <p:txBody>
                <a:bodyPr/>
                <a:lstStyle/>
                <a:p>
                  <a:r>
                    <a:rPr lang="de-DE">
                      <a:noFill/>
                    </a:rPr>
                    <a:t> </a:t>
                  </a:r>
                </a:p>
              </p:txBody>
            </p:sp>
          </mc:Fallback>
        </mc:AlternateContent>
        <p:sp>
          <p:nvSpPr>
            <p:cNvPr id="84" name="Freeform: Shape 83">
              <a:extLst>
                <a:ext uri="{FF2B5EF4-FFF2-40B4-BE49-F238E27FC236}">
                  <a16:creationId xmlns:a16="http://schemas.microsoft.com/office/drawing/2014/main" id="{F4CBBB58-CB14-432E-8041-3DC16BE7B5A6}"/>
                </a:ext>
              </a:extLst>
            </p:cNvPr>
            <p:cNvSpPr/>
            <p:nvPr/>
          </p:nvSpPr>
          <p:spPr>
            <a:xfrm rot="20936007">
              <a:off x="1307669" y="5403330"/>
              <a:ext cx="315404" cy="22173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4" name="Group 23">
            <a:extLst>
              <a:ext uri="{FF2B5EF4-FFF2-40B4-BE49-F238E27FC236}">
                <a16:creationId xmlns:a16="http://schemas.microsoft.com/office/drawing/2014/main" id="{6B58BA1C-51BB-4337-9218-C99BD51161DA}"/>
              </a:ext>
            </a:extLst>
          </p:cNvPr>
          <p:cNvGrpSpPr/>
          <p:nvPr/>
        </p:nvGrpSpPr>
        <p:grpSpPr>
          <a:xfrm>
            <a:off x="7026782" y="1072371"/>
            <a:ext cx="3133069" cy="1551468"/>
            <a:chOff x="7026782" y="1072371"/>
            <a:chExt cx="3133069" cy="1551468"/>
          </a:xfrm>
        </p:grpSpPr>
        <p:grpSp>
          <p:nvGrpSpPr>
            <p:cNvPr id="4" name="Group 3">
              <a:extLst>
                <a:ext uri="{FF2B5EF4-FFF2-40B4-BE49-F238E27FC236}">
                  <a16:creationId xmlns:a16="http://schemas.microsoft.com/office/drawing/2014/main" id="{F3077E79-DA46-400E-A4FA-8287F7A45C12}"/>
                </a:ext>
              </a:extLst>
            </p:cNvPr>
            <p:cNvGrpSpPr/>
            <p:nvPr/>
          </p:nvGrpSpPr>
          <p:grpSpPr>
            <a:xfrm>
              <a:off x="7046104" y="1072371"/>
              <a:ext cx="3113747" cy="1551468"/>
              <a:chOff x="7046104" y="1072371"/>
              <a:chExt cx="3113747" cy="1551468"/>
            </a:xfrm>
          </p:grpSpPr>
          <p:pic>
            <p:nvPicPr>
              <p:cNvPr id="74" name="Imagem 28">
                <a:extLst>
                  <a:ext uri="{FF2B5EF4-FFF2-40B4-BE49-F238E27FC236}">
                    <a16:creationId xmlns:a16="http://schemas.microsoft.com/office/drawing/2014/main" id="{B7043403-2CAA-4E5C-B967-60A6544A8E85}"/>
                  </a:ext>
                </a:extLst>
              </p:cNvPr>
              <p:cNvPicPr/>
              <p:nvPr/>
            </p:nvPicPr>
            <p:blipFill rotWithShape="1">
              <a:blip r:embed="rId3" cstate="print">
                <a:extLst>
                  <a:ext uri="{28A0092B-C50C-407E-A947-70E740481C1C}">
                    <a14:useLocalDpi xmlns:a14="http://schemas.microsoft.com/office/drawing/2010/main" val="0"/>
                  </a:ext>
                </a:extLst>
              </a:blip>
              <a:srcRect l="66590" t="35987" r="24842" b="58052"/>
              <a:stretch/>
            </p:blipFill>
            <p:spPr>
              <a:xfrm>
                <a:off x="7046104" y="1072371"/>
                <a:ext cx="1329713" cy="1551468"/>
              </a:xfrm>
              <a:prstGeom prst="rect">
                <a:avLst/>
              </a:prstGeom>
            </p:spPr>
          </p:pic>
          <p:sp>
            <p:nvSpPr>
              <p:cNvPr id="60" name="Oval 59">
                <a:extLst>
                  <a:ext uri="{FF2B5EF4-FFF2-40B4-BE49-F238E27FC236}">
                    <a16:creationId xmlns:a16="http://schemas.microsoft.com/office/drawing/2014/main" id="{7612C8F5-FC97-4BFA-8284-312DDFC9AEF3}"/>
                  </a:ext>
                </a:extLst>
              </p:cNvPr>
              <p:cNvSpPr/>
              <p:nvPr/>
            </p:nvSpPr>
            <p:spPr>
              <a:xfrm>
                <a:off x="9793071" y="1108083"/>
                <a:ext cx="366780" cy="57077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Straight Connector 61">
                <a:extLst>
                  <a:ext uri="{FF2B5EF4-FFF2-40B4-BE49-F238E27FC236}">
                    <a16:creationId xmlns:a16="http://schemas.microsoft.com/office/drawing/2014/main" id="{6F2B4D19-7018-48E8-B291-2E0618656EFB}"/>
                  </a:ext>
                </a:extLst>
              </p:cNvPr>
              <p:cNvCxnSpPr>
                <a:cxnSpLocks/>
                <a:stCxn id="60" idx="0"/>
              </p:cNvCxnSpPr>
              <p:nvPr/>
            </p:nvCxnSpPr>
            <p:spPr>
              <a:xfrm flipH="1" flipV="1">
                <a:off x="8375817" y="1080272"/>
                <a:ext cx="1600644" cy="2781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97169A2-5E69-49BB-AF75-70604EC2DA2B}"/>
                  </a:ext>
                </a:extLst>
              </p:cNvPr>
              <p:cNvCxnSpPr>
                <a:stCxn id="60" idx="4"/>
              </p:cNvCxnSpPr>
              <p:nvPr/>
            </p:nvCxnSpPr>
            <p:spPr>
              <a:xfrm flipH="1">
                <a:off x="8345113" y="1678857"/>
                <a:ext cx="1631348" cy="928552"/>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5A32CED2-47D5-4433-8909-CE0E54668862}"/>
                </a:ext>
              </a:extLst>
            </p:cNvPr>
            <p:cNvSpPr/>
            <p:nvPr/>
          </p:nvSpPr>
          <p:spPr>
            <a:xfrm>
              <a:off x="7026782" y="1072371"/>
              <a:ext cx="1349035" cy="1551468"/>
            </a:xfrm>
            <a:prstGeom prst="rect">
              <a:avLst/>
            </a:prstGeom>
            <a:noFill/>
            <a:ln w="28575">
              <a:solidFill>
                <a:srgbClr val="E465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46" name="Conector de seta reta 25">
            <a:extLst>
              <a:ext uri="{FF2B5EF4-FFF2-40B4-BE49-F238E27FC236}">
                <a16:creationId xmlns:a16="http://schemas.microsoft.com/office/drawing/2014/main" id="{F91C0512-C042-4B74-9789-AE2301113C27}"/>
              </a:ext>
            </a:extLst>
          </p:cNvPr>
          <p:cNvCxnSpPr>
            <a:cxnSpLocks/>
          </p:cNvCxnSpPr>
          <p:nvPr/>
        </p:nvCxnSpPr>
        <p:spPr>
          <a:xfrm>
            <a:off x="6455422" y="1590951"/>
            <a:ext cx="1091918" cy="146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ector de seta reta 25">
            <a:extLst>
              <a:ext uri="{FF2B5EF4-FFF2-40B4-BE49-F238E27FC236}">
                <a16:creationId xmlns:a16="http://schemas.microsoft.com/office/drawing/2014/main" id="{5A2F51A4-A703-4771-995E-9087999B7D5B}"/>
              </a:ext>
            </a:extLst>
          </p:cNvPr>
          <p:cNvCxnSpPr>
            <a:cxnSpLocks/>
          </p:cNvCxnSpPr>
          <p:nvPr/>
        </p:nvCxnSpPr>
        <p:spPr>
          <a:xfrm flipV="1">
            <a:off x="6686421" y="2052149"/>
            <a:ext cx="809169" cy="94801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03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500" fill="hold"/>
                                        <p:tgtEl>
                                          <p:spTgt spid="83"/>
                                        </p:tgtEl>
                                        <p:attrNameLst>
                                          <p:attrName>ppt_x</p:attrName>
                                        </p:attrNameLst>
                                      </p:cBhvr>
                                      <p:tavLst>
                                        <p:tav tm="0">
                                          <p:val>
                                            <p:strVal val="#ppt_x"/>
                                          </p:val>
                                        </p:tav>
                                        <p:tav tm="100000">
                                          <p:val>
                                            <p:strVal val="#ppt_x"/>
                                          </p:val>
                                        </p:tav>
                                      </p:tavLst>
                                    </p:anim>
                                    <p:anim calcmode="lin" valueType="num">
                                      <p:cBhvr additive="base">
                                        <p:cTn id="20" dur="500" fill="hold"/>
                                        <p:tgtEl>
                                          <p:spTgt spid="8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additive="base">
                                        <p:cTn id="23" dur="500" fill="hold"/>
                                        <p:tgtEl>
                                          <p:spTgt spid="118"/>
                                        </p:tgtEl>
                                        <p:attrNameLst>
                                          <p:attrName>ppt_x</p:attrName>
                                        </p:attrNameLst>
                                      </p:cBhvr>
                                      <p:tavLst>
                                        <p:tav tm="0">
                                          <p:val>
                                            <p:strVal val="#ppt_x"/>
                                          </p:val>
                                        </p:tav>
                                        <p:tav tm="100000">
                                          <p:val>
                                            <p:strVal val="#ppt_x"/>
                                          </p:val>
                                        </p:tav>
                                      </p:tavLst>
                                    </p:anim>
                                    <p:anim calcmode="lin" valueType="num">
                                      <p:cBhvr additive="base">
                                        <p:cTn id="24"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3071F279-F97C-4667-BD31-DF021814B754}"/>
              </a:ext>
            </a:extLst>
          </p:cNvPr>
          <p:cNvGrpSpPr/>
          <p:nvPr/>
        </p:nvGrpSpPr>
        <p:grpSpPr>
          <a:xfrm>
            <a:off x="42282" y="1742855"/>
            <a:ext cx="3565413" cy="2627824"/>
            <a:chOff x="42282" y="1742855"/>
            <a:chExt cx="3565413" cy="2627824"/>
          </a:xfrm>
        </p:grpSpPr>
        <p:sp>
          <p:nvSpPr>
            <p:cNvPr id="36" name="TextBox 35">
              <a:extLst>
                <a:ext uri="{FF2B5EF4-FFF2-40B4-BE49-F238E27FC236}">
                  <a16:creationId xmlns:a16="http://schemas.microsoft.com/office/drawing/2014/main" id="{FCBB4AB8-C136-41DF-94B9-90E6A3A04159}"/>
                </a:ext>
              </a:extLst>
            </p:cNvPr>
            <p:cNvSpPr txBox="1"/>
            <p:nvPr/>
          </p:nvSpPr>
          <p:spPr>
            <a:xfrm rot="20534632">
              <a:off x="1571430" y="2883880"/>
              <a:ext cx="925253" cy="400110"/>
            </a:xfrm>
            <a:prstGeom prst="rect">
              <a:avLst/>
            </a:prstGeom>
            <a:noFill/>
          </p:spPr>
          <p:txBody>
            <a:bodyPr wrap="square" rtlCol="0">
              <a:spAutoFit/>
            </a:bodyPr>
            <a:lstStyle/>
            <a:p>
              <a:r>
                <a:rPr lang="en-US" sz="2000" dirty="0"/>
                <a:t>50/50</a:t>
              </a:r>
              <a:endParaRPr lang="de-DE" sz="2000" dirty="0"/>
            </a:p>
          </p:txBody>
        </p:sp>
        <p:sp>
          <p:nvSpPr>
            <p:cNvPr id="44" name="TextBox 43">
              <a:extLst>
                <a:ext uri="{FF2B5EF4-FFF2-40B4-BE49-F238E27FC236}">
                  <a16:creationId xmlns:a16="http://schemas.microsoft.com/office/drawing/2014/main" id="{DEA99763-EF14-428E-8D32-A47742296EBE}"/>
                </a:ext>
              </a:extLst>
            </p:cNvPr>
            <p:cNvSpPr txBox="1"/>
            <p:nvPr/>
          </p:nvSpPr>
          <p:spPr>
            <a:xfrm>
              <a:off x="487909" y="3520519"/>
              <a:ext cx="1005403"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9FE4AEA8-861E-4868-9678-FA73BE06C83A}"/>
                </a:ext>
              </a:extLst>
            </p:cNvPr>
            <p:cNvSpPr txBox="1"/>
            <p:nvPr/>
          </p:nvSpPr>
          <p:spPr>
            <a:xfrm>
              <a:off x="1719697" y="3970569"/>
              <a:ext cx="1023037"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sp>
          <p:nvSpPr>
            <p:cNvPr id="52" name="Freeform: Shape 51">
              <a:extLst>
                <a:ext uri="{FF2B5EF4-FFF2-40B4-BE49-F238E27FC236}">
                  <a16:creationId xmlns:a16="http://schemas.microsoft.com/office/drawing/2014/main" id="{BF93DC3E-5917-490F-B904-0C8AD73EFFB8}"/>
                </a:ext>
              </a:extLst>
            </p:cNvPr>
            <p:cNvSpPr/>
            <p:nvPr/>
          </p:nvSpPr>
          <p:spPr>
            <a:xfrm>
              <a:off x="42282" y="1916632"/>
              <a:ext cx="1530817" cy="668031"/>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Arrow: Circular 29">
              <a:extLst>
                <a:ext uri="{FF2B5EF4-FFF2-40B4-BE49-F238E27FC236}">
                  <a16:creationId xmlns:a16="http://schemas.microsoft.com/office/drawing/2014/main" id="{53C30E0A-B6A0-4E35-B797-50E3D1344C90}"/>
                </a:ext>
              </a:extLst>
            </p:cNvPr>
            <p:cNvSpPr/>
            <p:nvPr/>
          </p:nvSpPr>
          <p:spPr>
            <a:xfrm rot="11436321">
              <a:off x="457950" y="2973232"/>
              <a:ext cx="387425" cy="275167"/>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9" name="Arrow: Circular 29">
              <a:extLst>
                <a:ext uri="{FF2B5EF4-FFF2-40B4-BE49-F238E27FC236}">
                  <a16:creationId xmlns:a16="http://schemas.microsoft.com/office/drawing/2014/main" id="{1D5CCE53-8729-4C07-AC87-60AA07EFF5B0}"/>
                </a:ext>
              </a:extLst>
            </p:cNvPr>
            <p:cNvSpPr/>
            <p:nvPr/>
          </p:nvSpPr>
          <p:spPr>
            <a:xfrm rot="5400000" flipV="1">
              <a:off x="2110140" y="3561720"/>
              <a:ext cx="339914" cy="287034"/>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nvGrpSpPr>
            <p:cNvPr id="30" name="Group 29">
              <a:extLst>
                <a:ext uri="{FF2B5EF4-FFF2-40B4-BE49-F238E27FC236}">
                  <a16:creationId xmlns:a16="http://schemas.microsoft.com/office/drawing/2014/main" id="{6AC1F809-0C57-4245-9D23-8FA43BC0A8AA}"/>
                </a:ext>
              </a:extLst>
            </p:cNvPr>
            <p:cNvGrpSpPr/>
            <p:nvPr/>
          </p:nvGrpSpPr>
          <p:grpSpPr>
            <a:xfrm>
              <a:off x="355130" y="2428110"/>
              <a:ext cx="3252565" cy="1604884"/>
              <a:chOff x="1533525" y="2733675"/>
              <a:chExt cx="4238628" cy="2091427"/>
            </a:xfrm>
            <a:scene3d>
              <a:camera prst="orthographicFront"/>
              <a:lightRig rig="morning" dir="t"/>
            </a:scene3d>
          </p:grpSpPr>
          <p:sp>
            <p:nvSpPr>
              <p:cNvPr id="31" name="Oval 30">
                <a:extLst>
                  <a:ext uri="{FF2B5EF4-FFF2-40B4-BE49-F238E27FC236}">
                    <a16:creationId xmlns:a16="http://schemas.microsoft.com/office/drawing/2014/main" id="{0A2A0438-1168-4660-BBD5-E361036D9788}"/>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a:extLst>
                  <a:ext uri="{FF2B5EF4-FFF2-40B4-BE49-F238E27FC236}">
                    <a16:creationId xmlns:a16="http://schemas.microsoft.com/office/drawing/2014/main" id="{C90B6209-4014-4DD2-AC71-F3203E6E4904}"/>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5" name="Oval 34">
              <a:extLst>
                <a:ext uri="{FF2B5EF4-FFF2-40B4-BE49-F238E27FC236}">
                  <a16:creationId xmlns:a16="http://schemas.microsoft.com/office/drawing/2014/main" id="{0B978964-1D1D-49C4-A97E-74B917A4CDBA}"/>
                </a:ext>
              </a:extLst>
            </p:cNvPr>
            <p:cNvSpPr/>
            <p:nvPr/>
          </p:nvSpPr>
          <p:spPr>
            <a:xfrm rot="20069192">
              <a:off x="1994776" y="3225497"/>
              <a:ext cx="358145" cy="194038"/>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Arrow: Circular 29">
              <a:extLst>
                <a:ext uri="{FF2B5EF4-FFF2-40B4-BE49-F238E27FC236}">
                  <a16:creationId xmlns:a16="http://schemas.microsoft.com/office/drawing/2014/main" id="{EF30277F-3415-462C-B090-7A63487EFFFA}"/>
                </a:ext>
              </a:extLst>
            </p:cNvPr>
            <p:cNvSpPr/>
            <p:nvPr/>
          </p:nvSpPr>
          <p:spPr>
            <a:xfrm>
              <a:off x="1766647" y="2587740"/>
              <a:ext cx="387425" cy="275167"/>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43" name="Arrow: Circular 29">
              <a:extLst>
                <a:ext uri="{FF2B5EF4-FFF2-40B4-BE49-F238E27FC236}">
                  <a16:creationId xmlns:a16="http://schemas.microsoft.com/office/drawing/2014/main" id="{558BE7D5-3A19-429B-A003-BD9122B457D5}"/>
                </a:ext>
              </a:extLst>
            </p:cNvPr>
            <p:cNvSpPr/>
            <p:nvPr/>
          </p:nvSpPr>
          <p:spPr>
            <a:xfrm rot="14855527" flipV="1">
              <a:off x="3108187" y="3349621"/>
              <a:ext cx="387425" cy="275167"/>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3" name="Oval 52">
              <a:extLst>
                <a:ext uri="{FF2B5EF4-FFF2-40B4-BE49-F238E27FC236}">
                  <a16:creationId xmlns:a16="http://schemas.microsoft.com/office/drawing/2014/main" id="{8B9F1FC1-1487-43B2-9D82-F5805D401CD3}"/>
                </a:ext>
              </a:extLst>
            </p:cNvPr>
            <p:cNvSpPr/>
            <p:nvPr/>
          </p:nvSpPr>
          <p:spPr>
            <a:xfrm rot="20924840">
              <a:off x="688315" y="2387087"/>
              <a:ext cx="358145" cy="194038"/>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Flowchart: Delay 54">
              <a:extLst>
                <a:ext uri="{FF2B5EF4-FFF2-40B4-BE49-F238E27FC236}">
                  <a16:creationId xmlns:a16="http://schemas.microsoft.com/office/drawing/2014/main" id="{848B5D5F-576E-4B63-9B1D-A0F96982B70F}"/>
                </a:ext>
              </a:extLst>
            </p:cNvPr>
            <p:cNvSpPr/>
            <p:nvPr/>
          </p:nvSpPr>
          <p:spPr>
            <a:xfrm>
              <a:off x="1336486" y="1767002"/>
              <a:ext cx="481295" cy="250340"/>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TextBox 55">
              <a:extLst>
                <a:ext uri="{FF2B5EF4-FFF2-40B4-BE49-F238E27FC236}">
                  <a16:creationId xmlns:a16="http://schemas.microsoft.com/office/drawing/2014/main" id="{1CC8E61A-DBE9-4CE0-945D-E0E86180ED7F}"/>
                </a:ext>
              </a:extLst>
            </p:cNvPr>
            <p:cNvSpPr txBox="1"/>
            <p:nvPr/>
          </p:nvSpPr>
          <p:spPr>
            <a:xfrm>
              <a:off x="1742913" y="1742855"/>
              <a:ext cx="474810" cy="400110"/>
            </a:xfrm>
            <a:prstGeom prst="rect">
              <a:avLst/>
            </a:prstGeom>
            <a:noFill/>
          </p:spPr>
          <p:txBody>
            <a:bodyPr wrap="none" rtlCol="0">
              <a:spAutoFit/>
            </a:bodyPr>
            <a:lstStyle/>
            <a:p>
              <a:pPr algn="ctr"/>
              <a:r>
                <a:rPr lang="en-US" sz="2000" dirty="0"/>
                <a:t>PD</a:t>
              </a:r>
              <a:endParaRPr lang="de-DE" dirty="0"/>
            </a:p>
          </p:txBody>
        </p:sp>
      </p:grpSp>
      <p:grpSp>
        <p:nvGrpSpPr>
          <p:cNvPr id="20" name="Group 19">
            <a:extLst>
              <a:ext uri="{FF2B5EF4-FFF2-40B4-BE49-F238E27FC236}">
                <a16:creationId xmlns:a16="http://schemas.microsoft.com/office/drawing/2014/main" id="{439CD697-D092-4AEA-AEEB-B65B2D3F745A}"/>
              </a:ext>
            </a:extLst>
          </p:cNvPr>
          <p:cNvGrpSpPr/>
          <p:nvPr/>
        </p:nvGrpSpPr>
        <p:grpSpPr>
          <a:xfrm>
            <a:off x="4278919" y="1942910"/>
            <a:ext cx="4163398" cy="2619333"/>
            <a:chOff x="4278919" y="1942910"/>
            <a:chExt cx="4163398" cy="2619333"/>
          </a:xfrm>
        </p:grpSpPr>
        <p:grpSp>
          <p:nvGrpSpPr>
            <p:cNvPr id="19" name="Group 18">
              <a:extLst>
                <a:ext uri="{FF2B5EF4-FFF2-40B4-BE49-F238E27FC236}">
                  <a16:creationId xmlns:a16="http://schemas.microsoft.com/office/drawing/2014/main" id="{4E67187B-BBD2-4AF6-91C1-3E7B07EB50E9}"/>
                </a:ext>
              </a:extLst>
            </p:cNvPr>
            <p:cNvGrpSpPr/>
            <p:nvPr/>
          </p:nvGrpSpPr>
          <p:grpSpPr>
            <a:xfrm>
              <a:off x="4278919" y="1942910"/>
              <a:ext cx="3964094" cy="2285800"/>
              <a:chOff x="5325162" y="2672930"/>
              <a:chExt cx="3964094" cy="2285800"/>
            </a:xfrm>
          </p:grpSpPr>
          <p:pic>
            <p:nvPicPr>
              <p:cNvPr id="6" name="Picture 2" descr="D:\Uni\Masterarbeit\Präsentationen\Masterarbeit\Gitter.png">
                <a:extLst>
                  <a:ext uri="{FF2B5EF4-FFF2-40B4-BE49-F238E27FC236}">
                    <a16:creationId xmlns:a16="http://schemas.microsoft.com/office/drawing/2014/main" id="{0F977315-7D69-44F6-B3D2-ACA2D19F99C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17"/>
              <a:stretch/>
            </p:blipFill>
            <p:spPr bwMode="auto">
              <a:xfrm>
                <a:off x="5325162" y="2672930"/>
                <a:ext cx="3937781" cy="228580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Rectangle 17">
                <a:extLst>
                  <a:ext uri="{FF2B5EF4-FFF2-40B4-BE49-F238E27FC236}">
                    <a16:creationId xmlns:a16="http://schemas.microsoft.com/office/drawing/2014/main" id="{8434C28C-88BA-413E-9A89-5003ECB5B11E}"/>
                  </a:ext>
                </a:extLst>
              </p:cNvPr>
              <p:cNvSpPr/>
              <p:nvPr/>
            </p:nvSpPr>
            <p:spPr>
              <a:xfrm>
                <a:off x="8958263" y="3831970"/>
                <a:ext cx="330993" cy="133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Textfeld 39">
              <a:extLst>
                <a:ext uri="{FF2B5EF4-FFF2-40B4-BE49-F238E27FC236}">
                  <a16:creationId xmlns:a16="http://schemas.microsoft.com/office/drawing/2014/main" id="{9B700B95-4D45-42C9-9FD4-4A9B4BF4D226}"/>
                </a:ext>
              </a:extLst>
            </p:cNvPr>
            <p:cNvSpPr txBox="1"/>
            <p:nvPr/>
          </p:nvSpPr>
          <p:spPr>
            <a:xfrm>
              <a:off x="6170118" y="4100578"/>
              <a:ext cx="435760" cy="461665"/>
            </a:xfrm>
            <a:prstGeom prst="rect">
              <a:avLst/>
            </a:prstGeom>
            <a:noFill/>
          </p:spPr>
          <p:txBody>
            <a:bodyPr wrap="square" rtlCol="0">
              <a:spAutoFit/>
            </a:bodyPr>
            <a:lstStyle/>
            <a:p>
              <a:r>
                <a:rPr lang="de-DE" sz="2400" i="1" dirty="0">
                  <a:latin typeface="Times New Roman" panose="02020603050405020304" pitchFamily="18" charset="0"/>
                  <a:cs typeface="Times New Roman" panose="02020603050405020304" pitchFamily="18" charset="0"/>
                </a:rPr>
                <a:t>m</a:t>
              </a:r>
            </a:p>
          </p:txBody>
        </p:sp>
        <p:sp>
          <p:nvSpPr>
            <p:cNvPr id="7" name="Textfeld 38">
              <a:extLst>
                <a:ext uri="{FF2B5EF4-FFF2-40B4-BE49-F238E27FC236}">
                  <a16:creationId xmlns:a16="http://schemas.microsoft.com/office/drawing/2014/main" id="{5CBABB2F-A513-4E53-85C4-105F88D8DE80}"/>
                </a:ext>
              </a:extLst>
            </p:cNvPr>
            <p:cNvSpPr txBox="1"/>
            <p:nvPr/>
          </p:nvSpPr>
          <p:spPr>
            <a:xfrm>
              <a:off x="8121395" y="2773341"/>
              <a:ext cx="320922" cy="461665"/>
            </a:xfrm>
            <a:prstGeom prst="rect">
              <a:avLst/>
            </a:prstGeom>
            <a:noFill/>
          </p:spPr>
          <p:txBody>
            <a:bodyPr wrap="none" rtlCol="0">
              <a:spAutoFit/>
            </a:bodyPr>
            <a:lstStyle/>
            <a:p>
              <a:r>
                <a:rPr lang="de-DE" sz="2400" i="1" dirty="0">
                  <a:latin typeface="Times New Roman" panose="02020603050405020304" pitchFamily="18" charset="0"/>
                  <a:cs typeface="Times New Roman" panose="02020603050405020304" pitchFamily="18" charset="0"/>
                </a:rPr>
                <a:t>x</a:t>
              </a:r>
            </a:p>
          </p:txBody>
        </p:sp>
      </p:grpSp>
      <p:grpSp>
        <p:nvGrpSpPr>
          <p:cNvPr id="21" name="Group 20">
            <a:extLst>
              <a:ext uri="{FF2B5EF4-FFF2-40B4-BE49-F238E27FC236}">
                <a16:creationId xmlns:a16="http://schemas.microsoft.com/office/drawing/2014/main" id="{8897FEFC-8E8C-458A-9CC2-4D7A3B869978}"/>
              </a:ext>
            </a:extLst>
          </p:cNvPr>
          <p:cNvGrpSpPr/>
          <p:nvPr/>
        </p:nvGrpSpPr>
        <p:grpSpPr>
          <a:xfrm>
            <a:off x="3817179" y="1518647"/>
            <a:ext cx="3324708" cy="2492316"/>
            <a:chOff x="3817179" y="1518647"/>
            <a:chExt cx="3324708" cy="2492316"/>
          </a:xfrm>
        </p:grpSpPr>
        <mc:AlternateContent xmlns:mc="http://schemas.openxmlformats.org/markup-compatibility/2006" xmlns:a14="http://schemas.microsoft.com/office/drawing/2010/main">
          <mc:Choice Requires="a14">
            <p:sp>
              <p:nvSpPr>
                <p:cNvPr id="4" name="Textfeld 35">
                  <a:extLst>
                    <a:ext uri="{FF2B5EF4-FFF2-40B4-BE49-F238E27FC236}">
                      <a16:creationId xmlns:a16="http://schemas.microsoft.com/office/drawing/2014/main" id="{AFF92F2C-63CC-4F78-97DC-2A3C3B2C1A8C}"/>
                    </a:ext>
                  </a:extLst>
                </p:cNvPr>
                <p:cNvSpPr txBox="1"/>
                <p:nvPr/>
              </p:nvSpPr>
              <p:spPr>
                <a:xfrm>
                  <a:off x="4371955" y="1518647"/>
                  <a:ext cx="47763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i="1" dirty="0" smtClean="0">
                                <a:latin typeface="Cambria Math" panose="02040503050406030204" pitchFamily="18" charset="0"/>
                              </a:rPr>
                            </m:ctrlPr>
                          </m:sSubPr>
                          <m:e>
                            <m:r>
                              <a:rPr lang="en-US" b="0" i="1" dirty="0" smtClean="0">
                                <a:latin typeface="Cambria Math" panose="02040503050406030204" pitchFamily="18" charset="0"/>
                              </a:rPr>
                              <m:t>𝑘</m:t>
                            </m:r>
                          </m:e>
                          <m:sub>
                            <m:r>
                              <a:rPr lang="en-US" b="0" i="1" dirty="0" smtClean="0">
                                <a:latin typeface="Cambria Math" panose="02040503050406030204" pitchFamily="18" charset="0"/>
                              </a:rPr>
                              <m:t>𝑥</m:t>
                            </m:r>
                          </m:sub>
                        </m:sSub>
                      </m:oMath>
                    </m:oMathPara>
                  </a14:m>
                  <a:endParaRPr lang="de-DE" i="1" dirty="0">
                    <a:latin typeface="+mj-lt"/>
                  </a:endParaRPr>
                </a:p>
              </p:txBody>
            </p:sp>
          </mc:Choice>
          <mc:Fallback xmlns="">
            <p:sp>
              <p:nvSpPr>
                <p:cNvPr id="4" name="Textfeld 35">
                  <a:extLst>
                    <a:ext uri="{FF2B5EF4-FFF2-40B4-BE49-F238E27FC236}">
                      <a16:creationId xmlns:a16="http://schemas.microsoft.com/office/drawing/2014/main" id="{AFF92F2C-63CC-4F78-97DC-2A3C3B2C1A8C}"/>
                    </a:ext>
                  </a:extLst>
                </p:cNvPr>
                <p:cNvSpPr txBox="1">
                  <a:spLocks noRot="1" noChangeAspect="1" noMove="1" noResize="1" noEditPoints="1" noAdjustHandles="1" noChangeArrowheads="1" noChangeShapeType="1" noTextEdit="1"/>
                </p:cNvSpPr>
                <p:nvPr/>
              </p:nvSpPr>
              <p:spPr>
                <a:xfrm>
                  <a:off x="4371955" y="1518647"/>
                  <a:ext cx="477631" cy="369332"/>
                </a:xfrm>
                <a:prstGeom prst="rect">
                  <a:avLst/>
                </a:prstGeom>
                <a:blipFill>
                  <a:blip r:embed="rId4"/>
                  <a:stretch>
                    <a:fillRect/>
                  </a:stretch>
                </a:blipFill>
              </p:spPr>
              <p:txBody>
                <a:bodyPr/>
                <a:lstStyle/>
                <a:p>
                  <a:r>
                    <a:rPr lang="de-DE">
                      <a:noFill/>
                    </a:rPr>
                    <a:t> </a:t>
                  </a:r>
                </a:p>
              </p:txBody>
            </p:sp>
          </mc:Fallback>
        </mc:AlternateContent>
        <p:cxnSp>
          <p:nvCxnSpPr>
            <p:cNvPr id="10" name="Gerade Verbindung mit Pfeil 41">
              <a:extLst>
                <a:ext uri="{FF2B5EF4-FFF2-40B4-BE49-F238E27FC236}">
                  <a16:creationId xmlns:a16="http://schemas.microsoft.com/office/drawing/2014/main" id="{84E918EE-F8EB-4A23-96D6-A0A5D9054F3E}"/>
                </a:ext>
              </a:extLst>
            </p:cNvPr>
            <p:cNvCxnSpPr/>
            <p:nvPr/>
          </p:nvCxnSpPr>
          <p:spPr bwMode="auto">
            <a:xfrm>
              <a:off x="4052690" y="1885414"/>
              <a:ext cx="1304925" cy="0"/>
            </a:xfrm>
            <a:prstGeom prst="straightConnector1">
              <a:avLst/>
            </a:prstGeom>
            <a:solidFill>
              <a:schemeClr val="bg1"/>
            </a:solidFill>
            <a:ln w="38100" cap="flat" cmpd="sng" algn="ctr">
              <a:solidFill>
                <a:srgbClr val="0000FF"/>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2" name="Textfeld 43">
                  <a:extLst>
                    <a:ext uri="{FF2B5EF4-FFF2-40B4-BE49-F238E27FC236}">
                      <a16:creationId xmlns:a16="http://schemas.microsoft.com/office/drawing/2014/main" id="{35AAA150-13D3-4906-A486-8FE5240DF68B}"/>
                    </a:ext>
                  </a:extLst>
                </p:cNvPr>
                <p:cNvSpPr txBox="1"/>
                <p:nvPr/>
              </p:nvSpPr>
              <p:spPr>
                <a:xfrm>
                  <a:off x="3817179" y="1992942"/>
                  <a:ext cx="42191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sz="2400" i="1" dirty="0" smtClean="0">
                            <a:latin typeface="Cambria Math" panose="02040503050406030204" pitchFamily="18" charset="0"/>
                            <a:ea typeface="Cambria Math" panose="02040503050406030204" pitchFamily="18" charset="0"/>
                            <a:sym typeface="Symbol"/>
                          </a:rPr>
                          <m:t>θ</m:t>
                        </m:r>
                      </m:oMath>
                    </m:oMathPara>
                  </a14:m>
                  <a:endParaRPr lang="de-DE" sz="2400" dirty="0"/>
                </a:p>
              </p:txBody>
            </p:sp>
          </mc:Choice>
          <mc:Fallback xmlns="">
            <p:sp>
              <p:nvSpPr>
                <p:cNvPr id="12" name="Textfeld 43">
                  <a:extLst>
                    <a:ext uri="{FF2B5EF4-FFF2-40B4-BE49-F238E27FC236}">
                      <a16:creationId xmlns:a16="http://schemas.microsoft.com/office/drawing/2014/main" id="{35AAA150-13D3-4906-A486-8FE5240DF68B}"/>
                    </a:ext>
                  </a:extLst>
                </p:cNvPr>
                <p:cNvSpPr txBox="1">
                  <a:spLocks noRot="1" noChangeAspect="1" noMove="1" noResize="1" noEditPoints="1" noAdjustHandles="1" noChangeArrowheads="1" noChangeShapeType="1" noTextEdit="1"/>
                </p:cNvSpPr>
                <p:nvPr/>
              </p:nvSpPr>
              <p:spPr>
                <a:xfrm>
                  <a:off x="3817179" y="1992942"/>
                  <a:ext cx="421910" cy="461665"/>
                </a:xfrm>
                <a:prstGeom prst="rect">
                  <a:avLst/>
                </a:prstGeom>
                <a:blipFill>
                  <a:blip r:embed="rId5"/>
                  <a:stretch>
                    <a:fillRect/>
                  </a:stretch>
                </a:blipFill>
              </p:spPr>
              <p:txBody>
                <a:bodyPr/>
                <a:lstStyle/>
                <a:p>
                  <a:r>
                    <a:rPr lang="de-DE">
                      <a:noFill/>
                    </a:rPr>
                    <a:t> </a:t>
                  </a:r>
                </a:p>
              </p:txBody>
            </p:sp>
          </mc:Fallback>
        </mc:AlternateContent>
        <p:cxnSp>
          <p:nvCxnSpPr>
            <p:cNvPr id="13" name="Gerade Verbindung 44">
              <a:extLst>
                <a:ext uri="{FF2B5EF4-FFF2-40B4-BE49-F238E27FC236}">
                  <a16:creationId xmlns:a16="http://schemas.microsoft.com/office/drawing/2014/main" id="{0BB125DD-230B-41DE-8360-4D8CF550A2B4}"/>
                </a:ext>
              </a:extLst>
            </p:cNvPr>
            <p:cNvCxnSpPr/>
            <p:nvPr/>
          </p:nvCxnSpPr>
          <p:spPr bwMode="auto">
            <a:xfrm flipV="1">
              <a:off x="4247724" y="1768095"/>
              <a:ext cx="1460740" cy="971908"/>
            </a:xfrm>
            <a:prstGeom prst="line">
              <a:avLst/>
            </a:prstGeom>
            <a:solidFill>
              <a:schemeClr val="bg1"/>
            </a:solidFill>
            <a:ln w="28575" cap="flat" cmpd="sng" algn="ctr">
              <a:solidFill>
                <a:srgbClr val="0000FF"/>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Gerade Verbindung 45">
              <a:extLst>
                <a:ext uri="{FF2B5EF4-FFF2-40B4-BE49-F238E27FC236}">
                  <a16:creationId xmlns:a16="http://schemas.microsoft.com/office/drawing/2014/main" id="{8BCE5260-7F52-4C92-895C-36D89E276C86}"/>
                </a:ext>
              </a:extLst>
            </p:cNvPr>
            <p:cNvCxnSpPr/>
            <p:nvPr/>
          </p:nvCxnSpPr>
          <p:spPr bwMode="auto">
            <a:xfrm flipV="1">
              <a:off x="4280899" y="1837105"/>
              <a:ext cx="1749617" cy="1235005"/>
            </a:xfrm>
            <a:prstGeom prst="line">
              <a:avLst/>
            </a:prstGeom>
            <a:solidFill>
              <a:schemeClr val="bg1"/>
            </a:solidFill>
            <a:ln w="28575" cap="flat" cmpd="sng" algn="ctr">
              <a:solidFill>
                <a:srgbClr val="0000FF"/>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5" name="Gerade Verbindung 46">
              <a:extLst>
                <a:ext uri="{FF2B5EF4-FFF2-40B4-BE49-F238E27FC236}">
                  <a16:creationId xmlns:a16="http://schemas.microsoft.com/office/drawing/2014/main" id="{14C93961-248F-4159-9649-66DE572CB1F1}"/>
                </a:ext>
              </a:extLst>
            </p:cNvPr>
            <p:cNvCxnSpPr/>
            <p:nvPr/>
          </p:nvCxnSpPr>
          <p:spPr bwMode="auto">
            <a:xfrm flipV="1">
              <a:off x="4259226" y="1877363"/>
              <a:ext cx="2093343" cy="1575757"/>
            </a:xfrm>
            <a:prstGeom prst="line">
              <a:avLst/>
            </a:prstGeom>
            <a:solidFill>
              <a:schemeClr val="bg1"/>
            </a:solidFill>
            <a:ln w="28575" cap="flat" cmpd="sng" algn="ctr">
              <a:solidFill>
                <a:srgbClr val="0000FF"/>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6" name="Gerade Verbindung 47">
              <a:extLst>
                <a:ext uri="{FF2B5EF4-FFF2-40B4-BE49-F238E27FC236}">
                  <a16:creationId xmlns:a16="http://schemas.microsoft.com/office/drawing/2014/main" id="{B36E2A06-53C2-4CE0-BBFB-0CC4A358ACB8}"/>
                </a:ext>
              </a:extLst>
            </p:cNvPr>
            <p:cNvCxnSpPr/>
            <p:nvPr/>
          </p:nvCxnSpPr>
          <p:spPr bwMode="auto">
            <a:xfrm flipV="1">
              <a:off x="4276479" y="1900366"/>
              <a:ext cx="2426898" cy="1938067"/>
            </a:xfrm>
            <a:prstGeom prst="line">
              <a:avLst/>
            </a:prstGeom>
            <a:solidFill>
              <a:schemeClr val="bg1"/>
            </a:solidFill>
            <a:ln w="28575" cap="flat" cmpd="sng" algn="ctr">
              <a:solidFill>
                <a:srgbClr val="0000FF"/>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7" name="Gerade Verbindung 48">
              <a:extLst>
                <a:ext uri="{FF2B5EF4-FFF2-40B4-BE49-F238E27FC236}">
                  <a16:creationId xmlns:a16="http://schemas.microsoft.com/office/drawing/2014/main" id="{97C0E767-64C0-4967-8B53-2A23B4C3BE82}"/>
                </a:ext>
              </a:extLst>
            </p:cNvPr>
            <p:cNvCxnSpPr>
              <a:cxnSpLocks/>
            </p:cNvCxnSpPr>
            <p:nvPr/>
          </p:nvCxnSpPr>
          <p:spPr bwMode="auto">
            <a:xfrm flipV="1">
              <a:off x="4506516" y="1897918"/>
              <a:ext cx="2635371" cy="2113045"/>
            </a:xfrm>
            <a:prstGeom prst="line">
              <a:avLst/>
            </a:prstGeom>
            <a:solidFill>
              <a:schemeClr val="bg1"/>
            </a:solidFill>
            <a:ln w="28575" cap="flat" cmpd="sng" algn="ctr">
              <a:solidFill>
                <a:srgbClr val="0000FF"/>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Gerade Verbindung mit Pfeil 40">
              <a:extLst>
                <a:ext uri="{FF2B5EF4-FFF2-40B4-BE49-F238E27FC236}">
                  <a16:creationId xmlns:a16="http://schemas.microsoft.com/office/drawing/2014/main" id="{E08F5020-B319-4321-A592-B6ADE82D4395}"/>
                </a:ext>
              </a:extLst>
            </p:cNvPr>
            <p:cNvCxnSpPr/>
            <p:nvPr/>
          </p:nvCxnSpPr>
          <p:spPr bwMode="auto">
            <a:xfrm>
              <a:off x="4062216" y="1913989"/>
              <a:ext cx="209549" cy="657225"/>
            </a:xfrm>
            <a:prstGeom prst="straightConnector1">
              <a:avLst/>
            </a:prstGeom>
            <a:solidFill>
              <a:schemeClr val="bg1"/>
            </a:solidFill>
            <a:ln w="38100" cap="flat" cmpd="sng" algn="ctr">
              <a:solidFill>
                <a:srgbClr val="0000FF"/>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1" name="Gerade Verbindung mit Pfeil 42">
              <a:extLst>
                <a:ext uri="{FF2B5EF4-FFF2-40B4-BE49-F238E27FC236}">
                  <a16:creationId xmlns:a16="http://schemas.microsoft.com/office/drawing/2014/main" id="{9D340A8F-99F1-4F95-B995-1AC3610FCA97}"/>
                </a:ext>
              </a:extLst>
            </p:cNvPr>
            <p:cNvCxnSpPr/>
            <p:nvPr/>
          </p:nvCxnSpPr>
          <p:spPr bwMode="auto">
            <a:xfrm>
              <a:off x="4051971" y="1903386"/>
              <a:ext cx="1334219" cy="569343"/>
            </a:xfrm>
            <a:prstGeom prst="straightConnector1">
              <a:avLst/>
            </a:prstGeom>
            <a:solidFill>
              <a:schemeClr val="bg1"/>
            </a:solidFill>
            <a:ln w="38100" cap="flat" cmpd="sng" algn="ctr">
              <a:solidFill>
                <a:srgbClr val="0000FF"/>
              </a:solid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2" name="Título 1"/>
          <p:cNvSpPr>
            <a:spLocks noGrp="1"/>
          </p:cNvSpPr>
          <p:nvPr>
            <p:ph type="title"/>
          </p:nvPr>
        </p:nvSpPr>
        <p:spPr/>
        <p:txBody>
          <a:bodyPr/>
          <a:lstStyle/>
          <a:p>
            <a:r>
              <a:rPr lang="en-US" dirty="0"/>
              <a:t>Band structure</a:t>
            </a:r>
          </a:p>
        </p:txBody>
      </p:sp>
      <p:sp>
        <p:nvSpPr>
          <p:cNvPr id="3" name="Espaço Reservado para Conteúdo 2"/>
          <p:cNvSpPr>
            <a:spLocks noGrp="1"/>
          </p:cNvSpPr>
          <p:nvPr>
            <p:ph idx="1"/>
          </p:nvPr>
        </p:nvSpPr>
        <p:spPr>
          <a:xfrm>
            <a:off x="458856" y="925777"/>
            <a:ext cx="8641039" cy="705678"/>
          </a:xfrm>
        </p:spPr>
        <p:txBody>
          <a:bodyPr>
            <a:noAutofit/>
          </a:bodyPr>
          <a:lstStyle/>
          <a:p>
            <a:pPr marL="0" indent="0">
              <a:buNone/>
            </a:pPr>
            <a:r>
              <a:rPr lang="en-US" sz="2400" dirty="0"/>
              <a:t>As a periodic system, the mesh lattice possesses a band structure.</a:t>
            </a:r>
          </a:p>
        </p:txBody>
      </p:sp>
      <p:grpSp>
        <p:nvGrpSpPr>
          <p:cNvPr id="34" name="Group 33">
            <a:extLst>
              <a:ext uri="{FF2B5EF4-FFF2-40B4-BE49-F238E27FC236}">
                <a16:creationId xmlns:a16="http://schemas.microsoft.com/office/drawing/2014/main" id="{A5C24599-E1B1-4995-8408-E5909CB20F44}"/>
              </a:ext>
            </a:extLst>
          </p:cNvPr>
          <p:cNvGrpSpPr/>
          <p:nvPr/>
        </p:nvGrpSpPr>
        <p:grpSpPr>
          <a:xfrm>
            <a:off x="3450298" y="4878574"/>
            <a:ext cx="4508181" cy="1325053"/>
            <a:chOff x="3450298" y="4878574"/>
            <a:chExt cx="4508181" cy="1325053"/>
          </a:xfrm>
        </p:grpSpPr>
        <mc:AlternateContent xmlns:mc="http://schemas.openxmlformats.org/markup-compatibility/2006" xmlns:a14="http://schemas.microsoft.com/office/drawing/2010/main">
          <mc:Choice Requires="a14">
            <p:sp>
              <p:nvSpPr>
                <p:cNvPr id="22" name="CaixaDeTexto 29">
                  <a:extLst>
                    <a:ext uri="{FF2B5EF4-FFF2-40B4-BE49-F238E27FC236}">
                      <a16:creationId xmlns:a16="http://schemas.microsoft.com/office/drawing/2014/main" id="{B9783DF1-00CD-4D68-9DEF-8BA487817152}"/>
                    </a:ext>
                  </a:extLst>
                </p:cNvPr>
                <p:cNvSpPr txBox="1"/>
                <p:nvPr/>
              </p:nvSpPr>
              <p:spPr>
                <a:xfrm>
                  <a:off x="3450298" y="4878574"/>
                  <a:ext cx="4270464" cy="8146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i="1" smtClean="0">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bSup>
                                    <m:sSubSupPr>
                                      <m:ctrlPr>
                                        <a:rPr lang="en-US" sz="2400" i="1">
                                          <a:latin typeface="Cambria Math" panose="02040503050406030204" pitchFamily="18" charset="0"/>
                                        </a:rPr>
                                      </m:ctrlPr>
                                    </m:sSubSupPr>
                                    <m:e>
                                      <m:r>
                                        <a:rPr lang="en-US" sz="2400" i="1">
                                          <a:latin typeface="Cambria Math" panose="02040503050406030204" pitchFamily="18" charset="0"/>
                                        </a:rPr>
                                        <m:t>𝑢</m:t>
                                      </m:r>
                                    </m:e>
                                    <m:sub>
                                      <m:r>
                                        <a:rPr lang="en-US" sz="2400" i="1">
                                          <a:latin typeface="Cambria Math" panose="02040503050406030204" pitchFamily="18" charset="0"/>
                                        </a:rPr>
                                        <m:t>𝑥</m:t>
                                      </m:r>
                                    </m:sub>
                                    <m:sup>
                                      <m:r>
                                        <a:rPr lang="en-US" sz="2400" i="1">
                                          <a:latin typeface="Cambria Math" panose="02040503050406030204" pitchFamily="18" charset="0"/>
                                        </a:rPr>
                                        <m:t>𝑚</m:t>
                                      </m:r>
                                    </m:sup>
                                  </m:sSubSup>
                                </m:e>
                              </m:mr>
                              <m:m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𝑣</m:t>
                                      </m:r>
                                    </m:e>
                                    <m:sub>
                                      <m:r>
                                        <a:rPr lang="en-US" sz="2400" i="1">
                                          <a:latin typeface="Cambria Math" panose="02040503050406030204" pitchFamily="18" charset="0"/>
                                        </a:rPr>
                                        <m:t>𝑥</m:t>
                                      </m:r>
                                    </m:sub>
                                    <m:sup>
                                      <m:r>
                                        <a:rPr lang="en-US" sz="2400" i="1">
                                          <a:latin typeface="Cambria Math" panose="02040503050406030204" pitchFamily="18" charset="0"/>
                                        </a:rPr>
                                        <m:t>𝑚</m:t>
                                      </m:r>
                                    </m:sup>
                                  </m:sSubSup>
                                </m:e>
                              </m:mr>
                            </m:m>
                          </m:e>
                        </m:d>
                        <m:r>
                          <a:rPr lang="en-US" sz="2400" b="0" i="1" smtClean="0">
                            <a:latin typeface="Cambria Math" panose="02040503050406030204" pitchFamily="18" charset="0"/>
                          </a:rPr>
                          <m:t>=</m:t>
                        </m:r>
                        <m:d>
                          <m:dPr>
                            <m:ctrlPr>
                              <a:rPr lang="en-US" sz="2400" i="1">
                                <a:latin typeface="Cambria Math" panose="02040503050406030204" pitchFamily="18" charset="0"/>
                              </a:rPr>
                            </m:ctrlPr>
                          </m:dPr>
                          <m:e>
                            <m:m>
                              <m:mPr>
                                <m:mcs>
                                  <m:mc>
                                    <m:mcPr>
                                      <m:count m:val="1"/>
                                      <m:mcJc m:val="center"/>
                                    </m:mcPr>
                                  </m:mc>
                                </m:mcs>
                                <m:ctrlPr>
                                  <a:rPr lang="en-US" sz="2400" i="1">
                                    <a:latin typeface="Cambria Math" panose="02040503050406030204" pitchFamily="18" charset="0"/>
                                  </a:rPr>
                                </m:ctrlPr>
                              </m:mPr>
                              <m:m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𝑢</m:t>
                                      </m:r>
                                    </m:e>
                                    <m:sub>
                                      <m:r>
                                        <a:rPr lang="en-US" sz="2400" b="0" i="1" smtClean="0">
                                          <a:latin typeface="Cambria Math" panose="02040503050406030204" pitchFamily="18" charset="0"/>
                                        </a:rPr>
                                        <m:t>0</m:t>
                                      </m:r>
                                    </m:sub>
                                  </m:sSub>
                                </m:e>
                              </m:mr>
                              <m:mr>
                                <m:e>
                                  <m:sSub>
                                    <m:sSubPr>
                                      <m:ctrlPr>
                                        <a:rPr lang="en-US" sz="2400" i="1">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0</m:t>
                                      </m:r>
                                    </m:sub>
                                  </m:sSub>
                                </m:e>
                              </m:mr>
                            </m:m>
                          </m:e>
                        </m:d>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exp</m:t>
                            </m:r>
                          </m:fName>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𝜃</m:t>
                                </m:r>
                                <m:r>
                                  <a:rPr lang="en-US" sz="2400" b="0" i="1" smtClean="0">
                                    <a:latin typeface="Cambria Math" panose="02040503050406030204" pitchFamily="18" charset="0"/>
                                    <a:ea typeface="Cambria Math" panose="02040503050406030204" pitchFamily="18" charset="0"/>
                                  </a:rPr>
                                  <m:t>𝑚</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𝑘</m:t>
                                    </m:r>
                                  </m:e>
                                  <m:sub>
                                    <m:r>
                                      <a:rPr lang="en-US" sz="2400" b="0" i="1" smtClean="0">
                                        <a:latin typeface="Cambria Math" panose="02040503050406030204" pitchFamily="18" charset="0"/>
                                        <a:ea typeface="Cambria Math" panose="02040503050406030204" pitchFamily="18" charset="0"/>
                                      </a:rPr>
                                      <m:t>𝑥</m:t>
                                    </m:r>
                                  </m:sub>
                                </m:sSub>
                                <m:r>
                                  <a:rPr lang="en-US" sz="2400" b="0" i="1" smtClean="0">
                                    <a:latin typeface="Cambria Math" panose="02040503050406030204" pitchFamily="18" charset="0"/>
                                    <a:ea typeface="Cambria Math" panose="02040503050406030204" pitchFamily="18" charset="0"/>
                                  </a:rPr>
                                  <m:t>𝑥</m:t>
                                </m:r>
                              </m:e>
                            </m:d>
                          </m:e>
                        </m:func>
                      </m:oMath>
                    </m:oMathPara>
                  </a14:m>
                  <a:endParaRPr lang="en-US" sz="2400" dirty="0">
                    <a:latin typeface="Calibri" panose="020F0502020204030204" pitchFamily="34" charset="0"/>
                    <a:cs typeface="Calibri" panose="020F0502020204030204" pitchFamily="34" charset="0"/>
                  </a:endParaRPr>
                </a:p>
              </p:txBody>
            </p:sp>
          </mc:Choice>
          <mc:Fallback xmlns="">
            <p:sp>
              <p:nvSpPr>
                <p:cNvPr id="22" name="CaixaDeTexto 29">
                  <a:extLst>
                    <a:ext uri="{FF2B5EF4-FFF2-40B4-BE49-F238E27FC236}">
                      <a16:creationId xmlns:a16="http://schemas.microsoft.com/office/drawing/2014/main" id="{B9783DF1-00CD-4D68-9DEF-8BA487817152}"/>
                    </a:ext>
                  </a:extLst>
                </p:cNvPr>
                <p:cNvSpPr txBox="1">
                  <a:spLocks noRot="1" noChangeAspect="1" noMove="1" noResize="1" noEditPoints="1" noAdjustHandles="1" noChangeArrowheads="1" noChangeShapeType="1" noTextEdit="1"/>
                </p:cNvSpPr>
                <p:nvPr/>
              </p:nvSpPr>
              <p:spPr>
                <a:xfrm>
                  <a:off x="3450298" y="4878574"/>
                  <a:ext cx="4270464" cy="814647"/>
                </a:xfrm>
                <a:prstGeom prst="rect">
                  <a:avLst/>
                </a:prstGeom>
                <a:blipFill>
                  <a:blip r:embed="rId6"/>
                  <a:stretch>
                    <a:fillRect/>
                  </a:stretch>
                </a:blipFill>
              </p:spPr>
              <p:txBody>
                <a:bodyPr/>
                <a:lstStyle/>
                <a:p>
                  <a:r>
                    <a:rPr lang="de-DE">
                      <a:noFill/>
                    </a:rPr>
                    <a:t> </a:t>
                  </a:r>
                </a:p>
              </p:txBody>
            </p:sp>
          </mc:Fallback>
        </mc:AlternateContent>
        <p:sp>
          <p:nvSpPr>
            <p:cNvPr id="24" name="CaixaDeTexto 36">
              <a:extLst>
                <a:ext uri="{FF2B5EF4-FFF2-40B4-BE49-F238E27FC236}">
                  <a16:creationId xmlns:a16="http://schemas.microsoft.com/office/drawing/2014/main" id="{E1AD227C-37E5-473F-ADA0-F0EA664AF2EB}"/>
                </a:ext>
              </a:extLst>
            </p:cNvPr>
            <p:cNvSpPr txBox="1"/>
            <p:nvPr/>
          </p:nvSpPr>
          <p:spPr>
            <a:xfrm>
              <a:off x="4383383" y="5741962"/>
              <a:ext cx="1662891" cy="461665"/>
            </a:xfrm>
            <a:prstGeom prst="rect">
              <a:avLst/>
            </a:prstGeom>
            <a:noFill/>
          </p:spPr>
          <p:txBody>
            <a:bodyPr wrap="none" rtlCol="0">
              <a:spAutoFit/>
            </a:bodyPr>
            <a:lstStyle/>
            <a:p>
              <a:r>
                <a:rPr lang="en-US" sz="2400" dirty="0">
                  <a:latin typeface="Calibri" panose="020F0502020204030204" pitchFamily="34" charset="0"/>
                  <a:cs typeface="Calibri" panose="020F0502020204030204" pitchFamily="34" charset="0"/>
                </a:rPr>
                <a:t>Prop. const.</a:t>
              </a:r>
            </a:p>
          </p:txBody>
        </p:sp>
        <p:sp>
          <p:nvSpPr>
            <p:cNvPr id="25" name="CaixaDeTexto 37">
              <a:extLst>
                <a:ext uri="{FF2B5EF4-FFF2-40B4-BE49-F238E27FC236}">
                  <a16:creationId xmlns:a16="http://schemas.microsoft.com/office/drawing/2014/main" id="{4771B66E-D791-4CC9-80D4-AA05E76F0A4A}"/>
                </a:ext>
              </a:extLst>
            </p:cNvPr>
            <p:cNvSpPr txBox="1"/>
            <p:nvPr/>
          </p:nvSpPr>
          <p:spPr>
            <a:xfrm>
              <a:off x="6281097" y="5701390"/>
              <a:ext cx="1677382" cy="461665"/>
            </a:xfrm>
            <a:prstGeom prst="rect">
              <a:avLst/>
            </a:prstGeom>
            <a:noFill/>
          </p:spPr>
          <p:txBody>
            <a:bodyPr wrap="none" rtlCol="0">
              <a:spAutoFit/>
            </a:bodyPr>
            <a:lstStyle/>
            <a:p>
              <a:r>
                <a:rPr lang="en-US" sz="2400" dirty="0">
                  <a:latin typeface="Calibri" panose="020F0502020204030204" pitchFamily="34" charset="0"/>
                  <a:cs typeface="Calibri" panose="020F0502020204030204" pitchFamily="34" charset="0"/>
                </a:rPr>
                <a:t>Momentum</a:t>
              </a:r>
            </a:p>
          </p:txBody>
        </p:sp>
        <p:cxnSp>
          <p:nvCxnSpPr>
            <p:cNvPr id="26" name="Conector de seta reta 38">
              <a:extLst>
                <a:ext uri="{FF2B5EF4-FFF2-40B4-BE49-F238E27FC236}">
                  <a16:creationId xmlns:a16="http://schemas.microsoft.com/office/drawing/2014/main" id="{19629CB8-ADD9-4408-BD81-597876B95864}"/>
                </a:ext>
              </a:extLst>
            </p:cNvPr>
            <p:cNvCxnSpPr>
              <a:cxnSpLocks/>
            </p:cNvCxnSpPr>
            <p:nvPr/>
          </p:nvCxnSpPr>
          <p:spPr>
            <a:xfrm flipH="1">
              <a:off x="5357615" y="5456336"/>
              <a:ext cx="763196" cy="345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de seta reta 39">
              <a:extLst>
                <a:ext uri="{FF2B5EF4-FFF2-40B4-BE49-F238E27FC236}">
                  <a16:creationId xmlns:a16="http://schemas.microsoft.com/office/drawing/2014/main" id="{8F48A21A-15D5-4A04-8BC3-0FF234E9B112}"/>
                </a:ext>
              </a:extLst>
            </p:cNvPr>
            <p:cNvCxnSpPr>
              <a:cxnSpLocks/>
            </p:cNvCxnSpPr>
            <p:nvPr/>
          </p:nvCxnSpPr>
          <p:spPr>
            <a:xfrm>
              <a:off x="7033793" y="5456336"/>
              <a:ext cx="83919" cy="345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C957859B-9752-4575-B7D3-3AB2027817EB}"/>
              </a:ext>
            </a:extLst>
          </p:cNvPr>
          <p:cNvGrpSpPr/>
          <p:nvPr/>
        </p:nvGrpSpPr>
        <p:grpSpPr>
          <a:xfrm>
            <a:off x="559901" y="3660817"/>
            <a:ext cx="3456299" cy="2158892"/>
            <a:chOff x="559901" y="3660817"/>
            <a:chExt cx="3456299" cy="2158892"/>
          </a:xfrm>
        </p:grpSpPr>
        <p:grpSp>
          <p:nvGrpSpPr>
            <p:cNvPr id="39" name="Group 38">
              <a:extLst>
                <a:ext uri="{FF2B5EF4-FFF2-40B4-BE49-F238E27FC236}">
                  <a16:creationId xmlns:a16="http://schemas.microsoft.com/office/drawing/2014/main" id="{6BCDF279-4CF9-4B87-A90F-0D3179DEC297}"/>
                </a:ext>
              </a:extLst>
            </p:cNvPr>
            <p:cNvGrpSpPr/>
            <p:nvPr/>
          </p:nvGrpSpPr>
          <p:grpSpPr>
            <a:xfrm>
              <a:off x="2629932" y="3660817"/>
              <a:ext cx="1386268" cy="1092039"/>
              <a:chOff x="2629932" y="3660817"/>
              <a:chExt cx="1386268" cy="1092039"/>
            </a:xfrm>
          </p:grpSpPr>
          <p:sp>
            <p:nvSpPr>
              <p:cNvPr id="51" name="TextBox 50">
                <a:extLst>
                  <a:ext uri="{FF2B5EF4-FFF2-40B4-BE49-F238E27FC236}">
                    <a16:creationId xmlns:a16="http://schemas.microsoft.com/office/drawing/2014/main" id="{AAA9963C-8BB0-4056-B935-D74BD4BC2045}"/>
                  </a:ext>
                </a:extLst>
              </p:cNvPr>
              <p:cNvSpPr txBox="1"/>
              <p:nvPr/>
            </p:nvSpPr>
            <p:spPr>
              <a:xfrm rot="20777671">
                <a:off x="2664208" y="4044970"/>
                <a:ext cx="1351992" cy="707886"/>
              </a:xfrm>
              <a:prstGeom prst="rect">
                <a:avLst/>
              </a:prstGeom>
              <a:noFill/>
            </p:spPr>
            <p:txBody>
              <a:bodyPr wrap="square" rtlCol="0">
                <a:spAutoFit/>
              </a:bodyPr>
              <a:lstStyle/>
              <a:p>
                <a:pPr algn="ctr"/>
                <a:r>
                  <a:rPr lang="en-US" sz="2000" dirty="0"/>
                  <a:t>Phase </a:t>
                </a:r>
              </a:p>
              <a:p>
                <a:pPr algn="ctr"/>
                <a:r>
                  <a:rPr lang="en-US" sz="2000" dirty="0"/>
                  <a:t>modulator</a:t>
                </a:r>
                <a:endParaRPr lang="de-DE" sz="2000" dirty="0"/>
              </a:p>
            </p:txBody>
          </p:sp>
          <p:sp>
            <p:nvSpPr>
              <p:cNvPr id="47" name="Rectangle 46">
                <a:extLst>
                  <a:ext uri="{FF2B5EF4-FFF2-40B4-BE49-F238E27FC236}">
                    <a16:creationId xmlns:a16="http://schemas.microsoft.com/office/drawing/2014/main" id="{1D95048D-08AD-48B2-9CD7-032FE7B233D2}"/>
                  </a:ext>
                </a:extLst>
              </p:cNvPr>
              <p:cNvSpPr/>
              <p:nvPr/>
            </p:nvSpPr>
            <p:spPr>
              <a:xfrm rot="339482">
                <a:off x="2885489" y="3698930"/>
                <a:ext cx="621619" cy="353872"/>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soft" dir="t"/>
              </a:scene3d>
              <a:sp3d contourW="63500" prstMaterial="matte">
                <a:bevelT w="63500" h="139700" prst="coolSlant"/>
                <a:extrusionClr>
                  <a:schemeClr val="tx1"/>
                </a:extrusionClr>
                <a:contourClr>
                  <a:schemeClr val="accent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DC6ED817-F74F-4BF4-BC8B-A51C74C6144D}"/>
                      </a:ext>
                    </a:extLst>
                  </p:cNvPr>
                  <p:cNvSpPr txBox="1"/>
                  <p:nvPr/>
                </p:nvSpPr>
                <p:spPr>
                  <a:xfrm>
                    <a:off x="2629932" y="3660817"/>
                    <a:ext cx="112272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1" i="1" dirty="0" smtClean="0">
                              <a:latin typeface="Cambria Math" panose="02040503050406030204" pitchFamily="18" charset="0"/>
                              <a:ea typeface="Cambria Math" panose="02040503050406030204" pitchFamily="18" charset="0"/>
                            </a:rPr>
                            <m:t>𝝋</m:t>
                          </m:r>
                        </m:oMath>
                      </m:oMathPara>
                    </a14:m>
                    <a:endParaRPr lang="de-DE" dirty="0"/>
                  </a:p>
                </p:txBody>
              </p:sp>
            </mc:Choice>
            <mc:Fallback xmlns="">
              <p:sp>
                <p:nvSpPr>
                  <p:cNvPr id="73" name="TextBox 72">
                    <a:extLst>
                      <a:ext uri="{FF2B5EF4-FFF2-40B4-BE49-F238E27FC236}">
                        <a16:creationId xmlns:a16="http://schemas.microsoft.com/office/drawing/2014/main" id="{DC6ED817-F74F-4BF4-BC8B-A51C74C6144D}"/>
                      </a:ext>
                    </a:extLst>
                  </p:cNvPr>
                  <p:cNvSpPr txBox="1">
                    <a:spLocks noRot="1" noChangeAspect="1" noMove="1" noResize="1" noEditPoints="1" noAdjustHandles="1" noChangeArrowheads="1" noChangeShapeType="1" noTextEdit="1"/>
                  </p:cNvSpPr>
                  <p:nvPr/>
                </p:nvSpPr>
                <p:spPr>
                  <a:xfrm>
                    <a:off x="2629932" y="3660817"/>
                    <a:ext cx="1122727" cy="369332"/>
                  </a:xfrm>
                  <a:prstGeom prst="rect">
                    <a:avLst/>
                  </a:prstGeom>
                  <a:blipFill>
                    <a:blip r:embed="rId7"/>
                    <a:stretch>
                      <a:fillRect b="-6667"/>
                    </a:stretch>
                  </a:blipFill>
                </p:spPr>
                <p:txBody>
                  <a:bodyPr/>
                  <a:lstStyle/>
                  <a:p>
                    <a:r>
                      <a:rPr lang="de-DE">
                        <a:noFill/>
                      </a:rPr>
                      <a:t> </a:t>
                    </a:r>
                  </a:p>
                </p:txBody>
              </p:sp>
            </mc:Fallback>
          </mc:AlternateContent>
        </p:grpSp>
        <p:grpSp>
          <p:nvGrpSpPr>
            <p:cNvPr id="33" name="Group 32">
              <a:extLst>
                <a:ext uri="{FF2B5EF4-FFF2-40B4-BE49-F238E27FC236}">
                  <a16:creationId xmlns:a16="http://schemas.microsoft.com/office/drawing/2014/main" id="{A09F71E9-E7B9-4F6D-BDFB-78FFE6B810ED}"/>
                </a:ext>
              </a:extLst>
            </p:cNvPr>
            <p:cNvGrpSpPr/>
            <p:nvPr/>
          </p:nvGrpSpPr>
          <p:grpSpPr>
            <a:xfrm>
              <a:off x="559901" y="4666105"/>
              <a:ext cx="2014654" cy="1153604"/>
              <a:chOff x="559901" y="4666105"/>
              <a:chExt cx="2014654" cy="1153604"/>
            </a:xfrm>
          </p:grpSpPr>
          <mc:AlternateContent xmlns:mc="http://schemas.openxmlformats.org/markup-compatibility/2006" xmlns:a14="http://schemas.microsoft.com/office/drawing/2010/main">
            <mc:Choice Requires="a14">
              <p:sp>
                <p:nvSpPr>
                  <p:cNvPr id="23" name="Retângulo 30">
                    <a:extLst>
                      <a:ext uri="{FF2B5EF4-FFF2-40B4-BE49-F238E27FC236}">
                        <a16:creationId xmlns:a16="http://schemas.microsoft.com/office/drawing/2014/main" id="{975ADC13-CB08-41A6-841D-68BDD73DE447}"/>
                      </a:ext>
                    </a:extLst>
                  </p:cNvPr>
                  <p:cNvSpPr/>
                  <p:nvPr/>
                </p:nvSpPr>
                <p:spPr>
                  <a:xfrm>
                    <a:off x="559901" y="5419599"/>
                    <a:ext cx="2014654" cy="400110"/>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sSubSup>
                            <m:sSubSupPr>
                              <m:ctrlPr>
                                <a:rPr lang="en-US" sz="2000" b="1" i="1" dirty="0" smtClean="0">
                                  <a:latin typeface="Cambria Math" panose="02040503050406030204" pitchFamily="18" charset="0"/>
                                  <a:ea typeface="Cambria Math" panose="02040503050406030204" pitchFamily="18" charset="0"/>
                                </a:rPr>
                              </m:ctrlPr>
                            </m:sSubSupPr>
                            <m:e>
                              <m:r>
                                <a:rPr lang="en-US" sz="2000" b="1" i="1" dirty="0">
                                  <a:latin typeface="Cambria Math" panose="02040503050406030204" pitchFamily="18" charset="0"/>
                                  <a:ea typeface="Cambria Math" panose="02040503050406030204" pitchFamily="18" charset="0"/>
                                </a:rPr>
                                <m:t>𝝋</m:t>
                              </m:r>
                            </m:e>
                            <m:sub>
                              <m:r>
                                <a:rPr lang="en-US" sz="2000" b="1" i="1" dirty="0" smtClean="0">
                                  <a:latin typeface="Cambria Math" panose="02040503050406030204" pitchFamily="18" charset="0"/>
                                  <a:ea typeface="Cambria Math" panose="02040503050406030204" pitchFamily="18" charset="0"/>
                                </a:rPr>
                                <m:t>𝒙</m:t>
                              </m:r>
                            </m:sub>
                            <m:sup>
                              <m:r>
                                <a:rPr lang="en-US" sz="2000" b="1" i="1" dirty="0" smtClean="0">
                                  <a:latin typeface="Cambria Math" panose="02040503050406030204" pitchFamily="18" charset="0"/>
                                  <a:ea typeface="Cambria Math" panose="02040503050406030204" pitchFamily="18" charset="0"/>
                                </a:rPr>
                                <m:t>𝒎</m:t>
                              </m:r>
                            </m:sup>
                          </m:sSubSup>
                          <m:r>
                            <a:rPr lang="en-US" sz="2000" b="1" i="1" dirty="0" smtClean="0">
                              <a:latin typeface="Cambria Math" panose="02040503050406030204" pitchFamily="18" charset="0"/>
                              <a:ea typeface="Cambria Math" panose="02040503050406030204" pitchFamily="18" charset="0"/>
                            </a:rPr>
                            <m:t>=</m:t>
                          </m:r>
                          <m:sSup>
                            <m:sSupPr>
                              <m:ctrlPr>
                                <a:rPr lang="en-US" sz="2000" b="1" i="1" dirty="0" smtClean="0">
                                  <a:latin typeface="Cambria Math" panose="02040503050406030204" pitchFamily="18" charset="0"/>
                                  <a:ea typeface="Cambria Math" panose="02040503050406030204" pitchFamily="18" charset="0"/>
                                </a:rPr>
                              </m:ctrlPr>
                            </m:sSupPr>
                            <m:e>
                              <m:d>
                                <m:dPr>
                                  <m:ctrlPr>
                                    <a:rPr lang="en-US" sz="2000" b="1" i="1" dirty="0">
                                      <a:latin typeface="Cambria Math" panose="02040503050406030204" pitchFamily="18" charset="0"/>
                                      <a:ea typeface="Cambria Math" panose="02040503050406030204" pitchFamily="18" charset="0"/>
                                    </a:rPr>
                                  </m:ctrlPr>
                                </m:dPr>
                                <m:e>
                                  <m:r>
                                    <a:rPr lang="en-US" sz="2000" b="1" i="1" dirty="0">
                                      <a:latin typeface="Cambria Math" panose="02040503050406030204" pitchFamily="18" charset="0"/>
                                      <a:ea typeface="Cambria Math" panose="02040503050406030204" pitchFamily="18" charset="0"/>
                                    </a:rPr>
                                    <m:t>−</m:t>
                                  </m:r>
                                  <m:r>
                                    <a:rPr lang="en-US" sz="2000" b="1" i="1" dirty="0">
                                      <a:latin typeface="Cambria Math" panose="02040503050406030204" pitchFamily="18" charset="0"/>
                                      <a:ea typeface="Cambria Math" panose="02040503050406030204" pitchFamily="18" charset="0"/>
                                    </a:rPr>
                                    <m:t>𝟏</m:t>
                                  </m:r>
                                </m:e>
                              </m:d>
                            </m:e>
                            <m:sup>
                              <m:r>
                                <a:rPr lang="en-US" sz="2000" b="1" i="1" dirty="0" smtClean="0">
                                  <a:latin typeface="Cambria Math" panose="02040503050406030204" pitchFamily="18" charset="0"/>
                                  <a:ea typeface="Cambria Math" panose="02040503050406030204" pitchFamily="18" charset="0"/>
                                </a:rPr>
                                <m:t>𝒎</m:t>
                              </m:r>
                            </m:sup>
                          </m:sSup>
                          <m:sSub>
                            <m:sSubPr>
                              <m:ctrlPr>
                                <a:rPr lang="en-US" sz="2000" b="1" i="1" dirty="0" smtClean="0">
                                  <a:latin typeface="Cambria Math" panose="02040503050406030204" pitchFamily="18" charset="0"/>
                                  <a:ea typeface="Cambria Math" panose="02040503050406030204" pitchFamily="18" charset="0"/>
                                </a:rPr>
                              </m:ctrlPr>
                            </m:sSubPr>
                            <m:e>
                              <m:r>
                                <a:rPr lang="en-US" sz="2000" b="1" i="1" dirty="0">
                                  <a:latin typeface="Cambria Math" panose="02040503050406030204" pitchFamily="18" charset="0"/>
                                  <a:ea typeface="Cambria Math" panose="02040503050406030204" pitchFamily="18" charset="0"/>
                                </a:rPr>
                                <m:t>𝝋</m:t>
                              </m:r>
                            </m:e>
                            <m:sub>
                              <m:r>
                                <a:rPr lang="en-US" sz="2000" b="1" i="1" dirty="0" smtClean="0">
                                  <a:latin typeface="Cambria Math" panose="02040503050406030204" pitchFamily="18" charset="0"/>
                                  <a:ea typeface="Cambria Math" panose="02040503050406030204" pitchFamily="18" charset="0"/>
                                </a:rPr>
                                <m:t>𝟎</m:t>
                              </m:r>
                            </m:sub>
                          </m:sSub>
                        </m:oMath>
                      </m:oMathPara>
                    </a14:m>
                    <a:endParaRPr lang="en-US" sz="2400" dirty="0">
                      <a:latin typeface="Calibri" panose="020F0502020204030204" pitchFamily="34" charset="0"/>
                      <a:cs typeface="Calibri" panose="020F0502020204030204" pitchFamily="34" charset="0"/>
                    </a:endParaRPr>
                  </a:p>
                </p:txBody>
              </p:sp>
            </mc:Choice>
            <mc:Fallback xmlns="">
              <p:sp>
                <p:nvSpPr>
                  <p:cNvPr id="23" name="Retângulo 30">
                    <a:extLst>
                      <a:ext uri="{FF2B5EF4-FFF2-40B4-BE49-F238E27FC236}">
                        <a16:creationId xmlns:a16="http://schemas.microsoft.com/office/drawing/2014/main" id="{975ADC13-CB08-41A6-841D-68BDD73DE447}"/>
                      </a:ext>
                    </a:extLst>
                  </p:cNvPr>
                  <p:cNvSpPr>
                    <a:spLocks noRot="1" noChangeAspect="1" noMove="1" noResize="1" noEditPoints="1" noAdjustHandles="1" noChangeArrowheads="1" noChangeShapeType="1" noTextEdit="1"/>
                  </p:cNvSpPr>
                  <p:nvPr/>
                </p:nvSpPr>
                <p:spPr>
                  <a:xfrm>
                    <a:off x="559901" y="5419599"/>
                    <a:ext cx="2014654" cy="400110"/>
                  </a:xfrm>
                  <a:prstGeom prst="rect">
                    <a:avLst/>
                  </a:prstGeom>
                  <a:blipFill>
                    <a:blip r:embed="rId8"/>
                    <a:stretch>
                      <a:fillRect b="-7576"/>
                    </a:stretch>
                  </a:blipFill>
                </p:spPr>
                <p:txBody>
                  <a:bodyPr/>
                  <a:lstStyle/>
                  <a:p>
                    <a:r>
                      <a:rPr lang="de-DE">
                        <a:noFill/>
                      </a:rPr>
                      <a:t> </a:t>
                    </a:r>
                  </a:p>
                </p:txBody>
              </p:sp>
            </mc:Fallback>
          </mc:AlternateContent>
          <p:sp>
            <p:nvSpPr>
              <p:cNvPr id="59" name="TextBox 58">
                <a:extLst>
                  <a:ext uri="{FF2B5EF4-FFF2-40B4-BE49-F238E27FC236}">
                    <a16:creationId xmlns:a16="http://schemas.microsoft.com/office/drawing/2014/main" id="{ACE913F1-7D8D-4927-AE13-4A262984AD33}"/>
                  </a:ext>
                </a:extLst>
              </p:cNvPr>
              <p:cNvSpPr txBox="1"/>
              <p:nvPr/>
            </p:nvSpPr>
            <p:spPr>
              <a:xfrm>
                <a:off x="734265" y="4666105"/>
                <a:ext cx="1774416" cy="707886"/>
              </a:xfrm>
              <a:prstGeom prst="rect">
                <a:avLst/>
              </a:prstGeom>
              <a:noFill/>
            </p:spPr>
            <p:txBody>
              <a:bodyPr wrap="square" rtlCol="0">
                <a:spAutoFit/>
              </a:bodyPr>
              <a:lstStyle/>
              <a:p>
                <a:pPr algn="ctr"/>
                <a:r>
                  <a:rPr lang="en-US" sz="2000" dirty="0"/>
                  <a:t>Phase modulation</a:t>
                </a:r>
                <a:endParaRPr lang="de-DE" sz="2000" dirty="0"/>
              </a:p>
            </p:txBody>
          </p:sp>
        </p:grpSp>
      </p:grpSp>
      <p:grpSp>
        <p:nvGrpSpPr>
          <p:cNvPr id="61" name="Grupo 41">
            <a:extLst>
              <a:ext uri="{FF2B5EF4-FFF2-40B4-BE49-F238E27FC236}">
                <a16:creationId xmlns:a16="http://schemas.microsoft.com/office/drawing/2014/main" id="{77E58863-F55D-41BC-993A-A3C893E7D556}"/>
              </a:ext>
            </a:extLst>
          </p:cNvPr>
          <p:cNvGrpSpPr/>
          <p:nvPr/>
        </p:nvGrpSpPr>
        <p:grpSpPr>
          <a:xfrm>
            <a:off x="7946598" y="3143204"/>
            <a:ext cx="4203014" cy="3443304"/>
            <a:chOff x="12838423" y="3014170"/>
            <a:chExt cx="3981768" cy="3262049"/>
          </a:xfrm>
        </p:grpSpPr>
        <p:pic>
          <p:nvPicPr>
            <p:cNvPr id="62" name="Grafik 19">
              <a:extLst>
                <a:ext uri="{FF2B5EF4-FFF2-40B4-BE49-F238E27FC236}">
                  <a16:creationId xmlns:a16="http://schemas.microsoft.com/office/drawing/2014/main" id="{51E00BA3-7FB6-473E-925F-CE50512D460F}"/>
                </a:ext>
              </a:extLst>
            </p:cNvPr>
            <p:cNvPicPr/>
            <p:nvPr/>
          </p:nvPicPr>
          <p:blipFill rotWithShape="1">
            <a:blip r:embed="rId9" cstate="print">
              <a:extLst>
                <a:ext uri="{28A0092B-C50C-407E-A947-70E740481C1C}">
                  <a14:useLocalDpi xmlns:a14="http://schemas.microsoft.com/office/drawing/2010/main" val="0"/>
                </a:ext>
              </a:extLst>
            </a:blip>
            <a:srcRect t="19953" r="47198"/>
            <a:stretch/>
          </p:blipFill>
          <p:spPr>
            <a:xfrm>
              <a:off x="13091799" y="3014170"/>
              <a:ext cx="3728392" cy="3043368"/>
            </a:xfrm>
            <a:prstGeom prst="rect">
              <a:avLst/>
            </a:prstGeom>
          </p:spPr>
        </p:pic>
        <mc:AlternateContent xmlns:mc="http://schemas.openxmlformats.org/markup-compatibility/2006" xmlns:a14="http://schemas.microsoft.com/office/drawing/2010/main">
          <mc:Choice Requires="a14">
            <p:sp>
              <p:nvSpPr>
                <p:cNvPr id="63" name="CaixaDeTexto 33">
                  <a:extLst>
                    <a:ext uri="{FF2B5EF4-FFF2-40B4-BE49-F238E27FC236}">
                      <a16:creationId xmlns:a16="http://schemas.microsoft.com/office/drawing/2014/main" id="{C3E52359-45AD-4987-AC94-09072A2DAC59}"/>
                    </a:ext>
                  </a:extLst>
                </p:cNvPr>
                <p:cNvSpPr txBox="1"/>
                <p:nvPr/>
              </p:nvSpPr>
              <p:spPr>
                <a:xfrm>
                  <a:off x="12838423" y="4190668"/>
                  <a:ext cx="412822" cy="437363"/>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𝜃</m:t>
                        </m:r>
                      </m:oMath>
                    </m:oMathPara>
                  </a14:m>
                  <a:endParaRPr lang="en-US" sz="2400" dirty="0">
                    <a:latin typeface="Calibri" panose="020F0502020204030204" pitchFamily="34" charset="0"/>
                    <a:cs typeface="Calibri" panose="020F0502020204030204" pitchFamily="34" charset="0"/>
                  </a:endParaRPr>
                </a:p>
              </p:txBody>
            </p:sp>
          </mc:Choice>
          <mc:Fallback xmlns="">
            <p:sp>
              <p:nvSpPr>
                <p:cNvPr id="63" name="CaixaDeTexto 33">
                  <a:extLst>
                    <a:ext uri="{FF2B5EF4-FFF2-40B4-BE49-F238E27FC236}">
                      <a16:creationId xmlns:a16="http://schemas.microsoft.com/office/drawing/2014/main" id="{C3E52359-45AD-4987-AC94-09072A2DAC59}"/>
                    </a:ext>
                  </a:extLst>
                </p:cNvPr>
                <p:cNvSpPr txBox="1">
                  <a:spLocks noRot="1" noChangeAspect="1" noMove="1" noResize="1" noEditPoints="1" noAdjustHandles="1" noChangeArrowheads="1" noChangeShapeType="1" noTextEdit="1"/>
                </p:cNvSpPr>
                <p:nvPr/>
              </p:nvSpPr>
              <p:spPr>
                <a:xfrm>
                  <a:off x="12838423" y="4190668"/>
                  <a:ext cx="412822" cy="437363"/>
                </a:xfrm>
                <a:prstGeom prst="rect">
                  <a:avLst/>
                </a:prstGeom>
                <a:blipFill>
                  <a:blip r:embed="rId10"/>
                  <a:stretch>
                    <a:fillRect/>
                  </a:stretch>
                </a:blipFill>
              </p:spPr>
              <p:txBody>
                <a:bodyPr/>
                <a:lstStyle/>
                <a:p>
                  <a:r>
                    <a:rPr lang="de-DE">
                      <a:noFill/>
                    </a:rPr>
                    <a:t> </a:t>
                  </a:r>
                </a:p>
              </p:txBody>
            </p:sp>
          </mc:Fallback>
        </mc:AlternateContent>
        <p:sp>
          <p:nvSpPr>
            <p:cNvPr id="64" name="Retângulo 34">
              <a:extLst>
                <a:ext uri="{FF2B5EF4-FFF2-40B4-BE49-F238E27FC236}">
                  <a16:creationId xmlns:a16="http://schemas.microsoft.com/office/drawing/2014/main" id="{C0B58032-A7C2-4AD9-92B4-104BA76F30A0}"/>
                </a:ext>
              </a:extLst>
            </p:cNvPr>
            <p:cNvSpPr/>
            <p:nvPr/>
          </p:nvSpPr>
          <p:spPr bwMode="ltGray">
            <a:xfrm>
              <a:off x="14955995" y="5863094"/>
              <a:ext cx="326747" cy="194444"/>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5" name="CaixaDeTexto 35">
                  <a:extLst>
                    <a:ext uri="{FF2B5EF4-FFF2-40B4-BE49-F238E27FC236}">
                      <a16:creationId xmlns:a16="http://schemas.microsoft.com/office/drawing/2014/main" id="{4686CF5F-2858-4C27-94DE-82C539D8D236}"/>
                    </a:ext>
                  </a:extLst>
                </p:cNvPr>
                <p:cNvSpPr txBox="1"/>
                <p:nvPr/>
              </p:nvSpPr>
              <p:spPr>
                <a:xfrm>
                  <a:off x="14846836" y="5838856"/>
                  <a:ext cx="545064" cy="4373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𝑘</m:t>
                            </m:r>
                          </m:e>
                          <m:sub>
                            <m:r>
                              <a:rPr lang="en-US" sz="2400" i="1">
                                <a:latin typeface="Cambria Math" panose="02040503050406030204" pitchFamily="18" charset="0"/>
                                <a:ea typeface="Cambria Math" panose="02040503050406030204" pitchFamily="18" charset="0"/>
                              </a:rPr>
                              <m:t>𝑥</m:t>
                            </m:r>
                          </m:sub>
                        </m:sSub>
                      </m:oMath>
                    </m:oMathPara>
                  </a14:m>
                  <a:endParaRPr lang="en-US" sz="2000" dirty="0">
                    <a:latin typeface="Calibri" panose="020F0502020204030204" pitchFamily="34" charset="0"/>
                    <a:cs typeface="Calibri" panose="020F0502020204030204" pitchFamily="34" charset="0"/>
                  </a:endParaRPr>
                </a:p>
              </p:txBody>
            </p:sp>
          </mc:Choice>
          <mc:Fallback xmlns="">
            <p:sp>
              <p:nvSpPr>
                <p:cNvPr id="65" name="CaixaDeTexto 35">
                  <a:extLst>
                    <a:ext uri="{FF2B5EF4-FFF2-40B4-BE49-F238E27FC236}">
                      <a16:creationId xmlns:a16="http://schemas.microsoft.com/office/drawing/2014/main" id="{4686CF5F-2858-4C27-94DE-82C539D8D236}"/>
                    </a:ext>
                  </a:extLst>
                </p:cNvPr>
                <p:cNvSpPr txBox="1">
                  <a:spLocks noRot="1" noChangeAspect="1" noMove="1" noResize="1" noEditPoints="1" noAdjustHandles="1" noChangeArrowheads="1" noChangeShapeType="1" noTextEdit="1"/>
                </p:cNvSpPr>
                <p:nvPr/>
              </p:nvSpPr>
              <p:spPr>
                <a:xfrm>
                  <a:off x="14846836" y="5838856"/>
                  <a:ext cx="545064" cy="437363"/>
                </a:xfrm>
                <a:prstGeom prst="rect">
                  <a:avLst/>
                </a:prstGeom>
                <a:blipFill>
                  <a:blip r:embed="rId11"/>
                  <a:stretch>
                    <a:fillRect/>
                  </a:stretch>
                </a:blipFill>
              </p:spPr>
              <p:txBody>
                <a:bodyPr/>
                <a:lstStyle/>
                <a:p>
                  <a:r>
                    <a:rPr lang="de-DE">
                      <a:noFill/>
                    </a:rPr>
                    <a:t> </a:t>
                  </a:r>
                </a:p>
              </p:txBody>
            </p:sp>
          </mc:Fallback>
        </mc:AlternateContent>
      </p:grpSp>
      <p:grpSp>
        <p:nvGrpSpPr>
          <p:cNvPr id="66" name="Grupo 2">
            <a:extLst>
              <a:ext uri="{FF2B5EF4-FFF2-40B4-BE49-F238E27FC236}">
                <a16:creationId xmlns:a16="http://schemas.microsoft.com/office/drawing/2014/main" id="{F5ED08C4-DFA6-43DC-A8BF-A380A2929A17}"/>
              </a:ext>
            </a:extLst>
          </p:cNvPr>
          <p:cNvGrpSpPr/>
          <p:nvPr/>
        </p:nvGrpSpPr>
        <p:grpSpPr>
          <a:xfrm>
            <a:off x="9425091" y="1733976"/>
            <a:ext cx="1843262" cy="1707140"/>
            <a:chOff x="4002590" y="3607098"/>
            <a:chExt cx="1573665" cy="1502556"/>
          </a:xfrm>
        </p:grpSpPr>
        <p:pic>
          <p:nvPicPr>
            <p:cNvPr id="67" name="Grafik 19">
              <a:extLst>
                <a:ext uri="{FF2B5EF4-FFF2-40B4-BE49-F238E27FC236}">
                  <a16:creationId xmlns:a16="http://schemas.microsoft.com/office/drawing/2014/main" id="{6EC3FD3C-8884-49DD-A335-AB8AAE04982F}"/>
                </a:ext>
              </a:extLst>
            </p:cNvPr>
            <p:cNvPicPr/>
            <p:nvPr/>
          </p:nvPicPr>
          <p:blipFill rotWithShape="1">
            <a:blip r:embed="rId9" cstate="print">
              <a:extLst>
                <a:ext uri="{28A0092B-C50C-407E-A947-70E740481C1C}">
                  <a14:useLocalDpi xmlns:a14="http://schemas.microsoft.com/office/drawing/2010/main" val="0"/>
                </a:ext>
              </a:extLst>
            </a:blip>
            <a:srcRect l="15297" t="4976" r="70517" b="79891"/>
            <a:stretch/>
          </p:blipFill>
          <p:spPr>
            <a:xfrm>
              <a:off x="4002590" y="3607098"/>
              <a:ext cx="1573665" cy="903942"/>
            </a:xfrm>
            <a:prstGeom prst="rect">
              <a:avLst/>
            </a:prstGeom>
          </p:spPr>
        </p:pic>
        <p:pic>
          <p:nvPicPr>
            <p:cNvPr id="68" name="Grafik 19">
              <a:extLst>
                <a:ext uri="{FF2B5EF4-FFF2-40B4-BE49-F238E27FC236}">
                  <a16:creationId xmlns:a16="http://schemas.microsoft.com/office/drawing/2014/main" id="{3D997D64-F075-404A-A373-40C5540CA628}"/>
                </a:ext>
              </a:extLst>
            </p:cNvPr>
            <p:cNvPicPr/>
            <p:nvPr/>
          </p:nvPicPr>
          <p:blipFill rotWithShape="1">
            <a:blip r:embed="rId9" cstate="print">
              <a:extLst>
                <a:ext uri="{28A0092B-C50C-407E-A947-70E740481C1C}">
                  <a14:useLocalDpi xmlns:a14="http://schemas.microsoft.com/office/drawing/2010/main" val="0"/>
                </a:ext>
              </a:extLst>
            </a:blip>
            <a:srcRect l="29006" t="7389" r="57169" b="82045"/>
            <a:stretch/>
          </p:blipFill>
          <p:spPr>
            <a:xfrm>
              <a:off x="4022616" y="4478543"/>
              <a:ext cx="1533612" cy="631111"/>
            </a:xfrm>
            <a:prstGeom prst="rect">
              <a:avLst/>
            </a:prstGeom>
          </p:spPr>
        </p:pic>
      </p:grpSp>
      <p:sp>
        <p:nvSpPr>
          <p:cNvPr id="60" name="TextBox 59">
            <a:extLst>
              <a:ext uri="{FF2B5EF4-FFF2-40B4-BE49-F238E27FC236}">
                <a16:creationId xmlns:a16="http://schemas.microsoft.com/office/drawing/2014/main" id="{737F4F89-A3FF-4B1B-B6DB-CFCF53E6006B}"/>
              </a:ext>
            </a:extLst>
          </p:cNvPr>
          <p:cNvSpPr txBox="1"/>
          <p:nvPr/>
        </p:nvSpPr>
        <p:spPr>
          <a:xfrm>
            <a:off x="-6000" y="6220666"/>
            <a:ext cx="6097554"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A.L.M. Muniz, Opt. Lett. 44 (24), 6013-6016, 2019</a:t>
            </a:r>
            <a:endParaRPr lang="de-DE"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312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1000"/>
                                        <p:tgtEl>
                                          <p:spTgt spid="40"/>
                                        </p:tgtEl>
                                      </p:cBhvr>
                                    </p:animEffect>
                                    <p:anim calcmode="lin" valueType="num">
                                      <p:cBhvr>
                                        <p:cTn id="22" dur="1000" fill="hold"/>
                                        <p:tgtEl>
                                          <p:spTgt spid="40"/>
                                        </p:tgtEl>
                                        <p:attrNameLst>
                                          <p:attrName>ppt_x</p:attrName>
                                        </p:attrNameLst>
                                      </p:cBhvr>
                                      <p:tavLst>
                                        <p:tav tm="0">
                                          <p:val>
                                            <p:strVal val="#ppt_x"/>
                                          </p:val>
                                        </p:tav>
                                        <p:tav tm="100000">
                                          <p:val>
                                            <p:strVal val="#ppt_x"/>
                                          </p:val>
                                        </p:tav>
                                      </p:tavLst>
                                    </p:anim>
                                    <p:anim calcmode="lin" valueType="num">
                                      <p:cBhvr>
                                        <p:cTn id="2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10" presetClass="entr" presetSubtype="0"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DD2D4-A5CC-498D-A4DF-7AF0015E9808}"/>
              </a:ext>
            </a:extLst>
          </p:cNvPr>
          <p:cNvSpPr>
            <a:spLocks noGrp="1"/>
          </p:cNvSpPr>
          <p:nvPr>
            <p:ph type="title"/>
          </p:nvPr>
        </p:nvSpPr>
        <p:spPr/>
        <p:txBody>
          <a:bodyPr/>
          <a:lstStyle/>
          <a:p>
            <a:r>
              <a:rPr lang="en-US" dirty="0"/>
              <a:t>Nonlinear phase by self-phase modulation</a:t>
            </a:r>
            <a:endParaRPr lang="de-DE" dirty="0"/>
          </a:p>
        </p:txBody>
      </p:sp>
      <p:sp>
        <p:nvSpPr>
          <p:cNvPr id="4" name="TextBox 3">
            <a:extLst>
              <a:ext uri="{FF2B5EF4-FFF2-40B4-BE49-F238E27FC236}">
                <a16:creationId xmlns:a16="http://schemas.microsoft.com/office/drawing/2014/main" id="{E53F0644-0212-4D01-A0C4-B3F48C444E04}"/>
              </a:ext>
            </a:extLst>
          </p:cNvPr>
          <p:cNvSpPr txBox="1"/>
          <p:nvPr/>
        </p:nvSpPr>
        <p:spPr>
          <a:xfrm rot="20534632">
            <a:off x="2127799" y="2432033"/>
            <a:ext cx="925253" cy="400110"/>
          </a:xfrm>
          <a:prstGeom prst="rect">
            <a:avLst/>
          </a:prstGeom>
          <a:noFill/>
        </p:spPr>
        <p:txBody>
          <a:bodyPr wrap="square" rtlCol="0">
            <a:spAutoFit/>
          </a:bodyPr>
          <a:lstStyle/>
          <a:p>
            <a:r>
              <a:rPr lang="en-US" sz="2000" dirty="0"/>
              <a:t>50/50</a:t>
            </a:r>
            <a:endParaRPr lang="de-DE" sz="2000" dirty="0"/>
          </a:p>
        </p:txBody>
      </p:sp>
      <p:sp>
        <p:nvSpPr>
          <p:cNvPr id="5" name="TextBox 4">
            <a:extLst>
              <a:ext uri="{FF2B5EF4-FFF2-40B4-BE49-F238E27FC236}">
                <a16:creationId xmlns:a16="http://schemas.microsoft.com/office/drawing/2014/main" id="{CE381513-0B97-44A1-A948-678398C988D0}"/>
              </a:ext>
            </a:extLst>
          </p:cNvPr>
          <p:cNvSpPr txBox="1"/>
          <p:nvPr/>
        </p:nvSpPr>
        <p:spPr>
          <a:xfrm>
            <a:off x="596241" y="2911349"/>
            <a:ext cx="1005403"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099BF496-182D-4ACA-BF3E-2612DE430FCA}"/>
              </a:ext>
            </a:extLst>
          </p:cNvPr>
          <p:cNvSpPr txBox="1"/>
          <p:nvPr/>
        </p:nvSpPr>
        <p:spPr>
          <a:xfrm>
            <a:off x="1811158" y="3386780"/>
            <a:ext cx="876412"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grpSp>
        <p:nvGrpSpPr>
          <p:cNvPr id="9" name="Group 8">
            <a:extLst>
              <a:ext uri="{FF2B5EF4-FFF2-40B4-BE49-F238E27FC236}">
                <a16:creationId xmlns:a16="http://schemas.microsoft.com/office/drawing/2014/main" id="{ED94808E-8EB6-4754-8C19-87C5AF2FDBCE}"/>
              </a:ext>
            </a:extLst>
          </p:cNvPr>
          <p:cNvGrpSpPr/>
          <p:nvPr/>
        </p:nvGrpSpPr>
        <p:grpSpPr>
          <a:xfrm>
            <a:off x="608959" y="1310392"/>
            <a:ext cx="3565413" cy="2265991"/>
            <a:chOff x="99585" y="1900481"/>
            <a:chExt cx="4646321" cy="2952959"/>
          </a:xfrm>
        </p:grpSpPr>
        <p:sp>
          <p:nvSpPr>
            <p:cNvPr id="10" name="Freeform: Shape 9">
              <a:extLst>
                <a:ext uri="{FF2B5EF4-FFF2-40B4-BE49-F238E27FC236}">
                  <a16:creationId xmlns:a16="http://schemas.microsoft.com/office/drawing/2014/main" id="{E16674E1-A9A3-4B45-B6BB-82BE35D22CA3}"/>
                </a:ext>
              </a:extLst>
            </p:cNvPr>
            <p:cNvSpPr/>
            <p:nvPr/>
          </p:nvSpPr>
          <p:spPr>
            <a:xfrm>
              <a:off x="99585" y="2095474"/>
              <a:ext cx="1994907" cy="870554"/>
            </a:xfrm>
            <a:custGeom>
              <a:avLst/>
              <a:gdLst>
                <a:gd name="connsiteX0" fmla="*/ 0 w 2961861"/>
                <a:gd name="connsiteY0" fmla="*/ 0 h 237490"/>
                <a:gd name="connsiteX1" fmla="*/ 1530626 w 2961861"/>
                <a:gd name="connsiteY1" fmla="*/ 228600 h 237490"/>
                <a:gd name="connsiteX2" fmla="*/ 2961861 w 2961861"/>
                <a:gd name="connsiteY2" fmla="*/ 168965 h 237490"/>
                <a:gd name="connsiteX0" fmla="*/ 0 w 4280121"/>
                <a:gd name="connsiteY0" fmla="*/ 394915 h 624463"/>
                <a:gd name="connsiteX1" fmla="*/ 1530626 w 4280121"/>
                <a:gd name="connsiteY1" fmla="*/ 623515 h 624463"/>
                <a:gd name="connsiteX2" fmla="*/ 4280121 w 4280121"/>
                <a:gd name="connsiteY2" fmla="*/ 0 h 624463"/>
                <a:gd name="connsiteX0" fmla="*/ 0 w 4280121"/>
                <a:gd name="connsiteY0" fmla="*/ 394915 h 601639"/>
                <a:gd name="connsiteX1" fmla="*/ 2856506 w 4280121"/>
                <a:gd name="connsiteY1" fmla="*/ 600655 h 601639"/>
                <a:gd name="connsiteX2" fmla="*/ 4280121 w 4280121"/>
                <a:gd name="connsiteY2" fmla="*/ 0 h 601639"/>
                <a:gd name="connsiteX0" fmla="*/ 0 w 4280121"/>
                <a:gd name="connsiteY0" fmla="*/ 394915 h 696132"/>
                <a:gd name="connsiteX1" fmla="*/ 2856506 w 4280121"/>
                <a:gd name="connsiteY1" fmla="*/ 600655 h 696132"/>
                <a:gd name="connsiteX2" fmla="*/ 4280121 w 4280121"/>
                <a:gd name="connsiteY2" fmla="*/ 0 h 696132"/>
                <a:gd name="connsiteX0" fmla="*/ 0 w 4280121"/>
                <a:gd name="connsiteY0" fmla="*/ 394915 h 696132"/>
                <a:gd name="connsiteX1" fmla="*/ 2856506 w 4280121"/>
                <a:gd name="connsiteY1" fmla="*/ 600655 h 696132"/>
                <a:gd name="connsiteX2" fmla="*/ 4280121 w 4280121"/>
                <a:gd name="connsiteY2" fmla="*/ 0 h 696132"/>
                <a:gd name="connsiteX0" fmla="*/ 0 w 4348701"/>
                <a:gd name="connsiteY0" fmla="*/ 577795 h 879012"/>
                <a:gd name="connsiteX1" fmla="*/ 2856506 w 4348701"/>
                <a:gd name="connsiteY1" fmla="*/ 783535 h 879012"/>
                <a:gd name="connsiteX2" fmla="*/ 4348701 w 4348701"/>
                <a:gd name="connsiteY2" fmla="*/ 0 h 879012"/>
                <a:gd name="connsiteX0" fmla="*/ 0 w 4348701"/>
                <a:gd name="connsiteY0" fmla="*/ 577795 h 879012"/>
                <a:gd name="connsiteX1" fmla="*/ 2856506 w 4348701"/>
                <a:gd name="connsiteY1" fmla="*/ 783535 h 879012"/>
                <a:gd name="connsiteX2" fmla="*/ 4348701 w 4348701"/>
                <a:gd name="connsiteY2" fmla="*/ 0 h 879012"/>
                <a:gd name="connsiteX0" fmla="*/ 0 w 4264881"/>
                <a:gd name="connsiteY0" fmla="*/ 661615 h 962832"/>
                <a:gd name="connsiteX1" fmla="*/ 2856506 w 4264881"/>
                <a:gd name="connsiteY1" fmla="*/ 867355 h 962832"/>
                <a:gd name="connsiteX2" fmla="*/ 4264881 w 4264881"/>
                <a:gd name="connsiteY2" fmla="*/ 0 h 962832"/>
                <a:gd name="connsiteX0" fmla="*/ 0 w 3472401"/>
                <a:gd name="connsiteY0" fmla="*/ 615895 h 955916"/>
                <a:gd name="connsiteX1" fmla="*/ 2064026 w 3472401"/>
                <a:gd name="connsiteY1" fmla="*/ 867355 h 955916"/>
                <a:gd name="connsiteX2" fmla="*/ 3472401 w 3472401"/>
                <a:gd name="connsiteY2" fmla="*/ 0 h 955916"/>
                <a:gd name="connsiteX0" fmla="*/ 0 w 3472401"/>
                <a:gd name="connsiteY0" fmla="*/ 615895 h 985272"/>
                <a:gd name="connsiteX1" fmla="*/ 2064026 w 3472401"/>
                <a:gd name="connsiteY1" fmla="*/ 867355 h 985272"/>
                <a:gd name="connsiteX2" fmla="*/ 3472401 w 3472401"/>
                <a:gd name="connsiteY2" fmla="*/ 0 h 985272"/>
                <a:gd name="connsiteX0" fmla="*/ 0 w 3472401"/>
                <a:gd name="connsiteY0" fmla="*/ 615895 h 945214"/>
                <a:gd name="connsiteX1" fmla="*/ 2124986 w 3472401"/>
                <a:gd name="connsiteY1" fmla="*/ 814015 h 945214"/>
                <a:gd name="connsiteX2" fmla="*/ 3472401 w 3472401"/>
                <a:gd name="connsiteY2" fmla="*/ 0 h 945214"/>
                <a:gd name="connsiteX0" fmla="*/ 0 w 3472401"/>
                <a:gd name="connsiteY0" fmla="*/ 615895 h 950788"/>
                <a:gd name="connsiteX1" fmla="*/ 2124986 w 3472401"/>
                <a:gd name="connsiteY1" fmla="*/ 821635 h 950788"/>
                <a:gd name="connsiteX2" fmla="*/ 3472401 w 3472401"/>
                <a:gd name="connsiteY2" fmla="*/ 0 h 950788"/>
                <a:gd name="connsiteX0" fmla="*/ 0 w 3472401"/>
                <a:gd name="connsiteY0" fmla="*/ 615895 h 950788"/>
                <a:gd name="connsiteX1" fmla="*/ 2124986 w 3472401"/>
                <a:gd name="connsiteY1" fmla="*/ 821635 h 950788"/>
                <a:gd name="connsiteX2" fmla="*/ 3472401 w 3472401"/>
                <a:gd name="connsiteY2" fmla="*/ 0 h 950788"/>
                <a:gd name="connsiteX0" fmla="*/ 0 w 3243801"/>
                <a:gd name="connsiteY0" fmla="*/ 623515 h 958408"/>
                <a:gd name="connsiteX1" fmla="*/ 2124986 w 3243801"/>
                <a:gd name="connsiteY1" fmla="*/ 829255 h 958408"/>
                <a:gd name="connsiteX2" fmla="*/ 3243801 w 3243801"/>
                <a:gd name="connsiteY2" fmla="*/ 0 h 958408"/>
                <a:gd name="connsiteX0" fmla="*/ 0 w 3213321"/>
                <a:gd name="connsiteY0" fmla="*/ 722575 h 1057468"/>
                <a:gd name="connsiteX1" fmla="*/ 2124986 w 3213321"/>
                <a:gd name="connsiteY1" fmla="*/ 928315 h 1057468"/>
                <a:gd name="connsiteX2" fmla="*/ 3213321 w 3213321"/>
                <a:gd name="connsiteY2" fmla="*/ 0 h 1057468"/>
                <a:gd name="connsiteX0" fmla="*/ 0 w 3213321"/>
                <a:gd name="connsiteY0" fmla="*/ 722575 h 1072204"/>
                <a:gd name="connsiteX1" fmla="*/ 2124986 w 3213321"/>
                <a:gd name="connsiteY1" fmla="*/ 928315 h 1072204"/>
                <a:gd name="connsiteX2" fmla="*/ 3213321 w 3213321"/>
                <a:gd name="connsiteY2" fmla="*/ 0 h 1072204"/>
                <a:gd name="connsiteX0" fmla="*/ 0 w 2878041"/>
                <a:gd name="connsiteY0" fmla="*/ 714955 h 1069895"/>
                <a:gd name="connsiteX1" fmla="*/ 1789706 w 2878041"/>
                <a:gd name="connsiteY1" fmla="*/ 928315 h 1069895"/>
                <a:gd name="connsiteX2" fmla="*/ 2878041 w 2878041"/>
                <a:gd name="connsiteY2" fmla="*/ 0 h 1069895"/>
                <a:gd name="connsiteX0" fmla="*/ 0 w 2878041"/>
                <a:gd name="connsiteY0" fmla="*/ 714955 h 1069895"/>
                <a:gd name="connsiteX1" fmla="*/ 1789706 w 2878041"/>
                <a:gd name="connsiteY1" fmla="*/ 928315 h 1069895"/>
                <a:gd name="connsiteX2" fmla="*/ 2878041 w 2878041"/>
                <a:gd name="connsiteY2" fmla="*/ 0 h 10698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146095"/>
                <a:gd name="connsiteX1" fmla="*/ 1789706 w 2679921"/>
                <a:gd name="connsiteY1" fmla="*/ 1004515 h 1146095"/>
                <a:gd name="connsiteX2" fmla="*/ 2679921 w 2679921"/>
                <a:gd name="connsiteY2" fmla="*/ 0 h 1146095"/>
                <a:gd name="connsiteX0" fmla="*/ 0 w 2679921"/>
                <a:gd name="connsiteY0" fmla="*/ 791155 h 1082359"/>
                <a:gd name="connsiteX1" fmla="*/ 1789706 w 2679921"/>
                <a:gd name="connsiteY1" fmla="*/ 1004515 h 1082359"/>
                <a:gd name="connsiteX2" fmla="*/ 2679921 w 2679921"/>
                <a:gd name="connsiteY2" fmla="*/ 0 h 1082359"/>
                <a:gd name="connsiteX0" fmla="*/ 0 w 2679921"/>
                <a:gd name="connsiteY0" fmla="*/ 791155 h 1082359"/>
                <a:gd name="connsiteX1" fmla="*/ 1789706 w 2679921"/>
                <a:gd name="connsiteY1" fmla="*/ 1004515 h 1082359"/>
                <a:gd name="connsiteX2" fmla="*/ 2679921 w 2679921"/>
                <a:gd name="connsiteY2" fmla="*/ 0 h 1082359"/>
                <a:gd name="connsiteX0" fmla="*/ 0 w 2885661"/>
                <a:gd name="connsiteY0" fmla="*/ 547315 h 838519"/>
                <a:gd name="connsiteX1" fmla="*/ 1789706 w 2885661"/>
                <a:gd name="connsiteY1" fmla="*/ 760675 h 838519"/>
                <a:gd name="connsiteX2" fmla="*/ 2885661 w 2885661"/>
                <a:gd name="connsiteY2" fmla="*/ 0 h 838519"/>
                <a:gd name="connsiteX0" fmla="*/ 0 w 2885661"/>
                <a:gd name="connsiteY0" fmla="*/ 547315 h 838519"/>
                <a:gd name="connsiteX1" fmla="*/ 1789706 w 2885661"/>
                <a:gd name="connsiteY1" fmla="*/ 760675 h 838519"/>
                <a:gd name="connsiteX2" fmla="*/ 2885661 w 2885661"/>
                <a:gd name="connsiteY2" fmla="*/ 0 h 838519"/>
                <a:gd name="connsiteX0" fmla="*/ 0 w 3068541"/>
                <a:gd name="connsiteY0" fmla="*/ 364435 h 655639"/>
                <a:gd name="connsiteX1" fmla="*/ 1789706 w 3068541"/>
                <a:gd name="connsiteY1" fmla="*/ 577795 h 655639"/>
                <a:gd name="connsiteX2" fmla="*/ 3068541 w 3068541"/>
                <a:gd name="connsiteY2" fmla="*/ 0 h 655639"/>
                <a:gd name="connsiteX0" fmla="*/ 0 w 3068541"/>
                <a:gd name="connsiteY0" fmla="*/ 364435 h 655639"/>
                <a:gd name="connsiteX1" fmla="*/ 1789706 w 3068541"/>
                <a:gd name="connsiteY1" fmla="*/ 577795 h 655639"/>
                <a:gd name="connsiteX2" fmla="*/ 3068541 w 3068541"/>
                <a:gd name="connsiteY2" fmla="*/ 0 h 655639"/>
                <a:gd name="connsiteX0" fmla="*/ 0 w 3060921"/>
                <a:gd name="connsiteY0" fmla="*/ 379675 h 670879"/>
                <a:gd name="connsiteX1" fmla="*/ 1789706 w 3060921"/>
                <a:gd name="connsiteY1" fmla="*/ 593035 h 670879"/>
                <a:gd name="connsiteX2" fmla="*/ 3060921 w 3060921"/>
                <a:gd name="connsiteY2" fmla="*/ 0 h 670879"/>
                <a:gd name="connsiteX0" fmla="*/ 0 w 3060921"/>
                <a:gd name="connsiteY0" fmla="*/ 379675 h 655848"/>
                <a:gd name="connsiteX1" fmla="*/ 1789706 w 3060921"/>
                <a:gd name="connsiteY1" fmla="*/ 593035 h 655848"/>
                <a:gd name="connsiteX2" fmla="*/ 3060921 w 3060921"/>
                <a:gd name="connsiteY2" fmla="*/ 0 h 655848"/>
                <a:gd name="connsiteX0" fmla="*/ 0 w 3274281"/>
                <a:gd name="connsiteY0" fmla="*/ 753055 h 866902"/>
                <a:gd name="connsiteX1" fmla="*/ 2003066 w 3274281"/>
                <a:gd name="connsiteY1" fmla="*/ 593035 h 866902"/>
                <a:gd name="connsiteX2" fmla="*/ 3274281 w 3274281"/>
                <a:gd name="connsiteY2" fmla="*/ 0 h 866902"/>
                <a:gd name="connsiteX0" fmla="*/ 0 w 3274281"/>
                <a:gd name="connsiteY0" fmla="*/ 753055 h 784654"/>
                <a:gd name="connsiteX1" fmla="*/ 2003066 w 3274281"/>
                <a:gd name="connsiteY1" fmla="*/ 593035 h 784654"/>
                <a:gd name="connsiteX2" fmla="*/ 3274281 w 3274281"/>
                <a:gd name="connsiteY2" fmla="*/ 0 h 78465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68474"/>
                <a:gd name="connsiteX1" fmla="*/ 2003066 w 3304761"/>
                <a:gd name="connsiteY1" fmla="*/ 676855 h 868474"/>
                <a:gd name="connsiteX2" fmla="*/ 3304761 w 3304761"/>
                <a:gd name="connsiteY2" fmla="*/ 0 h 868474"/>
                <a:gd name="connsiteX0" fmla="*/ 0 w 3304761"/>
                <a:gd name="connsiteY0" fmla="*/ 836875 h 870555"/>
                <a:gd name="connsiteX1" fmla="*/ 2003066 w 3304761"/>
                <a:gd name="connsiteY1" fmla="*/ 676855 h 870555"/>
                <a:gd name="connsiteX2" fmla="*/ 3304761 w 3304761"/>
                <a:gd name="connsiteY2" fmla="*/ 0 h 870555"/>
              </a:gdLst>
              <a:ahLst/>
              <a:cxnLst>
                <a:cxn ang="0">
                  <a:pos x="connsiteX0" y="connsiteY0"/>
                </a:cxn>
                <a:cxn ang="0">
                  <a:pos x="connsiteX1" y="connsiteY1"/>
                </a:cxn>
                <a:cxn ang="0">
                  <a:pos x="connsiteX2" y="connsiteY2"/>
                </a:cxn>
              </a:cxnLst>
              <a:rect l="l" t="t" r="r" b="b"/>
              <a:pathLst>
                <a:path w="3304761" h="870555">
                  <a:moveTo>
                    <a:pt x="0" y="836875"/>
                  </a:moveTo>
                  <a:cubicBezTo>
                    <a:pt x="1242391" y="929474"/>
                    <a:pt x="1501803" y="816334"/>
                    <a:pt x="2003066" y="676855"/>
                  </a:cubicBezTo>
                  <a:cubicBezTo>
                    <a:pt x="2473849" y="499276"/>
                    <a:pt x="2828345" y="386798"/>
                    <a:pt x="3304761" y="0"/>
                  </a:cubicBezTo>
                </a:path>
              </a:pathLst>
            </a:custGeom>
            <a:noFill/>
            <a:ln w="114300">
              <a:solidFill>
                <a:schemeClr val="accent3"/>
              </a:solidFill>
            </a:ln>
            <a:scene3d>
              <a:camera prst="orthographicFront"/>
              <a:lightRig rig="threePt" dir="t"/>
            </a:scene3d>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Arrow: Circular 29">
              <a:extLst>
                <a:ext uri="{FF2B5EF4-FFF2-40B4-BE49-F238E27FC236}">
                  <a16:creationId xmlns:a16="http://schemas.microsoft.com/office/drawing/2014/main" id="{1963EB65-C06F-4235-9216-EF00539AEBF8}"/>
                </a:ext>
              </a:extLst>
            </p:cNvPr>
            <p:cNvSpPr/>
            <p:nvPr/>
          </p:nvSpPr>
          <p:spPr>
            <a:xfrm rot="11436321">
              <a:off x="641269" y="347239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Arrow: Circular 29">
              <a:extLst>
                <a:ext uri="{FF2B5EF4-FFF2-40B4-BE49-F238E27FC236}">
                  <a16:creationId xmlns:a16="http://schemas.microsoft.com/office/drawing/2014/main" id="{DE36AFC8-0387-4B84-A8D9-1B0E0F099C3D}"/>
                </a:ext>
              </a:extLst>
            </p:cNvPr>
            <p:cNvSpPr/>
            <p:nvPr/>
          </p:nvSpPr>
          <p:spPr>
            <a:xfrm rot="5400000" flipV="1">
              <a:off x="2794345" y="4239294"/>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nvGrpSpPr>
            <p:cNvPr id="13" name="Group 12">
              <a:extLst>
                <a:ext uri="{FF2B5EF4-FFF2-40B4-BE49-F238E27FC236}">
                  <a16:creationId xmlns:a16="http://schemas.microsoft.com/office/drawing/2014/main" id="{0998A9B2-337B-4CF3-AC3E-80E73FA256A8}"/>
                </a:ext>
              </a:extLst>
            </p:cNvPr>
            <p:cNvGrpSpPr/>
            <p:nvPr/>
          </p:nvGrpSpPr>
          <p:grpSpPr>
            <a:xfrm>
              <a:off x="507278" y="2762013"/>
              <a:ext cx="4238628" cy="2091427"/>
              <a:chOff x="1533525" y="2733675"/>
              <a:chExt cx="4238628" cy="2091427"/>
            </a:xfrm>
            <a:scene3d>
              <a:camera prst="orthographicFront"/>
              <a:lightRig rig="morning" dir="t"/>
            </a:scene3d>
          </p:grpSpPr>
          <p:sp>
            <p:nvSpPr>
              <p:cNvPr id="20" name="Oval 19">
                <a:extLst>
                  <a:ext uri="{FF2B5EF4-FFF2-40B4-BE49-F238E27FC236}">
                    <a16:creationId xmlns:a16="http://schemas.microsoft.com/office/drawing/2014/main" id="{F4D52F04-8907-4B89-8810-E61AD343E253}"/>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Oval 20">
                <a:extLst>
                  <a:ext uri="{FF2B5EF4-FFF2-40B4-BE49-F238E27FC236}">
                    <a16:creationId xmlns:a16="http://schemas.microsoft.com/office/drawing/2014/main" id="{ABEA6366-CBB0-4DF8-9E13-055C42FE73F0}"/>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 name="Oval 13">
              <a:extLst>
                <a:ext uri="{FF2B5EF4-FFF2-40B4-BE49-F238E27FC236}">
                  <a16:creationId xmlns:a16="http://schemas.microsoft.com/office/drawing/2014/main" id="{603A1328-94E5-490C-B9C2-494DA77D3B00}"/>
                </a:ext>
              </a:extLst>
            </p:cNvPr>
            <p:cNvSpPr/>
            <p:nvPr/>
          </p:nvSpPr>
          <p:spPr>
            <a:xfrm rot="20069192">
              <a:off x="2644006" y="3801140"/>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Arrow: Circular 29">
              <a:extLst>
                <a:ext uri="{FF2B5EF4-FFF2-40B4-BE49-F238E27FC236}">
                  <a16:creationId xmlns:a16="http://schemas.microsoft.com/office/drawing/2014/main" id="{65591BC1-A12D-476A-A713-2E4F3B4D36CA}"/>
                </a:ext>
              </a:extLst>
            </p:cNvPr>
            <p:cNvSpPr/>
            <p:nvPr/>
          </p:nvSpPr>
          <p:spPr>
            <a:xfrm>
              <a:off x="2346717" y="297003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6" name="Arrow: Circular 29">
              <a:extLst>
                <a:ext uri="{FF2B5EF4-FFF2-40B4-BE49-F238E27FC236}">
                  <a16:creationId xmlns:a16="http://schemas.microsoft.com/office/drawing/2014/main" id="{ACAD81FF-1637-493A-91BE-F8C334B9404F}"/>
                </a:ext>
              </a:extLst>
            </p:cNvPr>
            <p:cNvSpPr/>
            <p:nvPr/>
          </p:nvSpPr>
          <p:spPr>
            <a:xfrm rot="14855527" flipV="1">
              <a:off x="4094965" y="3962894"/>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8" name="Oval 17">
              <a:extLst>
                <a:ext uri="{FF2B5EF4-FFF2-40B4-BE49-F238E27FC236}">
                  <a16:creationId xmlns:a16="http://schemas.microsoft.com/office/drawing/2014/main" id="{EC35BB5F-A30B-4A98-96BE-9A27D083EA46}"/>
                </a:ext>
              </a:extLst>
            </p:cNvPr>
            <p:cNvSpPr/>
            <p:nvPr/>
          </p:nvSpPr>
          <p:spPr>
            <a:xfrm rot="20924840">
              <a:off x="941473" y="2708553"/>
              <a:ext cx="466722" cy="252864"/>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lowchart: Delay 18">
              <a:extLst>
                <a:ext uri="{FF2B5EF4-FFF2-40B4-BE49-F238E27FC236}">
                  <a16:creationId xmlns:a16="http://schemas.microsoft.com/office/drawing/2014/main" id="{D3257A90-C960-49F7-A561-40125C918517}"/>
                </a:ext>
              </a:extLst>
            </p:cNvPr>
            <p:cNvSpPr/>
            <p:nvPr/>
          </p:nvSpPr>
          <p:spPr>
            <a:xfrm>
              <a:off x="1786146" y="1900481"/>
              <a:ext cx="627207" cy="326234"/>
            </a:xfrm>
            <a:prstGeom prst="flowChartDelay">
              <a:avLst/>
            </a:prstGeom>
            <a:solidFill>
              <a:schemeClr val="bg1">
                <a:lumMod val="75000"/>
              </a:schemeClr>
            </a:solidFill>
            <a:ln>
              <a:solidFill>
                <a:schemeClr val="bg1">
                  <a:lumMod val="85000"/>
                </a:schemeClr>
              </a:solidFill>
            </a:ln>
            <a:scene3d>
              <a:camera prst="isometricTopUp"/>
              <a:lightRig rig="balanced" dir="t"/>
            </a:scene3d>
            <a:sp3d prstMaterial="dkEdge">
              <a:bevelT w="82550" h="1079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 name="TextBox 21">
            <a:extLst>
              <a:ext uri="{FF2B5EF4-FFF2-40B4-BE49-F238E27FC236}">
                <a16:creationId xmlns:a16="http://schemas.microsoft.com/office/drawing/2014/main" id="{4E94CB1C-AFAE-4E65-AA76-4811BD9CB3F7}"/>
              </a:ext>
            </a:extLst>
          </p:cNvPr>
          <p:cNvSpPr txBox="1"/>
          <p:nvPr/>
        </p:nvSpPr>
        <p:spPr>
          <a:xfrm>
            <a:off x="1525053" y="1114101"/>
            <a:ext cx="704996" cy="400110"/>
          </a:xfrm>
          <a:prstGeom prst="rect">
            <a:avLst/>
          </a:prstGeom>
          <a:noFill/>
        </p:spPr>
        <p:txBody>
          <a:bodyPr wrap="square" rtlCol="0">
            <a:spAutoFit/>
          </a:bodyPr>
          <a:lstStyle/>
          <a:p>
            <a:pPr algn="ctr"/>
            <a:r>
              <a:rPr lang="en-US" sz="2000" dirty="0"/>
              <a:t>PD</a:t>
            </a:r>
            <a:endParaRPr lang="de-DE" dirty="0"/>
          </a:p>
        </p:txBody>
      </p:sp>
      <p:grpSp>
        <p:nvGrpSpPr>
          <p:cNvPr id="3" name="Group 2">
            <a:extLst>
              <a:ext uri="{FF2B5EF4-FFF2-40B4-BE49-F238E27FC236}">
                <a16:creationId xmlns:a16="http://schemas.microsoft.com/office/drawing/2014/main" id="{ABFFBF0B-2B86-426F-897F-9D7C6FE16604}"/>
              </a:ext>
            </a:extLst>
          </p:cNvPr>
          <p:cNvGrpSpPr/>
          <p:nvPr/>
        </p:nvGrpSpPr>
        <p:grpSpPr>
          <a:xfrm>
            <a:off x="2608903" y="1651254"/>
            <a:ext cx="2496196" cy="1226148"/>
            <a:chOff x="2608903" y="1651254"/>
            <a:chExt cx="2496196" cy="1226148"/>
          </a:xfrm>
        </p:grpSpPr>
        <p:grpSp>
          <p:nvGrpSpPr>
            <p:cNvPr id="29" name="Group 28">
              <a:extLst>
                <a:ext uri="{FF2B5EF4-FFF2-40B4-BE49-F238E27FC236}">
                  <a16:creationId xmlns:a16="http://schemas.microsoft.com/office/drawing/2014/main" id="{78AEE65E-C760-4A1B-80F2-9BC379D44E3D}"/>
                </a:ext>
              </a:extLst>
            </p:cNvPr>
            <p:cNvGrpSpPr/>
            <p:nvPr/>
          </p:nvGrpSpPr>
          <p:grpSpPr>
            <a:xfrm rot="17203016">
              <a:off x="3568761" y="2292427"/>
              <a:ext cx="671405" cy="498546"/>
              <a:chOff x="3591252" y="3485925"/>
              <a:chExt cx="671405" cy="498546"/>
            </a:xfrm>
          </p:grpSpPr>
          <p:sp>
            <p:nvSpPr>
              <p:cNvPr id="24" name="Oval 23">
                <a:extLst>
                  <a:ext uri="{FF2B5EF4-FFF2-40B4-BE49-F238E27FC236}">
                    <a16:creationId xmlns:a16="http://schemas.microsoft.com/office/drawing/2014/main" id="{AAB8DA5D-A35C-41E5-BA60-9AA4C2D66200}"/>
                  </a:ext>
                </a:extLst>
              </p:cNvPr>
              <p:cNvSpPr/>
              <p:nvPr/>
            </p:nvSpPr>
            <p:spPr>
              <a:xfrm>
                <a:off x="3620818" y="3584361"/>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Oval 24">
                <a:extLst>
                  <a:ext uri="{FF2B5EF4-FFF2-40B4-BE49-F238E27FC236}">
                    <a16:creationId xmlns:a16="http://schemas.microsoft.com/office/drawing/2014/main" id="{332B2860-EEA8-459B-8962-798D94EFD76B}"/>
                  </a:ext>
                </a:extLst>
              </p:cNvPr>
              <p:cNvSpPr/>
              <p:nvPr/>
            </p:nvSpPr>
            <p:spPr>
              <a:xfrm>
                <a:off x="3606035" y="3535143"/>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Oval 25">
                <a:extLst>
                  <a:ext uri="{FF2B5EF4-FFF2-40B4-BE49-F238E27FC236}">
                    <a16:creationId xmlns:a16="http://schemas.microsoft.com/office/drawing/2014/main" id="{4E1DD28A-203F-4ADD-B04B-DDDD5B46E5BE}"/>
                  </a:ext>
                </a:extLst>
              </p:cNvPr>
              <p:cNvSpPr/>
              <p:nvPr/>
            </p:nvSpPr>
            <p:spPr>
              <a:xfrm>
                <a:off x="3591252" y="3485925"/>
                <a:ext cx="641839" cy="400110"/>
              </a:xfrm>
              <a:prstGeom prst="ellipse">
                <a:avLst/>
              </a:prstGeom>
              <a:ln w="34925">
                <a:solidFill>
                  <a:schemeClr val="accent2">
                    <a:lumMod val="60000"/>
                    <a:lumOff val="40000"/>
                  </a:schemeClr>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rgbClr val="00A7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0" name="Group 29">
              <a:extLst>
                <a:ext uri="{FF2B5EF4-FFF2-40B4-BE49-F238E27FC236}">
                  <a16:creationId xmlns:a16="http://schemas.microsoft.com/office/drawing/2014/main" id="{7B7E92EF-ED72-44C5-9EC0-EDD549189F5D}"/>
                </a:ext>
              </a:extLst>
            </p:cNvPr>
            <p:cNvGrpSpPr/>
            <p:nvPr/>
          </p:nvGrpSpPr>
          <p:grpSpPr>
            <a:xfrm rot="17203016">
              <a:off x="2587029" y="1737684"/>
              <a:ext cx="671405" cy="498546"/>
              <a:chOff x="3591252" y="3485925"/>
              <a:chExt cx="671405" cy="498546"/>
            </a:xfrm>
          </p:grpSpPr>
          <p:sp>
            <p:nvSpPr>
              <p:cNvPr id="31" name="Oval 30">
                <a:extLst>
                  <a:ext uri="{FF2B5EF4-FFF2-40B4-BE49-F238E27FC236}">
                    <a16:creationId xmlns:a16="http://schemas.microsoft.com/office/drawing/2014/main" id="{4305CC5F-DBC3-401B-805C-12D7DBE0493C}"/>
                  </a:ext>
                </a:extLst>
              </p:cNvPr>
              <p:cNvSpPr/>
              <p:nvPr/>
            </p:nvSpPr>
            <p:spPr>
              <a:xfrm>
                <a:off x="3620818" y="3584361"/>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a:extLst>
                  <a:ext uri="{FF2B5EF4-FFF2-40B4-BE49-F238E27FC236}">
                    <a16:creationId xmlns:a16="http://schemas.microsoft.com/office/drawing/2014/main" id="{DD3DC06E-CBB3-473C-BDE4-E22DDCBE2D12}"/>
                  </a:ext>
                </a:extLst>
              </p:cNvPr>
              <p:cNvSpPr/>
              <p:nvPr/>
            </p:nvSpPr>
            <p:spPr>
              <a:xfrm>
                <a:off x="3606035" y="3535143"/>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a:extLst>
                  <a:ext uri="{FF2B5EF4-FFF2-40B4-BE49-F238E27FC236}">
                    <a16:creationId xmlns:a16="http://schemas.microsoft.com/office/drawing/2014/main" id="{0A98A60C-EACB-4CCB-A7EE-021DBE0E4B86}"/>
                  </a:ext>
                </a:extLst>
              </p:cNvPr>
              <p:cNvSpPr/>
              <p:nvPr/>
            </p:nvSpPr>
            <p:spPr>
              <a:xfrm>
                <a:off x="3591252" y="3485925"/>
                <a:ext cx="641839" cy="400110"/>
              </a:xfrm>
              <a:prstGeom prst="ellipse">
                <a:avLst/>
              </a:prstGeom>
              <a:ln w="34925">
                <a:solidFill>
                  <a:srgbClr val="067327"/>
                </a:solidFill>
              </a:ln>
              <a:effectLst>
                <a:outerShdw blurRad="76200" dir="13500000" sy="23000" kx="1200000" algn="br" rotWithShape="0">
                  <a:prstClr val="black">
                    <a:alpha val="20000"/>
                  </a:prstClr>
                </a:outerShdw>
              </a:effectLst>
              <a:scene3d>
                <a:camera prst="perspectiveFront" fov="2700000">
                  <a:rot lat="19086000" lon="19067999" rev="3108000"/>
                </a:camera>
                <a:lightRig rig="morning" dir="t"/>
              </a:scene3d>
              <a:sp3d contourW="19050" prstMaterial="legacyWireframe">
                <a:contourClr>
                  <a:schemeClr val="accent3">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Box 33">
              <a:extLst>
                <a:ext uri="{FF2B5EF4-FFF2-40B4-BE49-F238E27FC236}">
                  <a16:creationId xmlns:a16="http://schemas.microsoft.com/office/drawing/2014/main" id="{1D2CB4BC-E569-4F36-9876-8311BF3DC8BF}"/>
                </a:ext>
              </a:extLst>
            </p:cNvPr>
            <p:cNvSpPr txBox="1"/>
            <p:nvPr/>
          </p:nvSpPr>
          <p:spPr>
            <a:xfrm rot="1918328">
              <a:off x="2608903" y="1678910"/>
              <a:ext cx="2496196" cy="400110"/>
            </a:xfrm>
            <a:prstGeom prst="rect">
              <a:avLst/>
            </a:prstGeom>
            <a:noFill/>
          </p:spPr>
          <p:txBody>
            <a:bodyPr wrap="none" rtlCol="0">
              <a:spAutoFit/>
            </a:bodyPr>
            <a:lstStyle/>
            <a:p>
              <a:r>
                <a:rPr lang="en-US" sz="2000" b="1" dirty="0"/>
                <a:t>Highly nonlinear fiber</a:t>
              </a:r>
              <a:endParaRPr lang="de-DE" sz="2000" b="1" dirty="0"/>
            </a:p>
          </p:txBody>
        </p:sp>
      </p:grpSp>
      <p:grpSp>
        <p:nvGrpSpPr>
          <p:cNvPr id="7" name="Group 6">
            <a:extLst>
              <a:ext uri="{FF2B5EF4-FFF2-40B4-BE49-F238E27FC236}">
                <a16:creationId xmlns:a16="http://schemas.microsoft.com/office/drawing/2014/main" id="{E467A72F-9899-4083-8658-326AF66863B4}"/>
              </a:ext>
            </a:extLst>
          </p:cNvPr>
          <p:cNvGrpSpPr/>
          <p:nvPr/>
        </p:nvGrpSpPr>
        <p:grpSpPr>
          <a:xfrm>
            <a:off x="213505" y="4019945"/>
            <a:ext cx="5553572" cy="2351389"/>
            <a:chOff x="213505" y="4019945"/>
            <a:chExt cx="5553572" cy="2351389"/>
          </a:xfrm>
        </p:grpSpPr>
        <p:sp>
          <p:nvSpPr>
            <p:cNvPr id="39" name="Freeform: Shape 38">
              <a:extLst>
                <a:ext uri="{FF2B5EF4-FFF2-40B4-BE49-F238E27FC236}">
                  <a16:creationId xmlns:a16="http://schemas.microsoft.com/office/drawing/2014/main" id="{1CB03C71-3C7B-4CA1-8134-6878A7546912}"/>
                </a:ext>
              </a:extLst>
            </p:cNvPr>
            <p:cNvSpPr/>
            <p:nvPr/>
          </p:nvSpPr>
          <p:spPr>
            <a:xfrm rot="60000">
              <a:off x="3821726" y="5354177"/>
              <a:ext cx="711527" cy="101715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9F7B860D-CFCE-4D3A-99D9-A7C42C60DF5C}"/>
                    </a:ext>
                  </a:extLst>
                </p:cNvPr>
                <p:cNvSpPr txBox="1"/>
                <p:nvPr/>
              </p:nvSpPr>
              <p:spPr>
                <a:xfrm>
                  <a:off x="3229991" y="4851439"/>
                  <a:ext cx="2055491" cy="525208"/>
                </a:xfrm>
                <a:prstGeom prst="rect">
                  <a:avLst/>
                </a:prstGeom>
                <a:noFill/>
              </p:spPr>
              <p:txBody>
                <a:bodyPr wrap="square">
                  <a:spAutoFit/>
                </a:bodyPr>
                <a:lstStyle/>
                <a:p>
                  <a14:m>
                    <m:oMath xmlns:m="http://schemas.openxmlformats.org/officeDocument/2006/math">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𝑣</m:t>
                              </m:r>
                            </m:e>
                          </m:d>
                        </m:e>
                        <m:sup>
                          <m:r>
                            <a:rPr lang="en-US" sz="2400" i="1">
                              <a:latin typeface="Cambria Math" panose="02040503050406030204" pitchFamily="18" charset="0"/>
                            </a:rPr>
                            <m:t>2</m:t>
                          </m:r>
                        </m:sup>
                      </m:sSup>
                      <m:sSup>
                        <m:sSupPr>
                          <m:ctrlPr>
                            <a:rPr lang="en-US" sz="2400" i="1" dirty="0" smtClean="0">
                              <a:latin typeface="Cambria Math" panose="02040503050406030204" pitchFamily="18" charset="0"/>
                            </a:rPr>
                          </m:ctrlPr>
                        </m:sSupPr>
                        <m:e>
                          <m:r>
                            <a:rPr lang="en-US" sz="2400" b="0" i="1" dirty="0" smtClean="0">
                              <a:latin typeface="Cambria Math" panose="02040503050406030204" pitchFamily="18" charset="0"/>
                            </a:rPr>
                            <m:t>𝑒</m:t>
                          </m:r>
                        </m:e>
                        <m:sup>
                          <m:r>
                            <a:rPr lang="en-US" sz="2400" b="0" i="1" dirty="0" smtClean="0">
                              <a:latin typeface="Cambria Math" panose="02040503050406030204" pitchFamily="18" charset="0"/>
                            </a:rPr>
                            <m:t>𝑖</m:t>
                          </m:r>
                          <m:r>
                            <a:rPr lang="en-US" sz="2400" b="0" i="1" dirty="0" smtClean="0">
                              <a:latin typeface="Cambria Math" panose="02040503050406030204" pitchFamily="18" charset="0"/>
                              <a:ea typeface="Cambria Math" panose="02040503050406030204" pitchFamily="18" charset="0"/>
                            </a:rPr>
                            <m:t>𝜙</m:t>
                          </m:r>
                        </m:sup>
                      </m:sSup>
                    </m:oMath>
                  </a14:m>
                  <a:r>
                    <a:rPr lang="en-US" sz="2400" dirty="0"/>
                    <a:t> </a:t>
                  </a:r>
                  <a14:m>
                    <m:oMath xmlns:m="http://schemas.openxmlformats.org/officeDocument/2006/math">
                      <m:sSup>
                        <m:sSupPr>
                          <m:ctrlPr>
                            <a:rPr lang="en-US" sz="2400" b="1" i="1" dirty="0" smtClean="0">
                              <a:solidFill>
                                <a:srgbClr val="FF0000"/>
                              </a:solidFill>
                              <a:latin typeface="Cambria Math" panose="02040503050406030204" pitchFamily="18" charset="0"/>
                            </a:rPr>
                          </m:ctrlPr>
                        </m:sSupPr>
                        <m:e>
                          <m:r>
                            <a:rPr lang="en-US" sz="2400" b="1" i="1" dirty="0">
                              <a:solidFill>
                                <a:srgbClr val="FF0000"/>
                              </a:solidFill>
                              <a:latin typeface="Cambria Math" panose="02040503050406030204" pitchFamily="18" charset="0"/>
                            </a:rPr>
                            <m:t>𝒆</m:t>
                          </m:r>
                        </m:e>
                        <m:sup>
                          <m:r>
                            <a:rPr lang="en-US" sz="2400" b="1" i="1" dirty="0">
                              <a:solidFill>
                                <a:srgbClr val="FF0000"/>
                              </a:solidFill>
                              <a:latin typeface="Cambria Math" panose="02040503050406030204" pitchFamily="18" charset="0"/>
                            </a:rPr>
                            <m:t>𝒊</m:t>
                          </m:r>
                          <m:r>
                            <a:rPr lang="en-US" sz="2400" b="1" i="1" dirty="0" smtClean="0">
                              <a:solidFill>
                                <a:srgbClr val="FF0000"/>
                              </a:solidFill>
                              <a:latin typeface="Cambria Math" panose="02040503050406030204" pitchFamily="18" charset="0"/>
                              <a:ea typeface="Cambria Math" panose="02040503050406030204" pitchFamily="18" charset="0"/>
                            </a:rPr>
                            <m:t>𝝌</m:t>
                          </m:r>
                          <m:sSup>
                            <m:sSupPr>
                              <m:ctrlPr>
                                <a:rPr lang="en-US" sz="2400" b="1" i="1">
                                  <a:solidFill>
                                    <a:srgbClr val="FF0000"/>
                                  </a:solidFill>
                                  <a:latin typeface="Cambria Math" panose="02040503050406030204" pitchFamily="18" charset="0"/>
                                </a:rPr>
                              </m:ctrlPr>
                            </m:sSupPr>
                            <m:e>
                              <m:d>
                                <m:dPr>
                                  <m:begChr m:val="|"/>
                                  <m:endChr m:val="|"/>
                                  <m:ctrlPr>
                                    <a:rPr lang="en-US" sz="2400" b="1" i="1">
                                      <a:solidFill>
                                        <a:srgbClr val="FF0000"/>
                                      </a:solidFill>
                                      <a:latin typeface="Cambria Math" panose="02040503050406030204" pitchFamily="18" charset="0"/>
                                    </a:rPr>
                                  </m:ctrlPr>
                                </m:dPr>
                                <m:e>
                                  <m:r>
                                    <a:rPr lang="en-US" sz="2400" b="1" i="1">
                                      <a:solidFill>
                                        <a:srgbClr val="FF0000"/>
                                      </a:solidFill>
                                      <a:latin typeface="Cambria Math" panose="02040503050406030204" pitchFamily="18" charset="0"/>
                                    </a:rPr>
                                    <m:t>𝒗</m:t>
                                  </m:r>
                                </m:e>
                              </m:d>
                            </m:e>
                            <m:sup>
                              <m:r>
                                <a:rPr lang="en-US" sz="2400" b="1" i="1">
                                  <a:solidFill>
                                    <a:srgbClr val="FF0000"/>
                                  </a:solidFill>
                                  <a:latin typeface="Cambria Math" panose="02040503050406030204" pitchFamily="18" charset="0"/>
                                </a:rPr>
                                <m:t>𝟐</m:t>
                              </m:r>
                            </m:sup>
                          </m:sSup>
                        </m:sup>
                      </m:sSup>
                    </m:oMath>
                  </a14:m>
                  <a:endParaRPr lang="de-DE" sz="2400" b="1" dirty="0"/>
                </a:p>
              </p:txBody>
            </p:sp>
          </mc:Choice>
          <mc:Fallback xmlns="">
            <p:sp>
              <p:nvSpPr>
                <p:cNvPr id="40" name="TextBox 39">
                  <a:extLst>
                    <a:ext uri="{FF2B5EF4-FFF2-40B4-BE49-F238E27FC236}">
                      <a16:creationId xmlns:a16="http://schemas.microsoft.com/office/drawing/2014/main" id="{9F7B860D-CFCE-4D3A-99D9-A7C42C60DF5C}"/>
                    </a:ext>
                  </a:extLst>
                </p:cNvPr>
                <p:cNvSpPr txBox="1">
                  <a:spLocks noRot="1" noChangeAspect="1" noMove="1" noResize="1" noEditPoints="1" noAdjustHandles="1" noChangeArrowheads="1" noChangeShapeType="1" noTextEdit="1"/>
                </p:cNvSpPr>
                <p:nvPr/>
              </p:nvSpPr>
              <p:spPr>
                <a:xfrm>
                  <a:off x="3229991" y="4851439"/>
                  <a:ext cx="2055491" cy="525208"/>
                </a:xfrm>
                <a:prstGeom prst="rect">
                  <a:avLst/>
                </a:prstGeom>
                <a:blipFill>
                  <a:blip r:embed="rId2"/>
                  <a:stretch>
                    <a:fillRect/>
                  </a:stretch>
                </a:blipFill>
              </p:spPr>
              <p:txBody>
                <a:bodyPr/>
                <a:lstStyle/>
                <a:p>
                  <a:r>
                    <a:rPr lang="de-DE">
                      <a:noFill/>
                    </a:rPr>
                    <a:t> </a:t>
                  </a:r>
                </a:p>
              </p:txBody>
            </p:sp>
          </mc:Fallback>
        </mc:AlternateContent>
        <p:sp>
          <p:nvSpPr>
            <p:cNvPr id="41" name="TextBox 40">
              <a:extLst>
                <a:ext uri="{FF2B5EF4-FFF2-40B4-BE49-F238E27FC236}">
                  <a16:creationId xmlns:a16="http://schemas.microsoft.com/office/drawing/2014/main" id="{787230DA-3509-4B00-8F7F-FC2354326065}"/>
                </a:ext>
              </a:extLst>
            </p:cNvPr>
            <p:cNvSpPr txBox="1"/>
            <p:nvPr/>
          </p:nvSpPr>
          <p:spPr>
            <a:xfrm>
              <a:off x="213505" y="4019945"/>
              <a:ext cx="5553572" cy="884538"/>
            </a:xfrm>
            <a:prstGeom prst="rect">
              <a:avLst/>
            </a:prstGeom>
            <a:noFill/>
          </p:spPr>
          <p:txBody>
            <a:bodyPr wrap="square">
              <a:spAutoFit/>
            </a:bodyPr>
            <a:lstStyle/>
            <a:p>
              <a:pPr marR="0" lvl="0" algn="l" defTabSz="914400" rtl="0" eaLnBrk="1" fontAlgn="auto" latinLnBrk="0" hangingPunct="1">
                <a:lnSpc>
                  <a:spcPct val="110000"/>
                </a:lnSpc>
                <a:spcBef>
                  <a:spcPts val="1000"/>
                </a:spcBef>
                <a:spcAft>
                  <a:spcPts val="0"/>
                </a:spcAft>
                <a:buClrTx/>
                <a:buSzTx/>
                <a:tabLst/>
                <a:defRPr/>
              </a:pPr>
              <a:r>
                <a:rPr lang="en-US" sz="2400" dirty="0">
                  <a:solidFill>
                    <a:prstClr val="black"/>
                  </a:solidFill>
                  <a:latin typeface="Calibri" panose="020F0502020204030204" pitchFamily="34" charset="0"/>
                  <a:cs typeface="Calibri" panose="020F0502020204030204" pitchFamily="34" charset="0"/>
                </a:rPr>
                <a:t>Optical pulses acquire a power-dependent nonlinear phase via self-phase modulation.</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A4E5429F-7AFB-4B13-99FC-1197D163051F}"/>
                    </a:ext>
                  </a:extLst>
                </p:cNvPr>
                <p:cNvSpPr txBox="1"/>
                <p:nvPr/>
              </p:nvSpPr>
              <p:spPr>
                <a:xfrm>
                  <a:off x="390014" y="5631281"/>
                  <a:ext cx="2816629" cy="400110"/>
                </a:xfrm>
                <a:prstGeom prst="rect">
                  <a:avLst/>
                </a:prstGeom>
                <a:noFill/>
              </p:spPr>
              <p:txBody>
                <a:bodyPr wrap="square">
                  <a:spAutoFit/>
                </a:bodyPr>
                <a:lstStyle/>
                <a:p>
                  <a14:m>
                    <m:oMath xmlns:m="http://schemas.openxmlformats.org/officeDocument/2006/math">
                      <m:r>
                        <a:rPr lang="en-US" sz="2000" b="0" i="1" dirty="0" smtClean="0">
                          <a:solidFill>
                            <a:schemeClr val="tx1"/>
                          </a:solidFill>
                          <a:latin typeface="Cambria Math" panose="02040503050406030204" pitchFamily="18" charset="0"/>
                          <a:ea typeface="Cambria Math" panose="02040503050406030204" pitchFamily="18" charset="0"/>
                        </a:rPr>
                        <m:t>𝜒</m:t>
                      </m:r>
                      <m:r>
                        <a:rPr lang="en-US" sz="2000" b="0" i="1" dirty="0" smtClean="0">
                          <a:solidFill>
                            <a:schemeClr val="tx1"/>
                          </a:solidFill>
                          <a:latin typeface="Cambria Math" panose="02040503050406030204" pitchFamily="18" charset="0"/>
                          <a:ea typeface="Cambria Math" panose="02040503050406030204" pitchFamily="18" charset="0"/>
                        </a:rPr>
                        <m:t>→</m:t>
                      </m:r>
                    </m:oMath>
                  </a14:m>
                  <a:r>
                    <a:rPr lang="de-DE" sz="2000" dirty="0">
                      <a:solidFill>
                        <a:schemeClr val="tx1"/>
                      </a:solidFill>
                    </a:rPr>
                    <a:t> nonlinear coefficient</a:t>
                  </a:r>
                </a:p>
              </p:txBody>
            </p:sp>
          </mc:Choice>
          <mc:Fallback xmlns="">
            <p:sp>
              <p:nvSpPr>
                <p:cNvPr id="43" name="TextBox 42">
                  <a:extLst>
                    <a:ext uri="{FF2B5EF4-FFF2-40B4-BE49-F238E27FC236}">
                      <a16:creationId xmlns:a16="http://schemas.microsoft.com/office/drawing/2014/main" id="{A4E5429F-7AFB-4B13-99FC-1197D163051F}"/>
                    </a:ext>
                  </a:extLst>
                </p:cNvPr>
                <p:cNvSpPr txBox="1">
                  <a:spLocks noRot="1" noChangeAspect="1" noMove="1" noResize="1" noEditPoints="1" noAdjustHandles="1" noChangeArrowheads="1" noChangeShapeType="1" noTextEdit="1"/>
                </p:cNvSpPr>
                <p:nvPr/>
              </p:nvSpPr>
              <p:spPr>
                <a:xfrm>
                  <a:off x="390014" y="5631281"/>
                  <a:ext cx="2816629" cy="400110"/>
                </a:xfrm>
                <a:prstGeom prst="rect">
                  <a:avLst/>
                </a:prstGeom>
                <a:blipFill>
                  <a:blip r:embed="rId3"/>
                  <a:stretch>
                    <a:fillRect t="-9231" r="-2165" b="-27692"/>
                  </a:stretch>
                </a:blipFill>
              </p:spPr>
              <p:txBody>
                <a:bodyPr/>
                <a:lstStyle/>
                <a:p>
                  <a:r>
                    <a:rPr lang="de-DE">
                      <a:noFill/>
                    </a:rPr>
                    <a:t> </a:t>
                  </a:r>
                </a:p>
              </p:txBody>
            </p:sp>
          </mc:Fallback>
        </mc:AlternateContent>
      </p:grpSp>
      <p:sp>
        <p:nvSpPr>
          <p:cNvPr id="86" name="Freeform: Shape 85">
            <a:extLst>
              <a:ext uri="{FF2B5EF4-FFF2-40B4-BE49-F238E27FC236}">
                <a16:creationId xmlns:a16="http://schemas.microsoft.com/office/drawing/2014/main" id="{DAFF665B-CC16-4AA2-8251-C6BAE961992C}"/>
              </a:ext>
            </a:extLst>
          </p:cNvPr>
          <p:cNvSpPr/>
          <p:nvPr/>
        </p:nvSpPr>
        <p:spPr>
          <a:xfrm rot="442191">
            <a:off x="1568737" y="2507298"/>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7" name="Freeform: Shape 86">
            <a:extLst>
              <a:ext uri="{FF2B5EF4-FFF2-40B4-BE49-F238E27FC236}">
                <a16:creationId xmlns:a16="http://schemas.microsoft.com/office/drawing/2014/main" id="{8A8286F1-A732-42C7-B696-15D28FFF5653}"/>
              </a:ext>
            </a:extLst>
          </p:cNvPr>
          <p:cNvSpPr/>
          <p:nvPr/>
        </p:nvSpPr>
        <p:spPr>
          <a:xfrm rot="442191">
            <a:off x="3047108" y="3036483"/>
            <a:ext cx="373815" cy="50292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7" name="Group 16">
            <a:extLst>
              <a:ext uri="{FF2B5EF4-FFF2-40B4-BE49-F238E27FC236}">
                <a16:creationId xmlns:a16="http://schemas.microsoft.com/office/drawing/2014/main" id="{7311B7BC-8E5C-49C3-B143-63DD53F2C97B}"/>
              </a:ext>
            </a:extLst>
          </p:cNvPr>
          <p:cNvGrpSpPr/>
          <p:nvPr/>
        </p:nvGrpSpPr>
        <p:grpSpPr>
          <a:xfrm>
            <a:off x="5548996" y="1107270"/>
            <a:ext cx="5950155" cy="4480180"/>
            <a:chOff x="5548996" y="1107270"/>
            <a:chExt cx="5950155" cy="4480180"/>
          </a:xfrm>
        </p:grpSpPr>
        <p:pic>
          <p:nvPicPr>
            <p:cNvPr id="62" name="Picture 61">
              <a:extLst>
                <a:ext uri="{FF2B5EF4-FFF2-40B4-BE49-F238E27FC236}">
                  <a16:creationId xmlns:a16="http://schemas.microsoft.com/office/drawing/2014/main" id="{803F7EBA-A65F-4877-966C-14CF289AEF9F}"/>
                </a:ext>
              </a:extLst>
            </p:cNvPr>
            <p:cNvPicPr>
              <a:picLocks noChangeAspect="1"/>
            </p:cNvPicPr>
            <p:nvPr/>
          </p:nvPicPr>
          <p:blipFill rotWithShape="1">
            <a:blip r:embed="rId4"/>
            <a:srcRect t="250" r="1708" b="-1"/>
            <a:stretch/>
          </p:blipFill>
          <p:spPr>
            <a:xfrm>
              <a:off x="8943976" y="1252909"/>
              <a:ext cx="2509579" cy="3266765"/>
            </a:xfrm>
            <a:prstGeom prst="rect">
              <a:avLst/>
            </a:prstGeom>
          </p:spPr>
        </p:pic>
        <p:pic>
          <p:nvPicPr>
            <p:cNvPr id="64" name="Picture 63">
              <a:extLst>
                <a:ext uri="{FF2B5EF4-FFF2-40B4-BE49-F238E27FC236}">
                  <a16:creationId xmlns:a16="http://schemas.microsoft.com/office/drawing/2014/main" id="{EADFFAEA-02D1-482D-975A-E0A388D92F8D}"/>
                </a:ext>
              </a:extLst>
            </p:cNvPr>
            <p:cNvPicPr>
              <a:picLocks noChangeAspect="1"/>
            </p:cNvPicPr>
            <p:nvPr/>
          </p:nvPicPr>
          <p:blipFill>
            <a:blip r:embed="rId5"/>
            <a:stretch>
              <a:fillRect/>
            </a:stretch>
          </p:blipFill>
          <p:spPr>
            <a:xfrm>
              <a:off x="6356095" y="1256328"/>
              <a:ext cx="2509579" cy="3266765"/>
            </a:xfrm>
            <a:prstGeom prst="rect">
              <a:avLst/>
            </a:prstGeom>
          </p:spPr>
        </p:pic>
        <p:sp>
          <p:nvSpPr>
            <p:cNvPr id="66" name="TextBox 65">
              <a:extLst>
                <a:ext uri="{FF2B5EF4-FFF2-40B4-BE49-F238E27FC236}">
                  <a16:creationId xmlns:a16="http://schemas.microsoft.com/office/drawing/2014/main" id="{11073C99-1C61-4090-A746-528AAFCB638E}"/>
                </a:ext>
              </a:extLst>
            </p:cNvPr>
            <p:cNvSpPr txBox="1"/>
            <p:nvPr/>
          </p:nvSpPr>
          <p:spPr>
            <a:xfrm>
              <a:off x="10038867" y="4699090"/>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sp>
          <p:nvSpPr>
            <p:cNvPr id="70" name="TextBox 69">
              <a:extLst>
                <a:ext uri="{FF2B5EF4-FFF2-40B4-BE49-F238E27FC236}">
                  <a16:creationId xmlns:a16="http://schemas.microsoft.com/office/drawing/2014/main" id="{6009F8BE-B455-465C-831E-108B4124D210}"/>
                </a:ext>
              </a:extLst>
            </p:cNvPr>
            <p:cNvSpPr txBox="1"/>
            <p:nvPr/>
          </p:nvSpPr>
          <p:spPr>
            <a:xfrm>
              <a:off x="10041510" y="4452598"/>
              <a:ext cx="314510" cy="400110"/>
            </a:xfrm>
            <a:prstGeom prst="rect">
              <a:avLst/>
            </a:prstGeom>
            <a:noFill/>
          </p:spPr>
          <p:txBody>
            <a:bodyPr wrap="none" rtlCol="0">
              <a:spAutoFit/>
            </a:bodyPr>
            <a:lstStyle/>
            <a:p>
              <a:r>
                <a:rPr lang="en-US" sz="2000" dirty="0"/>
                <a:t>0</a:t>
              </a:r>
              <a:endParaRPr lang="de-DE" sz="2000" dirty="0"/>
            </a:p>
          </p:txBody>
        </p:sp>
        <p:sp>
          <p:nvSpPr>
            <p:cNvPr id="71" name="TextBox 70">
              <a:extLst>
                <a:ext uri="{FF2B5EF4-FFF2-40B4-BE49-F238E27FC236}">
                  <a16:creationId xmlns:a16="http://schemas.microsoft.com/office/drawing/2014/main" id="{BD967017-2038-4F22-9450-1A721E4D9120}"/>
                </a:ext>
              </a:extLst>
            </p:cNvPr>
            <p:cNvSpPr txBox="1"/>
            <p:nvPr/>
          </p:nvSpPr>
          <p:spPr>
            <a:xfrm>
              <a:off x="10789826" y="4447709"/>
              <a:ext cx="444352" cy="400110"/>
            </a:xfrm>
            <a:prstGeom prst="rect">
              <a:avLst/>
            </a:prstGeom>
            <a:noFill/>
          </p:spPr>
          <p:txBody>
            <a:bodyPr wrap="none" rtlCol="0">
              <a:spAutoFit/>
            </a:bodyPr>
            <a:lstStyle/>
            <a:p>
              <a:r>
                <a:rPr lang="en-US" sz="2000" dirty="0"/>
                <a:t>20</a:t>
              </a:r>
              <a:endParaRPr lang="de-DE" sz="2000" dirty="0"/>
            </a:p>
          </p:txBody>
        </p:sp>
        <p:sp>
          <p:nvSpPr>
            <p:cNvPr id="72" name="TextBox 71">
              <a:extLst>
                <a:ext uri="{FF2B5EF4-FFF2-40B4-BE49-F238E27FC236}">
                  <a16:creationId xmlns:a16="http://schemas.microsoft.com/office/drawing/2014/main" id="{5B874E52-5B71-43D6-BD9F-38035D9B2414}"/>
                </a:ext>
              </a:extLst>
            </p:cNvPr>
            <p:cNvSpPr txBox="1"/>
            <p:nvPr/>
          </p:nvSpPr>
          <p:spPr>
            <a:xfrm>
              <a:off x="9127053" y="4447709"/>
              <a:ext cx="522900" cy="400110"/>
            </a:xfrm>
            <a:prstGeom prst="rect">
              <a:avLst/>
            </a:prstGeom>
            <a:noFill/>
          </p:spPr>
          <p:txBody>
            <a:bodyPr wrap="none" rtlCol="0">
              <a:spAutoFit/>
            </a:bodyPr>
            <a:lstStyle/>
            <a:p>
              <a:r>
                <a:rPr lang="en-US" sz="2000" dirty="0"/>
                <a:t>-20</a:t>
              </a:r>
              <a:endParaRPr lang="de-DE" sz="2000" dirty="0"/>
            </a:p>
          </p:txBody>
        </p:sp>
        <p:sp>
          <p:nvSpPr>
            <p:cNvPr id="73" name="TextBox 72">
              <a:extLst>
                <a:ext uri="{FF2B5EF4-FFF2-40B4-BE49-F238E27FC236}">
                  <a16:creationId xmlns:a16="http://schemas.microsoft.com/office/drawing/2014/main" id="{6B1F2FD3-3294-4CF8-8C41-35580B3F2577}"/>
                </a:ext>
              </a:extLst>
            </p:cNvPr>
            <p:cNvSpPr txBox="1"/>
            <p:nvPr/>
          </p:nvSpPr>
          <p:spPr>
            <a:xfrm>
              <a:off x="7400582" y="4677106"/>
              <a:ext cx="320922"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sp>
          <p:nvSpPr>
            <p:cNvPr id="74" name="TextBox 73">
              <a:extLst>
                <a:ext uri="{FF2B5EF4-FFF2-40B4-BE49-F238E27FC236}">
                  <a16:creationId xmlns:a16="http://schemas.microsoft.com/office/drawing/2014/main" id="{C707FE6A-1BE8-4996-8BB5-F1F1D17EA46E}"/>
                </a:ext>
              </a:extLst>
            </p:cNvPr>
            <p:cNvSpPr txBox="1"/>
            <p:nvPr/>
          </p:nvSpPr>
          <p:spPr>
            <a:xfrm>
              <a:off x="7403225" y="4430614"/>
              <a:ext cx="314510" cy="400110"/>
            </a:xfrm>
            <a:prstGeom prst="rect">
              <a:avLst/>
            </a:prstGeom>
            <a:noFill/>
          </p:spPr>
          <p:txBody>
            <a:bodyPr wrap="none" rtlCol="0">
              <a:spAutoFit/>
            </a:bodyPr>
            <a:lstStyle/>
            <a:p>
              <a:r>
                <a:rPr lang="en-US" sz="2000" dirty="0"/>
                <a:t>0</a:t>
              </a:r>
              <a:endParaRPr lang="de-DE" sz="2000" dirty="0"/>
            </a:p>
          </p:txBody>
        </p:sp>
        <p:sp>
          <p:nvSpPr>
            <p:cNvPr id="75" name="TextBox 74">
              <a:extLst>
                <a:ext uri="{FF2B5EF4-FFF2-40B4-BE49-F238E27FC236}">
                  <a16:creationId xmlns:a16="http://schemas.microsoft.com/office/drawing/2014/main" id="{3880C000-24A2-45C4-B739-E338E99389BA}"/>
                </a:ext>
              </a:extLst>
            </p:cNvPr>
            <p:cNvSpPr txBox="1"/>
            <p:nvPr/>
          </p:nvSpPr>
          <p:spPr>
            <a:xfrm>
              <a:off x="8151541" y="4425725"/>
              <a:ext cx="444352" cy="400110"/>
            </a:xfrm>
            <a:prstGeom prst="rect">
              <a:avLst/>
            </a:prstGeom>
            <a:noFill/>
          </p:spPr>
          <p:txBody>
            <a:bodyPr wrap="none" rtlCol="0">
              <a:spAutoFit/>
            </a:bodyPr>
            <a:lstStyle/>
            <a:p>
              <a:r>
                <a:rPr lang="en-US" sz="2000" dirty="0"/>
                <a:t>20</a:t>
              </a:r>
              <a:endParaRPr lang="de-DE" sz="2000" dirty="0"/>
            </a:p>
          </p:txBody>
        </p:sp>
        <p:sp>
          <p:nvSpPr>
            <p:cNvPr id="76" name="TextBox 75">
              <a:extLst>
                <a:ext uri="{FF2B5EF4-FFF2-40B4-BE49-F238E27FC236}">
                  <a16:creationId xmlns:a16="http://schemas.microsoft.com/office/drawing/2014/main" id="{98B34043-88D5-4C8D-8AE2-EE8BF4E02622}"/>
                </a:ext>
              </a:extLst>
            </p:cNvPr>
            <p:cNvSpPr txBox="1"/>
            <p:nvPr/>
          </p:nvSpPr>
          <p:spPr>
            <a:xfrm>
              <a:off x="6488768" y="4425725"/>
              <a:ext cx="522900" cy="400110"/>
            </a:xfrm>
            <a:prstGeom prst="rect">
              <a:avLst/>
            </a:prstGeom>
            <a:noFill/>
          </p:spPr>
          <p:txBody>
            <a:bodyPr wrap="none" rtlCol="0">
              <a:spAutoFit/>
            </a:bodyPr>
            <a:lstStyle/>
            <a:p>
              <a:r>
                <a:rPr lang="en-US" sz="2000" dirty="0"/>
                <a:t>-20</a:t>
              </a:r>
              <a:endParaRPr lang="de-DE" sz="2000" dirty="0"/>
            </a:p>
          </p:txBody>
        </p:sp>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E9A220E8-6209-43B2-B667-26D3514CB282}"/>
                    </a:ext>
                  </a:extLst>
                </p:cNvPr>
                <p:cNvSpPr txBox="1"/>
                <p:nvPr/>
              </p:nvSpPr>
              <p:spPr>
                <a:xfrm>
                  <a:off x="7649927" y="5092891"/>
                  <a:ext cx="2548838" cy="4945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i="1" dirty="0">
                                <a:latin typeface="Cambria Math" panose="02040503050406030204" pitchFamily="18" charset="0"/>
                              </a:rPr>
                              <m:t>𝑃</m:t>
                            </m:r>
                          </m:e>
                          <m:sub>
                            <m:r>
                              <a:rPr lang="en-US" sz="2400" b="0" i="0" dirty="0" smtClean="0">
                                <a:latin typeface="Cambria Math" panose="02040503050406030204" pitchFamily="18" charset="0"/>
                              </a:rPr>
                              <m:t>1,  </m:t>
                            </m:r>
                            <m:r>
                              <m:rPr>
                                <m:sty m:val="p"/>
                              </m:rPr>
                              <a:rPr lang="en-US" sz="2400" b="0" i="0" dirty="0" smtClean="0">
                                <a:latin typeface="Cambria Math" panose="02040503050406030204" pitchFamily="18" charset="0"/>
                              </a:rPr>
                              <m:t>input</m:t>
                            </m:r>
                          </m:sub>
                        </m:sSub>
                        <m:r>
                          <a:rPr lang="en-US" sz="2400" b="0" i="1" dirty="0" smtClean="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𝑃</m:t>
                            </m:r>
                          </m:e>
                          <m:sub>
                            <m:r>
                              <a:rPr lang="en-US" sz="2400" b="0" i="0" dirty="0" smtClean="0">
                                <a:latin typeface="Cambria Math" panose="02040503050406030204" pitchFamily="18" charset="0"/>
                              </a:rPr>
                              <m:t>2</m:t>
                            </m:r>
                            <m:r>
                              <a:rPr lang="en-US" sz="2400" dirty="0">
                                <a:latin typeface="Cambria Math" panose="02040503050406030204" pitchFamily="18" charset="0"/>
                              </a:rPr>
                              <m:t>,  </m:t>
                            </m:r>
                            <m:r>
                              <m:rPr>
                                <m:sty m:val="p"/>
                              </m:rPr>
                              <a:rPr lang="en-US" sz="2400" dirty="0">
                                <a:latin typeface="Cambria Math" panose="02040503050406030204" pitchFamily="18" charset="0"/>
                              </a:rPr>
                              <m:t>input</m:t>
                            </m:r>
                          </m:sub>
                        </m:sSub>
                      </m:oMath>
                    </m:oMathPara>
                  </a14:m>
                  <a:endParaRPr lang="de-DE" sz="2400" dirty="0"/>
                </a:p>
              </p:txBody>
            </p:sp>
          </mc:Choice>
          <mc:Fallback xmlns="">
            <p:sp>
              <p:nvSpPr>
                <p:cNvPr id="77" name="TextBox 76">
                  <a:extLst>
                    <a:ext uri="{FF2B5EF4-FFF2-40B4-BE49-F238E27FC236}">
                      <a16:creationId xmlns:a16="http://schemas.microsoft.com/office/drawing/2014/main" id="{E9A220E8-6209-43B2-B667-26D3514CB282}"/>
                    </a:ext>
                  </a:extLst>
                </p:cNvPr>
                <p:cNvSpPr txBox="1">
                  <a:spLocks noRot="1" noChangeAspect="1" noMove="1" noResize="1" noEditPoints="1" noAdjustHandles="1" noChangeArrowheads="1" noChangeShapeType="1" noTextEdit="1"/>
                </p:cNvSpPr>
                <p:nvPr/>
              </p:nvSpPr>
              <p:spPr>
                <a:xfrm>
                  <a:off x="7649927" y="5092891"/>
                  <a:ext cx="2548838" cy="494559"/>
                </a:xfrm>
                <a:prstGeom prst="rect">
                  <a:avLst/>
                </a:prstGeom>
                <a:blipFill>
                  <a:blip r:embed="rId6"/>
                  <a:stretch>
                    <a:fillRect b="-10976"/>
                  </a:stretch>
                </a:blipFill>
              </p:spPr>
              <p:txBody>
                <a:bodyPr/>
                <a:lstStyle/>
                <a:p>
                  <a:r>
                    <a:rPr lang="de-DE">
                      <a:noFill/>
                    </a:rPr>
                    <a:t> </a:t>
                  </a:r>
                </a:p>
              </p:txBody>
            </p:sp>
          </mc:Fallback>
        </mc:AlternateContent>
        <p:sp>
          <p:nvSpPr>
            <p:cNvPr id="78" name="TextBox 77">
              <a:extLst>
                <a:ext uri="{FF2B5EF4-FFF2-40B4-BE49-F238E27FC236}">
                  <a16:creationId xmlns:a16="http://schemas.microsoft.com/office/drawing/2014/main" id="{AC5CE4C5-8915-4A2A-8E56-F5947081D726}"/>
                </a:ext>
              </a:extLst>
            </p:cNvPr>
            <p:cNvSpPr txBox="1"/>
            <p:nvPr/>
          </p:nvSpPr>
          <p:spPr>
            <a:xfrm>
              <a:off x="7642107" y="1210328"/>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79" name="TextBox 78">
              <a:extLst>
                <a:ext uri="{FF2B5EF4-FFF2-40B4-BE49-F238E27FC236}">
                  <a16:creationId xmlns:a16="http://schemas.microsoft.com/office/drawing/2014/main" id="{74CDBC92-7E9C-4A1E-B5C9-12D7C6D2AF2F}"/>
                </a:ext>
              </a:extLst>
            </p:cNvPr>
            <p:cNvSpPr txBox="1"/>
            <p:nvPr/>
          </p:nvSpPr>
          <p:spPr>
            <a:xfrm>
              <a:off x="10236433" y="1203056"/>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80" name="TextBox 79">
              <a:extLst>
                <a:ext uri="{FF2B5EF4-FFF2-40B4-BE49-F238E27FC236}">
                  <a16:creationId xmlns:a16="http://schemas.microsoft.com/office/drawing/2014/main" id="{CA9043E3-EC5C-4D78-AB9C-5912CA2353C6}"/>
                </a:ext>
              </a:extLst>
            </p:cNvPr>
            <p:cNvSpPr txBox="1"/>
            <p:nvPr/>
          </p:nvSpPr>
          <p:spPr>
            <a:xfrm>
              <a:off x="5548996" y="2502034"/>
              <a:ext cx="40748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m</a:t>
              </a:r>
              <a:endParaRPr lang="de-DE" sz="1600" i="1" dirty="0">
                <a:latin typeface="Times New Roman" panose="02020603050405020304" pitchFamily="18" charset="0"/>
                <a:cs typeface="Times New Roman" panose="02020603050405020304" pitchFamily="18" charset="0"/>
              </a:endParaRPr>
            </a:p>
          </p:txBody>
        </p:sp>
        <p:sp>
          <p:nvSpPr>
            <p:cNvPr id="81" name="TextBox 80">
              <a:extLst>
                <a:ext uri="{FF2B5EF4-FFF2-40B4-BE49-F238E27FC236}">
                  <a16:creationId xmlns:a16="http://schemas.microsoft.com/office/drawing/2014/main" id="{274A2AAC-3A27-4754-A64E-93AC39BBEC7C}"/>
                </a:ext>
              </a:extLst>
            </p:cNvPr>
            <p:cNvSpPr txBox="1"/>
            <p:nvPr/>
          </p:nvSpPr>
          <p:spPr>
            <a:xfrm>
              <a:off x="6041585" y="1107270"/>
              <a:ext cx="314510" cy="400110"/>
            </a:xfrm>
            <a:prstGeom prst="rect">
              <a:avLst/>
            </a:prstGeom>
            <a:noFill/>
          </p:spPr>
          <p:txBody>
            <a:bodyPr wrap="none" rtlCol="0">
              <a:spAutoFit/>
            </a:bodyPr>
            <a:lstStyle/>
            <a:p>
              <a:r>
                <a:rPr lang="en-US" sz="2000" dirty="0"/>
                <a:t>1</a:t>
              </a:r>
              <a:endParaRPr lang="de-DE" sz="2000" dirty="0"/>
            </a:p>
          </p:txBody>
        </p:sp>
        <p:sp>
          <p:nvSpPr>
            <p:cNvPr id="82" name="TextBox 81">
              <a:extLst>
                <a:ext uri="{FF2B5EF4-FFF2-40B4-BE49-F238E27FC236}">
                  <a16:creationId xmlns:a16="http://schemas.microsoft.com/office/drawing/2014/main" id="{E2C42D3D-7690-411A-9B60-977849C15BFB}"/>
                </a:ext>
              </a:extLst>
            </p:cNvPr>
            <p:cNvSpPr txBox="1"/>
            <p:nvPr/>
          </p:nvSpPr>
          <p:spPr>
            <a:xfrm>
              <a:off x="5964349" y="2078980"/>
              <a:ext cx="444352" cy="400110"/>
            </a:xfrm>
            <a:prstGeom prst="rect">
              <a:avLst/>
            </a:prstGeom>
            <a:noFill/>
          </p:spPr>
          <p:txBody>
            <a:bodyPr wrap="none" rtlCol="0">
              <a:spAutoFit/>
            </a:bodyPr>
            <a:lstStyle/>
            <a:p>
              <a:r>
                <a:rPr lang="en-US" sz="2000" dirty="0"/>
                <a:t>10</a:t>
              </a:r>
              <a:endParaRPr lang="de-DE" sz="2000" dirty="0"/>
            </a:p>
          </p:txBody>
        </p:sp>
        <p:sp>
          <p:nvSpPr>
            <p:cNvPr id="83" name="TextBox 82">
              <a:extLst>
                <a:ext uri="{FF2B5EF4-FFF2-40B4-BE49-F238E27FC236}">
                  <a16:creationId xmlns:a16="http://schemas.microsoft.com/office/drawing/2014/main" id="{8CE1FADB-7314-42DC-9A51-FFB9E1E9EEA8}"/>
                </a:ext>
              </a:extLst>
            </p:cNvPr>
            <p:cNvSpPr txBox="1"/>
            <p:nvPr/>
          </p:nvSpPr>
          <p:spPr>
            <a:xfrm>
              <a:off x="5976664" y="3051034"/>
              <a:ext cx="444352" cy="400110"/>
            </a:xfrm>
            <a:prstGeom prst="rect">
              <a:avLst/>
            </a:prstGeom>
            <a:noFill/>
          </p:spPr>
          <p:txBody>
            <a:bodyPr wrap="none" rtlCol="0">
              <a:spAutoFit/>
            </a:bodyPr>
            <a:lstStyle/>
            <a:p>
              <a:r>
                <a:rPr lang="en-US" sz="2000" dirty="0"/>
                <a:t>20</a:t>
              </a:r>
              <a:endParaRPr lang="de-DE" sz="2000" dirty="0"/>
            </a:p>
          </p:txBody>
        </p:sp>
        <p:sp>
          <p:nvSpPr>
            <p:cNvPr id="84" name="TextBox 83">
              <a:extLst>
                <a:ext uri="{FF2B5EF4-FFF2-40B4-BE49-F238E27FC236}">
                  <a16:creationId xmlns:a16="http://schemas.microsoft.com/office/drawing/2014/main" id="{4C4C5664-7FED-4363-B34B-A6495E0E4BA3}"/>
                </a:ext>
              </a:extLst>
            </p:cNvPr>
            <p:cNvSpPr txBox="1"/>
            <p:nvPr/>
          </p:nvSpPr>
          <p:spPr>
            <a:xfrm>
              <a:off x="5947331" y="4023088"/>
              <a:ext cx="444352" cy="400110"/>
            </a:xfrm>
            <a:prstGeom prst="rect">
              <a:avLst/>
            </a:prstGeom>
            <a:noFill/>
          </p:spPr>
          <p:txBody>
            <a:bodyPr wrap="none" rtlCol="0">
              <a:spAutoFit/>
            </a:bodyPr>
            <a:lstStyle/>
            <a:p>
              <a:r>
                <a:rPr lang="en-US" sz="2000" dirty="0"/>
                <a:t>30</a:t>
              </a:r>
              <a:endParaRPr lang="de-DE" sz="2000" dirty="0"/>
            </a:p>
          </p:txBody>
        </p:sp>
        <p:sp>
          <p:nvSpPr>
            <p:cNvPr id="88" name="TextBox 87">
              <a:extLst>
                <a:ext uri="{FF2B5EF4-FFF2-40B4-BE49-F238E27FC236}">
                  <a16:creationId xmlns:a16="http://schemas.microsoft.com/office/drawing/2014/main" id="{2EDFEC80-B200-4E03-959A-A35AE725CBE5}"/>
                </a:ext>
              </a:extLst>
            </p:cNvPr>
            <p:cNvSpPr txBox="1"/>
            <p:nvPr/>
          </p:nvSpPr>
          <p:spPr>
            <a:xfrm>
              <a:off x="6347245" y="1246645"/>
              <a:ext cx="471604" cy="400110"/>
            </a:xfrm>
            <a:prstGeom prst="rect">
              <a:avLst/>
            </a:prstGeom>
            <a:noFill/>
          </p:spPr>
          <p:txBody>
            <a:bodyPr wrap="none" rtlCol="0">
              <a:spAutoFit/>
            </a:bodyPr>
            <a:lstStyle/>
            <a:p>
              <a:r>
                <a:rPr lang="en-US" sz="2000" dirty="0">
                  <a:solidFill>
                    <a:schemeClr val="bg1"/>
                  </a:solidFill>
                </a:rPr>
                <a:t>(1)</a:t>
              </a:r>
              <a:endParaRPr lang="de-DE" sz="2000" dirty="0">
                <a:solidFill>
                  <a:schemeClr val="bg1"/>
                </a:solidFill>
              </a:endParaRPr>
            </a:p>
          </p:txBody>
        </p:sp>
        <p:sp>
          <p:nvSpPr>
            <p:cNvPr id="89" name="TextBox 88">
              <a:extLst>
                <a:ext uri="{FF2B5EF4-FFF2-40B4-BE49-F238E27FC236}">
                  <a16:creationId xmlns:a16="http://schemas.microsoft.com/office/drawing/2014/main" id="{54124C52-7FC9-4A7B-96A7-A9464DDAFC75}"/>
                </a:ext>
              </a:extLst>
            </p:cNvPr>
            <p:cNvSpPr txBox="1"/>
            <p:nvPr/>
          </p:nvSpPr>
          <p:spPr>
            <a:xfrm>
              <a:off x="8916899" y="1246645"/>
              <a:ext cx="471604" cy="400110"/>
            </a:xfrm>
            <a:prstGeom prst="rect">
              <a:avLst/>
            </a:prstGeom>
            <a:noFill/>
          </p:spPr>
          <p:txBody>
            <a:bodyPr wrap="none" rtlCol="0">
              <a:spAutoFit/>
            </a:bodyPr>
            <a:lstStyle/>
            <a:p>
              <a:r>
                <a:rPr lang="en-US" sz="2000" dirty="0">
                  <a:solidFill>
                    <a:schemeClr val="bg1"/>
                  </a:solidFill>
                </a:rPr>
                <a:t>(2)</a:t>
              </a:r>
              <a:endParaRPr lang="de-DE" sz="2000" dirty="0">
                <a:solidFill>
                  <a:schemeClr val="bg1"/>
                </a:solidFill>
              </a:endParaRPr>
            </a:p>
          </p:txBody>
        </p:sp>
      </p:grpSp>
    </p:spTree>
    <p:extLst>
      <p:ext uri="{BB962C8B-B14F-4D97-AF65-F5344CB8AC3E}">
        <p14:creationId xmlns:p14="http://schemas.microsoft.com/office/powerpoint/2010/main" val="207834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tângulo de cantos arredondados 28"/>
          <p:cNvSpPr/>
          <p:nvPr/>
        </p:nvSpPr>
        <p:spPr>
          <a:xfrm>
            <a:off x="7830776" y="3844273"/>
            <a:ext cx="1146136" cy="1047685"/>
          </a:xfrm>
          <a:prstGeom prst="roundRect">
            <a:avLst>
              <a:gd name="adj" fmla="val 50000"/>
            </a:avLst>
          </a:prstGeom>
          <a:solidFill>
            <a:srgbClr val="E5D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etângulo de cantos arredondados 27"/>
          <p:cNvSpPr/>
          <p:nvPr/>
        </p:nvSpPr>
        <p:spPr>
          <a:xfrm>
            <a:off x="6272631" y="1940192"/>
            <a:ext cx="1146136" cy="1046654"/>
          </a:xfrm>
          <a:prstGeom prst="roundRect">
            <a:avLst>
              <a:gd name="adj" fmla="val 50000"/>
            </a:avLst>
          </a:prstGeom>
          <a:solidFill>
            <a:srgbClr val="E5D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 name="Título 1"/>
          <p:cNvSpPr>
            <a:spLocks noGrp="1"/>
          </p:cNvSpPr>
          <p:nvPr>
            <p:ph type="title"/>
          </p:nvPr>
        </p:nvSpPr>
        <p:spPr/>
        <p:txBody>
          <a:bodyPr/>
          <a:lstStyle/>
          <a:p>
            <a:r>
              <a:rPr lang="en-US" dirty="0"/>
              <a:t>Outline</a:t>
            </a:r>
          </a:p>
        </p:txBody>
      </p:sp>
      <p:sp>
        <p:nvSpPr>
          <p:cNvPr id="22" name="Retângulo 21"/>
          <p:cNvSpPr/>
          <p:nvPr/>
        </p:nvSpPr>
        <p:spPr>
          <a:xfrm>
            <a:off x="2314547" y="1942249"/>
            <a:ext cx="4572285" cy="10477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ângulo de cantos arredondados 13"/>
          <p:cNvSpPr/>
          <p:nvPr/>
        </p:nvSpPr>
        <p:spPr>
          <a:xfrm>
            <a:off x="1802322" y="1943960"/>
            <a:ext cx="1146136" cy="104807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Calibri" panose="020F0502020204030204" pitchFamily="34" charset="0"/>
              <a:cs typeface="Calibri" panose="020F0502020204030204" pitchFamily="34" charset="0"/>
            </a:endParaRPr>
          </a:p>
        </p:txBody>
      </p:sp>
      <p:sp>
        <p:nvSpPr>
          <p:cNvPr id="9" name="CaixaDeTexto 8"/>
          <p:cNvSpPr txBox="1"/>
          <p:nvPr/>
        </p:nvSpPr>
        <p:spPr>
          <a:xfrm>
            <a:off x="3046549" y="2203966"/>
            <a:ext cx="3313728" cy="523220"/>
          </a:xfrm>
          <a:prstGeom prst="rect">
            <a:avLst/>
          </a:prstGeom>
          <a:noFill/>
        </p:spPr>
        <p:txBody>
          <a:bodyPr wrap="none" rtlCol="0">
            <a:spAutoFit/>
          </a:bodyPr>
          <a:lstStyle/>
          <a:p>
            <a:r>
              <a:rPr lang="en-US" sz="2800" dirty="0">
                <a:solidFill>
                  <a:schemeClr val="tx1">
                    <a:lumMod val="50000"/>
                    <a:lumOff val="50000"/>
                  </a:schemeClr>
                </a:solidFill>
                <a:latin typeface="Calibri" panose="020F0502020204030204" pitchFamily="34" charset="0"/>
                <a:cs typeface="Calibri" panose="020F0502020204030204" pitchFamily="34" charset="0"/>
              </a:rPr>
              <a:t>Synthetic Dimensions</a:t>
            </a:r>
          </a:p>
        </p:txBody>
      </p:sp>
      <p:sp>
        <p:nvSpPr>
          <p:cNvPr id="4" name="CaixaDeTexto 3"/>
          <p:cNvSpPr txBox="1"/>
          <p:nvPr/>
        </p:nvSpPr>
        <p:spPr>
          <a:xfrm>
            <a:off x="4925557" y="3840489"/>
            <a:ext cx="184731" cy="369332"/>
          </a:xfrm>
          <a:prstGeom prst="rect">
            <a:avLst/>
          </a:prstGeom>
          <a:noFill/>
        </p:spPr>
        <p:txBody>
          <a:bodyPr wrap="none" rtlCol="0">
            <a:spAutoFit/>
          </a:bodyPr>
          <a:lstStyle/>
          <a:p>
            <a:endParaRPr lang="en-US" dirty="0"/>
          </a:p>
        </p:txBody>
      </p:sp>
      <p:sp>
        <p:nvSpPr>
          <p:cNvPr id="23" name="Retângulo 22"/>
          <p:cNvSpPr/>
          <p:nvPr/>
        </p:nvSpPr>
        <p:spPr>
          <a:xfrm>
            <a:off x="3906859" y="3846332"/>
            <a:ext cx="4528687" cy="10477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ângulo de cantos arredondados 23"/>
          <p:cNvSpPr/>
          <p:nvPr/>
        </p:nvSpPr>
        <p:spPr>
          <a:xfrm>
            <a:off x="3394634" y="3848043"/>
            <a:ext cx="1146136" cy="104807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Calibri" panose="020F0502020204030204" pitchFamily="34" charset="0"/>
              <a:cs typeface="Calibri" panose="020F0502020204030204" pitchFamily="34" charset="0"/>
            </a:endParaRPr>
          </a:p>
        </p:txBody>
      </p:sp>
      <p:sp>
        <p:nvSpPr>
          <p:cNvPr id="19" name="CaixaDeTexto 18"/>
          <p:cNvSpPr txBox="1"/>
          <p:nvPr/>
        </p:nvSpPr>
        <p:spPr>
          <a:xfrm>
            <a:off x="4632095" y="4108157"/>
            <a:ext cx="3831370" cy="523220"/>
          </a:xfrm>
          <a:prstGeom prst="rect">
            <a:avLst/>
          </a:prstGeom>
          <a:noFill/>
        </p:spPr>
        <p:txBody>
          <a:bodyPr wrap="square" rtlCol="0">
            <a:spAutoFit/>
          </a:bodyPr>
          <a:lstStyle/>
          <a:p>
            <a:pPr algn="ctr"/>
            <a:r>
              <a:rPr lang="en-US" sz="2800" dirty="0">
                <a:latin typeface="Calibri" panose="020F0502020204030204" pitchFamily="34" charset="0"/>
                <a:cs typeface="Calibri" panose="020F0502020204030204" pitchFamily="34" charset="0"/>
              </a:rPr>
              <a:t>Optical Thermodynamics</a:t>
            </a:r>
          </a:p>
        </p:txBody>
      </p:sp>
    </p:spTree>
    <p:extLst>
      <p:ext uri="{BB962C8B-B14F-4D97-AF65-F5344CB8AC3E}">
        <p14:creationId xmlns:p14="http://schemas.microsoft.com/office/powerpoint/2010/main" val="57589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6AF346B-22C9-466D-B56E-DE211F040D96}"/>
              </a:ext>
            </a:extLst>
          </p:cNvPr>
          <p:cNvSpPr>
            <a:spLocks noGrp="1"/>
          </p:cNvSpPr>
          <p:nvPr>
            <p:ph type="body" sz="quarter" idx="10"/>
          </p:nvPr>
        </p:nvSpPr>
        <p:spPr/>
        <p:txBody>
          <a:bodyPr/>
          <a:lstStyle/>
          <a:p>
            <a:r>
              <a:rPr lang="en-US" dirty="0"/>
              <a:t>The comeback of multimode optical fibers</a:t>
            </a:r>
          </a:p>
        </p:txBody>
      </p:sp>
      <p:sp>
        <p:nvSpPr>
          <p:cNvPr id="4" name="椭圆 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7CFB48B-4957-4980-9FD1-80CCED7CE033}"/>
              </a:ext>
            </a:extLst>
          </p:cNvPr>
          <p:cNvSpPr/>
          <p:nvPr/>
        </p:nvSpPr>
        <p:spPr>
          <a:xfrm rot="20957019">
            <a:off x="-2273300" y="1264777"/>
            <a:ext cx="16738600" cy="6356084"/>
          </a:xfrm>
          <a:prstGeom prst="ellipse">
            <a:avLst/>
          </a:prstGeom>
          <a:noFill/>
          <a:ln w="12700" cap="flat" cmpd="sng" algn="ctr">
            <a:gradFill flip="none" rotWithShape="1">
              <a:gsLst>
                <a:gs pos="0">
                  <a:sysClr val="window" lastClr="FFFFFF">
                    <a:alpha val="0"/>
                  </a:sysClr>
                </a:gs>
                <a:gs pos="54000">
                  <a:sysClr val="window" lastClr="FFFFFF">
                    <a:alpha val="21000"/>
                  </a:sysClr>
                </a:gs>
              </a:gsLst>
              <a:lin ang="54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5" name="椭圆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4E25E7A-D263-476C-87EA-A6F4E89F267E}"/>
              </a:ext>
            </a:extLst>
          </p:cNvPr>
          <p:cNvSpPr/>
          <p:nvPr/>
        </p:nvSpPr>
        <p:spPr>
          <a:xfrm rot="20957019">
            <a:off x="582381" y="2335512"/>
            <a:ext cx="11016440" cy="3798494"/>
          </a:xfrm>
          <a:prstGeom prst="ellipse">
            <a:avLst/>
          </a:prstGeom>
          <a:noFill/>
          <a:ln w="25400" cap="flat" cmpd="sng" algn="ctr">
            <a:gradFill>
              <a:gsLst>
                <a:gs pos="5000">
                  <a:srgbClr val="0394FC">
                    <a:alpha val="0"/>
                  </a:srgbClr>
                </a:gs>
                <a:gs pos="65000">
                  <a:srgbClr val="0394FC">
                    <a:alpha val="23000"/>
                  </a:srgbClr>
                </a:gs>
                <a:gs pos="83000">
                  <a:srgbClr val="0394FC">
                    <a:lumMod val="45000"/>
                    <a:lumOff val="55000"/>
                    <a:alpha val="23000"/>
                  </a:srgbClr>
                </a:gs>
                <a:gs pos="100000">
                  <a:srgbClr val="0394FC">
                    <a:alpha val="36000"/>
                  </a:srgbClr>
                </a:gs>
              </a:gsLst>
              <a:lin ang="5400000" scaled="1"/>
            </a:gra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 name="任意多边形: 形状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1367A79-956F-41B7-930C-98DADC9F7EC3}"/>
              </a:ext>
            </a:extLst>
          </p:cNvPr>
          <p:cNvSpPr/>
          <p:nvPr/>
        </p:nvSpPr>
        <p:spPr>
          <a:xfrm rot="20957019">
            <a:off x="3064091" y="3807022"/>
            <a:ext cx="5584681" cy="1447779"/>
          </a:xfrm>
          <a:custGeom>
            <a:avLst/>
            <a:gdLst>
              <a:gd name="connsiteX0" fmla="*/ 5141482 w 6376579"/>
              <a:gd name="connsiteY0" fmla="*/ 76021 h 1786873"/>
              <a:gd name="connsiteX1" fmla="*/ 6312690 w 6376579"/>
              <a:gd name="connsiteY1" fmla="*/ 842350 h 1786873"/>
              <a:gd name="connsiteX2" fmla="*/ 3156345 w 6376579"/>
              <a:gd name="connsiteY2" fmla="*/ 1786873 h 1786873"/>
              <a:gd name="connsiteX3" fmla="*/ 0 w 6376579"/>
              <a:gd name="connsiteY3" fmla="*/ 842350 h 1786873"/>
              <a:gd name="connsiteX4" fmla="*/ 1519666 w 6376579"/>
              <a:gd name="connsiteY4" fmla="*/ 34569 h 1786873"/>
              <a:gd name="connsiteX5" fmla="*/ 1745319 w 6376579"/>
              <a:gd name="connsiteY5" fmla="*/ 0 h 1786873"/>
              <a:gd name="connsiteX6" fmla="*/ 1690979 w 6376579"/>
              <a:gd name="connsiteY6" fmla="*/ 287136 h 1786873"/>
              <a:gd name="connsiteX7" fmla="*/ 4582873 w 6376579"/>
              <a:gd name="connsiteY7" fmla="*/ 834420 h 1786873"/>
              <a:gd name="connsiteX8" fmla="*/ 4737403 w 6376579"/>
              <a:gd name="connsiteY8" fmla="*/ 17872 h 1786873"/>
              <a:gd name="connsiteX9" fmla="*/ 4900361 w 6376579"/>
              <a:gd name="connsiteY9" fmla="*/ 38297 h 1786873"/>
              <a:gd name="connsiteX10" fmla="*/ 5141482 w 6376579"/>
              <a:gd name="connsiteY10" fmla="*/ 76021 h 1786873"/>
              <a:gd name="connsiteX0" fmla="*/ 1690979 w 6376579"/>
              <a:gd name="connsiteY0" fmla="*/ 287136 h 1786873"/>
              <a:gd name="connsiteX1" fmla="*/ 4582873 w 6376579"/>
              <a:gd name="connsiteY1" fmla="*/ 834420 h 1786873"/>
              <a:gd name="connsiteX2" fmla="*/ 4737403 w 6376579"/>
              <a:gd name="connsiteY2" fmla="*/ 17872 h 1786873"/>
              <a:gd name="connsiteX3" fmla="*/ 4900361 w 6376579"/>
              <a:gd name="connsiteY3" fmla="*/ 38297 h 1786873"/>
              <a:gd name="connsiteX4" fmla="*/ 5141482 w 6376579"/>
              <a:gd name="connsiteY4" fmla="*/ 76021 h 1786873"/>
              <a:gd name="connsiteX5" fmla="*/ 6312690 w 6376579"/>
              <a:gd name="connsiteY5" fmla="*/ 842350 h 1786873"/>
              <a:gd name="connsiteX6" fmla="*/ 3156345 w 6376579"/>
              <a:gd name="connsiteY6" fmla="*/ 1786873 h 1786873"/>
              <a:gd name="connsiteX7" fmla="*/ 0 w 6376579"/>
              <a:gd name="connsiteY7" fmla="*/ 842350 h 1786873"/>
              <a:gd name="connsiteX8" fmla="*/ 1519666 w 6376579"/>
              <a:gd name="connsiteY8" fmla="*/ 34569 h 1786873"/>
              <a:gd name="connsiteX9" fmla="*/ 1745319 w 6376579"/>
              <a:gd name="connsiteY9" fmla="*/ 0 h 1786873"/>
              <a:gd name="connsiteX10" fmla="*/ 1782419 w 6376579"/>
              <a:gd name="connsiteY10" fmla="*/ 378576 h 1786873"/>
              <a:gd name="connsiteX0" fmla="*/ 1690979 w 6376579"/>
              <a:gd name="connsiteY0" fmla="*/ 287136 h 1786873"/>
              <a:gd name="connsiteX1" fmla="*/ 4582873 w 6376579"/>
              <a:gd name="connsiteY1" fmla="*/ 834420 h 1786873"/>
              <a:gd name="connsiteX2" fmla="*/ 4737403 w 6376579"/>
              <a:gd name="connsiteY2" fmla="*/ 17872 h 1786873"/>
              <a:gd name="connsiteX3" fmla="*/ 4900361 w 6376579"/>
              <a:gd name="connsiteY3" fmla="*/ 38297 h 1786873"/>
              <a:gd name="connsiteX4" fmla="*/ 5141482 w 6376579"/>
              <a:gd name="connsiteY4" fmla="*/ 76021 h 1786873"/>
              <a:gd name="connsiteX5" fmla="*/ 6312690 w 6376579"/>
              <a:gd name="connsiteY5" fmla="*/ 842350 h 1786873"/>
              <a:gd name="connsiteX6" fmla="*/ 3156345 w 6376579"/>
              <a:gd name="connsiteY6" fmla="*/ 1786873 h 1786873"/>
              <a:gd name="connsiteX7" fmla="*/ 0 w 6376579"/>
              <a:gd name="connsiteY7" fmla="*/ 842350 h 1786873"/>
              <a:gd name="connsiteX8" fmla="*/ 1519666 w 6376579"/>
              <a:gd name="connsiteY8" fmla="*/ 34569 h 1786873"/>
              <a:gd name="connsiteX9" fmla="*/ 1745319 w 6376579"/>
              <a:gd name="connsiteY9" fmla="*/ 0 h 1786873"/>
              <a:gd name="connsiteX0" fmla="*/ 4582873 w 6376579"/>
              <a:gd name="connsiteY0" fmla="*/ 834420 h 1786873"/>
              <a:gd name="connsiteX1" fmla="*/ 4737403 w 6376579"/>
              <a:gd name="connsiteY1" fmla="*/ 17872 h 1786873"/>
              <a:gd name="connsiteX2" fmla="*/ 4900361 w 6376579"/>
              <a:gd name="connsiteY2" fmla="*/ 38297 h 1786873"/>
              <a:gd name="connsiteX3" fmla="*/ 5141482 w 6376579"/>
              <a:gd name="connsiteY3" fmla="*/ 76021 h 1786873"/>
              <a:gd name="connsiteX4" fmla="*/ 6312690 w 6376579"/>
              <a:gd name="connsiteY4" fmla="*/ 842350 h 1786873"/>
              <a:gd name="connsiteX5" fmla="*/ 3156345 w 6376579"/>
              <a:gd name="connsiteY5" fmla="*/ 1786873 h 1786873"/>
              <a:gd name="connsiteX6" fmla="*/ 0 w 6376579"/>
              <a:gd name="connsiteY6" fmla="*/ 842350 h 1786873"/>
              <a:gd name="connsiteX7" fmla="*/ 1519666 w 6376579"/>
              <a:gd name="connsiteY7" fmla="*/ 34569 h 1786873"/>
              <a:gd name="connsiteX8" fmla="*/ 1745319 w 6376579"/>
              <a:gd name="connsiteY8" fmla="*/ 0 h 1786873"/>
              <a:gd name="connsiteX0" fmla="*/ 4737403 w 6376579"/>
              <a:gd name="connsiteY0" fmla="*/ 17872 h 1786873"/>
              <a:gd name="connsiteX1" fmla="*/ 4900361 w 6376579"/>
              <a:gd name="connsiteY1" fmla="*/ 38297 h 1786873"/>
              <a:gd name="connsiteX2" fmla="*/ 5141482 w 6376579"/>
              <a:gd name="connsiteY2" fmla="*/ 76021 h 1786873"/>
              <a:gd name="connsiteX3" fmla="*/ 6312690 w 6376579"/>
              <a:gd name="connsiteY3" fmla="*/ 842350 h 1786873"/>
              <a:gd name="connsiteX4" fmla="*/ 3156345 w 6376579"/>
              <a:gd name="connsiteY4" fmla="*/ 1786873 h 1786873"/>
              <a:gd name="connsiteX5" fmla="*/ 0 w 6376579"/>
              <a:gd name="connsiteY5" fmla="*/ 842350 h 1786873"/>
              <a:gd name="connsiteX6" fmla="*/ 1519666 w 6376579"/>
              <a:gd name="connsiteY6" fmla="*/ 34569 h 1786873"/>
              <a:gd name="connsiteX7" fmla="*/ 1745319 w 6376579"/>
              <a:gd name="connsiteY7" fmla="*/ 0 h 1786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76579" h="1786873">
                <a:moveTo>
                  <a:pt x="4737403" y="17872"/>
                </a:moveTo>
                <a:lnTo>
                  <a:pt x="4900361" y="38297"/>
                </a:lnTo>
                <a:cubicBezTo>
                  <a:pt x="4984641" y="50138"/>
                  <a:pt x="5064987" y="62736"/>
                  <a:pt x="5141482" y="76021"/>
                </a:cubicBezTo>
                <a:cubicBezTo>
                  <a:pt x="6212409" y="262008"/>
                  <a:pt x="6528422" y="582511"/>
                  <a:pt x="6312690" y="842350"/>
                </a:cubicBezTo>
                <a:cubicBezTo>
                  <a:pt x="6066141" y="1139309"/>
                  <a:pt x="4899546" y="1786873"/>
                  <a:pt x="3156345" y="1786873"/>
                </a:cubicBezTo>
                <a:cubicBezTo>
                  <a:pt x="1413144" y="1786873"/>
                  <a:pt x="0" y="1363996"/>
                  <a:pt x="0" y="842350"/>
                </a:cubicBezTo>
                <a:cubicBezTo>
                  <a:pt x="0" y="500021"/>
                  <a:pt x="608590" y="200226"/>
                  <a:pt x="1519666" y="34569"/>
                </a:cubicBezTo>
                <a:lnTo>
                  <a:pt x="1745319" y="0"/>
                </a:lnTo>
              </a:path>
            </a:pathLst>
          </a:custGeom>
          <a:noFill/>
          <a:ln w="50800" cap="flat" cmpd="sng" algn="ctr">
            <a:gradFill>
              <a:gsLst>
                <a:gs pos="0">
                  <a:srgbClr val="0394FC">
                    <a:alpha val="0"/>
                  </a:srgbClr>
                </a:gs>
                <a:gs pos="72000">
                  <a:srgbClr val="0394FC"/>
                </a:gs>
                <a:gs pos="47000">
                  <a:srgbClr val="0394FC">
                    <a:lumMod val="45000"/>
                    <a:lumOff val="55000"/>
                  </a:srgbClr>
                </a:gs>
                <a:gs pos="100000">
                  <a:srgbClr val="0394FC"/>
                </a:gs>
              </a:gsLst>
              <a:lin ang="5400000" scaled="1"/>
            </a:gra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7" name="矩形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4C16A81-72D6-40A5-9CA6-980A6E7DB28D}"/>
              </a:ext>
            </a:extLst>
          </p:cNvPr>
          <p:cNvSpPr/>
          <p:nvPr/>
        </p:nvSpPr>
        <p:spPr>
          <a:xfrm>
            <a:off x="7621787" y="3615330"/>
            <a:ext cx="3074255" cy="461665"/>
          </a:xfrm>
          <a:prstGeom prst="rect">
            <a:avLst/>
          </a:prstGeom>
        </p:spPr>
        <p:txBody>
          <a:bodyPr wrap="square">
            <a:spAutoFit/>
          </a:bodyPr>
          <a:lstStyle/>
          <a:p>
            <a:r>
              <a:rPr lang="en-US" sz="1200" dirty="0">
                <a:solidFill>
                  <a:srgbClr val="FFFFFF"/>
                </a:solidFill>
                <a:latin typeface="LMSans9-Regular"/>
                <a:ea typeface="华文细黑"/>
              </a:rPr>
              <a:t>Provide a rich platform to study fundamentally new, exciting nonlinear phenomena</a:t>
            </a:r>
            <a:endParaRPr lang="en-US" sz="1200" dirty="0">
              <a:solidFill>
                <a:srgbClr val="FFFFFF"/>
              </a:solidFill>
              <a:latin typeface="Hans Kendrick V4"/>
              <a:ea typeface="华文细黑"/>
            </a:endParaRPr>
          </a:p>
        </p:txBody>
      </p:sp>
      <p:sp>
        <p:nvSpPr>
          <p:cNvPr id="8" name="矩形 4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43B2F53-4E97-4249-9A13-C8E2A5A777E7}"/>
              </a:ext>
            </a:extLst>
          </p:cNvPr>
          <p:cNvSpPr/>
          <p:nvPr/>
        </p:nvSpPr>
        <p:spPr>
          <a:xfrm>
            <a:off x="7126853" y="4853571"/>
            <a:ext cx="2456297" cy="461665"/>
          </a:xfrm>
          <a:prstGeom prst="rect">
            <a:avLst/>
          </a:prstGeom>
        </p:spPr>
        <p:txBody>
          <a:bodyPr wrap="square">
            <a:spAutoFit/>
          </a:bodyPr>
          <a:lstStyle/>
          <a:p>
            <a:r>
              <a:rPr lang="en-US" sz="1200" dirty="0">
                <a:solidFill>
                  <a:srgbClr val="FFFFFF"/>
                </a:solidFill>
                <a:latin typeface="LMSans9-Regular"/>
                <a:ea typeface="华文细黑"/>
              </a:rPr>
              <a:t>Nonlinear optical dynamics in MMFs remain largely unexplored</a:t>
            </a:r>
            <a:endParaRPr lang="en-US" sz="1200" dirty="0">
              <a:solidFill>
                <a:srgbClr val="FFFFFF"/>
              </a:solidFill>
              <a:latin typeface="Hans Kendrick V4"/>
              <a:ea typeface="华文细黑"/>
            </a:endParaRPr>
          </a:p>
        </p:txBody>
      </p:sp>
      <p:sp>
        <p:nvSpPr>
          <p:cNvPr id="9" name="矩形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646F2D1-BB21-408E-9E08-3D2CA5039FC6}"/>
              </a:ext>
            </a:extLst>
          </p:cNvPr>
          <p:cNvSpPr/>
          <p:nvPr/>
        </p:nvSpPr>
        <p:spPr>
          <a:xfrm>
            <a:off x="3832996" y="5490354"/>
            <a:ext cx="2171708" cy="461665"/>
          </a:xfrm>
          <a:prstGeom prst="rect">
            <a:avLst/>
          </a:prstGeom>
        </p:spPr>
        <p:txBody>
          <a:bodyPr wrap="square">
            <a:spAutoFit/>
          </a:bodyPr>
          <a:lstStyle/>
          <a:p>
            <a:r>
              <a:rPr lang="en-US" sz="1200" dirty="0">
                <a:solidFill>
                  <a:srgbClr val="FFFFFF"/>
                </a:solidFill>
                <a:latin typeface="LMSans9-Regular"/>
                <a:ea typeface="华文细黑"/>
              </a:rPr>
              <a:t>They can potentially lead to high-brightness tunable sources</a:t>
            </a:r>
            <a:endParaRPr lang="en-US" sz="1200" dirty="0">
              <a:solidFill>
                <a:srgbClr val="FFFFFF"/>
              </a:solidFill>
              <a:latin typeface="Hans Kendrick V4"/>
              <a:ea typeface="华文细黑"/>
            </a:endParaRPr>
          </a:p>
        </p:txBody>
      </p:sp>
      <p:sp>
        <p:nvSpPr>
          <p:cNvPr id="10" name="矩形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C74995A-DBE1-4B3E-AB6B-45A3929756DF}"/>
              </a:ext>
            </a:extLst>
          </p:cNvPr>
          <p:cNvSpPr/>
          <p:nvPr/>
        </p:nvSpPr>
        <p:spPr>
          <a:xfrm>
            <a:off x="1599191" y="4436848"/>
            <a:ext cx="2285202" cy="461665"/>
          </a:xfrm>
          <a:prstGeom prst="rect">
            <a:avLst/>
          </a:prstGeom>
        </p:spPr>
        <p:txBody>
          <a:bodyPr wrap="square">
            <a:spAutoFit/>
          </a:bodyPr>
          <a:lstStyle/>
          <a:p>
            <a:r>
              <a:rPr lang="en-US" sz="1200" dirty="0">
                <a:solidFill>
                  <a:srgbClr val="FFFFFF"/>
                </a:solidFill>
                <a:latin typeface="LMSans9-Regular"/>
                <a:ea typeface="华文细黑"/>
              </a:rPr>
              <a:t>Large core areas can lead to high power handling capabilities</a:t>
            </a:r>
            <a:endParaRPr lang="en-US" sz="1200" dirty="0">
              <a:solidFill>
                <a:srgbClr val="FFFFFF"/>
              </a:solidFill>
              <a:latin typeface="Hans Kendrick V4"/>
              <a:ea typeface="华文细黑"/>
            </a:endParaRPr>
          </a:p>
        </p:txBody>
      </p:sp>
      <p:sp>
        <p:nvSpPr>
          <p:cNvPr id="11" name="矩形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B65AAA3-F8AB-4726-AA29-DFBF6C370BEC}"/>
              </a:ext>
            </a:extLst>
          </p:cNvPr>
          <p:cNvSpPr/>
          <p:nvPr/>
        </p:nvSpPr>
        <p:spPr>
          <a:xfrm>
            <a:off x="541639" y="2289398"/>
            <a:ext cx="3266751" cy="276999"/>
          </a:xfrm>
          <a:prstGeom prst="rect">
            <a:avLst/>
          </a:prstGeom>
        </p:spPr>
        <p:txBody>
          <a:bodyPr wrap="square">
            <a:spAutoFit/>
          </a:bodyPr>
          <a:lstStyle/>
          <a:p>
            <a:r>
              <a:rPr lang="en-US" sz="1200" dirty="0">
                <a:solidFill>
                  <a:srgbClr val="FFFFFF"/>
                </a:solidFill>
                <a:latin typeface="LMSans9-Regular"/>
                <a:ea typeface="华文细黑"/>
              </a:rPr>
              <a:t>Space Division Multiplexing in MMF Systems</a:t>
            </a:r>
            <a:endParaRPr lang="en-US" sz="1200" dirty="0">
              <a:solidFill>
                <a:srgbClr val="FFFFFF"/>
              </a:solidFill>
              <a:latin typeface="Hans Kendrick V4"/>
              <a:ea typeface="华文细黑"/>
            </a:endParaRPr>
          </a:p>
        </p:txBody>
      </p:sp>
      <p:sp>
        <p:nvSpPr>
          <p:cNvPr id="12" name="矩形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192B667-CAB9-4AEF-8772-8F8BE75F1619}"/>
              </a:ext>
            </a:extLst>
          </p:cNvPr>
          <p:cNvSpPr/>
          <p:nvPr/>
        </p:nvSpPr>
        <p:spPr>
          <a:xfrm>
            <a:off x="793068" y="2607291"/>
            <a:ext cx="4176414" cy="276999"/>
          </a:xfrm>
          <a:prstGeom prst="rect">
            <a:avLst/>
          </a:prstGeom>
        </p:spPr>
        <p:txBody>
          <a:bodyPr wrap="square">
            <a:spAutoFit/>
          </a:bodyPr>
          <a:lstStyle/>
          <a:p>
            <a:r>
              <a:rPr lang="en-US" sz="1200" dirty="0">
                <a:solidFill>
                  <a:srgbClr val="FFFFFF"/>
                </a:solidFill>
                <a:latin typeface="LMSans9-Regular"/>
                <a:ea typeface="华文细黑"/>
              </a:rPr>
              <a:t>Precisely engineered GI-MMFs can now be realized</a:t>
            </a:r>
            <a:endParaRPr lang="en-US" sz="1200" dirty="0">
              <a:solidFill>
                <a:srgbClr val="FFFFFF"/>
              </a:solidFill>
              <a:latin typeface="Hans Kendrick V4"/>
              <a:ea typeface="华文细黑"/>
            </a:endParaRPr>
          </a:p>
        </p:txBody>
      </p:sp>
      <p:pic>
        <p:nvPicPr>
          <p:cNvPr id="13" name="图片 32">
            <a:extLst>
              <a:ext uri="{FF2B5EF4-FFF2-40B4-BE49-F238E27FC236}">
                <a16:creationId xmlns:a16="http://schemas.microsoft.com/office/drawing/2014/main" id="{B6828C07-63EA-4DFD-8DB1-97BA45243B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0774" y="1502464"/>
            <a:ext cx="1392059" cy="1022294"/>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14" name="图片 32">
            <a:extLst>
              <a:ext uri="{FF2B5EF4-FFF2-40B4-BE49-F238E27FC236}">
                <a16:creationId xmlns:a16="http://schemas.microsoft.com/office/drawing/2014/main" id="{7677715C-38D4-4688-8F27-BA5E0D4F8B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5148" y="3682149"/>
            <a:ext cx="1360595" cy="1171422"/>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15" name="图片 32">
            <a:extLst>
              <a:ext uri="{FF2B5EF4-FFF2-40B4-BE49-F238E27FC236}">
                <a16:creationId xmlns:a16="http://schemas.microsoft.com/office/drawing/2014/main" id="{9C42F56C-7831-4A17-83B9-C7CD814FDA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23190" y="1452760"/>
            <a:ext cx="1412545" cy="1052921"/>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
        <p:nvSpPr>
          <p:cNvPr id="16" name="矩形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61A1D64-3AA7-4C24-BEFD-316187D424BF}"/>
              </a:ext>
            </a:extLst>
          </p:cNvPr>
          <p:cNvSpPr/>
          <p:nvPr/>
        </p:nvSpPr>
        <p:spPr>
          <a:xfrm>
            <a:off x="1402070" y="1859018"/>
            <a:ext cx="3266751" cy="338554"/>
          </a:xfrm>
          <a:prstGeom prst="rect">
            <a:avLst/>
          </a:prstGeom>
        </p:spPr>
        <p:txBody>
          <a:bodyPr wrap="square">
            <a:spAutoFit/>
          </a:bodyPr>
          <a:lstStyle/>
          <a:p>
            <a:r>
              <a:rPr lang="en-US" sz="1600" dirty="0">
                <a:solidFill>
                  <a:srgbClr val="FFFF00"/>
                </a:solidFill>
                <a:latin typeface="LMSans9-Regular"/>
                <a:ea typeface="华文细黑"/>
              </a:rPr>
              <a:t>Progress</a:t>
            </a:r>
            <a:endParaRPr lang="en-US" sz="1200" dirty="0">
              <a:solidFill>
                <a:srgbClr val="FFFF00"/>
              </a:solidFill>
              <a:latin typeface="Hans Kendrick V4"/>
              <a:ea typeface="华文细黑"/>
            </a:endParaRPr>
          </a:p>
        </p:txBody>
      </p:sp>
      <p:sp>
        <p:nvSpPr>
          <p:cNvPr id="17" name="矩形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986BDBA-74BB-4CC1-8DD3-8BF55A11A7A2}"/>
              </a:ext>
            </a:extLst>
          </p:cNvPr>
          <p:cNvSpPr/>
          <p:nvPr/>
        </p:nvSpPr>
        <p:spPr>
          <a:xfrm>
            <a:off x="4544111" y="3219723"/>
            <a:ext cx="2402668" cy="338554"/>
          </a:xfrm>
          <a:prstGeom prst="rect">
            <a:avLst/>
          </a:prstGeom>
        </p:spPr>
        <p:txBody>
          <a:bodyPr wrap="square">
            <a:spAutoFit/>
          </a:bodyPr>
          <a:lstStyle/>
          <a:p>
            <a:pPr algn="ctr"/>
            <a:r>
              <a:rPr lang="en-US" sz="1600" dirty="0">
                <a:solidFill>
                  <a:srgbClr val="FFFF00"/>
                </a:solidFill>
                <a:latin typeface="LMSans9-Regular"/>
                <a:ea typeface="华文细黑"/>
              </a:rPr>
              <a:t>Why are they important?</a:t>
            </a:r>
            <a:endParaRPr lang="en-US" sz="1200" dirty="0">
              <a:solidFill>
                <a:srgbClr val="FFFF00"/>
              </a:solidFill>
              <a:latin typeface="Hans Kendrick V4"/>
              <a:ea typeface="华文细黑"/>
            </a:endParaRPr>
          </a:p>
        </p:txBody>
      </p:sp>
      <p:pic>
        <p:nvPicPr>
          <p:cNvPr id="18" name="图片 32">
            <a:extLst>
              <a:ext uri="{FF2B5EF4-FFF2-40B4-BE49-F238E27FC236}">
                <a16:creationId xmlns:a16="http://schemas.microsoft.com/office/drawing/2014/main" id="{BEF75B25-5F27-439C-9B48-B32E7861B0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03396" y="1431258"/>
            <a:ext cx="1893515" cy="1153000"/>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Tree>
    <p:extLst>
      <p:ext uri="{BB962C8B-B14F-4D97-AF65-F5344CB8AC3E}">
        <p14:creationId xmlns:p14="http://schemas.microsoft.com/office/powerpoint/2010/main" val="1448007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7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750"/>
                                        <p:tgtEl>
                                          <p:spTgt spid="8"/>
                                        </p:tgtEl>
                                      </p:cBhvr>
                                    </p:animEffect>
                                  </p:childTnLst>
                                </p:cTn>
                              </p:par>
                              <p:par>
                                <p:cTn id="11" presetID="10" presetClass="entr" presetSubtype="0" fill="hold" grpId="0" nodeType="withEffect">
                                  <p:stCondLst>
                                    <p:cond delay="17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4000"/>
                                        <p:tgtEl>
                                          <p:spTgt spid="5"/>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4000"/>
                                        <p:tgtEl>
                                          <p:spTgt spid="4"/>
                                        </p:tgtEl>
                                      </p:cBhvr>
                                    </p:animEffect>
                                  </p:childTnLst>
                                </p:cTn>
                              </p:par>
                              <p:par>
                                <p:cTn id="23" presetID="10" presetClass="entr" presetSubtype="0" fill="hold" grpId="0" nodeType="withEffect">
                                  <p:stCondLst>
                                    <p:cond delay="175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750"/>
                                        <p:tgtEl>
                                          <p:spTgt spid="10"/>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75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750"/>
                                        <p:tgtEl>
                                          <p:spTgt spid="13"/>
                                        </p:tgtEl>
                                      </p:cBhvr>
                                    </p:animEffect>
                                  </p:childTnLst>
                                </p:cTn>
                              </p:par>
                              <p:par>
                                <p:cTn id="35" presetID="63" presetClass="path" presetSubtype="0" decel="50000" fill="hold" nodeType="withEffect">
                                  <p:stCondLst>
                                    <p:cond delay="0"/>
                                  </p:stCondLst>
                                  <p:childTnLst>
                                    <p:animMotion origin="layout" path="M 0.01524 1.48148E-6 L -0.10885 1.48148E-6 " pathEditMode="relative" rAng="0" ptsTypes="AA">
                                      <p:cBhvr>
                                        <p:cTn id="36" dur="750" spd="-100000" fill="hold"/>
                                        <p:tgtEl>
                                          <p:spTgt spid="13"/>
                                        </p:tgtEl>
                                        <p:attrNameLst>
                                          <p:attrName>ppt_x</p:attrName>
                                          <p:attrName>ppt_y</p:attrName>
                                        </p:attrNameLst>
                                      </p:cBhvr>
                                      <p:rCtr x="-6211" y="0"/>
                                    </p:animMotion>
                                  </p:childTnLst>
                                </p:cTn>
                              </p:par>
                              <p:par>
                                <p:cTn id="37" presetID="35" presetClass="path" presetSubtype="0" decel="50000" fill="hold" nodeType="withEffect">
                                  <p:stCondLst>
                                    <p:cond delay="750"/>
                                  </p:stCondLst>
                                  <p:childTnLst>
                                    <p:animMotion origin="layout" path="M 0.01602 1.48148E-6 L -4.375E-6 1.48148E-6 " pathEditMode="relative" rAng="0" ptsTypes="AA">
                                      <p:cBhvr>
                                        <p:cTn id="38" dur="750" fill="hold"/>
                                        <p:tgtEl>
                                          <p:spTgt spid="13"/>
                                        </p:tgtEl>
                                        <p:attrNameLst>
                                          <p:attrName>ppt_x</p:attrName>
                                          <p:attrName>ppt_y</p:attrName>
                                        </p:attrNameLst>
                                      </p:cBhvr>
                                      <p:rCtr x="-807" y="0"/>
                                    </p:animMotion>
                                  </p:childTnLst>
                                </p:cTn>
                              </p:par>
                              <p:par>
                                <p:cTn id="39" presetID="10"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750"/>
                                        <p:tgtEl>
                                          <p:spTgt spid="14"/>
                                        </p:tgtEl>
                                      </p:cBhvr>
                                    </p:animEffect>
                                  </p:childTnLst>
                                </p:cTn>
                              </p:par>
                              <p:par>
                                <p:cTn id="42" presetID="63" presetClass="path" presetSubtype="0" decel="50000" fill="hold" nodeType="withEffect">
                                  <p:stCondLst>
                                    <p:cond delay="0"/>
                                  </p:stCondLst>
                                  <p:childTnLst>
                                    <p:animMotion origin="layout" path="M 0.01523 -2.96296E-6 L -0.10886 -2.96296E-6 " pathEditMode="relative" rAng="0" ptsTypes="AA">
                                      <p:cBhvr>
                                        <p:cTn id="43" dur="750" spd="-100000" fill="hold"/>
                                        <p:tgtEl>
                                          <p:spTgt spid="14"/>
                                        </p:tgtEl>
                                        <p:attrNameLst>
                                          <p:attrName>ppt_x</p:attrName>
                                          <p:attrName>ppt_y</p:attrName>
                                        </p:attrNameLst>
                                      </p:cBhvr>
                                      <p:rCtr x="-6211" y="0"/>
                                    </p:animMotion>
                                  </p:childTnLst>
                                </p:cTn>
                              </p:par>
                              <p:par>
                                <p:cTn id="44" presetID="35" presetClass="path" presetSubtype="0" decel="50000" fill="hold" nodeType="withEffect">
                                  <p:stCondLst>
                                    <p:cond delay="750"/>
                                  </p:stCondLst>
                                  <p:childTnLst>
                                    <p:animMotion origin="layout" path="M 0.01601 -2.96296E-6 L 2.5E-6 -2.96296E-6 " pathEditMode="relative" rAng="0" ptsTypes="AA">
                                      <p:cBhvr>
                                        <p:cTn id="45" dur="750" fill="hold"/>
                                        <p:tgtEl>
                                          <p:spTgt spid="14"/>
                                        </p:tgtEl>
                                        <p:attrNameLst>
                                          <p:attrName>ppt_x</p:attrName>
                                          <p:attrName>ppt_y</p:attrName>
                                        </p:attrNameLst>
                                      </p:cBhvr>
                                      <p:rCtr x="-807" y="0"/>
                                    </p:animMotion>
                                  </p:childTnLst>
                                </p:cTn>
                              </p:par>
                              <p:par>
                                <p:cTn id="46" presetID="10"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750"/>
                                        <p:tgtEl>
                                          <p:spTgt spid="15"/>
                                        </p:tgtEl>
                                      </p:cBhvr>
                                    </p:animEffect>
                                  </p:childTnLst>
                                </p:cTn>
                              </p:par>
                              <p:par>
                                <p:cTn id="49" presetID="63" presetClass="path" presetSubtype="0" decel="50000" fill="hold" nodeType="withEffect">
                                  <p:stCondLst>
                                    <p:cond delay="0"/>
                                  </p:stCondLst>
                                  <p:childTnLst>
                                    <p:animMotion origin="layout" path="M 0.01523 4.07407E-6 L -0.10886 4.07407E-6 " pathEditMode="relative" rAng="0" ptsTypes="AA">
                                      <p:cBhvr>
                                        <p:cTn id="50" dur="750" spd="-100000" fill="hold"/>
                                        <p:tgtEl>
                                          <p:spTgt spid="15"/>
                                        </p:tgtEl>
                                        <p:attrNameLst>
                                          <p:attrName>ppt_x</p:attrName>
                                          <p:attrName>ppt_y</p:attrName>
                                        </p:attrNameLst>
                                      </p:cBhvr>
                                      <p:rCtr x="-6211" y="0"/>
                                    </p:animMotion>
                                  </p:childTnLst>
                                </p:cTn>
                              </p:par>
                              <p:par>
                                <p:cTn id="51" presetID="35" presetClass="path" presetSubtype="0" decel="50000" fill="hold" nodeType="withEffect">
                                  <p:stCondLst>
                                    <p:cond delay="750"/>
                                  </p:stCondLst>
                                  <p:childTnLst>
                                    <p:animMotion origin="layout" path="M 0.01601 4.07407E-6 L 3.75E-6 4.07407E-6 " pathEditMode="relative" rAng="0" ptsTypes="AA">
                                      <p:cBhvr>
                                        <p:cTn id="52" dur="750" fill="hold"/>
                                        <p:tgtEl>
                                          <p:spTgt spid="15"/>
                                        </p:tgtEl>
                                        <p:attrNameLst>
                                          <p:attrName>ppt_x</p:attrName>
                                          <p:attrName>ppt_y</p:attrName>
                                        </p:attrNameLst>
                                      </p:cBhvr>
                                      <p:rCtr x="-807" y="0"/>
                                    </p:animMotion>
                                  </p:childTnLst>
                                </p:cTn>
                              </p:par>
                              <p:par>
                                <p:cTn id="53" presetID="10" presetClass="entr" presetSubtype="0" fill="hold" grpId="0" nodeType="withEffect">
                                  <p:stCondLst>
                                    <p:cond delay="175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50"/>
                                        <p:tgtEl>
                                          <p:spTgt spid="16"/>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750"/>
                                        <p:tgtEl>
                                          <p:spTgt spid="17"/>
                                        </p:tgtEl>
                                      </p:cBhvr>
                                    </p:animEffect>
                                  </p:childTnLst>
                                </p:cTn>
                              </p:par>
                              <p:par>
                                <p:cTn id="59" presetID="10" presetClass="entr" presetSubtype="0"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750"/>
                                        <p:tgtEl>
                                          <p:spTgt spid="18"/>
                                        </p:tgtEl>
                                      </p:cBhvr>
                                    </p:animEffect>
                                  </p:childTnLst>
                                </p:cTn>
                              </p:par>
                              <p:par>
                                <p:cTn id="62" presetID="63" presetClass="path" presetSubtype="0" decel="50000" fill="hold" nodeType="withEffect">
                                  <p:stCondLst>
                                    <p:cond delay="0"/>
                                  </p:stCondLst>
                                  <p:childTnLst>
                                    <p:animMotion origin="layout" path="M 0.01524 -4.07407E-6 L -0.10885 -4.07407E-6 " pathEditMode="relative" rAng="0" ptsTypes="AA">
                                      <p:cBhvr>
                                        <p:cTn id="63" dur="750" spd="-100000" fill="hold"/>
                                        <p:tgtEl>
                                          <p:spTgt spid="18"/>
                                        </p:tgtEl>
                                        <p:attrNameLst>
                                          <p:attrName>ppt_x</p:attrName>
                                          <p:attrName>ppt_y</p:attrName>
                                        </p:attrNameLst>
                                      </p:cBhvr>
                                      <p:rCtr x="-6211" y="0"/>
                                    </p:animMotion>
                                  </p:childTnLst>
                                </p:cTn>
                              </p:par>
                              <p:par>
                                <p:cTn id="64" presetID="35" presetClass="path" presetSubtype="0" decel="50000" fill="hold" nodeType="withEffect">
                                  <p:stCondLst>
                                    <p:cond delay="750"/>
                                  </p:stCondLst>
                                  <p:childTnLst>
                                    <p:animMotion origin="layout" path="M 0.01602 -4.07407E-6 L -3.75E-6 -4.07407E-6 " pathEditMode="relative" rAng="0" ptsTypes="AA">
                                      <p:cBhvr>
                                        <p:cTn id="65" dur="750" fill="hold"/>
                                        <p:tgtEl>
                                          <p:spTgt spid="18"/>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p:bldP spid="12" grpId="0"/>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1C4D5-78A3-4A65-9A56-7A0534AF791F}"/>
              </a:ext>
            </a:extLst>
          </p:cNvPr>
          <p:cNvSpPr>
            <a:spLocks noGrp="1"/>
          </p:cNvSpPr>
          <p:nvPr>
            <p:ph type="title"/>
          </p:nvPr>
        </p:nvSpPr>
        <p:spPr/>
        <p:txBody>
          <a:bodyPr/>
          <a:lstStyle/>
          <a:p>
            <a:r>
              <a:rPr lang="en-US" dirty="0"/>
              <a:t>Exploiting synthetic space for experiments</a:t>
            </a:r>
            <a:endParaRPr lang="de-DE" dirty="0"/>
          </a:p>
        </p:txBody>
      </p:sp>
      <p:grpSp>
        <p:nvGrpSpPr>
          <p:cNvPr id="6" name="Group 5">
            <a:extLst>
              <a:ext uri="{FF2B5EF4-FFF2-40B4-BE49-F238E27FC236}">
                <a16:creationId xmlns:a16="http://schemas.microsoft.com/office/drawing/2014/main" id="{4683FCF8-7437-4429-BE79-F1A94460C788}"/>
              </a:ext>
            </a:extLst>
          </p:cNvPr>
          <p:cNvGrpSpPr/>
          <p:nvPr/>
        </p:nvGrpSpPr>
        <p:grpSpPr>
          <a:xfrm>
            <a:off x="400536" y="1278089"/>
            <a:ext cx="3788229" cy="686008"/>
            <a:chOff x="353883" y="1175453"/>
            <a:chExt cx="3788229" cy="686008"/>
          </a:xfrm>
        </p:grpSpPr>
        <p:sp>
          <p:nvSpPr>
            <p:cNvPr id="5" name="Oval 4">
              <a:extLst>
                <a:ext uri="{FF2B5EF4-FFF2-40B4-BE49-F238E27FC236}">
                  <a16:creationId xmlns:a16="http://schemas.microsoft.com/office/drawing/2014/main" id="{556E0E35-8F0E-46D2-9AA0-CFF8D52AB1A5}"/>
                </a:ext>
              </a:extLst>
            </p:cNvPr>
            <p:cNvSpPr/>
            <p:nvPr/>
          </p:nvSpPr>
          <p:spPr>
            <a:xfrm>
              <a:off x="353883" y="1175453"/>
              <a:ext cx="3788229" cy="6860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TextBox 3">
              <a:extLst>
                <a:ext uri="{FF2B5EF4-FFF2-40B4-BE49-F238E27FC236}">
                  <a16:creationId xmlns:a16="http://schemas.microsoft.com/office/drawing/2014/main" id="{9843401A-D0D2-43DE-BBE1-A88DA9AFCAE5}"/>
                </a:ext>
              </a:extLst>
            </p:cNvPr>
            <p:cNvSpPr txBox="1"/>
            <p:nvPr/>
          </p:nvSpPr>
          <p:spPr>
            <a:xfrm>
              <a:off x="625148" y="1287624"/>
              <a:ext cx="3245697" cy="461665"/>
            </a:xfrm>
            <a:prstGeom prst="rect">
              <a:avLst/>
            </a:prstGeom>
            <a:noFill/>
          </p:spPr>
          <p:txBody>
            <a:bodyPr wrap="none" rtlCol="0">
              <a:spAutoFit/>
            </a:bodyPr>
            <a:lstStyle/>
            <a:p>
              <a:pPr algn="ctr"/>
              <a:r>
                <a:rPr lang="en-US" sz="2400" dirty="0">
                  <a:solidFill>
                    <a:schemeClr val="bg1"/>
                  </a:solidFill>
                </a:rPr>
                <a:t>Optical thermodynamics</a:t>
              </a:r>
              <a:endParaRPr lang="de-DE" sz="2400" dirty="0">
                <a:solidFill>
                  <a:schemeClr val="bg1"/>
                </a:solidFill>
              </a:endParaRPr>
            </a:p>
          </p:txBody>
        </p:sp>
      </p:grpSp>
      <p:cxnSp>
        <p:nvCxnSpPr>
          <p:cNvPr id="8" name="Straight Arrow Connector 7">
            <a:extLst>
              <a:ext uri="{FF2B5EF4-FFF2-40B4-BE49-F238E27FC236}">
                <a16:creationId xmlns:a16="http://schemas.microsoft.com/office/drawing/2014/main" id="{A62DC239-4984-4155-951D-B49D65A42BA6}"/>
              </a:ext>
            </a:extLst>
          </p:cNvPr>
          <p:cNvCxnSpPr>
            <a:cxnSpLocks/>
          </p:cNvCxnSpPr>
          <p:nvPr/>
        </p:nvCxnSpPr>
        <p:spPr>
          <a:xfrm>
            <a:off x="4005943" y="1621092"/>
            <a:ext cx="985935"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503AC74-4359-4DE4-8001-CEB3883F4298}"/>
              </a:ext>
            </a:extLst>
          </p:cNvPr>
          <p:cNvSpPr txBox="1"/>
          <p:nvPr/>
        </p:nvSpPr>
        <p:spPr>
          <a:xfrm>
            <a:off x="4991878" y="1267149"/>
            <a:ext cx="5942048" cy="707886"/>
          </a:xfrm>
          <a:prstGeom prst="rect">
            <a:avLst/>
          </a:prstGeom>
          <a:noFill/>
          <a:ln>
            <a:solidFill>
              <a:schemeClr val="accent1"/>
            </a:solidFill>
          </a:ln>
        </p:spPr>
        <p:txBody>
          <a:bodyPr wrap="square" rtlCol="0">
            <a:spAutoFit/>
          </a:bodyPr>
          <a:lstStyle/>
          <a:p>
            <a:pPr algn="ctr"/>
            <a:r>
              <a:rPr lang="en-US" sz="2000" dirty="0"/>
              <a:t>It is a recent theory to understand and predict the complex nonlinear response of a multimode system.</a:t>
            </a:r>
            <a:endParaRPr lang="de-DE" sz="2000" dirty="0"/>
          </a:p>
        </p:txBody>
      </p:sp>
      <p:grpSp>
        <p:nvGrpSpPr>
          <p:cNvPr id="7" name="Group 6">
            <a:extLst>
              <a:ext uri="{FF2B5EF4-FFF2-40B4-BE49-F238E27FC236}">
                <a16:creationId xmlns:a16="http://schemas.microsoft.com/office/drawing/2014/main" id="{4DF58982-67C5-439C-83FA-5F9FB9A891F5}"/>
              </a:ext>
            </a:extLst>
          </p:cNvPr>
          <p:cNvGrpSpPr/>
          <p:nvPr/>
        </p:nvGrpSpPr>
        <p:grpSpPr>
          <a:xfrm>
            <a:off x="288449" y="2071225"/>
            <a:ext cx="6715243" cy="3783417"/>
            <a:chOff x="288449" y="2071225"/>
            <a:chExt cx="6715243" cy="3783417"/>
          </a:xfrm>
        </p:grpSpPr>
        <p:grpSp>
          <p:nvGrpSpPr>
            <p:cNvPr id="14" name="Grupo 19">
              <a:extLst>
                <a:ext uri="{FF2B5EF4-FFF2-40B4-BE49-F238E27FC236}">
                  <a16:creationId xmlns:a16="http://schemas.microsoft.com/office/drawing/2014/main" id="{C2DA21A3-972D-4392-8DCC-EAD0DBA9FDD2}"/>
                </a:ext>
              </a:extLst>
            </p:cNvPr>
            <p:cNvGrpSpPr/>
            <p:nvPr/>
          </p:nvGrpSpPr>
          <p:grpSpPr>
            <a:xfrm>
              <a:off x="288449" y="2782668"/>
              <a:ext cx="6715243" cy="3071974"/>
              <a:chOff x="639362" y="2602063"/>
              <a:chExt cx="7549380" cy="3747307"/>
            </a:xfrm>
          </p:grpSpPr>
          <p:pic>
            <p:nvPicPr>
              <p:cNvPr id="15" name="Picture 5">
                <a:extLst>
                  <a:ext uri="{FF2B5EF4-FFF2-40B4-BE49-F238E27FC236}">
                    <a16:creationId xmlns:a16="http://schemas.microsoft.com/office/drawing/2014/main" id="{91D4F6C4-96C0-472D-BD1C-57E683EC2142}"/>
                  </a:ext>
                </a:extLst>
              </p:cNvPr>
              <p:cNvPicPr>
                <a:picLocks noChangeAspect="1"/>
              </p:cNvPicPr>
              <p:nvPr/>
            </p:nvPicPr>
            <p:blipFill>
              <a:blip r:embed="rId3"/>
              <a:stretch>
                <a:fillRect/>
              </a:stretch>
            </p:blipFill>
            <p:spPr>
              <a:xfrm>
                <a:off x="639362" y="2602063"/>
                <a:ext cx="7549380" cy="3312368"/>
              </a:xfrm>
              <a:prstGeom prst="rect">
                <a:avLst/>
              </a:prstGeom>
            </p:spPr>
          </p:pic>
          <p:sp>
            <p:nvSpPr>
              <p:cNvPr id="16" name="Retângulo 10">
                <a:extLst>
                  <a:ext uri="{FF2B5EF4-FFF2-40B4-BE49-F238E27FC236}">
                    <a16:creationId xmlns:a16="http://schemas.microsoft.com/office/drawing/2014/main" id="{0A23E34D-0488-42E7-8DFD-557BFED5E842}"/>
                  </a:ext>
                </a:extLst>
              </p:cNvPr>
              <p:cNvSpPr/>
              <p:nvPr/>
            </p:nvSpPr>
            <p:spPr>
              <a:xfrm>
                <a:off x="985166" y="5936389"/>
                <a:ext cx="5994320" cy="412981"/>
              </a:xfrm>
              <a:prstGeom prst="rect">
                <a:avLst/>
              </a:prstGeom>
            </p:spPr>
            <p:txBody>
              <a:bodyPr wrap="square">
                <a:spAutoFit/>
              </a:bodyPr>
              <a:lstStyle/>
              <a:p>
                <a:r>
                  <a:rPr lang="en-US" sz="1600" dirty="0">
                    <a:latin typeface="Times New Roman" panose="02020603050405020304" pitchFamily="18" charset="0"/>
                    <a:ea typeface="Times New Roman" panose="02020603050405020304" pitchFamily="18" charset="0"/>
                    <a:cs typeface="Times New Roman" panose="02020603050405020304" pitchFamily="18" charset="0"/>
                  </a:rPr>
                  <a:t>L. G. Wright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Nat. Photonics, 2016.</a:t>
                </a:r>
              </a:p>
            </p:txBody>
          </p:sp>
        </p:grpSp>
        <p:cxnSp>
          <p:nvCxnSpPr>
            <p:cNvPr id="12" name="Conector de seta reta 8">
              <a:extLst>
                <a:ext uri="{FF2B5EF4-FFF2-40B4-BE49-F238E27FC236}">
                  <a16:creationId xmlns:a16="http://schemas.microsoft.com/office/drawing/2014/main" id="{CC39A504-BB61-48B5-8509-1C85B878612A}"/>
                </a:ext>
              </a:extLst>
            </p:cNvPr>
            <p:cNvCxnSpPr/>
            <p:nvPr/>
          </p:nvCxnSpPr>
          <p:spPr>
            <a:xfrm>
              <a:off x="1017778" y="2908391"/>
              <a:ext cx="525658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aixaDeTexto 9">
              <a:extLst>
                <a:ext uri="{FF2B5EF4-FFF2-40B4-BE49-F238E27FC236}">
                  <a16:creationId xmlns:a16="http://schemas.microsoft.com/office/drawing/2014/main" id="{7D4855DF-498D-4962-AABD-D958777FB3B2}"/>
                </a:ext>
              </a:extLst>
            </p:cNvPr>
            <p:cNvSpPr txBox="1"/>
            <p:nvPr/>
          </p:nvSpPr>
          <p:spPr>
            <a:xfrm>
              <a:off x="1948270" y="2071225"/>
              <a:ext cx="3575081" cy="830997"/>
            </a:xfrm>
            <a:prstGeom prst="rect">
              <a:avLst/>
            </a:prstGeom>
            <a:noFill/>
          </p:spPr>
          <p:txBody>
            <a:bodyPr wrap="none" rtlCol="0">
              <a:spAutoFit/>
            </a:bodyPr>
            <a:lstStyle/>
            <a:p>
              <a:pPr algn="ctr"/>
              <a:r>
                <a:rPr lang="en-US" sz="2400" dirty="0">
                  <a:latin typeface="Calibri" panose="020F0502020204030204" pitchFamily="34" charset="0"/>
                  <a:cs typeface="Calibri" panose="020F0502020204030204" pitchFamily="34" charset="0"/>
                </a:rPr>
                <a:t>Beam self-cleaning: </a:t>
              </a:r>
            </a:p>
            <a:p>
              <a:pPr algn="ctr"/>
              <a:r>
                <a:rPr lang="en-US" sz="2400" dirty="0">
                  <a:latin typeface="Calibri" panose="020F0502020204030204" pitchFamily="34" charset="0"/>
                  <a:cs typeface="Calibri" panose="020F0502020204030204" pitchFamily="34" charset="0"/>
                </a:rPr>
                <a:t>Increasing the initial power</a:t>
              </a:r>
            </a:p>
          </p:txBody>
        </p:sp>
      </p:grpSp>
      <p:grpSp>
        <p:nvGrpSpPr>
          <p:cNvPr id="9" name="Group 8">
            <a:extLst>
              <a:ext uri="{FF2B5EF4-FFF2-40B4-BE49-F238E27FC236}">
                <a16:creationId xmlns:a16="http://schemas.microsoft.com/office/drawing/2014/main" id="{B227E77E-2D69-4657-9701-DEDEF7A78E91}"/>
              </a:ext>
            </a:extLst>
          </p:cNvPr>
          <p:cNvGrpSpPr/>
          <p:nvPr/>
        </p:nvGrpSpPr>
        <p:grpSpPr>
          <a:xfrm>
            <a:off x="7310892" y="2587061"/>
            <a:ext cx="4007365" cy="830997"/>
            <a:chOff x="7310892" y="2587061"/>
            <a:chExt cx="4007365" cy="830997"/>
          </a:xfrm>
        </p:grpSpPr>
        <p:sp>
          <p:nvSpPr>
            <p:cNvPr id="18" name="TextBox 17">
              <a:extLst>
                <a:ext uri="{FF2B5EF4-FFF2-40B4-BE49-F238E27FC236}">
                  <a16:creationId xmlns:a16="http://schemas.microsoft.com/office/drawing/2014/main" id="{36A56086-2D8F-4FC2-9FBB-B15955EDDF4E}"/>
                </a:ext>
              </a:extLst>
            </p:cNvPr>
            <p:cNvSpPr txBox="1"/>
            <p:nvPr/>
          </p:nvSpPr>
          <p:spPr>
            <a:xfrm>
              <a:off x="7310892" y="2587061"/>
              <a:ext cx="2921514" cy="830997"/>
            </a:xfrm>
            <a:prstGeom prst="rect">
              <a:avLst/>
            </a:prstGeom>
            <a:noFill/>
          </p:spPr>
          <p:txBody>
            <a:bodyPr wrap="square">
              <a:spAutoFit/>
            </a:bodyPr>
            <a:lstStyle/>
            <a:p>
              <a:pPr algn="ctr"/>
              <a:r>
                <a:rPr lang="en-US" sz="2400" dirty="0">
                  <a:latin typeface="Calibri" panose="020F0502020204030204" pitchFamily="34" charset="0"/>
                  <a:cs typeface="Calibri" panose="020F0502020204030204" pitchFamily="34" charset="0"/>
                </a:rPr>
                <a:t>Flow of power to lower-order modes</a:t>
              </a:r>
            </a:p>
          </p:txBody>
        </p:sp>
        <p:grpSp>
          <p:nvGrpSpPr>
            <p:cNvPr id="21" name="Group 20">
              <a:extLst>
                <a:ext uri="{FF2B5EF4-FFF2-40B4-BE49-F238E27FC236}">
                  <a16:creationId xmlns:a16="http://schemas.microsoft.com/office/drawing/2014/main" id="{DCA81F19-F09F-49BF-B965-27F300DABC3B}"/>
                </a:ext>
              </a:extLst>
            </p:cNvPr>
            <p:cNvGrpSpPr/>
            <p:nvPr/>
          </p:nvGrpSpPr>
          <p:grpSpPr>
            <a:xfrm>
              <a:off x="10232408" y="2659557"/>
              <a:ext cx="1085849" cy="686008"/>
              <a:chOff x="9227630" y="4731660"/>
              <a:chExt cx="1085849" cy="686008"/>
            </a:xfrm>
          </p:grpSpPr>
          <p:sp>
            <p:nvSpPr>
              <p:cNvPr id="20" name="Oval 19">
                <a:extLst>
                  <a:ext uri="{FF2B5EF4-FFF2-40B4-BE49-F238E27FC236}">
                    <a16:creationId xmlns:a16="http://schemas.microsoft.com/office/drawing/2014/main" id="{660F2459-D0BC-4A3B-831A-D134A3B8FADF}"/>
                  </a:ext>
                </a:extLst>
              </p:cNvPr>
              <p:cNvSpPr/>
              <p:nvPr/>
            </p:nvSpPr>
            <p:spPr>
              <a:xfrm>
                <a:off x="9227630" y="4731660"/>
                <a:ext cx="1085849" cy="686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Box 18">
                <a:extLst>
                  <a:ext uri="{FF2B5EF4-FFF2-40B4-BE49-F238E27FC236}">
                    <a16:creationId xmlns:a16="http://schemas.microsoft.com/office/drawing/2014/main" id="{8FC9EBC9-ACBA-4C3B-8712-21FE9E75BDF5}"/>
                  </a:ext>
                </a:extLst>
              </p:cNvPr>
              <p:cNvSpPr txBox="1"/>
              <p:nvPr/>
            </p:nvSpPr>
            <p:spPr>
              <a:xfrm>
                <a:off x="9322001" y="4843831"/>
                <a:ext cx="897105" cy="461665"/>
              </a:xfrm>
              <a:prstGeom prst="rect">
                <a:avLst/>
              </a:prstGeom>
              <a:noFill/>
            </p:spPr>
            <p:txBody>
              <a:bodyPr wrap="none" rtlCol="0">
                <a:spAutoFit/>
              </a:bodyPr>
              <a:lstStyle/>
              <a:p>
                <a:r>
                  <a:rPr lang="en-US" sz="2400" dirty="0">
                    <a:solidFill>
                      <a:schemeClr val="bg1"/>
                    </a:solidFill>
                  </a:rPr>
                  <a:t>Why?</a:t>
                </a:r>
                <a:endParaRPr lang="de-DE" sz="2400" dirty="0">
                  <a:solidFill>
                    <a:schemeClr val="bg1"/>
                  </a:solidFill>
                </a:endParaRPr>
              </a:p>
            </p:txBody>
          </p:sp>
        </p:grpSp>
      </p:grpSp>
      <p:grpSp>
        <p:nvGrpSpPr>
          <p:cNvPr id="10" name="Group 9">
            <a:extLst>
              <a:ext uri="{FF2B5EF4-FFF2-40B4-BE49-F238E27FC236}">
                <a16:creationId xmlns:a16="http://schemas.microsoft.com/office/drawing/2014/main" id="{C86BA0E7-5580-46B8-9B13-43DA45C77F4C}"/>
              </a:ext>
            </a:extLst>
          </p:cNvPr>
          <p:cNvGrpSpPr/>
          <p:nvPr/>
        </p:nvGrpSpPr>
        <p:grpSpPr>
          <a:xfrm>
            <a:off x="7228114" y="3799792"/>
            <a:ext cx="4516212" cy="1791059"/>
            <a:chOff x="7228114" y="3799792"/>
            <a:chExt cx="4516212" cy="1791059"/>
          </a:xfrm>
        </p:grpSpPr>
        <p:sp>
          <p:nvSpPr>
            <p:cNvPr id="3" name="Rectangle 2">
              <a:extLst>
                <a:ext uri="{FF2B5EF4-FFF2-40B4-BE49-F238E27FC236}">
                  <a16:creationId xmlns:a16="http://schemas.microsoft.com/office/drawing/2014/main" id="{03A44929-F6A7-4608-BF19-9BB3015B6575}"/>
                </a:ext>
              </a:extLst>
            </p:cNvPr>
            <p:cNvSpPr/>
            <p:nvPr/>
          </p:nvSpPr>
          <p:spPr>
            <a:xfrm>
              <a:off x="7228114" y="3799793"/>
              <a:ext cx="4516212" cy="1791058"/>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Box 21">
              <a:extLst>
                <a:ext uri="{FF2B5EF4-FFF2-40B4-BE49-F238E27FC236}">
                  <a16:creationId xmlns:a16="http://schemas.microsoft.com/office/drawing/2014/main" id="{BDBCA004-2435-46BE-A103-2DFEE6B5A1E7}"/>
                </a:ext>
              </a:extLst>
            </p:cNvPr>
            <p:cNvSpPr txBox="1"/>
            <p:nvPr/>
          </p:nvSpPr>
          <p:spPr>
            <a:xfrm>
              <a:off x="7269503" y="3799792"/>
              <a:ext cx="4433434" cy="830997"/>
            </a:xfrm>
            <a:prstGeom prst="rect">
              <a:avLst/>
            </a:prstGeom>
            <a:noFill/>
          </p:spPr>
          <p:txBody>
            <a:bodyPr wrap="square">
              <a:spAutoFit/>
            </a:bodyPr>
            <a:lstStyle/>
            <a:p>
              <a:pPr algn="ctr"/>
              <a:r>
                <a:rPr lang="en-US" sz="2400" dirty="0">
                  <a:latin typeface="Calibri" panose="020F0502020204030204" pitchFamily="34" charset="0"/>
                  <a:cs typeface="Calibri" panose="020F0502020204030204" pitchFamily="34" charset="0"/>
                </a:rPr>
                <a:t>Experimentally challenging for </a:t>
              </a:r>
              <a:r>
                <a:rPr lang="en-US" sz="2400" b="1" dirty="0">
                  <a:latin typeface="Calibri" panose="020F0502020204030204" pitchFamily="34" charset="0"/>
                  <a:cs typeface="Calibri" panose="020F0502020204030204" pitchFamily="34" charset="0"/>
                </a:rPr>
                <a:t>hundreds</a:t>
              </a:r>
              <a:r>
                <a:rPr lang="en-US" sz="2400" dirty="0">
                  <a:latin typeface="Calibri" panose="020F0502020204030204" pitchFamily="34" charset="0"/>
                  <a:cs typeface="Calibri" panose="020F0502020204030204" pitchFamily="34" charset="0"/>
                </a:rPr>
                <a:t> or </a:t>
              </a:r>
              <a:r>
                <a:rPr lang="en-US" sz="2400" b="1" dirty="0">
                  <a:latin typeface="Calibri" panose="020F0502020204030204" pitchFamily="34" charset="0"/>
                  <a:cs typeface="Calibri" panose="020F0502020204030204" pitchFamily="34" charset="0"/>
                </a:rPr>
                <a:t>thousands</a:t>
              </a:r>
              <a:r>
                <a:rPr lang="en-US" sz="2400" dirty="0">
                  <a:latin typeface="Calibri" panose="020F0502020204030204" pitchFamily="34" charset="0"/>
                  <a:cs typeface="Calibri" panose="020F0502020204030204" pitchFamily="34" charset="0"/>
                </a:rPr>
                <a:t> of modes.</a:t>
              </a:r>
            </a:p>
          </p:txBody>
        </p:sp>
        <p:sp>
          <p:nvSpPr>
            <p:cNvPr id="26" name="Retângulo 19">
              <a:extLst>
                <a:ext uri="{FF2B5EF4-FFF2-40B4-BE49-F238E27FC236}">
                  <a16:creationId xmlns:a16="http://schemas.microsoft.com/office/drawing/2014/main" id="{613900E6-7207-4FFE-A1F4-12F527E0E4E0}"/>
                </a:ext>
              </a:extLst>
            </p:cNvPr>
            <p:cNvSpPr/>
            <p:nvPr/>
          </p:nvSpPr>
          <p:spPr>
            <a:xfrm>
              <a:off x="7269503" y="5143155"/>
              <a:ext cx="3129169" cy="338554"/>
            </a:xfrm>
            <a:prstGeom prst="rect">
              <a:avLst/>
            </a:prstGeom>
          </p:spPr>
          <p:txBody>
            <a:bodyPr wrap="square">
              <a:spAutoFit/>
            </a:bodyPr>
            <a:lstStyle/>
            <a:p>
              <a:r>
                <a:rPr lang="en-US" sz="1600" dirty="0">
                  <a:latin typeface="Times New Roman" panose="02020603050405020304" pitchFamily="18" charset="0"/>
                  <a:ea typeface="Times New Roman" panose="02020603050405020304" pitchFamily="18" charset="0"/>
                  <a:cs typeface="Times New Roman" panose="02020603050405020304" pitchFamily="18" charset="0"/>
                </a:rPr>
                <a:t>M. </a:t>
              </a:r>
              <a:r>
                <a:rPr lang="en-US" sz="1600" dirty="0" err="1">
                  <a:latin typeface="Times New Roman" panose="02020603050405020304" pitchFamily="18" charset="0"/>
                  <a:ea typeface="Times New Roman" panose="02020603050405020304" pitchFamily="18" charset="0"/>
                  <a:cs typeface="Times New Roman" panose="02020603050405020304" pitchFamily="18" charset="0"/>
                </a:rPr>
                <a:t>Parto</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Opt. </a:t>
              </a:r>
              <a:r>
                <a:rPr lang="en-US" sz="1600" i="1" dirty="0" err="1">
                  <a:latin typeface="Times New Roman" panose="02020603050405020304" pitchFamily="18" charset="0"/>
                  <a:ea typeface="Times New Roman" panose="02020603050405020304" pitchFamily="18" charset="0"/>
                  <a:cs typeface="Times New Roman" panose="02020603050405020304" pitchFamily="18" charset="0"/>
                </a:rPr>
                <a:t>Lett</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2019.</a:t>
              </a:r>
              <a:endParaRPr lang="en-US" sz="1600" dirty="0">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10A8615F-F490-4C47-B086-DC07DF0903B0}"/>
                </a:ext>
              </a:extLst>
            </p:cNvPr>
            <p:cNvSpPr txBox="1"/>
            <p:nvPr/>
          </p:nvSpPr>
          <p:spPr>
            <a:xfrm>
              <a:off x="7269504" y="4806540"/>
              <a:ext cx="4361704" cy="338554"/>
            </a:xfrm>
            <a:prstGeom prst="rect">
              <a:avLst/>
            </a:prstGeom>
            <a:noFill/>
          </p:spPr>
          <p:txBody>
            <a:bodyPr wrap="square">
              <a:spAutoFit/>
            </a:bodyPr>
            <a:lstStyle/>
            <a:p>
              <a:r>
                <a:rPr lang="de-DE" sz="1600" dirty="0">
                  <a:latin typeface="Times New Roman" panose="02020603050405020304" pitchFamily="18" charset="0"/>
                  <a:cs typeface="Times New Roman" panose="02020603050405020304" pitchFamily="18" charset="0"/>
                </a:rPr>
                <a:t>Wu, F.O. </a:t>
              </a:r>
              <a:r>
                <a:rPr lang="de-DE" sz="1600" i="1" dirty="0">
                  <a:latin typeface="Times New Roman" panose="02020603050405020304" pitchFamily="18" charset="0"/>
                  <a:cs typeface="Times New Roman" panose="02020603050405020304" pitchFamily="18" charset="0"/>
                </a:rPr>
                <a:t>et al</a:t>
              </a:r>
              <a:r>
                <a:rPr lang="de-DE" sz="1600" dirty="0">
                  <a:latin typeface="Times New Roman" panose="02020603050405020304" pitchFamily="18" charset="0"/>
                  <a:cs typeface="Times New Roman" panose="02020603050405020304" pitchFamily="18" charset="0"/>
                </a:rPr>
                <a:t>. </a:t>
              </a:r>
              <a:r>
                <a:rPr lang="de-DE" sz="1600" i="1" dirty="0">
                  <a:latin typeface="Times New Roman" panose="02020603050405020304" pitchFamily="18" charset="0"/>
                  <a:cs typeface="Times New Roman" panose="02020603050405020304" pitchFamily="18" charset="0"/>
                </a:rPr>
                <a:t>Nat. Photonics </a:t>
              </a:r>
              <a:r>
                <a:rPr lang="de-DE" sz="1600" dirty="0">
                  <a:latin typeface="Times New Roman" panose="02020603050405020304" pitchFamily="18" charset="0"/>
                  <a:cs typeface="Times New Roman" panose="02020603050405020304" pitchFamily="18" charset="0"/>
                </a:rPr>
                <a:t>13, 776–782 (2019).</a:t>
              </a:r>
            </a:p>
          </p:txBody>
        </p:sp>
      </p:grpSp>
      <p:sp>
        <p:nvSpPr>
          <p:cNvPr id="29" name="TextBox 28">
            <a:extLst>
              <a:ext uri="{FF2B5EF4-FFF2-40B4-BE49-F238E27FC236}">
                <a16:creationId xmlns:a16="http://schemas.microsoft.com/office/drawing/2014/main" id="{755CCC46-D0D5-413B-8927-A222EFD1B17C}"/>
              </a:ext>
            </a:extLst>
          </p:cNvPr>
          <p:cNvSpPr txBox="1"/>
          <p:nvPr/>
        </p:nvSpPr>
        <p:spPr>
          <a:xfrm>
            <a:off x="4833283" y="5834702"/>
            <a:ext cx="5942048" cy="461665"/>
          </a:xfrm>
          <a:prstGeom prst="rect">
            <a:avLst/>
          </a:prstGeom>
          <a:noFill/>
          <a:ln w="28575">
            <a:solidFill>
              <a:schemeClr val="accent1"/>
            </a:solidFill>
          </a:ln>
        </p:spPr>
        <p:txBody>
          <a:bodyPr wrap="square" rtlCol="0">
            <a:spAutoFit/>
          </a:bodyPr>
          <a:lstStyle/>
          <a:p>
            <a:pPr algn="ctr"/>
            <a:r>
              <a:rPr lang="en-US" sz="2400" dirty="0"/>
              <a:t>There is no experimental realization until now.</a:t>
            </a:r>
            <a:endParaRPr lang="de-DE" sz="2400" dirty="0"/>
          </a:p>
        </p:txBody>
      </p:sp>
    </p:spTree>
    <p:extLst>
      <p:ext uri="{BB962C8B-B14F-4D97-AF65-F5344CB8AC3E}">
        <p14:creationId xmlns:p14="http://schemas.microsoft.com/office/powerpoint/2010/main" val="302917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D26C3-D5E0-48A4-A0DC-10891276CE71}"/>
              </a:ext>
            </a:extLst>
          </p:cNvPr>
          <p:cNvSpPr>
            <a:spLocks noGrp="1"/>
          </p:cNvSpPr>
          <p:nvPr>
            <p:ph type="title"/>
          </p:nvPr>
        </p:nvSpPr>
        <p:spPr/>
        <p:txBody>
          <a:bodyPr/>
          <a:lstStyle/>
          <a:p>
            <a:r>
              <a:rPr lang="en-US" dirty="0"/>
              <a:t>Comparing to classical thermodynamic theory</a:t>
            </a:r>
            <a:endParaRPr lang="de-DE" dirty="0"/>
          </a:p>
        </p:txBody>
      </p:sp>
      <p:sp>
        <p:nvSpPr>
          <p:cNvPr id="4" name="Rectangle 5">
            <a:extLst>
              <a:ext uri="{FF2B5EF4-FFF2-40B4-BE49-F238E27FC236}">
                <a16:creationId xmlns:a16="http://schemas.microsoft.com/office/drawing/2014/main" id="{E221C45C-DCF7-42BA-9892-BD7B4329882F}"/>
              </a:ext>
            </a:extLst>
          </p:cNvPr>
          <p:cNvSpPr/>
          <p:nvPr/>
        </p:nvSpPr>
        <p:spPr>
          <a:xfrm>
            <a:off x="235973" y="1296849"/>
            <a:ext cx="4800600" cy="954107"/>
          </a:xfrm>
          <a:prstGeom prst="rect">
            <a:avLst/>
          </a:prstGeom>
        </p:spPr>
        <p:txBody>
          <a:bodyPr wrap="square">
            <a:spAutoFit/>
          </a:bodyPr>
          <a:lstStyle/>
          <a:p>
            <a:pPr algn="ctr"/>
            <a:r>
              <a:rPr lang="en-US" sz="2800" dirty="0">
                <a:latin typeface="Calibri" panose="020F0502020204030204" pitchFamily="34" charset="0"/>
                <a:cs typeface="Calibri" panose="020F0502020204030204" pitchFamily="34" charset="0"/>
              </a:rPr>
              <a:t>Standard thermodynamics at the micro-canonical level</a:t>
            </a:r>
          </a:p>
        </p:txBody>
      </p:sp>
      <p:sp>
        <p:nvSpPr>
          <p:cNvPr id="5" name="Rectangle 7">
            <a:extLst>
              <a:ext uri="{FF2B5EF4-FFF2-40B4-BE49-F238E27FC236}">
                <a16:creationId xmlns:a16="http://schemas.microsoft.com/office/drawing/2014/main" id="{FCB2DAC1-EEDF-4891-9352-0972D2C8DD9D}"/>
              </a:ext>
            </a:extLst>
          </p:cNvPr>
          <p:cNvSpPr/>
          <p:nvPr/>
        </p:nvSpPr>
        <p:spPr>
          <a:xfrm>
            <a:off x="5604795" y="1296849"/>
            <a:ext cx="6495765" cy="954107"/>
          </a:xfrm>
          <a:prstGeom prst="rect">
            <a:avLst/>
          </a:prstGeom>
        </p:spPr>
        <p:txBody>
          <a:bodyPr wrap="square">
            <a:spAutoFit/>
          </a:bodyPr>
          <a:lstStyle/>
          <a:p>
            <a:pPr algn="ctr"/>
            <a:r>
              <a:rPr lang="en-US" sz="2800" dirty="0">
                <a:latin typeface="Calibri" panose="020F0502020204030204" pitchFamily="34" charset="0"/>
                <a:cs typeface="Calibri" panose="020F0502020204030204" pitchFamily="34" charset="0"/>
              </a:rPr>
              <a:t>Formulation of optical thermodynamics</a:t>
            </a:r>
          </a:p>
          <a:p>
            <a:pPr algn="ctr"/>
            <a:r>
              <a:rPr lang="en-US" sz="2800" dirty="0">
                <a:latin typeface="Calibri" panose="020F0502020204030204" pitchFamily="34" charset="0"/>
                <a:cs typeface="Calibri" panose="020F0502020204030204" pitchFamily="34" charset="0"/>
              </a:rPr>
              <a:t>at the micro-canonical level</a:t>
            </a:r>
          </a:p>
        </p:txBody>
      </p:sp>
      <p:cxnSp>
        <p:nvCxnSpPr>
          <p:cNvPr id="6" name="Conector reto 18">
            <a:extLst>
              <a:ext uri="{FF2B5EF4-FFF2-40B4-BE49-F238E27FC236}">
                <a16:creationId xmlns:a16="http://schemas.microsoft.com/office/drawing/2014/main" id="{5341377B-5FFB-4BA6-9D89-D464A88FF7E7}"/>
              </a:ext>
            </a:extLst>
          </p:cNvPr>
          <p:cNvCxnSpPr>
            <a:cxnSpLocks/>
          </p:cNvCxnSpPr>
          <p:nvPr/>
        </p:nvCxnSpPr>
        <p:spPr>
          <a:xfrm flipH="1">
            <a:off x="5125325" y="1166234"/>
            <a:ext cx="21438" cy="5221866"/>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7" name="Picture 2">
            <a:extLst>
              <a:ext uri="{FF2B5EF4-FFF2-40B4-BE49-F238E27FC236}">
                <a16:creationId xmlns:a16="http://schemas.microsoft.com/office/drawing/2014/main" id="{596552B1-1AE3-484A-ACF5-334CFF1C5FDA}"/>
              </a:ext>
            </a:extLst>
          </p:cNvPr>
          <p:cNvPicPr>
            <a:picLocks noChangeAspect="1"/>
          </p:cNvPicPr>
          <p:nvPr/>
        </p:nvPicPr>
        <p:blipFill rotWithShape="1">
          <a:blip r:embed="rId3"/>
          <a:srcRect t="1" r="58783" b="4908"/>
          <a:stretch/>
        </p:blipFill>
        <p:spPr>
          <a:xfrm>
            <a:off x="343914" y="2416326"/>
            <a:ext cx="1431987" cy="2294004"/>
          </a:xfrm>
          <a:prstGeom prst="rect">
            <a:avLst/>
          </a:prstGeom>
        </p:spPr>
      </p:pic>
      <p:grpSp>
        <p:nvGrpSpPr>
          <p:cNvPr id="3" name="Group 2">
            <a:extLst>
              <a:ext uri="{FF2B5EF4-FFF2-40B4-BE49-F238E27FC236}">
                <a16:creationId xmlns:a16="http://schemas.microsoft.com/office/drawing/2014/main" id="{B10ED533-CEB7-4D76-AB67-073234732876}"/>
              </a:ext>
            </a:extLst>
          </p:cNvPr>
          <p:cNvGrpSpPr/>
          <p:nvPr/>
        </p:nvGrpSpPr>
        <p:grpSpPr>
          <a:xfrm>
            <a:off x="2107338" y="2541981"/>
            <a:ext cx="2440092" cy="1705002"/>
            <a:chOff x="2107338" y="2541981"/>
            <a:chExt cx="2440092" cy="1705002"/>
          </a:xfrm>
        </p:grpSpPr>
        <p:sp>
          <p:nvSpPr>
            <p:cNvPr id="8" name="Rectangle 9">
              <a:extLst>
                <a:ext uri="{FF2B5EF4-FFF2-40B4-BE49-F238E27FC236}">
                  <a16:creationId xmlns:a16="http://schemas.microsoft.com/office/drawing/2014/main" id="{06E36DA4-136F-4A62-8B18-0283D8F87BB7}"/>
                </a:ext>
              </a:extLst>
            </p:cNvPr>
            <p:cNvSpPr/>
            <p:nvPr/>
          </p:nvSpPr>
          <p:spPr>
            <a:xfrm>
              <a:off x="2107338" y="2541981"/>
              <a:ext cx="2416302" cy="400110"/>
            </a:xfrm>
            <a:prstGeom prst="rect">
              <a:avLst/>
            </a:prstGeom>
          </p:spPr>
          <p:txBody>
            <a:bodyPr wrap="none">
              <a:spAutoFit/>
            </a:bodyPr>
            <a:lstStyle/>
            <a:p>
              <a:r>
                <a:rPr lang="en-US" sz="2000" b="1" i="1" dirty="0">
                  <a:latin typeface="Calibri" panose="020F0502020204030204" pitchFamily="34" charset="0"/>
                  <a:cs typeface="Calibri" panose="020F0502020204030204" pitchFamily="34" charset="0"/>
                </a:rPr>
                <a:t>Entropy S </a:t>
              </a:r>
              <a:r>
                <a:rPr lang="en-US" sz="2000" b="1" dirty="0">
                  <a:latin typeface="Calibri" panose="020F0502020204030204" pitchFamily="34" charset="0"/>
                  <a:cs typeface="Calibri" panose="020F0502020204030204" pitchFamily="34" charset="0"/>
                </a:rPr>
                <a:t>= </a:t>
              </a:r>
              <a:r>
                <a:rPr lang="en-US" sz="2000" b="1" i="1" dirty="0">
                  <a:latin typeface="Calibri" panose="020F0502020204030204" pitchFamily="34" charset="0"/>
                  <a:cs typeface="Calibri" panose="020F0502020204030204" pitchFamily="34" charset="0"/>
                </a:rPr>
                <a:t>S</a:t>
              </a:r>
              <a:r>
                <a:rPr lang="en-US" sz="2000" b="1" dirty="0">
                  <a:latin typeface="Calibri" panose="020F0502020204030204" pitchFamily="34" charset="0"/>
                  <a:cs typeface="Calibri" panose="020F0502020204030204" pitchFamily="34" charset="0"/>
                </a:rPr>
                <a:t>(</a:t>
              </a:r>
              <a:r>
                <a:rPr lang="en-US" sz="2000" b="1" i="1" dirty="0">
                  <a:latin typeface="Calibri" panose="020F0502020204030204" pitchFamily="34" charset="0"/>
                  <a:cs typeface="Calibri" panose="020F0502020204030204" pitchFamily="34" charset="0"/>
                </a:rPr>
                <a:t>U, V, N</a:t>
              </a:r>
              <a:r>
                <a:rPr lang="en-US" sz="2000" b="1" dirty="0">
                  <a:latin typeface="Calibri" panose="020F0502020204030204" pitchFamily="34" charset="0"/>
                  <a:cs typeface="Calibri" panose="020F0502020204030204" pitchFamily="34" charset="0"/>
                </a:rPr>
                <a:t>)</a:t>
              </a:r>
            </a:p>
          </p:txBody>
        </p:sp>
        <p:sp>
          <p:nvSpPr>
            <p:cNvPr id="9" name="Rectangle 10">
              <a:extLst>
                <a:ext uri="{FF2B5EF4-FFF2-40B4-BE49-F238E27FC236}">
                  <a16:creationId xmlns:a16="http://schemas.microsoft.com/office/drawing/2014/main" id="{8C8F0551-3EE3-460D-995D-DF7AB499D60E}"/>
                </a:ext>
              </a:extLst>
            </p:cNvPr>
            <p:cNvSpPr/>
            <p:nvPr/>
          </p:nvSpPr>
          <p:spPr>
            <a:xfrm>
              <a:off x="2107338" y="3231320"/>
              <a:ext cx="2440092" cy="1015663"/>
            </a:xfrm>
            <a:prstGeom prst="rect">
              <a:avLst/>
            </a:prstGeom>
          </p:spPr>
          <p:txBody>
            <a:bodyPr wrap="none">
              <a:spAutoFit/>
            </a:bodyPr>
            <a:lstStyle/>
            <a:p>
              <a:pPr marL="285750" indent="-285750">
                <a:buFont typeface="Arial" panose="020B0604020202020204" pitchFamily="34" charset="0"/>
                <a:buChar char="•"/>
              </a:pPr>
              <a:r>
                <a:rPr lang="en-US" sz="2000" i="1" dirty="0">
                  <a:latin typeface="Calibri" panose="020F0502020204030204" pitchFamily="34" charset="0"/>
                  <a:cs typeface="Calibri" panose="020F0502020204030204" pitchFamily="34" charset="0"/>
                </a:rPr>
                <a:t>U</a:t>
              </a:r>
              <a:r>
                <a:rPr lang="en-US" sz="2000" dirty="0">
                  <a:latin typeface="Calibri" panose="020F0502020204030204" pitchFamily="34" charset="0"/>
                  <a:cs typeface="Calibri" panose="020F0502020204030204" pitchFamily="34" charset="0"/>
                </a:rPr>
                <a:t>: Energy</a:t>
              </a:r>
            </a:p>
            <a:p>
              <a:pPr marL="285750" indent="-285750">
                <a:buFont typeface="Arial" panose="020B0604020202020204" pitchFamily="34" charset="0"/>
                <a:buChar char="•"/>
              </a:pPr>
              <a:r>
                <a:rPr lang="en-US" sz="2000" i="1" dirty="0">
                  <a:latin typeface="Calibri" panose="020F0502020204030204" pitchFamily="34" charset="0"/>
                  <a:cs typeface="Calibri" panose="020F0502020204030204" pitchFamily="34" charset="0"/>
                </a:rPr>
                <a:t>V</a:t>
              </a:r>
              <a:r>
                <a:rPr lang="en-US" sz="2000" dirty="0">
                  <a:latin typeface="Calibri" panose="020F0502020204030204" pitchFamily="34" charset="0"/>
                  <a:cs typeface="Calibri" panose="020F0502020204030204" pitchFamily="34" charset="0"/>
                </a:rPr>
                <a:t>: Volume</a:t>
              </a:r>
            </a:p>
            <a:p>
              <a:pPr marL="285750" indent="-285750">
                <a:buFont typeface="Arial" panose="020B0604020202020204" pitchFamily="34" charset="0"/>
                <a:buChar char="•"/>
              </a:pPr>
              <a:r>
                <a:rPr lang="en-US" sz="2000" i="1" dirty="0">
                  <a:latin typeface="Calibri" panose="020F0502020204030204" pitchFamily="34" charset="0"/>
                  <a:cs typeface="Calibri" panose="020F0502020204030204" pitchFamily="34" charset="0"/>
                </a:rPr>
                <a:t>N</a:t>
              </a:r>
              <a:r>
                <a:rPr lang="en-US" sz="2000" dirty="0">
                  <a:latin typeface="Calibri" panose="020F0502020204030204" pitchFamily="34" charset="0"/>
                  <a:cs typeface="Calibri" panose="020F0502020204030204" pitchFamily="34" charset="0"/>
                </a:rPr>
                <a:t>: particle number</a:t>
              </a:r>
            </a:p>
          </p:txBody>
        </p:sp>
      </p:grpSp>
      <p:grpSp>
        <p:nvGrpSpPr>
          <p:cNvPr id="10" name="Group 9">
            <a:extLst>
              <a:ext uri="{FF2B5EF4-FFF2-40B4-BE49-F238E27FC236}">
                <a16:creationId xmlns:a16="http://schemas.microsoft.com/office/drawing/2014/main" id="{284859DD-D7A1-46C3-B0F9-44E8A18D0D5D}"/>
              </a:ext>
            </a:extLst>
          </p:cNvPr>
          <p:cNvGrpSpPr/>
          <p:nvPr/>
        </p:nvGrpSpPr>
        <p:grpSpPr>
          <a:xfrm>
            <a:off x="343914" y="4776321"/>
            <a:ext cx="4447260" cy="1569660"/>
            <a:chOff x="343914" y="4779136"/>
            <a:chExt cx="4447260" cy="1569660"/>
          </a:xfrm>
        </p:grpSpPr>
        <p:sp>
          <p:nvSpPr>
            <p:cNvPr id="13" name="Rectangle 13">
              <a:extLst>
                <a:ext uri="{FF2B5EF4-FFF2-40B4-BE49-F238E27FC236}">
                  <a16:creationId xmlns:a16="http://schemas.microsoft.com/office/drawing/2014/main" id="{E7691A52-9005-4718-871B-75E4254CA70F}"/>
                </a:ext>
              </a:extLst>
            </p:cNvPr>
            <p:cNvSpPr/>
            <p:nvPr/>
          </p:nvSpPr>
          <p:spPr>
            <a:xfrm>
              <a:off x="343914" y="5148468"/>
              <a:ext cx="1449243" cy="830997"/>
            </a:xfrm>
            <a:prstGeom prst="rect">
              <a:avLst/>
            </a:prstGeom>
          </p:spPr>
          <p:txBody>
            <a:bodyPr wrap="none">
              <a:spAutoFit/>
            </a:bodyPr>
            <a:lstStyle/>
            <a:p>
              <a:pPr algn="ctr"/>
              <a:r>
                <a:rPr lang="en-US" sz="2400" dirty="0">
                  <a:solidFill>
                    <a:srgbClr val="C00000"/>
                  </a:solidFill>
                  <a:latin typeface="Calibri" panose="020F0502020204030204" pitchFamily="34" charset="0"/>
                  <a:cs typeface="Calibri" panose="020F0502020204030204" pitchFamily="34" charset="0"/>
                </a:rPr>
                <a:t>Maximize </a:t>
              </a:r>
            </a:p>
            <a:p>
              <a:pPr algn="ctr"/>
              <a:r>
                <a:rPr lang="en-US" sz="2400" b="1" dirty="0">
                  <a:solidFill>
                    <a:srgbClr val="C00000"/>
                  </a:solidFill>
                  <a:latin typeface="Calibri" panose="020F0502020204030204" pitchFamily="34" charset="0"/>
                  <a:cs typeface="Calibri" panose="020F0502020204030204" pitchFamily="34" charset="0"/>
                </a:rPr>
                <a:t>entropy S</a:t>
              </a:r>
            </a:p>
          </p:txBody>
        </p:sp>
        <p:sp>
          <p:nvSpPr>
            <p:cNvPr id="14" name="Rectangle 17">
              <a:extLst>
                <a:ext uri="{FF2B5EF4-FFF2-40B4-BE49-F238E27FC236}">
                  <a16:creationId xmlns:a16="http://schemas.microsoft.com/office/drawing/2014/main" id="{C152AB73-8421-4F4C-96F2-1A02D29BA712}"/>
                </a:ext>
              </a:extLst>
            </p:cNvPr>
            <p:cNvSpPr/>
            <p:nvPr/>
          </p:nvSpPr>
          <p:spPr>
            <a:xfrm>
              <a:off x="2281111" y="4779136"/>
              <a:ext cx="2510063" cy="1569660"/>
            </a:xfrm>
            <a:prstGeom prst="rect">
              <a:avLst/>
            </a:prstGeom>
          </p:spPr>
          <p:txBody>
            <a:bodyPr wrap="square">
              <a:spAutoFit/>
            </a:bodyPr>
            <a:lstStyle/>
            <a:p>
              <a:pPr algn="ctr"/>
              <a:r>
                <a:rPr lang="en-US" sz="2400" dirty="0">
                  <a:latin typeface="Calibri" panose="020F0502020204030204" pitchFamily="34" charset="0"/>
                  <a:cs typeface="Calibri" panose="020F0502020204030204" pitchFamily="34" charset="0"/>
                </a:rPr>
                <a:t>to predict temperature, pressure and chemical potential</a:t>
              </a:r>
            </a:p>
          </p:txBody>
        </p:sp>
        <p:cxnSp>
          <p:nvCxnSpPr>
            <p:cNvPr id="15" name="Conector de seta reta 9">
              <a:extLst>
                <a:ext uri="{FF2B5EF4-FFF2-40B4-BE49-F238E27FC236}">
                  <a16:creationId xmlns:a16="http://schemas.microsoft.com/office/drawing/2014/main" id="{2065CB98-DF51-44DC-93DD-8B3DA9D78ADA}"/>
                </a:ext>
              </a:extLst>
            </p:cNvPr>
            <p:cNvCxnSpPr>
              <a:cxnSpLocks/>
              <a:stCxn id="13" idx="3"/>
              <a:endCxn id="14" idx="1"/>
            </p:cNvCxnSpPr>
            <p:nvPr/>
          </p:nvCxnSpPr>
          <p:spPr>
            <a:xfrm flipV="1">
              <a:off x="1793157" y="5563966"/>
              <a:ext cx="487954"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6E6C2997-A577-4AC2-94E8-81A38703A6B8}"/>
              </a:ext>
            </a:extLst>
          </p:cNvPr>
          <p:cNvGrpSpPr/>
          <p:nvPr/>
        </p:nvGrpSpPr>
        <p:grpSpPr>
          <a:xfrm>
            <a:off x="5588834" y="2360685"/>
            <a:ext cx="3066816" cy="2599975"/>
            <a:chOff x="5588834" y="2360685"/>
            <a:chExt cx="3066816" cy="2599975"/>
          </a:xfrm>
        </p:grpSpPr>
        <p:pic>
          <p:nvPicPr>
            <p:cNvPr id="16" name="Picture 29">
              <a:extLst>
                <a:ext uri="{FF2B5EF4-FFF2-40B4-BE49-F238E27FC236}">
                  <a16:creationId xmlns:a16="http://schemas.microsoft.com/office/drawing/2014/main" id="{26BABBC3-6311-48E4-81C6-285C9DE0BDD5}"/>
                </a:ext>
              </a:extLst>
            </p:cNvPr>
            <p:cNvPicPr>
              <a:picLocks noChangeAspect="1"/>
            </p:cNvPicPr>
            <p:nvPr/>
          </p:nvPicPr>
          <p:blipFill rotWithShape="1">
            <a:blip r:embed="rId4"/>
            <a:srcRect l="64349" t="17614" r="4161" b="2917"/>
            <a:stretch/>
          </p:blipFill>
          <p:spPr>
            <a:xfrm>
              <a:off x="7193744" y="3379510"/>
              <a:ext cx="958215" cy="1581150"/>
            </a:xfrm>
            <a:prstGeom prst="rect">
              <a:avLst/>
            </a:prstGeom>
          </p:spPr>
        </p:pic>
        <p:pic>
          <p:nvPicPr>
            <p:cNvPr id="17" name="Picture 8">
              <a:extLst>
                <a:ext uri="{FF2B5EF4-FFF2-40B4-BE49-F238E27FC236}">
                  <a16:creationId xmlns:a16="http://schemas.microsoft.com/office/drawing/2014/main" id="{2C44CC67-3CE9-440E-A7BC-243010F69CD6}"/>
                </a:ext>
              </a:extLst>
            </p:cNvPr>
            <p:cNvPicPr>
              <a:picLocks noChangeAspect="1"/>
            </p:cNvPicPr>
            <p:nvPr/>
          </p:nvPicPr>
          <p:blipFill rotWithShape="1">
            <a:blip r:embed="rId5"/>
            <a:srcRect l="3179" t="29099" r="58705" b="62940"/>
            <a:stretch/>
          </p:blipFill>
          <p:spPr>
            <a:xfrm>
              <a:off x="5588834" y="2701765"/>
              <a:ext cx="3066816" cy="676275"/>
            </a:xfrm>
            <a:prstGeom prst="rect">
              <a:avLst/>
            </a:prstGeom>
          </p:spPr>
        </p:pic>
        <p:sp>
          <p:nvSpPr>
            <p:cNvPr id="18" name="TextBox 17">
              <a:extLst>
                <a:ext uri="{FF2B5EF4-FFF2-40B4-BE49-F238E27FC236}">
                  <a16:creationId xmlns:a16="http://schemas.microsoft.com/office/drawing/2014/main" id="{F92654FD-3649-4CE3-9AF1-5C756C53FA7C}"/>
                </a:ext>
              </a:extLst>
            </p:cNvPr>
            <p:cNvSpPr txBox="1"/>
            <p:nvPr/>
          </p:nvSpPr>
          <p:spPr>
            <a:xfrm>
              <a:off x="6097703" y="2360685"/>
              <a:ext cx="1895071" cy="400110"/>
            </a:xfrm>
            <a:prstGeom prst="rect">
              <a:avLst/>
            </a:prstGeom>
            <a:noFill/>
          </p:spPr>
          <p:txBody>
            <a:bodyPr wrap="none" rtlCol="0">
              <a:spAutoFit/>
            </a:bodyPr>
            <a:lstStyle/>
            <a:p>
              <a:r>
                <a:rPr lang="en-US" sz="2000" dirty="0"/>
                <a:t>Multimode fiber</a:t>
              </a:r>
              <a:endParaRPr lang="de-DE" sz="2000" dirty="0"/>
            </a:p>
          </p:txBody>
        </p:sp>
        <p:sp>
          <p:nvSpPr>
            <p:cNvPr id="19" name="TextBox 18">
              <a:extLst>
                <a:ext uri="{FF2B5EF4-FFF2-40B4-BE49-F238E27FC236}">
                  <a16:creationId xmlns:a16="http://schemas.microsoft.com/office/drawing/2014/main" id="{6011CE0B-9CC0-42B9-A2D1-7392F5003170}"/>
                </a:ext>
              </a:extLst>
            </p:cNvPr>
            <p:cNvSpPr txBox="1"/>
            <p:nvPr/>
          </p:nvSpPr>
          <p:spPr>
            <a:xfrm>
              <a:off x="5811522" y="3846873"/>
              <a:ext cx="1456937" cy="400110"/>
            </a:xfrm>
            <a:prstGeom prst="rect">
              <a:avLst/>
            </a:prstGeom>
            <a:noFill/>
          </p:spPr>
          <p:txBody>
            <a:bodyPr wrap="none" rtlCol="0">
              <a:spAutoFit/>
            </a:bodyPr>
            <a:lstStyle/>
            <a:p>
              <a:r>
                <a:rPr lang="en-US" sz="2000" dirty="0"/>
                <a:t>eigenmodes</a:t>
              </a:r>
              <a:endParaRPr lang="de-DE" sz="2000" dirty="0"/>
            </a:p>
          </p:txBody>
        </p:sp>
      </p:grpSp>
      <p:grpSp>
        <p:nvGrpSpPr>
          <p:cNvPr id="23" name="Group 22">
            <a:extLst>
              <a:ext uri="{FF2B5EF4-FFF2-40B4-BE49-F238E27FC236}">
                <a16:creationId xmlns:a16="http://schemas.microsoft.com/office/drawing/2014/main" id="{A398F580-521D-4416-B448-89A04F64A488}"/>
              </a:ext>
            </a:extLst>
          </p:cNvPr>
          <p:cNvGrpSpPr/>
          <p:nvPr/>
        </p:nvGrpSpPr>
        <p:grpSpPr>
          <a:xfrm>
            <a:off x="9139318" y="2471153"/>
            <a:ext cx="2662330" cy="2364658"/>
            <a:chOff x="9139318" y="2471153"/>
            <a:chExt cx="2662330" cy="2364658"/>
          </a:xfrm>
        </p:grpSpPr>
        <p:sp>
          <p:nvSpPr>
            <p:cNvPr id="20" name="Rectangle 9">
              <a:extLst>
                <a:ext uri="{FF2B5EF4-FFF2-40B4-BE49-F238E27FC236}">
                  <a16:creationId xmlns:a16="http://schemas.microsoft.com/office/drawing/2014/main" id="{030F857D-3F9F-45BF-A9FD-ABAD1232778C}"/>
                </a:ext>
              </a:extLst>
            </p:cNvPr>
            <p:cNvSpPr/>
            <p:nvPr/>
          </p:nvSpPr>
          <p:spPr>
            <a:xfrm>
              <a:off x="9356874" y="2471153"/>
              <a:ext cx="2230034" cy="707886"/>
            </a:xfrm>
            <a:prstGeom prst="rect">
              <a:avLst/>
            </a:prstGeom>
          </p:spPr>
          <p:txBody>
            <a:bodyPr wrap="none">
              <a:spAutoFit/>
            </a:bodyPr>
            <a:lstStyle/>
            <a:p>
              <a:pPr algn="ctr"/>
              <a:r>
                <a:rPr lang="en-US" sz="2000" b="1" i="1" dirty="0">
                  <a:latin typeface="Calibri" panose="020F0502020204030204" pitchFamily="34" charset="0"/>
                  <a:cs typeface="Calibri" panose="020F0502020204030204" pitchFamily="34" charset="0"/>
                </a:rPr>
                <a:t>Photonic entropy S </a:t>
              </a:r>
            </a:p>
            <a:p>
              <a:pPr algn="ctr"/>
              <a:r>
                <a:rPr lang="en-US" sz="2000" b="1" dirty="0">
                  <a:latin typeface="Calibri" panose="020F0502020204030204" pitchFamily="34" charset="0"/>
                  <a:cs typeface="Calibri" panose="020F0502020204030204" pitchFamily="34" charset="0"/>
                </a:rPr>
                <a:t>= </a:t>
              </a:r>
              <a:r>
                <a:rPr lang="en-US" sz="2000" b="1" i="1" dirty="0">
                  <a:latin typeface="Calibri" panose="020F0502020204030204" pitchFamily="34" charset="0"/>
                  <a:cs typeface="Calibri" panose="020F0502020204030204" pitchFamily="34" charset="0"/>
                </a:rPr>
                <a:t>S</a:t>
              </a:r>
              <a:r>
                <a:rPr lang="en-US" sz="2000" b="1" dirty="0">
                  <a:latin typeface="Calibri" panose="020F0502020204030204" pitchFamily="34" charset="0"/>
                  <a:cs typeface="Calibri" panose="020F0502020204030204" pitchFamily="34" charset="0"/>
                </a:rPr>
                <a:t>(</a:t>
              </a:r>
              <a:r>
                <a:rPr lang="en-US" sz="2000" b="1" i="1" dirty="0">
                  <a:latin typeface="Calibri" panose="020F0502020204030204" pitchFamily="34" charset="0"/>
                  <a:cs typeface="Calibri" panose="020F0502020204030204" pitchFamily="34" charset="0"/>
                </a:rPr>
                <a:t>U, M, P</a:t>
              </a:r>
              <a:r>
                <a:rPr lang="en-US" sz="2000" b="1" dirty="0">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21" name="Rectangle 23">
                  <a:extLst>
                    <a:ext uri="{FF2B5EF4-FFF2-40B4-BE49-F238E27FC236}">
                      <a16:creationId xmlns:a16="http://schemas.microsoft.com/office/drawing/2014/main" id="{FE7EBC81-3A15-45F9-B0ED-2C1FA260B2C4}"/>
                    </a:ext>
                  </a:extLst>
                </p:cNvPr>
                <p:cNvSpPr/>
                <p:nvPr/>
              </p:nvSpPr>
              <p:spPr>
                <a:xfrm>
                  <a:off x="9139318" y="3204595"/>
                  <a:ext cx="2662330" cy="1631216"/>
                </a:xfrm>
                <a:prstGeom prst="rect">
                  <a:avLst/>
                </a:prstGeom>
              </p:spPr>
              <p:txBody>
                <a:bodyPr wrap="square">
                  <a:spAutoFit/>
                </a:bodyPr>
                <a:lstStyle/>
                <a:p>
                  <a:pPr marL="285750" indent="-285750">
                    <a:buFont typeface="Arial" panose="020B0604020202020204" pitchFamily="34" charset="0"/>
                    <a:buChar char="•"/>
                  </a:pPr>
                  <a14:m>
                    <m:oMath xmlns:m="http://schemas.openxmlformats.org/officeDocument/2006/math">
                      <m:r>
                        <a:rPr lang="en-US" sz="2000" i="1" dirty="0" smtClean="0">
                          <a:latin typeface="Cambria Math" panose="02040503050406030204" pitchFamily="18" charset="0"/>
                          <a:cs typeface="Calibri" panose="020F0502020204030204" pitchFamily="34" charset="0"/>
                        </a:rPr>
                        <m:t>𝑈</m:t>
                      </m:r>
                    </m:oMath>
                  </a14:m>
                  <a:r>
                    <a:rPr lang="en-US" sz="2000" dirty="0">
                      <a:latin typeface="Calibri" panose="020F0502020204030204" pitchFamily="34" charset="0"/>
                      <a:cs typeface="Calibri" panose="020F0502020204030204" pitchFamily="34" charset="0"/>
                    </a:rPr>
                    <a:t>: photonic internal energy (Hamiltonian)</a:t>
                  </a:r>
                </a:p>
                <a:p>
                  <a:pPr marL="285750" indent="-285750">
                    <a:buFont typeface="Arial" panose="020B0604020202020204" pitchFamily="34" charset="0"/>
                    <a:buChar char="•"/>
                  </a:pPr>
                  <a14:m>
                    <m:oMath xmlns:m="http://schemas.openxmlformats.org/officeDocument/2006/math">
                      <m:r>
                        <a:rPr lang="en-US" sz="2000" i="1" dirty="0" smtClean="0">
                          <a:latin typeface="Cambria Math" panose="02040503050406030204" pitchFamily="18" charset="0"/>
                          <a:cs typeface="Calibri" panose="020F0502020204030204" pitchFamily="34" charset="0"/>
                        </a:rPr>
                        <m:t>𝑀</m:t>
                      </m:r>
                    </m:oMath>
                  </a14:m>
                  <a:r>
                    <a:rPr lang="en-US" sz="2000" dirty="0">
                      <a:latin typeface="Calibri" panose="020F0502020204030204" pitchFamily="34" charset="0"/>
                      <a:cs typeface="Calibri" panose="020F0502020204030204" pitchFamily="34" charset="0"/>
                    </a:rPr>
                    <a:t>: number of modes</a:t>
                  </a:r>
                </a:p>
                <a:p>
                  <a:pPr marL="285750" indent="-285750">
                    <a:buFont typeface="Arial" panose="020B0604020202020204" pitchFamily="34" charset="0"/>
                    <a:buChar char="•"/>
                  </a:pPr>
                  <a14:m>
                    <m:oMath xmlns:m="http://schemas.openxmlformats.org/officeDocument/2006/math">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𝒫</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latin typeface="Calibri" panose="020F0502020204030204" pitchFamily="34" charset="0"/>
                      <a:cs typeface="Calibri" panose="020F0502020204030204" pitchFamily="34" charset="0"/>
                    </a:rPr>
                    <a:t>: optical power (photon number)</a:t>
                  </a:r>
                </a:p>
              </p:txBody>
            </p:sp>
          </mc:Choice>
          <mc:Fallback xmlns="">
            <p:sp>
              <p:nvSpPr>
                <p:cNvPr id="21" name="Rectangle 23">
                  <a:extLst>
                    <a:ext uri="{FF2B5EF4-FFF2-40B4-BE49-F238E27FC236}">
                      <a16:creationId xmlns:a16="http://schemas.microsoft.com/office/drawing/2014/main" id="{FE7EBC81-3A15-45F9-B0ED-2C1FA260B2C4}"/>
                    </a:ext>
                  </a:extLst>
                </p:cNvPr>
                <p:cNvSpPr>
                  <a:spLocks noRot="1" noChangeAspect="1" noMove="1" noResize="1" noEditPoints="1" noAdjustHandles="1" noChangeArrowheads="1" noChangeShapeType="1" noTextEdit="1"/>
                </p:cNvSpPr>
                <p:nvPr/>
              </p:nvSpPr>
              <p:spPr>
                <a:xfrm>
                  <a:off x="9139318" y="3204595"/>
                  <a:ext cx="2662330" cy="1631216"/>
                </a:xfrm>
                <a:prstGeom prst="rect">
                  <a:avLst/>
                </a:prstGeom>
                <a:blipFill>
                  <a:blip r:embed="rId6"/>
                  <a:stretch>
                    <a:fillRect l="-2059" t="-2247" r="-2517" b="-5993"/>
                  </a:stretch>
                </a:blipFill>
              </p:spPr>
              <p:txBody>
                <a:bodyPr/>
                <a:lstStyle/>
                <a:p>
                  <a:r>
                    <a:rPr lang="de-DE">
                      <a:noFill/>
                    </a:rPr>
                    <a:t> </a:t>
                  </a:r>
                </a:p>
              </p:txBody>
            </p:sp>
          </mc:Fallback>
        </mc:AlternateContent>
      </p:grpSp>
      <p:grpSp>
        <p:nvGrpSpPr>
          <p:cNvPr id="25" name="Group 24">
            <a:extLst>
              <a:ext uri="{FF2B5EF4-FFF2-40B4-BE49-F238E27FC236}">
                <a16:creationId xmlns:a16="http://schemas.microsoft.com/office/drawing/2014/main" id="{C72A58B8-1876-4456-8E6E-ACB1CBB29176}"/>
              </a:ext>
            </a:extLst>
          </p:cNvPr>
          <p:cNvGrpSpPr/>
          <p:nvPr/>
        </p:nvGrpSpPr>
        <p:grpSpPr>
          <a:xfrm>
            <a:off x="5630535" y="5085779"/>
            <a:ext cx="5637513" cy="1200329"/>
            <a:chOff x="5630535" y="5085779"/>
            <a:chExt cx="5637513" cy="1200329"/>
          </a:xfrm>
        </p:grpSpPr>
        <p:sp>
          <p:nvSpPr>
            <p:cNvPr id="26" name="Rectangle 15">
              <a:extLst>
                <a:ext uri="{FF2B5EF4-FFF2-40B4-BE49-F238E27FC236}">
                  <a16:creationId xmlns:a16="http://schemas.microsoft.com/office/drawing/2014/main" id="{7DA6185D-000F-4A97-8C8E-C88174341485}"/>
                </a:ext>
              </a:extLst>
            </p:cNvPr>
            <p:cNvSpPr/>
            <p:nvPr/>
          </p:nvSpPr>
          <p:spPr>
            <a:xfrm>
              <a:off x="5630535" y="5270444"/>
              <a:ext cx="2699147" cy="830997"/>
            </a:xfrm>
            <a:prstGeom prst="rect">
              <a:avLst/>
            </a:prstGeom>
          </p:spPr>
          <p:txBody>
            <a:bodyPr wrap="square">
              <a:spAutoFit/>
            </a:bodyPr>
            <a:lstStyle/>
            <a:p>
              <a:pPr algn="ctr"/>
              <a:r>
                <a:rPr lang="en-US" sz="2400" dirty="0">
                  <a:solidFill>
                    <a:srgbClr val="C00000"/>
                  </a:solidFill>
                  <a:latin typeface="Calibri" panose="020F0502020204030204" pitchFamily="34" charset="0"/>
                  <a:cs typeface="Calibri" panose="020F0502020204030204" pitchFamily="34" charset="0"/>
                </a:rPr>
                <a:t>Maximize </a:t>
              </a:r>
            </a:p>
            <a:p>
              <a:pPr algn="ctr"/>
              <a:r>
                <a:rPr lang="en-US" sz="2400" b="1" dirty="0">
                  <a:solidFill>
                    <a:srgbClr val="C00000"/>
                  </a:solidFill>
                  <a:latin typeface="Calibri" panose="020F0502020204030204" pitchFamily="34" charset="0"/>
                  <a:cs typeface="Calibri" panose="020F0502020204030204" pitchFamily="34" charset="0"/>
                </a:rPr>
                <a:t>photonic entropy S</a:t>
              </a:r>
            </a:p>
          </p:txBody>
        </p:sp>
        <p:sp>
          <p:nvSpPr>
            <p:cNvPr id="27" name="Rectangle 16">
              <a:extLst>
                <a:ext uri="{FF2B5EF4-FFF2-40B4-BE49-F238E27FC236}">
                  <a16:creationId xmlns:a16="http://schemas.microsoft.com/office/drawing/2014/main" id="{DF679CD2-2135-4FEF-BF45-AF8F237A18ED}"/>
                </a:ext>
              </a:extLst>
            </p:cNvPr>
            <p:cNvSpPr/>
            <p:nvPr/>
          </p:nvSpPr>
          <p:spPr>
            <a:xfrm>
              <a:off x="8716297" y="5085779"/>
              <a:ext cx="2551751" cy="1200329"/>
            </a:xfrm>
            <a:prstGeom prst="rect">
              <a:avLst/>
            </a:prstGeom>
          </p:spPr>
          <p:txBody>
            <a:bodyPr wrap="square">
              <a:spAutoFit/>
            </a:bodyPr>
            <a:lstStyle/>
            <a:p>
              <a:pPr algn="ctr"/>
              <a:r>
                <a:rPr lang="en-US" sz="2400" dirty="0">
                  <a:latin typeface="Calibri" panose="020F0502020204030204" pitchFamily="34" charset="0"/>
                  <a:cs typeface="Calibri" panose="020F0502020204030204" pitchFamily="34" charset="0"/>
                </a:rPr>
                <a:t>to predict the final power distribution among modes</a:t>
              </a:r>
            </a:p>
          </p:txBody>
        </p:sp>
        <p:cxnSp>
          <p:nvCxnSpPr>
            <p:cNvPr id="28" name="Conector de seta reta 16">
              <a:extLst>
                <a:ext uri="{FF2B5EF4-FFF2-40B4-BE49-F238E27FC236}">
                  <a16:creationId xmlns:a16="http://schemas.microsoft.com/office/drawing/2014/main" id="{1D416FA0-8251-4212-8D81-B2C387AEC811}"/>
                </a:ext>
              </a:extLst>
            </p:cNvPr>
            <p:cNvCxnSpPr>
              <a:cxnSpLocks/>
              <a:stCxn id="26" idx="3"/>
              <a:endCxn id="27" idx="1"/>
            </p:cNvCxnSpPr>
            <p:nvPr/>
          </p:nvCxnSpPr>
          <p:spPr>
            <a:xfrm>
              <a:off x="8329682" y="5685943"/>
              <a:ext cx="386615"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6569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37B72-19F1-4B0E-AF9B-9365043DB53C}"/>
              </a:ext>
            </a:extLst>
          </p:cNvPr>
          <p:cNvSpPr>
            <a:spLocks noGrp="1"/>
          </p:cNvSpPr>
          <p:nvPr>
            <p:ph type="title"/>
          </p:nvPr>
        </p:nvSpPr>
        <p:spPr/>
        <p:txBody>
          <a:bodyPr/>
          <a:lstStyle/>
          <a:p>
            <a:r>
              <a:rPr lang="en-US" dirty="0"/>
              <a:t>Mesh lattice as a multimode system</a:t>
            </a:r>
            <a:endParaRPr lang="de-DE" dirty="0"/>
          </a:p>
        </p:txBody>
      </p:sp>
      <p:sp>
        <p:nvSpPr>
          <p:cNvPr id="4" name="TextBox 3">
            <a:extLst>
              <a:ext uri="{FF2B5EF4-FFF2-40B4-BE49-F238E27FC236}">
                <a16:creationId xmlns:a16="http://schemas.microsoft.com/office/drawing/2014/main" id="{8F956DFC-C05F-46AD-A564-7EA9798CA739}"/>
              </a:ext>
            </a:extLst>
          </p:cNvPr>
          <p:cNvSpPr txBox="1"/>
          <p:nvPr/>
        </p:nvSpPr>
        <p:spPr>
          <a:xfrm>
            <a:off x="15103" y="935086"/>
            <a:ext cx="5084789" cy="830997"/>
          </a:xfrm>
          <a:prstGeom prst="rect">
            <a:avLst/>
          </a:prstGeom>
          <a:noFill/>
        </p:spPr>
        <p:txBody>
          <a:bodyPr wrap="square" rtlCol="0">
            <a:spAutoFit/>
          </a:bodyPr>
          <a:lstStyle/>
          <a:p>
            <a:pPr marL="457200" indent="-457200">
              <a:buFont typeface="+mj-lt"/>
              <a:buAutoNum type="arabicPeriod"/>
            </a:pPr>
            <a:r>
              <a:rPr lang="en-US" sz="2400" dirty="0"/>
              <a:t>the inner 50/50 coupler is replaced by a variable coupler (VC).</a:t>
            </a:r>
            <a:endParaRPr lang="de-DE" sz="2400" dirty="0"/>
          </a:p>
        </p:txBody>
      </p:sp>
      <p:sp>
        <p:nvSpPr>
          <p:cNvPr id="6" name="TextBox 5">
            <a:extLst>
              <a:ext uri="{FF2B5EF4-FFF2-40B4-BE49-F238E27FC236}">
                <a16:creationId xmlns:a16="http://schemas.microsoft.com/office/drawing/2014/main" id="{9E867DB2-FD10-4B0F-9975-3CA4A8DC5661}"/>
              </a:ext>
            </a:extLst>
          </p:cNvPr>
          <p:cNvSpPr txBox="1"/>
          <p:nvPr/>
        </p:nvSpPr>
        <p:spPr>
          <a:xfrm>
            <a:off x="832826" y="2924860"/>
            <a:ext cx="1005403"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v</a:t>
            </a:r>
            <a:endParaRPr lang="de-DE" sz="2000" i="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4E73E483-039D-46BC-855F-A7C5D11BAB7D}"/>
              </a:ext>
            </a:extLst>
          </p:cNvPr>
          <p:cNvSpPr txBox="1"/>
          <p:nvPr/>
        </p:nvSpPr>
        <p:spPr>
          <a:xfrm>
            <a:off x="2047743" y="3400291"/>
            <a:ext cx="876412" cy="400110"/>
          </a:xfrm>
          <a:prstGeom prst="rect">
            <a:avLst/>
          </a:prstGeom>
          <a:noFill/>
        </p:spPr>
        <p:txBody>
          <a:bodyPr wrap="square" rtlCol="0">
            <a:spAutoFit/>
          </a:bodyPr>
          <a:lstStyle/>
          <a:p>
            <a:r>
              <a:rPr lang="en-US" sz="2000" dirty="0"/>
              <a:t>Loop </a:t>
            </a:r>
            <a:r>
              <a:rPr lang="en-US" sz="2000" i="1" dirty="0">
                <a:latin typeface="Times New Roman" panose="02020603050405020304" pitchFamily="18" charset="0"/>
                <a:cs typeface="Times New Roman" panose="02020603050405020304" pitchFamily="18" charset="0"/>
              </a:rPr>
              <a:t>u</a:t>
            </a:r>
            <a:endParaRPr lang="de-DE" sz="2000" i="1" dirty="0">
              <a:latin typeface="Times New Roman" panose="02020603050405020304" pitchFamily="18" charset="0"/>
              <a:cs typeface="Times New Roman" panose="02020603050405020304" pitchFamily="18" charset="0"/>
            </a:endParaRPr>
          </a:p>
        </p:txBody>
      </p:sp>
      <p:grpSp>
        <p:nvGrpSpPr>
          <p:cNvPr id="9" name="Group 8">
            <a:extLst>
              <a:ext uri="{FF2B5EF4-FFF2-40B4-BE49-F238E27FC236}">
                <a16:creationId xmlns:a16="http://schemas.microsoft.com/office/drawing/2014/main" id="{799176D9-8268-41E1-B0E0-415B35D7C3C0}"/>
              </a:ext>
            </a:extLst>
          </p:cNvPr>
          <p:cNvGrpSpPr/>
          <p:nvPr/>
        </p:nvGrpSpPr>
        <p:grpSpPr>
          <a:xfrm>
            <a:off x="1158392" y="1985012"/>
            <a:ext cx="3252565" cy="1604884"/>
            <a:chOff x="507278" y="2762013"/>
            <a:chExt cx="4238628" cy="2091427"/>
          </a:xfrm>
        </p:grpSpPr>
        <p:sp>
          <p:nvSpPr>
            <p:cNvPr id="11" name="Arrow: Circular 29">
              <a:extLst>
                <a:ext uri="{FF2B5EF4-FFF2-40B4-BE49-F238E27FC236}">
                  <a16:creationId xmlns:a16="http://schemas.microsoft.com/office/drawing/2014/main" id="{C4A63E42-CFC5-4A96-A1DE-2AAE7E93C230}"/>
                </a:ext>
              </a:extLst>
            </p:cNvPr>
            <p:cNvSpPr/>
            <p:nvPr/>
          </p:nvSpPr>
          <p:spPr>
            <a:xfrm rot="11436321">
              <a:off x="641269" y="347239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Arrow: Circular 29">
              <a:extLst>
                <a:ext uri="{FF2B5EF4-FFF2-40B4-BE49-F238E27FC236}">
                  <a16:creationId xmlns:a16="http://schemas.microsoft.com/office/drawing/2014/main" id="{7101DE6E-3A55-4930-9070-B70F287B4090}"/>
                </a:ext>
              </a:extLst>
            </p:cNvPr>
            <p:cNvSpPr/>
            <p:nvPr/>
          </p:nvSpPr>
          <p:spPr>
            <a:xfrm rot="5400000" flipV="1">
              <a:off x="2794345" y="4239294"/>
              <a:ext cx="442964" cy="374053"/>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63127 w 504879"/>
                <a:gd name="connsiteY7" fmla="*/ 59253 h 358588"/>
                <a:gd name="connsiteX8" fmla="*/ 0 w 504879"/>
                <a:gd name="connsiteY8" fmla="*/ 5965 h 358588"/>
                <a:gd name="connsiteX0" fmla="*/ 0 w 462014"/>
                <a:gd name="connsiteY0" fmla="*/ 5142 h 364907"/>
                <a:gd name="connsiteX1" fmla="*/ 222484 w 462014"/>
                <a:gd name="connsiteY1" fmla="*/ 46411 h 364907"/>
                <a:gd name="connsiteX2" fmla="*/ 377826 w 462014"/>
                <a:gd name="connsiteY2" fmla="*/ 197327 h 364907"/>
                <a:gd name="connsiteX3" fmla="*/ 462014 w 462014"/>
                <a:gd name="connsiteY3" fmla="*/ 204470 h 364907"/>
                <a:gd name="connsiteX4" fmla="*/ 414219 w 462014"/>
                <a:gd name="connsiteY4" fmla="*/ 364907 h 364907"/>
                <a:gd name="connsiteX5" fmla="*/ 268462 w 462014"/>
                <a:gd name="connsiteY5" fmla="*/ 204470 h 364907"/>
                <a:gd name="connsiteX6" fmla="*/ 330406 w 462014"/>
                <a:gd name="connsiteY6" fmla="*/ 202089 h 364907"/>
                <a:gd name="connsiteX7" fmla="*/ 20262 w 462014"/>
                <a:gd name="connsiteY7" fmla="*/ 65572 h 364907"/>
                <a:gd name="connsiteX8" fmla="*/ 0 w 462014"/>
                <a:gd name="connsiteY8" fmla="*/ 5142 h 364907"/>
                <a:gd name="connsiteX0" fmla="*/ 0 w 462014"/>
                <a:gd name="connsiteY0" fmla="*/ 1599 h 361364"/>
                <a:gd name="connsiteX1" fmla="*/ 222484 w 462014"/>
                <a:gd name="connsiteY1" fmla="*/ 42868 h 361364"/>
                <a:gd name="connsiteX2" fmla="*/ 377826 w 462014"/>
                <a:gd name="connsiteY2" fmla="*/ 193784 h 361364"/>
                <a:gd name="connsiteX3" fmla="*/ 462014 w 462014"/>
                <a:gd name="connsiteY3" fmla="*/ 200927 h 361364"/>
                <a:gd name="connsiteX4" fmla="*/ 414219 w 462014"/>
                <a:gd name="connsiteY4" fmla="*/ 361364 h 361364"/>
                <a:gd name="connsiteX5" fmla="*/ 268462 w 462014"/>
                <a:gd name="connsiteY5" fmla="*/ 200927 h 361364"/>
                <a:gd name="connsiteX6" fmla="*/ 330406 w 462014"/>
                <a:gd name="connsiteY6" fmla="*/ 198546 h 361364"/>
                <a:gd name="connsiteX7" fmla="*/ 20262 w 462014"/>
                <a:gd name="connsiteY7" fmla="*/ 62029 h 361364"/>
                <a:gd name="connsiteX8" fmla="*/ 0 w 462014"/>
                <a:gd name="connsiteY8" fmla="*/ 1599 h 361364"/>
                <a:gd name="connsiteX0" fmla="*/ 5603 w 448567"/>
                <a:gd name="connsiteY0" fmla="*/ 1069 h 375122"/>
                <a:gd name="connsiteX1" fmla="*/ 209037 w 448567"/>
                <a:gd name="connsiteY1" fmla="*/ 56626 h 375122"/>
                <a:gd name="connsiteX2" fmla="*/ 364379 w 448567"/>
                <a:gd name="connsiteY2" fmla="*/ 207542 h 375122"/>
                <a:gd name="connsiteX3" fmla="*/ 448567 w 448567"/>
                <a:gd name="connsiteY3" fmla="*/ 214685 h 375122"/>
                <a:gd name="connsiteX4" fmla="*/ 400772 w 448567"/>
                <a:gd name="connsiteY4" fmla="*/ 375122 h 375122"/>
                <a:gd name="connsiteX5" fmla="*/ 255015 w 448567"/>
                <a:gd name="connsiteY5" fmla="*/ 214685 h 375122"/>
                <a:gd name="connsiteX6" fmla="*/ 316959 w 448567"/>
                <a:gd name="connsiteY6" fmla="*/ 212304 h 375122"/>
                <a:gd name="connsiteX7" fmla="*/ 6815 w 448567"/>
                <a:gd name="connsiteY7" fmla="*/ 75787 h 375122"/>
                <a:gd name="connsiteX8" fmla="*/ 5603 w 448567"/>
                <a:gd name="connsiteY8" fmla="*/ 1069 h 375122"/>
                <a:gd name="connsiteX0" fmla="*/ 5603 w 448567"/>
                <a:gd name="connsiteY0" fmla="*/ 0 h 374053"/>
                <a:gd name="connsiteX1" fmla="*/ 209037 w 448567"/>
                <a:gd name="connsiteY1" fmla="*/ 55557 h 374053"/>
                <a:gd name="connsiteX2" fmla="*/ 364379 w 448567"/>
                <a:gd name="connsiteY2" fmla="*/ 206473 h 374053"/>
                <a:gd name="connsiteX3" fmla="*/ 448567 w 448567"/>
                <a:gd name="connsiteY3" fmla="*/ 213616 h 374053"/>
                <a:gd name="connsiteX4" fmla="*/ 400772 w 448567"/>
                <a:gd name="connsiteY4" fmla="*/ 374053 h 374053"/>
                <a:gd name="connsiteX5" fmla="*/ 255015 w 448567"/>
                <a:gd name="connsiteY5" fmla="*/ 213616 h 374053"/>
                <a:gd name="connsiteX6" fmla="*/ 316959 w 448567"/>
                <a:gd name="connsiteY6" fmla="*/ 211235 h 374053"/>
                <a:gd name="connsiteX7" fmla="*/ 6815 w 448567"/>
                <a:gd name="connsiteY7" fmla="*/ 74718 h 374053"/>
                <a:gd name="connsiteX8" fmla="*/ 5603 w 448567"/>
                <a:gd name="connsiteY8" fmla="*/ 0 h 374053"/>
                <a:gd name="connsiteX0" fmla="*/ 96 w 443060"/>
                <a:gd name="connsiteY0" fmla="*/ 0 h 374053"/>
                <a:gd name="connsiteX1" fmla="*/ 203530 w 443060"/>
                <a:gd name="connsiteY1" fmla="*/ 55557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96 w 443060"/>
                <a:gd name="connsiteY0" fmla="*/ 0 h 374053"/>
                <a:gd name="connsiteX1" fmla="*/ 222583 w 443060"/>
                <a:gd name="connsiteY1" fmla="*/ 57941 h 374053"/>
                <a:gd name="connsiteX2" fmla="*/ 358872 w 443060"/>
                <a:gd name="connsiteY2" fmla="*/ 206473 h 374053"/>
                <a:gd name="connsiteX3" fmla="*/ 443060 w 443060"/>
                <a:gd name="connsiteY3" fmla="*/ 213616 h 374053"/>
                <a:gd name="connsiteX4" fmla="*/ 395265 w 443060"/>
                <a:gd name="connsiteY4" fmla="*/ 374053 h 374053"/>
                <a:gd name="connsiteX5" fmla="*/ 249508 w 443060"/>
                <a:gd name="connsiteY5" fmla="*/ 213616 h 374053"/>
                <a:gd name="connsiteX6" fmla="*/ 311452 w 443060"/>
                <a:gd name="connsiteY6" fmla="*/ 211235 h 374053"/>
                <a:gd name="connsiteX7" fmla="*/ 8452 w 443060"/>
                <a:gd name="connsiteY7" fmla="*/ 60430 h 374053"/>
                <a:gd name="connsiteX8" fmla="*/ 96 w 443060"/>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 name="connsiteX0" fmla="*/ 0 w 442964"/>
                <a:gd name="connsiteY0" fmla="*/ 0 h 374053"/>
                <a:gd name="connsiteX1" fmla="*/ 222487 w 442964"/>
                <a:gd name="connsiteY1" fmla="*/ 57941 h 374053"/>
                <a:gd name="connsiteX2" fmla="*/ 358776 w 442964"/>
                <a:gd name="connsiteY2" fmla="*/ 206473 h 374053"/>
                <a:gd name="connsiteX3" fmla="*/ 442964 w 442964"/>
                <a:gd name="connsiteY3" fmla="*/ 213616 h 374053"/>
                <a:gd name="connsiteX4" fmla="*/ 395169 w 442964"/>
                <a:gd name="connsiteY4" fmla="*/ 374053 h 374053"/>
                <a:gd name="connsiteX5" fmla="*/ 249412 w 442964"/>
                <a:gd name="connsiteY5" fmla="*/ 213616 h 374053"/>
                <a:gd name="connsiteX6" fmla="*/ 311356 w 442964"/>
                <a:gd name="connsiteY6" fmla="*/ 211235 h 374053"/>
                <a:gd name="connsiteX7" fmla="*/ 8356 w 442964"/>
                <a:gd name="connsiteY7" fmla="*/ 60430 h 374053"/>
                <a:gd name="connsiteX8" fmla="*/ 0 w 442964"/>
                <a:gd name="connsiteY8" fmla="*/ 0 h 37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64" h="374053">
                  <a:moveTo>
                    <a:pt x="0" y="0"/>
                  </a:moveTo>
                  <a:cubicBezTo>
                    <a:pt x="112931" y="9698"/>
                    <a:pt x="162691" y="23529"/>
                    <a:pt x="222487" y="57941"/>
                  </a:cubicBezTo>
                  <a:cubicBezTo>
                    <a:pt x="282283" y="92353"/>
                    <a:pt x="321507" y="126633"/>
                    <a:pt x="358776" y="206473"/>
                  </a:cubicBezTo>
                  <a:lnTo>
                    <a:pt x="442964" y="213616"/>
                  </a:lnTo>
                  <a:lnTo>
                    <a:pt x="395169" y="374053"/>
                  </a:lnTo>
                  <a:lnTo>
                    <a:pt x="249412" y="213616"/>
                  </a:lnTo>
                  <a:lnTo>
                    <a:pt x="311356" y="211235"/>
                  </a:lnTo>
                  <a:cubicBezTo>
                    <a:pt x="246268" y="126576"/>
                    <a:pt x="198950" y="88369"/>
                    <a:pt x="8356" y="60430"/>
                  </a:cubicBezTo>
                  <a:cubicBezTo>
                    <a:pt x="3986" y="33940"/>
                    <a:pt x="9135" y="28874"/>
                    <a:pt x="0" y="0"/>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nvGrpSpPr>
            <p:cNvPr id="13" name="Group 12">
              <a:extLst>
                <a:ext uri="{FF2B5EF4-FFF2-40B4-BE49-F238E27FC236}">
                  <a16:creationId xmlns:a16="http://schemas.microsoft.com/office/drawing/2014/main" id="{B7613EDE-AC7E-408D-B71A-76E23F62F8CF}"/>
                </a:ext>
              </a:extLst>
            </p:cNvPr>
            <p:cNvGrpSpPr/>
            <p:nvPr/>
          </p:nvGrpSpPr>
          <p:grpSpPr>
            <a:xfrm>
              <a:off x="507278" y="2762013"/>
              <a:ext cx="4238628" cy="2091427"/>
              <a:chOff x="1533525" y="2733675"/>
              <a:chExt cx="4238628" cy="2091427"/>
            </a:xfrm>
            <a:scene3d>
              <a:camera prst="orthographicFront"/>
              <a:lightRig rig="morning" dir="t"/>
            </a:scene3d>
          </p:grpSpPr>
          <p:sp>
            <p:nvSpPr>
              <p:cNvPr id="19" name="Oval 18">
                <a:extLst>
                  <a:ext uri="{FF2B5EF4-FFF2-40B4-BE49-F238E27FC236}">
                    <a16:creationId xmlns:a16="http://schemas.microsoft.com/office/drawing/2014/main" id="{24A39537-C8AB-4830-B7D9-AB216466B24A}"/>
                  </a:ext>
                </a:extLst>
              </p:cNvPr>
              <p:cNvSpPr/>
              <p:nvPr/>
            </p:nvSpPr>
            <p:spPr>
              <a:xfrm>
                <a:off x="1533525" y="2733675"/>
                <a:ext cx="2695575" cy="1409700"/>
              </a:xfrm>
              <a:prstGeom prst="ellipse">
                <a:avLst/>
              </a:prstGeom>
              <a:noFill/>
              <a:ln w="114300">
                <a:solidFill>
                  <a:schemeClr val="accent3"/>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Oval 19">
                <a:extLst>
                  <a:ext uri="{FF2B5EF4-FFF2-40B4-BE49-F238E27FC236}">
                    <a16:creationId xmlns:a16="http://schemas.microsoft.com/office/drawing/2014/main" id="{F147B0A4-A653-4A67-B865-D1221469D502}"/>
                  </a:ext>
                </a:extLst>
              </p:cNvPr>
              <p:cNvSpPr/>
              <p:nvPr/>
            </p:nvSpPr>
            <p:spPr>
              <a:xfrm>
                <a:off x="3638553" y="3709297"/>
                <a:ext cx="2133600" cy="1115805"/>
              </a:xfrm>
              <a:prstGeom prst="ellipse">
                <a:avLst/>
              </a:prstGeom>
              <a:noFill/>
              <a:ln w="114300">
                <a:solidFill>
                  <a:srgbClr val="0070C0"/>
                </a:solidFill>
              </a:ln>
              <a:sp3d prstMaterial="plastic">
                <a:bevelT w="762000" h="762000" prst="softRound"/>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Arrow: Circular 29">
              <a:extLst>
                <a:ext uri="{FF2B5EF4-FFF2-40B4-BE49-F238E27FC236}">
                  <a16:creationId xmlns:a16="http://schemas.microsoft.com/office/drawing/2014/main" id="{889D749B-DBC9-42EE-A90C-55E34F545CC0}"/>
                </a:ext>
              </a:extLst>
            </p:cNvPr>
            <p:cNvSpPr/>
            <p:nvPr/>
          </p:nvSpPr>
          <p:spPr>
            <a:xfrm>
              <a:off x="2346717" y="2970037"/>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674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6" name="Arrow: Circular 29">
              <a:extLst>
                <a:ext uri="{FF2B5EF4-FFF2-40B4-BE49-F238E27FC236}">
                  <a16:creationId xmlns:a16="http://schemas.microsoft.com/office/drawing/2014/main" id="{E8CCD8EA-58E9-4AA1-90AF-C64158A8C398}"/>
                </a:ext>
              </a:extLst>
            </p:cNvPr>
            <p:cNvSpPr/>
            <p:nvPr/>
          </p:nvSpPr>
          <p:spPr>
            <a:xfrm rot="14855527" flipV="1">
              <a:off x="4094965" y="3962894"/>
              <a:ext cx="504879" cy="358588"/>
            </a:xfrm>
            <a:custGeom>
              <a:avLst/>
              <a:gdLst>
                <a:gd name="connsiteX0" fmla="*/ 344832 w 879642"/>
                <a:gd name="connsiteY0" fmla="*/ 61031 h 722534"/>
                <a:gd name="connsiteX1" fmla="*/ 591131 w 879642"/>
                <a:gd name="connsiteY1" fmla="*/ 76108 h 722534"/>
                <a:gd name="connsiteX2" fmla="*/ 803623 w 879642"/>
                <a:gd name="connsiteY2" fmla="*/ 253218 h 722534"/>
                <a:gd name="connsiteX3" fmla="*/ 849711 w 879642"/>
                <a:gd name="connsiteY3" fmla="*/ 253217 h 722534"/>
                <a:gd name="connsiteX4" fmla="*/ 782866 w 879642"/>
                <a:gd name="connsiteY4" fmla="*/ 361267 h 722534"/>
                <a:gd name="connsiteX5" fmla="*/ 656159 w 879642"/>
                <a:gd name="connsiteY5" fmla="*/ 253217 h 722534"/>
                <a:gd name="connsiteX6" fmla="*/ 699053 w 879642"/>
                <a:gd name="connsiteY6" fmla="*/ 253217 h 722534"/>
                <a:gd name="connsiteX7" fmla="*/ 372238 w 879642"/>
                <a:gd name="connsiteY7" fmla="*/ 147654 h 722534"/>
                <a:gd name="connsiteX8" fmla="*/ 344832 w 879642"/>
                <a:gd name="connsiteY8" fmla="*/ 61031 h 722534"/>
                <a:gd name="connsiteX0" fmla="*/ 0 w 504879"/>
                <a:gd name="connsiteY0" fmla="*/ 9414 h 309650"/>
                <a:gd name="connsiteX1" fmla="*/ 246299 w 504879"/>
                <a:gd name="connsiteY1" fmla="*/ 24491 h 309650"/>
                <a:gd name="connsiteX2" fmla="*/ 458791 w 504879"/>
                <a:gd name="connsiteY2" fmla="*/ 201601 h 309650"/>
                <a:gd name="connsiteX3" fmla="*/ 504879 w 504879"/>
                <a:gd name="connsiteY3" fmla="*/ 201600 h 309650"/>
                <a:gd name="connsiteX4" fmla="*/ 438034 w 504879"/>
                <a:gd name="connsiteY4" fmla="*/ 309650 h 309650"/>
                <a:gd name="connsiteX5" fmla="*/ 311327 w 504879"/>
                <a:gd name="connsiteY5" fmla="*/ 201600 h 309650"/>
                <a:gd name="connsiteX6" fmla="*/ 354221 w 504879"/>
                <a:gd name="connsiteY6" fmla="*/ 201600 h 309650"/>
                <a:gd name="connsiteX7" fmla="*/ 27406 w 504879"/>
                <a:gd name="connsiteY7" fmla="*/ 53174 h 309650"/>
                <a:gd name="connsiteX8" fmla="*/ 0 w 504879"/>
                <a:gd name="connsiteY8" fmla="*/ 9414 h 309650"/>
                <a:gd name="connsiteX0" fmla="*/ 0 w 504879"/>
                <a:gd name="connsiteY0" fmla="*/ 4354 h 304590"/>
                <a:gd name="connsiteX1" fmla="*/ 234393 w 504879"/>
                <a:gd name="connsiteY1" fmla="*/ 48006 h 304590"/>
                <a:gd name="connsiteX2" fmla="*/ 458791 w 504879"/>
                <a:gd name="connsiteY2" fmla="*/ 196541 h 304590"/>
                <a:gd name="connsiteX3" fmla="*/ 504879 w 504879"/>
                <a:gd name="connsiteY3" fmla="*/ 196540 h 304590"/>
                <a:gd name="connsiteX4" fmla="*/ 438034 w 504879"/>
                <a:gd name="connsiteY4" fmla="*/ 304590 h 304590"/>
                <a:gd name="connsiteX5" fmla="*/ 311327 w 504879"/>
                <a:gd name="connsiteY5" fmla="*/ 196540 h 304590"/>
                <a:gd name="connsiteX6" fmla="*/ 354221 w 504879"/>
                <a:gd name="connsiteY6" fmla="*/ 196540 h 304590"/>
                <a:gd name="connsiteX7" fmla="*/ 27406 w 504879"/>
                <a:gd name="connsiteY7" fmla="*/ 48114 h 304590"/>
                <a:gd name="connsiteX8" fmla="*/ 0 w 504879"/>
                <a:gd name="connsiteY8" fmla="*/ 4354 h 304590"/>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54221 w 504879"/>
                <a:gd name="connsiteY6" fmla="*/ 196942 h 304992"/>
                <a:gd name="connsiteX7" fmla="*/ 27406 w 504879"/>
                <a:gd name="connsiteY7" fmla="*/ 48516 h 304992"/>
                <a:gd name="connsiteX8" fmla="*/ 0 w 504879"/>
                <a:gd name="connsiteY8" fmla="*/ 4756 h 304992"/>
                <a:gd name="connsiteX0" fmla="*/ 0 w 504879"/>
                <a:gd name="connsiteY0" fmla="*/ 4756 h 304992"/>
                <a:gd name="connsiteX1" fmla="*/ 234393 w 504879"/>
                <a:gd name="connsiteY1" fmla="*/ 48408 h 304992"/>
                <a:gd name="connsiteX2" fmla="*/ 420691 w 504879"/>
                <a:gd name="connsiteY2" fmla="*/ 189799 h 304992"/>
                <a:gd name="connsiteX3" fmla="*/ 504879 w 504879"/>
                <a:gd name="connsiteY3" fmla="*/ 196942 h 304992"/>
                <a:gd name="connsiteX4" fmla="*/ 438034 w 504879"/>
                <a:gd name="connsiteY4" fmla="*/ 304992 h 304992"/>
                <a:gd name="connsiteX5" fmla="*/ 311327 w 504879"/>
                <a:gd name="connsiteY5" fmla="*/ 196942 h 304992"/>
                <a:gd name="connsiteX6" fmla="*/ 373271 w 504879"/>
                <a:gd name="connsiteY6" fmla="*/ 194561 h 304992"/>
                <a:gd name="connsiteX7" fmla="*/ 27406 w 504879"/>
                <a:gd name="connsiteY7" fmla="*/ 48516 h 304992"/>
                <a:gd name="connsiteX8" fmla="*/ 0 w 504879"/>
                <a:gd name="connsiteY8" fmla="*/ 4756 h 304992"/>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6355 h 306591"/>
                <a:gd name="connsiteX1" fmla="*/ 236774 w 504879"/>
                <a:gd name="connsiteY1" fmla="*/ 38101 h 306591"/>
                <a:gd name="connsiteX2" fmla="*/ 420691 w 504879"/>
                <a:gd name="connsiteY2" fmla="*/ 191398 h 306591"/>
                <a:gd name="connsiteX3" fmla="*/ 504879 w 504879"/>
                <a:gd name="connsiteY3" fmla="*/ 198541 h 306591"/>
                <a:gd name="connsiteX4" fmla="*/ 438034 w 504879"/>
                <a:gd name="connsiteY4" fmla="*/ 306591 h 306591"/>
                <a:gd name="connsiteX5" fmla="*/ 311327 w 504879"/>
                <a:gd name="connsiteY5" fmla="*/ 198541 h 306591"/>
                <a:gd name="connsiteX6" fmla="*/ 373271 w 504879"/>
                <a:gd name="connsiteY6" fmla="*/ 196160 h 306591"/>
                <a:gd name="connsiteX7" fmla="*/ 27406 w 504879"/>
                <a:gd name="connsiteY7" fmla="*/ 50115 h 306591"/>
                <a:gd name="connsiteX8" fmla="*/ 0 w 504879"/>
                <a:gd name="connsiteY8" fmla="*/ 6355 h 306591"/>
                <a:gd name="connsiteX0" fmla="*/ 0 w 504879"/>
                <a:gd name="connsiteY0" fmla="*/ 7821 h 308057"/>
                <a:gd name="connsiteX1" fmla="*/ 241536 w 504879"/>
                <a:gd name="connsiteY1" fmla="*/ 32423 h 308057"/>
                <a:gd name="connsiteX2" fmla="*/ 420691 w 504879"/>
                <a:gd name="connsiteY2" fmla="*/ 192864 h 308057"/>
                <a:gd name="connsiteX3" fmla="*/ 504879 w 504879"/>
                <a:gd name="connsiteY3" fmla="*/ 200007 h 308057"/>
                <a:gd name="connsiteX4" fmla="*/ 438034 w 504879"/>
                <a:gd name="connsiteY4" fmla="*/ 308057 h 308057"/>
                <a:gd name="connsiteX5" fmla="*/ 311327 w 504879"/>
                <a:gd name="connsiteY5" fmla="*/ 200007 h 308057"/>
                <a:gd name="connsiteX6" fmla="*/ 373271 w 504879"/>
                <a:gd name="connsiteY6" fmla="*/ 197626 h 308057"/>
                <a:gd name="connsiteX7" fmla="*/ 27406 w 504879"/>
                <a:gd name="connsiteY7" fmla="*/ 51581 h 308057"/>
                <a:gd name="connsiteX8" fmla="*/ 0 w 504879"/>
                <a:gd name="connsiteY8" fmla="*/ 7821 h 308057"/>
                <a:gd name="connsiteX0" fmla="*/ 0 w 504879"/>
                <a:gd name="connsiteY0" fmla="*/ 7821 h 360444"/>
                <a:gd name="connsiteX1" fmla="*/ 241536 w 504879"/>
                <a:gd name="connsiteY1" fmla="*/ 32423 h 360444"/>
                <a:gd name="connsiteX2" fmla="*/ 420691 w 504879"/>
                <a:gd name="connsiteY2" fmla="*/ 192864 h 360444"/>
                <a:gd name="connsiteX3" fmla="*/ 504879 w 504879"/>
                <a:gd name="connsiteY3" fmla="*/ 200007 h 360444"/>
                <a:gd name="connsiteX4" fmla="*/ 457084 w 504879"/>
                <a:gd name="connsiteY4" fmla="*/ 360444 h 360444"/>
                <a:gd name="connsiteX5" fmla="*/ 311327 w 504879"/>
                <a:gd name="connsiteY5" fmla="*/ 200007 h 360444"/>
                <a:gd name="connsiteX6" fmla="*/ 373271 w 504879"/>
                <a:gd name="connsiteY6" fmla="*/ 197626 h 360444"/>
                <a:gd name="connsiteX7" fmla="*/ 27406 w 504879"/>
                <a:gd name="connsiteY7" fmla="*/ 51581 h 360444"/>
                <a:gd name="connsiteX8" fmla="*/ 0 w 504879"/>
                <a:gd name="connsiteY8" fmla="*/ 7821 h 360444"/>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616 h 358239"/>
                <a:gd name="connsiteX1" fmla="*/ 253442 w 504879"/>
                <a:gd name="connsiteY1" fmla="*/ 42124 h 358239"/>
                <a:gd name="connsiteX2" fmla="*/ 420691 w 504879"/>
                <a:gd name="connsiteY2" fmla="*/ 190659 h 358239"/>
                <a:gd name="connsiteX3" fmla="*/ 504879 w 504879"/>
                <a:gd name="connsiteY3" fmla="*/ 197802 h 358239"/>
                <a:gd name="connsiteX4" fmla="*/ 457084 w 504879"/>
                <a:gd name="connsiteY4" fmla="*/ 358239 h 358239"/>
                <a:gd name="connsiteX5" fmla="*/ 311327 w 504879"/>
                <a:gd name="connsiteY5" fmla="*/ 197802 h 358239"/>
                <a:gd name="connsiteX6" fmla="*/ 373271 w 504879"/>
                <a:gd name="connsiteY6" fmla="*/ 195421 h 358239"/>
                <a:gd name="connsiteX7" fmla="*/ 27406 w 504879"/>
                <a:gd name="connsiteY7" fmla="*/ 49376 h 358239"/>
                <a:gd name="connsiteX8" fmla="*/ 0 w 504879"/>
                <a:gd name="connsiteY8" fmla="*/ 5616 h 358239"/>
                <a:gd name="connsiteX0" fmla="*/ 0 w 504879"/>
                <a:gd name="connsiteY0" fmla="*/ 5965 h 358588"/>
                <a:gd name="connsiteX1" fmla="*/ 265349 w 504879"/>
                <a:gd name="connsiteY1" fmla="*/ 40092 h 358588"/>
                <a:gd name="connsiteX2" fmla="*/ 420691 w 504879"/>
                <a:gd name="connsiteY2" fmla="*/ 191008 h 358588"/>
                <a:gd name="connsiteX3" fmla="*/ 504879 w 504879"/>
                <a:gd name="connsiteY3" fmla="*/ 198151 h 358588"/>
                <a:gd name="connsiteX4" fmla="*/ 457084 w 504879"/>
                <a:gd name="connsiteY4" fmla="*/ 358588 h 358588"/>
                <a:gd name="connsiteX5" fmla="*/ 311327 w 504879"/>
                <a:gd name="connsiteY5" fmla="*/ 198151 h 358588"/>
                <a:gd name="connsiteX6" fmla="*/ 373271 w 504879"/>
                <a:gd name="connsiteY6" fmla="*/ 195770 h 358588"/>
                <a:gd name="connsiteX7" fmla="*/ 27406 w 504879"/>
                <a:gd name="connsiteY7" fmla="*/ 49725 h 358588"/>
                <a:gd name="connsiteX8" fmla="*/ 0 w 504879"/>
                <a:gd name="connsiteY8" fmla="*/ 5965 h 35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879" h="358588">
                  <a:moveTo>
                    <a:pt x="0" y="5965"/>
                  </a:moveTo>
                  <a:cubicBezTo>
                    <a:pt x="81968" y="-10535"/>
                    <a:pt x="195234" y="9252"/>
                    <a:pt x="265349" y="40092"/>
                  </a:cubicBezTo>
                  <a:cubicBezTo>
                    <a:pt x="335464" y="70932"/>
                    <a:pt x="383422" y="111168"/>
                    <a:pt x="420691" y="191008"/>
                  </a:cubicBezTo>
                  <a:lnTo>
                    <a:pt x="504879" y="198151"/>
                  </a:lnTo>
                  <a:lnTo>
                    <a:pt x="457084" y="358588"/>
                  </a:lnTo>
                  <a:lnTo>
                    <a:pt x="311327" y="198151"/>
                  </a:lnTo>
                  <a:lnTo>
                    <a:pt x="373271" y="195770"/>
                  </a:lnTo>
                  <a:cubicBezTo>
                    <a:pt x="308183" y="111111"/>
                    <a:pt x="217997" y="51467"/>
                    <a:pt x="27406" y="49725"/>
                  </a:cubicBezTo>
                  <a:cubicBezTo>
                    <a:pt x="8746" y="23232"/>
                    <a:pt x="9135" y="34839"/>
                    <a:pt x="0" y="5965"/>
                  </a:cubicBezTo>
                  <a:close/>
                </a:path>
              </a:pathLst>
            </a:custGeom>
            <a:solidFill>
              <a:srgbClr val="00A7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31" name="Freeform: Shape 30">
            <a:extLst>
              <a:ext uri="{FF2B5EF4-FFF2-40B4-BE49-F238E27FC236}">
                <a16:creationId xmlns:a16="http://schemas.microsoft.com/office/drawing/2014/main" id="{1302E259-36A3-4364-8765-25499EDA6977}"/>
              </a:ext>
            </a:extLst>
          </p:cNvPr>
          <p:cNvSpPr/>
          <p:nvPr/>
        </p:nvSpPr>
        <p:spPr>
          <a:xfrm rot="442191">
            <a:off x="1805322" y="2520809"/>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Freeform: Shape 31">
            <a:extLst>
              <a:ext uri="{FF2B5EF4-FFF2-40B4-BE49-F238E27FC236}">
                <a16:creationId xmlns:a16="http://schemas.microsoft.com/office/drawing/2014/main" id="{8B6A9923-A0AA-4BA9-8DBC-D731FA59BC6F}"/>
              </a:ext>
            </a:extLst>
          </p:cNvPr>
          <p:cNvSpPr/>
          <p:nvPr/>
        </p:nvSpPr>
        <p:spPr>
          <a:xfrm rot="442191">
            <a:off x="3283693" y="3049994"/>
            <a:ext cx="373815" cy="50292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TextBox 33">
            <a:extLst>
              <a:ext uri="{FF2B5EF4-FFF2-40B4-BE49-F238E27FC236}">
                <a16:creationId xmlns:a16="http://schemas.microsoft.com/office/drawing/2014/main" id="{E2690000-8993-4AFD-B4D0-DEDF31600E70}"/>
              </a:ext>
            </a:extLst>
          </p:cNvPr>
          <p:cNvSpPr txBox="1"/>
          <p:nvPr/>
        </p:nvSpPr>
        <p:spPr>
          <a:xfrm>
            <a:off x="15103" y="3914228"/>
            <a:ext cx="5293031" cy="1200329"/>
          </a:xfrm>
          <a:prstGeom prst="rect">
            <a:avLst/>
          </a:prstGeom>
          <a:noFill/>
        </p:spPr>
        <p:txBody>
          <a:bodyPr wrap="square" rtlCol="0">
            <a:spAutoFit/>
          </a:bodyPr>
          <a:lstStyle/>
          <a:p>
            <a:pPr marL="457200" indent="-457200" algn="just">
              <a:buFont typeface="+mj-lt"/>
              <a:buAutoNum type="arabicPeriod" startAt="2"/>
            </a:pPr>
            <a:r>
              <a:rPr lang="en-US" sz="2400" dirty="0"/>
              <a:t>Switching the VC to full reflection at the domain boundaries in order to reflect pulses into the mesh lattice. </a:t>
            </a:r>
            <a:endParaRPr lang="de-DE" sz="2400" dirty="0"/>
          </a:p>
        </p:txBody>
      </p:sp>
      <p:grpSp>
        <p:nvGrpSpPr>
          <p:cNvPr id="149" name="Group 148">
            <a:extLst>
              <a:ext uri="{FF2B5EF4-FFF2-40B4-BE49-F238E27FC236}">
                <a16:creationId xmlns:a16="http://schemas.microsoft.com/office/drawing/2014/main" id="{9959F7C9-EE7B-4D81-8B32-DAA504690CD2}"/>
              </a:ext>
            </a:extLst>
          </p:cNvPr>
          <p:cNvGrpSpPr/>
          <p:nvPr/>
        </p:nvGrpSpPr>
        <p:grpSpPr>
          <a:xfrm>
            <a:off x="5005518" y="4375950"/>
            <a:ext cx="6951748" cy="2303006"/>
            <a:chOff x="5120033" y="2624427"/>
            <a:chExt cx="6951748" cy="2303006"/>
          </a:xfrm>
        </p:grpSpPr>
        <p:grpSp>
          <p:nvGrpSpPr>
            <p:cNvPr id="35" name="Grupo 4">
              <a:extLst>
                <a:ext uri="{FF2B5EF4-FFF2-40B4-BE49-F238E27FC236}">
                  <a16:creationId xmlns:a16="http://schemas.microsoft.com/office/drawing/2014/main" id="{2FEB9E02-F583-4D96-A2EB-47BA48C5FEA1}"/>
                </a:ext>
              </a:extLst>
            </p:cNvPr>
            <p:cNvGrpSpPr/>
            <p:nvPr/>
          </p:nvGrpSpPr>
          <p:grpSpPr>
            <a:xfrm>
              <a:off x="5120033" y="2624427"/>
              <a:ext cx="6951748" cy="2303006"/>
              <a:chOff x="4504703" y="4212603"/>
              <a:chExt cx="6951748" cy="2303006"/>
            </a:xfrm>
          </p:grpSpPr>
          <p:grpSp>
            <p:nvGrpSpPr>
              <p:cNvPr id="36" name="Grupo 147">
                <a:extLst>
                  <a:ext uri="{FF2B5EF4-FFF2-40B4-BE49-F238E27FC236}">
                    <a16:creationId xmlns:a16="http://schemas.microsoft.com/office/drawing/2014/main" id="{F35EA02C-BABD-47EB-8BAF-A8D829C79723}"/>
                  </a:ext>
                </a:extLst>
              </p:cNvPr>
              <p:cNvGrpSpPr/>
              <p:nvPr/>
            </p:nvGrpSpPr>
            <p:grpSpPr>
              <a:xfrm>
                <a:off x="4504703" y="4212603"/>
                <a:ext cx="6376857" cy="2303006"/>
                <a:chOff x="453861" y="2737776"/>
                <a:chExt cx="4462444" cy="1611614"/>
              </a:xfrm>
            </p:grpSpPr>
            <p:sp>
              <p:nvSpPr>
                <p:cNvPr id="41" name="Elipse 60">
                  <a:extLst>
                    <a:ext uri="{FF2B5EF4-FFF2-40B4-BE49-F238E27FC236}">
                      <a16:creationId xmlns:a16="http://schemas.microsoft.com/office/drawing/2014/main" id="{0CD01F32-588A-4215-B00C-F45188C6E41F}"/>
                    </a:ext>
                  </a:extLst>
                </p:cNvPr>
                <p:cNvSpPr/>
                <p:nvPr/>
              </p:nvSpPr>
              <p:spPr bwMode="ltGray">
                <a:xfrm>
                  <a:off x="1728419" y="2737776"/>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 name="Elipse 61">
                  <a:extLst>
                    <a:ext uri="{FF2B5EF4-FFF2-40B4-BE49-F238E27FC236}">
                      <a16:creationId xmlns:a16="http://schemas.microsoft.com/office/drawing/2014/main" id="{7CCE6615-3901-401E-83A0-E20AD781A532}"/>
                    </a:ext>
                  </a:extLst>
                </p:cNvPr>
                <p:cNvSpPr/>
                <p:nvPr/>
              </p:nvSpPr>
              <p:spPr bwMode="ltGray">
                <a:xfrm>
                  <a:off x="2326526" y="2737776"/>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3" name="Elipse 62">
                  <a:extLst>
                    <a:ext uri="{FF2B5EF4-FFF2-40B4-BE49-F238E27FC236}">
                      <a16:creationId xmlns:a16="http://schemas.microsoft.com/office/drawing/2014/main" id="{DE9F57F3-89DD-4E0C-B7CE-153766995C30}"/>
                    </a:ext>
                  </a:extLst>
                </p:cNvPr>
                <p:cNvSpPr/>
                <p:nvPr/>
              </p:nvSpPr>
              <p:spPr bwMode="ltGray">
                <a:xfrm>
                  <a:off x="2924633" y="2737776"/>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Elipse 63">
                  <a:extLst>
                    <a:ext uri="{FF2B5EF4-FFF2-40B4-BE49-F238E27FC236}">
                      <a16:creationId xmlns:a16="http://schemas.microsoft.com/office/drawing/2014/main" id="{8DDFCD88-5289-4E7F-9A41-3DA97B7E7166}"/>
                    </a:ext>
                  </a:extLst>
                </p:cNvPr>
                <p:cNvSpPr/>
                <p:nvPr/>
              </p:nvSpPr>
              <p:spPr bwMode="ltGray">
                <a:xfrm>
                  <a:off x="3519580" y="2737776"/>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Elipse 64">
                  <a:extLst>
                    <a:ext uri="{FF2B5EF4-FFF2-40B4-BE49-F238E27FC236}">
                      <a16:creationId xmlns:a16="http://schemas.microsoft.com/office/drawing/2014/main" id="{FD7AE117-2324-497A-A89E-1A813516C80C}"/>
                    </a:ext>
                  </a:extLst>
                </p:cNvPr>
                <p:cNvSpPr/>
                <p:nvPr/>
              </p:nvSpPr>
              <p:spPr bwMode="ltGray">
                <a:xfrm>
                  <a:off x="1418133" y="3270205"/>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 name="Elipse 65">
                  <a:extLst>
                    <a:ext uri="{FF2B5EF4-FFF2-40B4-BE49-F238E27FC236}">
                      <a16:creationId xmlns:a16="http://schemas.microsoft.com/office/drawing/2014/main" id="{82AF13B1-37EA-47DB-8792-144EBB57BA75}"/>
                    </a:ext>
                  </a:extLst>
                </p:cNvPr>
                <p:cNvSpPr/>
                <p:nvPr/>
              </p:nvSpPr>
              <p:spPr bwMode="ltGray">
                <a:xfrm>
                  <a:off x="2016240" y="3270205"/>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 name="Elipse 66">
                  <a:extLst>
                    <a:ext uri="{FF2B5EF4-FFF2-40B4-BE49-F238E27FC236}">
                      <a16:creationId xmlns:a16="http://schemas.microsoft.com/office/drawing/2014/main" id="{0F114959-8C26-410D-9E36-841EBA98D051}"/>
                    </a:ext>
                  </a:extLst>
                </p:cNvPr>
                <p:cNvSpPr/>
                <p:nvPr/>
              </p:nvSpPr>
              <p:spPr bwMode="ltGray">
                <a:xfrm>
                  <a:off x="2614347" y="3270205"/>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 name="Elipse 67">
                  <a:extLst>
                    <a:ext uri="{FF2B5EF4-FFF2-40B4-BE49-F238E27FC236}">
                      <a16:creationId xmlns:a16="http://schemas.microsoft.com/office/drawing/2014/main" id="{DD4BA13A-377E-444F-A9E2-DE014FA694B4}"/>
                    </a:ext>
                  </a:extLst>
                </p:cNvPr>
                <p:cNvSpPr/>
                <p:nvPr/>
              </p:nvSpPr>
              <p:spPr bwMode="ltGray">
                <a:xfrm>
                  <a:off x="3209294" y="3270205"/>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 name="Elipse 68">
                  <a:extLst>
                    <a:ext uri="{FF2B5EF4-FFF2-40B4-BE49-F238E27FC236}">
                      <a16:creationId xmlns:a16="http://schemas.microsoft.com/office/drawing/2014/main" id="{211FB1D2-953F-4C0A-AFB4-E7A129C22C7E}"/>
                    </a:ext>
                  </a:extLst>
                </p:cNvPr>
                <p:cNvSpPr/>
                <p:nvPr/>
              </p:nvSpPr>
              <p:spPr bwMode="ltGray">
                <a:xfrm>
                  <a:off x="3808981" y="3270205"/>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 name="Elipse 69">
                  <a:extLst>
                    <a:ext uri="{FF2B5EF4-FFF2-40B4-BE49-F238E27FC236}">
                      <a16:creationId xmlns:a16="http://schemas.microsoft.com/office/drawing/2014/main" id="{4A3F2846-0B82-416E-B298-EDE936751B25}"/>
                    </a:ext>
                  </a:extLst>
                </p:cNvPr>
                <p:cNvSpPr/>
                <p:nvPr/>
              </p:nvSpPr>
              <p:spPr bwMode="ltGray">
                <a:xfrm>
                  <a:off x="1728419" y="3819758"/>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 name="Elipse 70">
                  <a:extLst>
                    <a:ext uri="{FF2B5EF4-FFF2-40B4-BE49-F238E27FC236}">
                      <a16:creationId xmlns:a16="http://schemas.microsoft.com/office/drawing/2014/main" id="{4714D625-E205-4B9E-B78F-4656D99E5A46}"/>
                    </a:ext>
                  </a:extLst>
                </p:cNvPr>
                <p:cNvSpPr/>
                <p:nvPr/>
              </p:nvSpPr>
              <p:spPr bwMode="ltGray">
                <a:xfrm>
                  <a:off x="2322904" y="3818620"/>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2" name="Elipse 71">
                  <a:extLst>
                    <a:ext uri="{FF2B5EF4-FFF2-40B4-BE49-F238E27FC236}">
                      <a16:creationId xmlns:a16="http://schemas.microsoft.com/office/drawing/2014/main" id="{6D110893-2DBD-4EDD-BDA2-00C639E6C9A1}"/>
                    </a:ext>
                  </a:extLst>
                </p:cNvPr>
                <p:cNvSpPr/>
                <p:nvPr/>
              </p:nvSpPr>
              <p:spPr bwMode="ltGray">
                <a:xfrm>
                  <a:off x="2924633" y="3819758"/>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Elipse 72">
                  <a:extLst>
                    <a:ext uri="{FF2B5EF4-FFF2-40B4-BE49-F238E27FC236}">
                      <a16:creationId xmlns:a16="http://schemas.microsoft.com/office/drawing/2014/main" id="{BA846B55-46A8-4C4D-B791-E9A11B950D6F}"/>
                    </a:ext>
                  </a:extLst>
                </p:cNvPr>
                <p:cNvSpPr/>
                <p:nvPr/>
              </p:nvSpPr>
              <p:spPr bwMode="ltGray">
                <a:xfrm>
                  <a:off x="3519580" y="3819758"/>
                  <a:ext cx="216024" cy="216024"/>
                </a:xfrm>
                <a:prstGeom prst="ellipse">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4" name="Elipse 73">
                  <a:extLst>
                    <a:ext uri="{FF2B5EF4-FFF2-40B4-BE49-F238E27FC236}">
                      <a16:creationId xmlns:a16="http://schemas.microsoft.com/office/drawing/2014/main" id="{839E987F-541D-4F04-ABF4-42B201F9C051}"/>
                    </a:ext>
                  </a:extLst>
                </p:cNvPr>
                <p:cNvSpPr/>
                <p:nvPr/>
              </p:nvSpPr>
              <p:spPr bwMode="ltGray">
                <a:xfrm>
                  <a:off x="4114527" y="2737776"/>
                  <a:ext cx="216024" cy="216024"/>
                </a:xfrm>
                <a:prstGeom prst="ellipse">
                  <a:avLst/>
                </a:prstGeom>
                <a:solidFill>
                  <a:srgbClr val="5A93BB">
                    <a:lumMod val="50000"/>
                    <a:alpha val="43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5" name="Elipse 74">
                  <a:extLst>
                    <a:ext uri="{FF2B5EF4-FFF2-40B4-BE49-F238E27FC236}">
                      <a16:creationId xmlns:a16="http://schemas.microsoft.com/office/drawing/2014/main" id="{0BC239F8-DC32-422E-A38F-7AF6D75252CA}"/>
                    </a:ext>
                  </a:extLst>
                </p:cNvPr>
                <p:cNvSpPr/>
                <p:nvPr/>
              </p:nvSpPr>
              <p:spPr bwMode="ltGray">
                <a:xfrm>
                  <a:off x="4114527" y="3819758"/>
                  <a:ext cx="216024" cy="216024"/>
                </a:xfrm>
                <a:prstGeom prst="ellipse">
                  <a:avLst/>
                </a:prstGeom>
                <a:solidFill>
                  <a:srgbClr val="5A93BB">
                    <a:lumMod val="50000"/>
                    <a:alpha val="43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6" name="Elipse 75">
                  <a:extLst>
                    <a:ext uri="{FF2B5EF4-FFF2-40B4-BE49-F238E27FC236}">
                      <a16:creationId xmlns:a16="http://schemas.microsoft.com/office/drawing/2014/main" id="{29DBB7B3-06B3-44FC-AB66-3D64214C9346}"/>
                    </a:ext>
                  </a:extLst>
                </p:cNvPr>
                <p:cNvSpPr/>
                <p:nvPr/>
              </p:nvSpPr>
              <p:spPr bwMode="ltGray">
                <a:xfrm>
                  <a:off x="1134146" y="2742778"/>
                  <a:ext cx="216024" cy="216024"/>
                </a:xfrm>
                <a:prstGeom prst="ellipse">
                  <a:avLst/>
                </a:prstGeom>
                <a:solidFill>
                  <a:srgbClr val="5A93BB">
                    <a:lumMod val="50000"/>
                    <a:alpha val="43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7" name="Elipse 76">
                  <a:extLst>
                    <a:ext uri="{FF2B5EF4-FFF2-40B4-BE49-F238E27FC236}">
                      <a16:creationId xmlns:a16="http://schemas.microsoft.com/office/drawing/2014/main" id="{2DCB0122-F1D1-4497-9A9E-07CFE1563E1F}"/>
                    </a:ext>
                  </a:extLst>
                </p:cNvPr>
                <p:cNvSpPr/>
                <p:nvPr/>
              </p:nvSpPr>
              <p:spPr bwMode="ltGray">
                <a:xfrm>
                  <a:off x="1134146" y="3824760"/>
                  <a:ext cx="216024" cy="216024"/>
                </a:xfrm>
                <a:prstGeom prst="ellipse">
                  <a:avLst/>
                </a:prstGeom>
                <a:solidFill>
                  <a:srgbClr val="5A93BB">
                    <a:lumMod val="50000"/>
                    <a:alpha val="43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58" name="Conector em curva 77">
                  <a:extLst>
                    <a:ext uri="{FF2B5EF4-FFF2-40B4-BE49-F238E27FC236}">
                      <a16:creationId xmlns:a16="http://schemas.microsoft.com/office/drawing/2014/main" id="{0B9D8762-FC4A-4A30-BEA4-974F2523D64F}"/>
                    </a:ext>
                  </a:extLst>
                </p:cNvPr>
                <p:cNvCxnSpPr>
                  <a:cxnSpLocks/>
                  <a:stCxn id="44" idx="5"/>
                  <a:endCxn id="49" idx="1"/>
                </p:cNvCxnSpPr>
                <p:nvPr/>
              </p:nvCxnSpPr>
              <p:spPr>
                <a:xfrm rot="16200000" flipH="1">
                  <a:off x="3582454" y="3043677"/>
                  <a:ext cx="379677" cy="136649"/>
                </a:xfrm>
                <a:prstGeom prst="curvedConnector3">
                  <a:avLst/>
                </a:prstGeom>
                <a:noFill/>
                <a:ln w="6350" cap="rnd" cmpd="sng" algn="ctr">
                  <a:solidFill>
                    <a:srgbClr val="EB690B"/>
                  </a:solidFill>
                  <a:prstDash val="solid"/>
                  <a:tailEnd type="triangle"/>
                </a:ln>
                <a:effectLst/>
              </p:spPr>
            </p:cxnSp>
            <p:cxnSp>
              <p:nvCxnSpPr>
                <p:cNvPr id="59" name="Conector em curva 78">
                  <a:extLst>
                    <a:ext uri="{FF2B5EF4-FFF2-40B4-BE49-F238E27FC236}">
                      <a16:creationId xmlns:a16="http://schemas.microsoft.com/office/drawing/2014/main" id="{460F475A-0651-449A-A9D0-5697D79F2772}"/>
                    </a:ext>
                  </a:extLst>
                </p:cNvPr>
                <p:cNvCxnSpPr>
                  <a:cxnSpLocks/>
                  <a:stCxn id="49" idx="3"/>
                  <a:endCxn id="53" idx="7"/>
                </p:cNvCxnSpPr>
                <p:nvPr/>
              </p:nvCxnSpPr>
              <p:spPr>
                <a:xfrm rot="5400000">
                  <a:off x="3573893" y="3584669"/>
                  <a:ext cx="396801" cy="136649"/>
                </a:xfrm>
                <a:prstGeom prst="curvedConnector3">
                  <a:avLst>
                    <a:gd name="adj1" fmla="val 50000"/>
                  </a:avLst>
                </a:prstGeom>
                <a:noFill/>
                <a:ln w="6350" cap="rnd" cmpd="sng" algn="ctr">
                  <a:solidFill>
                    <a:srgbClr val="EB690B"/>
                  </a:solidFill>
                  <a:prstDash val="solid"/>
                  <a:tailEnd type="triangle"/>
                </a:ln>
                <a:effectLst/>
              </p:spPr>
            </p:cxnSp>
            <p:cxnSp>
              <p:nvCxnSpPr>
                <p:cNvPr id="60" name="Conector em curva 79">
                  <a:extLst>
                    <a:ext uri="{FF2B5EF4-FFF2-40B4-BE49-F238E27FC236}">
                      <a16:creationId xmlns:a16="http://schemas.microsoft.com/office/drawing/2014/main" id="{D1A1A52F-7F91-40A7-BD00-535BC57F8FF3}"/>
                    </a:ext>
                  </a:extLst>
                </p:cNvPr>
                <p:cNvCxnSpPr>
                  <a:cxnSpLocks/>
                  <a:stCxn id="43" idx="5"/>
                  <a:endCxn id="48" idx="1"/>
                </p:cNvCxnSpPr>
                <p:nvPr/>
              </p:nvCxnSpPr>
              <p:spPr>
                <a:xfrm rot="16200000" flipH="1">
                  <a:off x="2985137" y="3046047"/>
                  <a:ext cx="379677" cy="131909"/>
                </a:xfrm>
                <a:prstGeom prst="curvedConnector3">
                  <a:avLst>
                    <a:gd name="adj1" fmla="val 50000"/>
                  </a:avLst>
                </a:prstGeom>
                <a:noFill/>
                <a:ln w="6350" cap="rnd" cmpd="sng" algn="ctr">
                  <a:solidFill>
                    <a:srgbClr val="EB690B"/>
                  </a:solidFill>
                  <a:prstDash val="solid"/>
                  <a:tailEnd type="triangle"/>
                </a:ln>
                <a:effectLst/>
              </p:spPr>
            </p:cxnSp>
            <p:cxnSp>
              <p:nvCxnSpPr>
                <p:cNvPr id="61" name="Conector em curva 80">
                  <a:extLst>
                    <a:ext uri="{FF2B5EF4-FFF2-40B4-BE49-F238E27FC236}">
                      <a16:creationId xmlns:a16="http://schemas.microsoft.com/office/drawing/2014/main" id="{28366E3A-9EDA-4B3F-A6E4-044014C4A1D1}"/>
                    </a:ext>
                  </a:extLst>
                </p:cNvPr>
                <p:cNvCxnSpPr>
                  <a:cxnSpLocks/>
                  <a:stCxn id="42" idx="5"/>
                  <a:endCxn id="47" idx="1"/>
                </p:cNvCxnSpPr>
                <p:nvPr/>
              </p:nvCxnSpPr>
              <p:spPr>
                <a:xfrm rot="16200000" flipH="1">
                  <a:off x="2388610" y="3044467"/>
                  <a:ext cx="379677" cy="135069"/>
                </a:xfrm>
                <a:prstGeom prst="curvedConnector3">
                  <a:avLst>
                    <a:gd name="adj1" fmla="val 50000"/>
                  </a:avLst>
                </a:prstGeom>
                <a:noFill/>
                <a:ln w="6350" cap="rnd" cmpd="sng" algn="ctr">
                  <a:solidFill>
                    <a:srgbClr val="EB690B"/>
                  </a:solidFill>
                  <a:prstDash val="solid"/>
                  <a:tailEnd type="triangle"/>
                </a:ln>
                <a:effectLst/>
              </p:spPr>
            </p:cxnSp>
            <p:cxnSp>
              <p:nvCxnSpPr>
                <p:cNvPr id="62" name="Conector em curva 81">
                  <a:extLst>
                    <a:ext uri="{FF2B5EF4-FFF2-40B4-BE49-F238E27FC236}">
                      <a16:creationId xmlns:a16="http://schemas.microsoft.com/office/drawing/2014/main" id="{02C59E6A-384C-4C45-ABEC-F623DAA40C16}"/>
                    </a:ext>
                  </a:extLst>
                </p:cNvPr>
                <p:cNvCxnSpPr>
                  <a:cxnSpLocks/>
                  <a:stCxn id="41" idx="5"/>
                  <a:endCxn id="46" idx="1"/>
                </p:cNvCxnSpPr>
                <p:nvPr/>
              </p:nvCxnSpPr>
              <p:spPr>
                <a:xfrm rot="16200000" flipH="1">
                  <a:off x="1790503" y="3044467"/>
                  <a:ext cx="379677" cy="135069"/>
                </a:xfrm>
                <a:prstGeom prst="curvedConnector3">
                  <a:avLst>
                    <a:gd name="adj1" fmla="val 50000"/>
                  </a:avLst>
                </a:prstGeom>
                <a:noFill/>
                <a:ln w="6350" cap="rnd" cmpd="sng" algn="ctr">
                  <a:solidFill>
                    <a:srgbClr val="EB690B"/>
                  </a:solidFill>
                  <a:prstDash val="solid"/>
                  <a:tailEnd type="triangle"/>
                </a:ln>
                <a:effectLst/>
              </p:spPr>
            </p:cxnSp>
            <p:cxnSp>
              <p:nvCxnSpPr>
                <p:cNvPr id="63" name="Conector em curva 82">
                  <a:extLst>
                    <a:ext uri="{FF2B5EF4-FFF2-40B4-BE49-F238E27FC236}">
                      <a16:creationId xmlns:a16="http://schemas.microsoft.com/office/drawing/2014/main" id="{A1D3F8FA-9F9D-45F9-836F-E87B3392D235}"/>
                    </a:ext>
                  </a:extLst>
                </p:cNvPr>
                <p:cNvCxnSpPr>
                  <a:cxnSpLocks/>
                  <a:stCxn id="41" idx="3"/>
                  <a:endCxn id="45" idx="7"/>
                </p:cNvCxnSpPr>
                <p:nvPr/>
              </p:nvCxnSpPr>
              <p:spPr>
                <a:xfrm rot="5400000">
                  <a:off x="1491450" y="3033235"/>
                  <a:ext cx="379677" cy="157534"/>
                </a:xfrm>
                <a:prstGeom prst="curvedConnector3">
                  <a:avLst>
                    <a:gd name="adj1" fmla="val 50000"/>
                  </a:avLst>
                </a:prstGeom>
                <a:noFill/>
                <a:ln w="6350" cap="rnd" cmpd="sng" algn="ctr">
                  <a:solidFill>
                    <a:srgbClr val="EB690B"/>
                  </a:solidFill>
                  <a:prstDash val="solid"/>
                  <a:tailEnd type="triangle"/>
                </a:ln>
                <a:effectLst/>
              </p:spPr>
            </p:cxnSp>
            <p:cxnSp>
              <p:nvCxnSpPr>
                <p:cNvPr id="64" name="Conector em curva 83">
                  <a:extLst>
                    <a:ext uri="{FF2B5EF4-FFF2-40B4-BE49-F238E27FC236}">
                      <a16:creationId xmlns:a16="http://schemas.microsoft.com/office/drawing/2014/main" id="{D15A9E95-17C5-4F84-8F75-46FED574CAA7}"/>
                    </a:ext>
                  </a:extLst>
                </p:cNvPr>
                <p:cNvCxnSpPr>
                  <a:cxnSpLocks/>
                  <a:stCxn id="56" idx="5"/>
                  <a:endCxn id="45" idx="1"/>
                </p:cNvCxnSpPr>
                <p:nvPr/>
              </p:nvCxnSpPr>
              <p:spPr>
                <a:xfrm rot="16200000" flipH="1">
                  <a:off x="1196814" y="3048885"/>
                  <a:ext cx="374675" cy="131235"/>
                </a:xfrm>
                <a:prstGeom prst="curvedConnector3">
                  <a:avLst>
                    <a:gd name="adj1" fmla="val 50000"/>
                  </a:avLst>
                </a:prstGeom>
                <a:noFill/>
                <a:ln w="6350" cap="rnd" cmpd="sng" algn="ctr">
                  <a:solidFill>
                    <a:srgbClr val="EB690B"/>
                  </a:solidFill>
                  <a:prstDash val="solid"/>
                  <a:tailEnd type="triangle"/>
                </a:ln>
                <a:effectLst/>
              </p:spPr>
            </p:cxnSp>
            <p:cxnSp>
              <p:nvCxnSpPr>
                <p:cNvPr id="65" name="Conector em curva 84">
                  <a:extLst>
                    <a:ext uri="{FF2B5EF4-FFF2-40B4-BE49-F238E27FC236}">
                      <a16:creationId xmlns:a16="http://schemas.microsoft.com/office/drawing/2014/main" id="{C74073B1-4452-4F1C-B761-2ECEE947BED7}"/>
                    </a:ext>
                  </a:extLst>
                </p:cNvPr>
                <p:cNvCxnSpPr>
                  <a:cxnSpLocks/>
                  <a:stCxn id="42" idx="3"/>
                  <a:endCxn id="46" idx="7"/>
                </p:cNvCxnSpPr>
                <p:nvPr/>
              </p:nvCxnSpPr>
              <p:spPr>
                <a:xfrm rot="5400000">
                  <a:off x="2089557" y="3033235"/>
                  <a:ext cx="379677" cy="157534"/>
                </a:xfrm>
                <a:prstGeom prst="curvedConnector3">
                  <a:avLst>
                    <a:gd name="adj1" fmla="val 50000"/>
                  </a:avLst>
                </a:prstGeom>
                <a:noFill/>
                <a:ln w="6350" cap="rnd" cmpd="sng" algn="ctr">
                  <a:solidFill>
                    <a:srgbClr val="EB690B"/>
                  </a:solidFill>
                  <a:prstDash val="solid"/>
                  <a:tailEnd type="triangle"/>
                </a:ln>
                <a:effectLst/>
              </p:spPr>
            </p:cxnSp>
            <p:cxnSp>
              <p:nvCxnSpPr>
                <p:cNvPr id="66" name="Conector em curva 85">
                  <a:extLst>
                    <a:ext uri="{FF2B5EF4-FFF2-40B4-BE49-F238E27FC236}">
                      <a16:creationId xmlns:a16="http://schemas.microsoft.com/office/drawing/2014/main" id="{4D0B082E-4301-4BC8-B760-B4DB88EECB49}"/>
                    </a:ext>
                  </a:extLst>
                </p:cNvPr>
                <p:cNvCxnSpPr>
                  <a:cxnSpLocks/>
                  <a:stCxn id="43" idx="3"/>
                  <a:endCxn id="47" idx="7"/>
                </p:cNvCxnSpPr>
                <p:nvPr/>
              </p:nvCxnSpPr>
              <p:spPr>
                <a:xfrm rot="5400000">
                  <a:off x="2687664" y="3033235"/>
                  <a:ext cx="379677" cy="157534"/>
                </a:xfrm>
                <a:prstGeom prst="curvedConnector3">
                  <a:avLst>
                    <a:gd name="adj1" fmla="val 50000"/>
                  </a:avLst>
                </a:prstGeom>
                <a:noFill/>
                <a:ln w="6350" cap="rnd" cmpd="sng" algn="ctr">
                  <a:solidFill>
                    <a:srgbClr val="EB690B"/>
                  </a:solidFill>
                  <a:prstDash val="solid"/>
                  <a:tailEnd type="triangle"/>
                </a:ln>
                <a:effectLst/>
              </p:spPr>
            </p:cxnSp>
            <p:cxnSp>
              <p:nvCxnSpPr>
                <p:cNvPr id="67" name="Conector em curva 86">
                  <a:extLst>
                    <a:ext uri="{FF2B5EF4-FFF2-40B4-BE49-F238E27FC236}">
                      <a16:creationId xmlns:a16="http://schemas.microsoft.com/office/drawing/2014/main" id="{427C26B1-79B0-4A97-82BE-C3DEAE0B6EBF}"/>
                    </a:ext>
                  </a:extLst>
                </p:cNvPr>
                <p:cNvCxnSpPr>
                  <a:cxnSpLocks/>
                  <a:stCxn id="44" idx="3"/>
                  <a:endCxn id="48" idx="7"/>
                </p:cNvCxnSpPr>
                <p:nvPr/>
              </p:nvCxnSpPr>
              <p:spPr>
                <a:xfrm rot="5400000">
                  <a:off x="3282611" y="3033235"/>
                  <a:ext cx="379677" cy="157534"/>
                </a:xfrm>
                <a:prstGeom prst="curvedConnector3">
                  <a:avLst>
                    <a:gd name="adj1" fmla="val 50000"/>
                  </a:avLst>
                </a:prstGeom>
                <a:noFill/>
                <a:ln w="6350" cap="rnd" cmpd="sng" algn="ctr">
                  <a:solidFill>
                    <a:srgbClr val="EB690B"/>
                  </a:solidFill>
                  <a:prstDash val="solid"/>
                  <a:tailEnd type="triangle"/>
                </a:ln>
                <a:effectLst/>
              </p:spPr>
            </p:cxnSp>
            <p:cxnSp>
              <p:nvCxnSpPr>
                <p:cNvPr id="68" name="Conector em curva 87">
                  <a:extLst>
                    <a:ext uri="{FF2B5EF4-FFF2-40B4-BE49-F238E27FC236}">
                      <a16:creationId xmlns:a16="http://schemas.microsoft.com/office/drawing/2014/main" id="{AE9299D1-09CE-4FE3-A7E1-F96CCD611755}"/>
                    </a:ext>
                  </a:extLst>
                </p:cNvPr>
                <p:cNvCxnSpPr>
                  <a:cxnSpLocks/>
                  <a:stCxn id="54" idx="3"/>
                  <a:endCxn id="49" idx="7"/>
                </p:cNvCxnSpPr>
                <p:nvPr/>
              </p:nvCxnSpPr>
              <p:spPr>
                <a:xfrm rot="5400000">
                  <a:off x="3879928" y="3035605"/>
                  <a:ext cx="379677" cy="152794"/>
                </a:xfrm>
                <a:prstGeom prst="curvedConnector3">
                  <a:avLst>
                    <a:gd name="adj1" fmla="val 50000"/>
                  </a:avLst>
                </a:prstGeom>
                <a:noFill/>
                <a:ln w="6350" cap="rnd" cmpd="sng" algn="ctr">
                  <a:solidFill>
                    <a:srgbClr val="EB690B"/>
                  </a:solidFill>
                  <a:prstDash val="solid"/>
                  <a:tailEnd type="triangle"/>
                </a:ln>
                <a:effectLst/>
              </p:spPr>
            </p:cxnSp>
            <p:cxnSp>
              <p:nvCxnSpPr>
                <p:cNvPr id="69" name="Conector em curva 88">
                  <a:extLst>
                    <a:ext uri="{FF2B5EF4-FFF2-40B4-BE49-F238E27FC236}">
                      <a16:creationId xmlns:a16="http://schemas.microsoft.com/office/drawing/2014/main" id="{EFE77A51-7D23-4AA0-82D6-FD6739B25729}"/>
                    </a:ext>
                  </a:extLst>
                </p:cNvPr>
                <p:cNvCxnSpPr>
                  <a:cxnSpLocks/>
                  <a:stCxn id="49" idx="5"/>
                  <a:endCxn id="55" idx="1"/>
                </p:cNvCxnSpPr>
                <p:nvPr/>
              </p:nvCxnSpPr>
              <p:spPr>
                <a:xfrm rot="16200000" flipH="1">
                  <a:off x="3871366" y="3576596"/>
                  <a:ext cx="396801" cy="152794"/>
                </a:xfrm>
                <a:prstGeom prst="curvedConnector3">
                  <a:avLst>
                    <a:gd name="adj1" fmla="val 50000"/>
                  </a:avLst>
                </a:prstGeom>
                <a:noFill/>
                <a:ln w="6350" cap="rnd" cmpd="sng" algn="ctr">
                  <a:solidFill>
                    <a:srgbClr val="EB690B"/>
                  </a:solidFill>
                  <a:prstDash val="solid"/>
                  <a:tailEnd type="triangle"/>
                </a:ln>
                <a:effectLst/>
              </p:spPr>
            </p:cxnSp>
            <p:cxnSp>
              <p:nvCxnSpPr>
                <p:cNvPr id="70" name="Conector em curva 89">
                  <a:extLst>
                    <a:ext uri="{FF2B5EF4-FFF2-40B4-BE49-F238E27FC236}">
                      <a16:creationId xmlns:a16="http://schemas.microsoft.com/office/drawing/2014/main" id="{2EF335B6-7479-4336-A0B0-5603B3700DB4}"/>
                    </a:ext>
                  </a:extLst>
                </p:cNvPr>
                <p:cNvCxnSpPr>
                  <a:cxnSpLocks/>
                  <a:stCxn id="48" idx="5"/>
                  <a:endCxn id="53" idx="1"/>
                </p:cNvCxnSpPr>
                <p:nvPr/>
              </p:nvCxnSpPr>
              <p:spPr>
                <a:xfrm rot="16200000" flipH="1">
                  <a:off x="3274049" y="3574226"/>
                  <a:ext cx="396801" cy="157534"/>
                </a:xfrm>
                <a:prstGeom prst="curvedConnector3">
                  <a:avLst>
                    <a:gd name="adj1" fmla="val 50000"/>
                  </a:avLst>
                </a:prstGeom>
                <a:noFill/>
                <a:ln w="6350" cap="rnd" cmpd="sng" algn="ctr">
                  <a:solidFill>
                    <a:srgbClr val="EB690B"/>
                  </a:solidFill>
                  <a:prstDash val="solid"/>
                  <a:tailEnd type="triangle"/>
                </a:ln>
                <a:effectLst/>
              </p:spPr>
            </p:cxnSp>
            <p:cxnSp>
              <p:nvCxnSpPr>
                <p:cNvPr id="71" name="Conector em curva 90">
                  <a:extLst>
                    <a:ext uri="{FF2B5EF4-FFF2-40B4-BE49-F238E27FC236}">
                      <a16:creationId xmlns:a16="http://schemas.microsoft.com/office/drawing/2014/main" id="{083EFACE-DC43-4DF9-B8A8-AF3ACDECCC23}"/>
                    </a:ext>
                  </a:extLst>
                </p:cNvPr>
                <p:cNvCxnSpPr>
                  <a:cxnSpLocks/>
                  <a:stCxn id="48" idx="3"/>
                  <a:endCxn id="52" idx="7"/>
                </p:cNvCxnSpPr>
                <p:nvPr/>
              </p:nvCxnSpPr>
              <p:spPr>
                <a:xfrm rot="5400000">
                  <a:off x="2976576" y="3587039"/>
                  <a:ext cx="396801" cy="131909"/>
                </a:xfrm>
                <a:prstGeom prst="curvedConnector3">
                  <a:avLst>
                    <a:gd name="adj1" fmla="val 50000"/>
                  </a:avLst>
                </a:prstGeom>
                <a:noFill/>
                <a:ln w="6350" cap="rnd" cmpd="sng" algn="ctr">
                  <a:solidFill>
                    <a:srgbClr val="EB690B"/>
                  </a:solidFill>
                  <a:prstDash val="solid"/>
                  <a:tailEnd type="triangle"/>
                </a:ln>
                <a:effectLst/>
              </p:spPr>
            </p:cxnSp>
            <p:cxnSp>
              <p:nvCxnSpPr>
                <p:cNvPr id="72" name="Conector em curva 91">
                  <a:extLst>
                    <a:ext uri="{FF2B5EF4-FFF2-40B4-BE49-F238E27FC236}">
                      <a16:creationId xmlns:a16="http://schemas.microsoft.com/office/drawing/2014/main" id="{79E15DE1-BA33-4264-B256-63AB95691E5B}"/>
                    </a:ext>
                  </a:extLst>
                </p:cNvPr>
                <p:cNvCxnSpPr>
                  <a:cxnSpLocks/>
                  <a:stCxn id="47" idx="5"/>
                  <a:endCxn id="52" idx="1"/>
                </p:cNvCxnSpPr>
                <p:nvPr/>
              </p:nvCxnSpPr>
              <p:spPr>
                <a:xfrm rot="16200000" flipH="1">
                  <a:off x="2679102" y="3574226"/>
                  <a:ext cx="396801" cy="157534"/>
                </a:xfrm>
                <a:prstGeom prst="curvedConnector3">
                  <a:avLst>
                    <a:gd name="adj1" fmla="val 50000"/>
                  </a:avLst>
                </a:prstGeom>
                <a:noFill/>
                <a:ln w="6350" cap="rnd" cmpd="sng" algn="ctr">
                  <a:solidFill>
                    <a:srgbClr val="EB690B"/>
                  </a:solidFill>
                  <a:prstDash val="solid"/>
                  <a:tailEnd type="triangle"/>
                </a:ln>
                <a:effectLst/>
              </p:spPr>
            </p:cxnSp>
            <p:cxnSp>
              <p:nvCxnSpPr>
                <p:cNvPr id="73" name="Conector em curva 92">
                  <a:extLst>
                    <a:ext uri="{FF2B5EF4-FFF2-40B4-BE49-F238E27FC236}">
                      <a16:creationId xmlns:a16="http://schemas.microsoft.com/office/drawing/2014/main" id="{2FA3248E-C9E1-478C-B725-2251171FA1F8}"/>
                    </a:ext>
                  </a:extLst>
                </p:cNvPr>
                <p:cNvCxnSpPr>
                  <a:cxnSpLocks/>
                  <a:stCxn id="47" idx="3"/>
                  <a:endCxn id="51" idx="7"/>
                </p:cNvCxnSpPr>
                <p:nvPr/>
              </p:nvCxnSpPr>
              <p:spPr>
                <a:xfrm rot="5400000">
                  <a:off x="2378807" y="3583079"/>
                  <a:ext cx="395663" cy="138691"/>
                </a:xfrm>
                <a:prstGeom prst="curvedConnector3">
                  <a:avLst>
                    <a:gd name="adj1" fmla="val 50000"/>
                  </a:avLst>
                </a:prstGeom>
                <a:noFill/>
                <a:ln w="6350" cap="rnd" cmpd="sng" algn="ctr">
                  <a:solidFill>
                    <a:srgbClr val="EB690B"/>
                  </a:solidFill>
                  <a:prstDash val="solid"/>
                  <a:tailEnd type="triangle"/>
                </a:ln>
                <a:effectLst/>
              </p:spPr>
            </p:cxnSp>
            <p:cxnSp>
              <p:nvCxnSpPr>
                <p:cNvPr id="74" name="Conector em curva 93">
                  <a:extLst>
                    <a:ext uri="{FF2B5EF4-FFF2-40B4-BE49-F238E27FC236}">
                      <a16:creationId xmlns:a16="http://schemas.microsoft.com/office/drawing/2014/main" id="{BF6B887B-98DB-4920-A4CF-FA66ADC05665}"/>
                    </a:ext>
                  </a:extLst>
                </p:cNvPr>
                <p:cNvCxnSpPr>
                  <a:cxnSpLocks/>
                  <a:stCxn id="46" idx="5"/>
                  <a:endCxn id="51" idx="1"/>
                </p:cNvCxnSpPr>
                <p:nvPr/>
              </p:nvCxnSpPr>
              <p:spPr>
                <a:xfrm rot="16200000" flipH="1">
                  <a:off x="2079753" y="3575468"/>
                  <a:ext cx="395663" cy="153912"/>
                </a:xfrm>
                <a:prstGeom prst="curvedConnector3">
                  <a:avLst>
                    <a:gd name="adj1" fmla="val 50000"/>
                  </a:avLst>
                </a:prstGeom>
                <a:noFill/>
                <a:ln w="6350" cap="rnd" cmpd="sng" algn="ctr">
                  <a:solidFill>
                    <a:srgbClr val="EB690B"/>
                  </a:solidFill>
                  <a:prstDash val="solid"/>
                  <a:tailEnd type="triangle"/>
                </a:ln>
                <a:effectLst/>
              </p:spPr>
            </p:cxnSp>
            <p:cxnSp>
              <p:nvCxnSpPr>
                <p:cNvPr id="75" name="Conector em curva 94">
                  <a:extLst>
                    <a:ext uri="{FF2B5EF4-FFF2-40B4-BE49-F238E27FC236}">
                      <a16:creationId xmlns:a16="http://schemas.microsoft.com/office/drawing/2014/main" id="{B7A3ECDC-43A2-437B-A51F-C9A3D161B2FC}"/>
                    </a:ext>
                  </a:extLst>
                </p:cNvPr>
                <p:cNvCxnSpPr>
                  <a:cxnSpLocks/>
                  <a:stCxn id="46" idx="3"/>
                  <a:endCxn id="50" idx="7"/>
                </p:cNvCxnSpPr>
                <p:nvPr/>
              </p:nvCxnSpPr>
              <p:spPr>
                <a:xfrm rot="5400000">
                  <a:off x="1781942" y="3585459"/>
                  <a:ext cx="396801" cy="135069"/>
                </a:xfrm>
                <a:prstGeom prst="curvedConnector3">
                  <a:avLst>
                    <a:gd name="adj1" fmla="val 50000"/>
                  </a:avLst>
                </a:prstGeom>
                <a:noFill/>
                <a:ln w="6350" cap="rnd" cmpd="sng" algn="ctr">
                  <a:solidFill>
                    <a:srgbClr val="EB690B"/>
                  </a:solidFill>
                  <a:prstDash val="solid"/>
                  <a:tailEnd type="triangle"/>
                </a:ln>
                <a:effectLst/>
              </p:spPr>
            </p:cxnSp>
            <p:cxnSp>
              <p:nvCxnSpPr>
                <p:cNvPr id="76" name="Conector em curva 95">
                  <a:extLst>
                    <a:ext uri="{FF2B5EF4-FFF2-40B4-BE49-F238E27FC236}">
                      <a16:creationId xmlns:a16="http://schemas.microsoft.com/office/drawing/2014/main" id="{90BA147B-E8F3-408C-B5EE-592A2D3550DD}"/>
                    </a:ext>
                  </a:extLst>
                </p:cNvPr>
                <p:cNvCxnSpPr>
                  <a:cxnSpLocks/>
                  <a:stCxn id="45" idx="5"/>
                  <a:endCxn id="50" idx="1"/>
                </p:cNvCxnSpPr>
                <p:nvPr/>
              </p:nvCxnSpPr>
              <p:spPr>
                <a:xfrm rot="16200000" flipH="1">
                  <a:off x="1482888" y="3574226"/>
                  <a:ext cx="396801" cy="157534"/>
                </a:xfrm>
                <a:prstGeom prst="curvedConnector3">
                  <a:avLst>
                    <a:gd name="adj1" fmla="val 50000"/>
                  </a:avLst>
                </a:prstGeom>
                <a:noFill/>
                <a:ln w="6350" cap="rnd" cmpd="sng" algn="ctr">
                  <a:solidFill>
                    <a:srgbClr val="EB690B"/>
                  </a:solidFill>
                  <a:prstDash val="solid"/>
                  <a:tailEnd type="triangle"/>
                </a:ln>
                <a:effectLst/>
              </p:spPr>
            </p:cxnSp>
            <p:cxnSp>
              <p:nvCxnSpPr>
                <p:cNvPr id="77" name="Conector em curva 96">
                  <a:extLst>
                    <a:ext uri="{FF2B5EF4-FFF2-40B4-BE49-F238E27FC236}">
                      <a16:creationId xmlns:a16="http://schemas.microsoft.com/office/drawing/2014/main" id="{AC5BFE21-2847-4DAD-AB50-321F9DE76807}"/>
                    </a:ext>
                  </a:extLst>
                </p:cNvPr>
                <p:cNvCxnSpPr>
                  <a:cxnSpLocks/>
                  <a:stCxn id="45" idx="3"/>
                  <a:endCxn id="57" idx="7"/>
                </p:cNvCxnSpPr>
                <p:nvPr/>
              </p:nvCxnSpPr>
              <p:spPr>
                <a:xfrm rot="5400000">
                  <a:off x="1183251" y="3589877"/>
                  <a:ext cx="401803" cy="131235"/>
                </a:xfrm>
                <a:prstGeom prst="curvedConnector3">
                  <a:avLst>
                    <a:gd name="adj1" fmla="val 50000"/>
                  </a:avLst>
                </a:prstGeom>
                <a:noFill/>
                <a:ln w="6350" cap="rnd" cmpd="sng" algn="ctr">
                  <a:solidFill>
                    <a:srgbClr val="EB690B"/>
                  </a:solidFill>
                  <a:prstDash val="solid"/>
                  <a:tailEnd type="triangle"/>
                </a:ln>
                <a:effectLst/>
              </p:spPr>
            </p:cxnSp>
            <p:sp>
              <p:nvSpPr>
                <p:cNvPr id="82" name="Seta em curva para a direita 109">
                  <a:extLst>
                    <a:ext uri="{FF2B5EF4-FFF2-40B4-BE49-F238E27FC236}">
                      <a16:creationId xmlns:a16="http://schemas.microsoft.com/office/drawing/2014/main" id="{B667B8B9-5F3E-41C6-808E-314195689AF1}"/>
                    </a:ext>
                  </a:extLst>
                </p:cNvPr>
                <p:cNvSpPr/>
                <p:nvPr/>
              </p:nvSpPr>
              <p:spPr bwMode="ltGray">
                <a:xfrm>
                  <a:off x="1540967" y="3200659"/>
                  <a:ext cx="157534" cy="396802"/>
                </a:xfrm>
                <a:prstGeom prst="curvedRightArrow">
                  <a:avLst>
                    <a:gd name="adj1" fmla="val 21727"/>
                    <a:gd name="adj2" fmla="val 72109"/>
                    <a:gd name="adj3" fmla="val 71254"/>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84" name="Conector de seta reta 111">
                  <a:extLst>
                    <a:ext uri="{FF2B5EF4-FFF2-40B4-BE49-F238E27FC236}">
                      <a16:creationId xmlns:a16="http://schemas.microsoft.com/office/drawing/2014/main" id="{FF5CF599-FDFE-4E1B-88DA-C43CDBE0AF82}"/>
                    </a:ext>
                  </a:extLst>
                </p:cNvPr>
                <p:cNvCxnSpPr/>
                <p:nvPr/>
              </p:nvCxnSpPr>
              <p:spPr>
                <a:xfrm>
                  <a:off x="983248" y="4185880"/>
                  <a:ext cx="3672408" cy="0"/>
                </a:xfrm>
                <a:prstGeom prst="straightConnector1">
                  <a:avLst/>
                </a:prstGeom>
                <a:noFill/>
                <a:ln w="38100" cap="rnd" cmpd="sng" algn="ctr">
                  <a:solidFill>
                    <a:srgbClr val="002350"/>
                  </a:solidFill>
                  <a:prstDash val="solid"/>
                  <a:tailEnd type="triangle"/>
                </a:ln>
                <a:effectLst/>
              </p:spPr>
            </p:cxnSp>
            <p:cxnSp>
              <p:nvCxnSpPr>
                <p:cNvPr id="85" name="Conector de seta reta 112">
                  <a:extLst>
                    <a:ext uri="{FF2B5EF4-FFF2-40B4-BE49-F238E27FC236}">
                      <a16:creationId xmlns:a16="http://schemas.microsoft.com/office/drawing/2014/main" id="{01198212-47A2-4268-AAC5-41BA15D52B6B}"/>
                    </a:ext>
                  </a:extLst>
                </p:cNvPr>
                <p:cNvCxnSpPr/>
                <p:nvPr/>
              </p:nvCxnSpPr>
              <p:spPr>
                <a:xfrm>
                  <a:off x="840809" y="2737776"/>
                  <a:ext cx="0" cy="1296868"/>
                </a:xfrm>
                <a:prstGeom prst="straightConnector1">
                  <a:avLst/>
                </a:prstGeom>
                <a:noFill/>
                <a:ln w="38100" cap="rnd" cmpd="sng" algn="ctr">
                  <a:solidFill>
                    <a:sysClr val="windowText" lastClr="000000"/>
                  </a:solidFill>
                  <a:prstDash val="solid"/>
                  <a:tailEnd type="triangle"/>
                </a:ln>
                <a:effectLst/>
              </p:spPr>
            </p:cxnSp>
            <mc:AlternateContent xmlns:mc="http://schemas.openxmlformats.org/markup-compatibility/2006" xmlns:a14="http://schemas.microsoft.com/office/drawing/2010/main">
              <mc:Choice Requires="a14">
                <p:sp>
                  <p:nvSpPr>
                    <p:cNvPr id="86" name="CaixaDeTexto 113">
                      <a:extLst>
                        <a:ext uri="{FF2B5EF4-FFF2-40B4-BE49-F238E27FC236}">
                          <a16:creationId xmlns:a16="http://schemas.microsoft.com/office/drawing/2014/main" id="{7A3F4682-E7EA-4A3F-8CD9-D6CE37DC874E}"/>
                        </a:ext>
                      </a:extLst>
                    </p:cNvPr>
                    <p:cNvSpPr txBox="1"/>
                    <p:nvPr/>
                  </p:nvSpPr>
                  <p:spPr>
                    <a:xfrm>
                      <a:off x="4588751" y="3983247"/>
                      <a:ext cx="327554" cy="366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prstClr val="black"/>
                                </a:solidFill>
                                <a:latin typeface="Cambria Math" panose="02040503050406030204" pitchFamily="18" charset="0"/>
                                <a:cs typeface="Calibri" panose="020F0502020204030204" pitchFamily="34" charset="0"/>
                              </a:rPr>
                              <m:t>𝑥</m:t>
                            </m:r>
                          </m:oMath>
                        </m:oMathPara>
                      </a14:m>
                      <a:endParaRPr lang="en-US" sz="2800" i="1" dirty="0">
                        <a:solidFill>
                          <a:prstClr val="black"/>
                        </a:solidFill>
                        <a:latin typeface="Calibri" panose="020F0502020204030204" pitchFamily="34" charset="0"/>
                        <a:cs typeface="Calibri" panose="020F0502020204030204" pitchFamily="34" charset="0"/>
                      </a:endParaRPr>
                    </a:p>
                  </p:txBody>
                </p:sp>
              </mc:Choice>
              <mc:Fallback xmlns="">
                <p:sp>
                  <p:nvSpPr>
                    <p:cNvPr id="86" name="CaixaDeTexto 113">
                      <a:extLst>
                        <a:ext uri="{FF2B5EF4-FFF2-40B4-BE49-F238E27FC236}">
                          <a16:creationId xmlns:a16="http://schemas.microsoft.com/office/drawing/2014/main" id="{7A3F4682-E7EA-4A3F-8CD9-D6CE37DC874E}"/>
                        </a:ext>
                      </a:extLst>
                    </p:cNvPr>
                    <p:cNvSpPr txBox="1">
                      <a:spLocks noRot="1" noChangeAspect="1" noMove="1" noResize="1" noEditPoints="1" noAdjustHandles="1" noChangeArrowheads="1" noChangeShapeType="1" noTextEdit="1"/>
                    </p:cNvSpPr>
                    <p:nvPr/>
                  </p:nvSpPr>
                  <p:spPr>
                    <a:xfrm>
                      <a:off x="4588751" y="3983247"/>
                      <a:ext cx="327554" cy="366143"/>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7" name="CaixaDeTexto 114">
                      <a:extLst>
                        <a:ext uri="{FF2B5EF4-FFF2-40B4-BE49-F238E27FC236}">
                          <a16:creationId xmlns:a16="http://schemas.microsoft.com/office/drawing/2014/main" id="{7767038E-2739-4E6D-AD9C-D7085BC37775}"/>
                        </a:ext>
                      </a:extLst>
                    </p:cNvPr>
                    <p:cNvSpPr txBox="1"/>
                    <p:nvPr/>
                  </p:nvSpPr>
                  <p:spPr>
                    <a:xfrm>
                      <a:off x="453861" y="3800176"/>
                      <a:ext cx="401636" cy="366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prstClr val="black"/>
                                </a:solidFill>
                                <a:latin typeface="Cambria Math" panose="02040503050406030204" pitchFamily="18" charset="0"/>
                                <a:cs typeface="Calibri" panose="020F0502020204030204" pitchFamily="34" charset="0"/>
                              </a:rPr>
                              <m:t>𝑚</m:t>
                            </m:r>
                          </m:oMath>
                        </m:oMathPara>
                      </a14:m>
                      <a:endParaRPr lang="en-US" sz="2800" i="1" dirty="0">
                        <a:solidFill>
                          <a:prstClr val="black"/>
                        </a:solidFill>
                        <a:latin typeface="Calibri" panose="020F0502020204030204" pitchFamily="34" charset="0"/>
                        <a:cs typeface="Calibri" panose="020F0502020204030204" pitchFamily="34" charset="0"/>
                      </a:endParaRPr>
                    </a:p>
                  </p:txBody>
                </p:sp>
              </mc:Choice>
              <mc:Fallback xmlns="">
                <p:sp>
                  <p:nvSpPr>
                    <p:cNvPr id="87" name="CaixaDeTexto 114">
                      <a:extLst>
                        <a:ext uri="{FF2B5EF4-FFF2-40B4-BE49-F238E27FC236}">
                          <a16:creationId xmlns:a16="http://schemas.microsoft.com/office/drawing/2014/main" id="{7767038E-2739-4E6D-AD9C-D7085BC37775}"/>
                        </a:ext>
                      </a:extLst>
                    </p:cNvPr>
                    <p:cNvSpPr txBox="1">
                      <a:spLocks noRot="1" noChangeAspect="1" noMove="1" noResize="1" noEditPoints="1" noAdjustHandles="1" noChangeArrowheads="1" noChangeShapeType="1" noTextEdit="1"/>
                    </p:cNvSpPr>
                    <p:nvPr/>
                  </p:nvSpPr>
                  <p:spPr>
                    <a:xfrm>
                      <a:off x="453861" y="3800176"/>
                      <a:ext cx="401636" cy="366143"/>
                    </a:xfrm>
                    <a:prstGeom prst="rect">
                      <a:avLst/>
                    </a:prstGeom>
                    <a:blipFill>
                      <a:blip r:embed="rId4"/>
                      <a:stretch>
                        <a:fillRect/>
                      </a:stretch>
                    </a:blipFill>
                  </p:spPr>
                  <p:txBody>
                    <a:bodyPr/>
                    <a:lstStyle/>
                    <a:p>
                      <a:r>
                        <a:rPr lang="de-DE">
                          <a:noFill/>
                        </a:rPr>
                        <a:t> </a:t>
                      </a:r>
                    </a:p>
                  </p:txBody>
                </p:sp>
              </mc:Fallback>
            </mc:AlternateContent>
          </p:grpSp>
          <p:sp>
            <p:nvSpPr>
              <p:cNvPr id="37" name="CaixaDeTexto 2">
                <a:extLst>
                  <a:ext uri="{FF2B5EF4-FFF2-40B4-BE49-F238E27FC236}">
                    <a16:creationId xmlns:a16="http://schemas.microsoft.com/office/drawing/2014/main" id="{B89E7A2A-F2C6-4CD5-9B81-823B2BBB269F}"/>
                  </a:ext>
                </a:extLst>
              </p:cNvPr>
              <p:cNvSpPr txBox="1"/>
              <p:nvPr/>
            </p:nvSpPr>
            <p:spPr>
              <a:xfrm>
                <a:off x="9686532" y="4717722"/>
                <a:ext cx="1769919" cy="830997"/>
              </a:xfrm>
              <a:prstGeom prst="rect">
                <a:avLst/>
              </a:prstGeom>
              <a:noFill/>
            </p:spPr>
            <p:txBody>
              <a:bodyPr wrap="square" rtlCol="0">
                <a:spAutoFit/>
              </a:bodyPr>
              <a:lstStyle/>
              <a:p>
                <a:pPr algn="ctr"/>
                <a:r>
                  <a:rPr lang="en-US" sz="2400" dirty="0">
                    <a:latin typeface="Calibri" panose="020F0502020204030204" pitchFamily="34" charset="0"/>
                    <a:cs typeface="Calibri" panose="020F0502020204030204" pitchFamily="34" charset="0"/>
                  </a:rPr>
                  <a:t>Reflective boundaries</a:t>
                </a:r>
              </a:p>
            </p:txBody>
          </p:sp>
        </p:grpSp>
        <p:sp>
          <p:nvSpPr>
            <p:cNvPr id="96" name="Freeform: Shape 95">
              <a:extLst>
                <a:ext uri="{FF2B5EF4-FFF2-40B4-BE49-F238E27FC236}">
                  <a16:creationId xmlns:a16="http://schemas.microsoft.com/office/drawing/2014/main" id="{D0A651E6-0FDE-4753-997E-3D02DDD5176F}"/>
                </a:ext>
              </a:extLst>
            </p:cNvPr>
            <p:cNvSpPr/>
            <p:nvPr/>
          </p:nvSpPr>
          <p:spPr>
            <a:xfrm rot="19359188">
              <a:off x="6536137" y="2725850"/>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7" name="Freeform: Shape 96">
              <a:extLst>
                <a:ext uri="{FF2B5EF4-FFF2-40B4-BE49-F238E27FC236}">
                  <a16:creationId xmlns:a16="http://schemas.microsoft.com/office/drawing/2014/main" id="{43E1D9FE-5109-47C2-942F-68714FAC77F1}"/>
                </a:ext>
              </a:extLst>
            </p:cNvPr>
            <p:cNvSpPr/>
            <p:nvPr/>
          </p:nvSpPr>
          <p:spPr>
            <a:xfrm rot="2871714">
              <a:off x="6848058" y="3540511"/>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Seta em curva para a direita 109">
              <a:extLst>
                <a:ext uri="{FF2B5EF4-FFF2-40B4-BE49-F238E27FC236}">
                  <a16:creationId xmlns:a16="http://schemas.microsoft.com/office/drawing/2014/main" id="{3B2468A6-33E7-43A2-BC10-216E6336C697}"/>
                </a:ext>
              </a:extLst>
            </p:cNvPr>
            <p:cNvSpPr/>
            <p:nvPr/>
          </p:nvSpPr>
          <p:spPr bwMode="ltGray">
            <a:xfrm flipH="1">
              <a:off x="9835873" y="3303570"/>
              <a:ext cx="225117" cy="567032"/>
            </a:xfrm>
            <a:prstGeom prst="curvedRightArrow">
              <a:avLst>
                <a:gd name="adj1" fmla="val 29188"/>
                <a:gd name="adj2" fmla="val 66394"/>
                <a:gd name="adj3" fmla="val 71254"/>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9" name="Freeform: Shape 98">
              <a:extLst>
                <a:ext uri="{FF2B5EF4-FFF2-40B4-BE49-F238E27FC236}">
                  <a16:creationId xmlns:a16="http://schemas.microsoft.com/office/drawing/2014/main" id="{32EC56F4-8B23-44AB-963C-523D6922A18D}"/>
                </a:ext>
              </a:extLst>
            </p:cNvPr>
            <p:cNvSpPr/>
            <p:nvPr/>
          </p:nvSpPr>
          <p:spPr>
            <a:xfrm rot="19359188">
              <a:off x="9524082" y="3595726"/>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Freeform: Shape 99">
              <a:extLst>
                <a:ext uri="{FF2B5EF4-FFF2-40B4-BE49-F238E27FC236}">
                  <a16:creationId xmlns:a16="http://schemas.microsoft.com/office/drawing/2014/main" id="{62326FE8-1E7F-4490-B562-7BFEB6695EF8}"/>
                </a:ext>
              </a:extLst>
            </p:cNvPr>
            <p:cNvSpPr/>
            <p:nvPr/>
          </p:nvSpPr>
          <p:spPr>
            <a:xfrm rot="2871714">
              <a:off x="9851036" y="2749650"/>
              <a:ext cx="373815" cy="506523"/>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01" name="TextBox 100">
            <a:extLst>
              <a:ext uri="{FF2B5EF4-FFF2-40B4-BE49-F238E27FC236}">
                <a16:creationId xmlns:a16="http://schemas.microsoft.com/office/drawing/2014/main" id="{55E0E56F-2E17-428E-A760-67957B4C5E11}"/>
              </a:ext>
            </a:extLst>
          </p:cNvPr>
          <p:cNvSpPr txBox="1"/>
          <p:nvPr/>
        </p:nvSpPr>
        <p:spPr>
          <a:xfrm>
            <a:off x="5399701" y="1955340"/>
            <a:ext cx="4388609" cy="1200329"/>
          </a:xfrm>
          <a:prstGeom prst="rect">
            <a:avLst/>
          </a:prstGeom>
          <a:noFill/>
        </p:spPr>
        <p:txBody>
          <a:bodyPr wrap="square" rtlCol="0">
            <a:spAutoFit/>
          </a:bodyPr>
          <a:lstStyle/>
          <a:p>
            <a:pPr marL="457200" indent="-457200">
              <a:buFont typeface="+mj-lt"/>
              <a:buAutoNum type="arabicPeriod" startAt="3"/>
            </a:pPr>
            <a:r>
              <a:rPr lang="en-US" sz="2400" dirty="0"/>
              <a:t>Thus, creating a finite section with a limited number of well-defined modes.</a:t>
            </a:r>
            <a:endParaRPr lang="de-DE" sz="2400" dirty="0"/>
          </a:p>
        </p:txBody>
      </p:sp>
      <p:grpSp>
        <p:nvGrpSpPr>
          <p:cNvPr id="14" name="Group 13">
            <a:extLst>
              <a:ext uri="{FF2B5EF4-FFF2-40B4-BE49-F238E27FC236}">
                <a16:creationId xmlns:a16="http://schemas.microsoft.com/office/drawing/2014/main" id="{7CB239E1-B86F-41C0-B90C-7052C2428B97}"/>
              </a:ext>
            </a:extLst>
          </p:cNvPr>
          <p:cNvGrpSpPr/>
          <p:nvPr/>
        </p:nvGrpSpPr>
        <p:grpSpPr>
          <a:xfrm>
            <a:off x="9810691" y="910678"/>
            <a:ext cx="2186649" cy="3296860"/>
            <a:chOff x="9810691" y="910678"/>
            <a:chExt cx="2186649" cy="3296860"/>
          </a:xfrm>
        </p:grpSpPr>
        <p:pic>
          <p:nvPicPr>
            <p:cNvPr id="148" name="Picture 147">
              <a:extLst>
                <a:ext uri="{FF2B5EF4-FFF2-40B4-BE49-F238E27FC236}">
                  <a16:creationId xmlns:a16="http://schemas.microsoft.com/office/drawing/2014/main" id="{809356B3-A147-46AA-BE0E-20C3EF7C1284}"/>
                </a:ext>
              </a:extLst>
            </p:cNvPr>
            <p:cNvPicPr>
              <a:picLocks noChangeAspect="1"/>
            </p:cNvPicPr>
            <p:nvPr/>
          </p:nvPicPr>
          <p:blipFill rotWithShape="1">
            <a:blip r:embed="rId5"/>
            <a:srcRect b="910"/>
            <a:stretch/>
          </p:blipFill>
          <p:spPr>
            <a:xfrm>
              <a:off x="9810691" y="910678"/>
              <a:ext cx="1629434" cy="3164644"/>
            </a:xfrm>
            <a:prstGeom prst="rect">
              <a:avLst/>
            </a:prstGeom>
          </p:spPr>
        </p:pic>
        <p:cxnSp>
          <p:nvCxnSpPr>
            <p:cNvPr id="151" name="Straight Connector 150">
              <a:extLst>
                <a:ext uri="{FF2B5EF4-FFF2-40B4-BE49-F238E27FC236}">
                  <a16:creationId xmlns:a16="http://schemas.microsoft.com/office/drawing/2014/main" id="{67DC6921-B9C3-4243-862D-8C3E33DB8419}"/>
                </a:ext>
              </a:extLst>
            </p:cNvPr>
            <p:cNvCxnSpPr/>
            <p:nvPr/>
          </p:nvCxnSpPr>
          <p:spPr>
            <a:xfrm>
              <a:off x="10140808" y="1325568"/>
              <a:ext cx="0" cy="28819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70FBF14C-3A6D-4600-BF00-C204F2037FD0}"/>
                </a:ext>
              </a:extLst>
            </p:cNvPr>
            <p:cNvCxnSpPr/>
            <p:nvPr/>
          </p:nvCxnSpPr>
          <p:spPr>
            <a:xfrm>
              <a:off x="11187060" y="1325568"/>
              <a:ext cx="0" cy="288197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DBB7996-CB3F-4604-977E-D4B55CAF7E1F}"/>
                </a:ext>
              </a:extLst>
            </p:cNvPr>
            <p:cNvCxnSpPr/>
            <p:nvPr/>
          </p:nvCxnSpPr>
          <p:spPr>
            <a:xfrm>
              <a:off x="11569018" y="1976998"/>
              <a:ext cx="0" cy="135785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FD1A657-801A-433C-B247-149420F54B8C}"/>
                </a:ext>
              </a:extLst>
            </p:cNvPr>
            <p:cNvSpPr txBox="1"/>
            <p:nvPr/>
          </p:nvSpPr>
          <p:spPr>
            <a:xfrm>
              <a:off x="11569018" y="2513208"/>
              <a:ext cx="428322" cy="461665"/>
            </a:xfrm>
            <a:prstGeom prst="rect">
              <a:avLst/>
            </a:prstGeom>
            <a:noFill/>
          </p:spPr>
          <p:txBody>
            <a:bodyPr wrap="none" rtlCol="0">
              <a:spAutoFit/>
            </a:bodyPr>
            <a:lstStyle/>
            <a:p>
              <a:r>
                <a:rPr lang="en-US" sz="2400" i="1" dirty="0"/>
                <a:t>m</a:t>
              </a:r>
              <a:endParaRPr lang="de-DE" sz="2000" i="1" dirty="0"/>
            </a:p>
          </p:txBody>
        </p:sp>
      </p:grpSp>
      <p:sp>
        <p:nvSpPr>
          <p:cNvPr id="78" name="Oval 77">
            <a:extLst>
              <a:ext uri="{FF2B5EF4-FFF2-40B4-BE49-F238E27FC236}">
                <a16:creationId xmlns:a16="http://schemas.microsoft.com/office/drawing/2014/main" id="{07ECA540-4661-46FD-BE3E-F6B90A81954C}"/>
              </a:ext>
            </a:extLst>
          </p:cNvPr>
          <p:cNvSpPr/>
          <p:nvPr/>
        </p:nvSpPr>
        <p:spPr>
          <a:xfrm rot="20069192">
            <a:off x="2799713" y="2770474"/>
            <a:ext cx="358145" cy="194038"/>
          </a:xfrm>
          <a:prstGeom prst="ellipse">
            <a:avLst/>
          </a:prstGeom>
          <a:solidFill>
            <a:schemeClr val="bg1"/>
          </a:solidFill>
          <a:ln w="38100">
            <a:solidFill>
              <a:schemeClr val="tx1"/>
            </a:solidFill>
          </a:ln>
          <a:scene3d>
            <a:camera prst="orthographicFront"/>
            <a:lightRig rig="threePt" dir="t"/>
          </a:scene3d>
          <a:sp3d prstMaterial="matte">
            <a:bevelT w="127000" h="1270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oup 2">
            <a:extLst>
              <a:ext uri="{FF2B5EF4-FFF2-40B4-BE49-F238E27FC236}">
                <a16:creationId xmlns:a16="http://schemas.microsoft.com/office/drawing/2014/main" id="{557C1251-C222-4769-A8BD-E3717506938F}"/>
              </a:ext>
            </a:extLst>
          </p:cNvPr>
          <p:cNvGrpSpPr/>
          <p:nvPr/>
        </p:nvGrpSpPr>
        <p:grpSpPr>
          <a:xfrm>
            <a:off x="2520330" y="2467663"/>
            <a:ext cx="735005" cy="506425"/>
            <a:chOff x="2750137" y="2753295"/>
            <a:chExt cx="735005" cy="506425"/>
          </a:xfrm>
        </p:grpSpPr>
        <p:sp>
          <p:nvSpPr>
            <p:cNvPr id="5" name="TextBox 4">
              <a:extLst>
                <a:ext uri="{FF2B5EF4-FFF2-40B4-BE49-F238E27FC236}">
                  <a16:creationId xmlns:a16="http://schemas.microsoft.com/office/drawing/2014/main" id="{BE7EE3E7-72F7-4E34-9C23-9AFA9272E58A}"/>
                </a:ext>
              </a:extLst>
            </p:cNvPr>
            <p:cNvSpPr txBox="1"/>
            <p:nvPr/>
          </p:nvSpPr>
          <p:spPr>
            <a:xfrm rot="20435244">
              <a:off x="2750137" y="2753295"/>
              <a:ext cx="519390" cy="400110"/>
            </a:xfrm>
            <a:prstGeom prst="rect">
              <a:avLst/>
            </a:prstGeom>
            <a:noFill/>
          </p:spPr>
          <p:txBody>
            <a:bodyPr wrap="square" rtlCol="0">
              <a:spAutoFit/>
            </a:bodyPr>
            <a:lstStyle/>
            <a:p>
              <a:pPr algn="ctr"/>
              <a:r>
                <a:rPr lang="en-US" sz="2000" dirty="0"/>
                <a:t>VC</a:t>
              </a:r>
              <a:endParaRPr lang="de-DE" sz="2000" dirty="0"/>
            </a:p>
          </p:txBody>
        </p:sp>
        <p:sp>
          <p:nvSpPr>
            <p:cNvPr id="33" name="Rectangle 32">
              <a:extLst>
                <a:ext uri="{FF2B5EF4-FFF2-40B4-BE49-F238E27FC236}">
                  <a16:creationId xmlns:a16="http://schemas.microsoft.com/office/drawing/2014/main" id="{608180D8-89CE-4FA3-947C-E812C64657F7}"/>
                </a:ext>
              </a:extLst>
            </p:cNvPr>
            <p:cNvSpPr/>
            <p:nvPr/>
          </p:nvSpPr>
          <p:spPr>
            <a:xfrm rot="20989652">
              <a:off x="2933284" y="2945561"/>
              <a:ext cx="551858" cy="314159"/>
            </a:xfrm>
            <a:prstGeom prst="rect">
              <a:avLst/>
            </a:prstGeom>
            <a:solidFill>
              <a:srgbClr val="FFC000"/>
            </a:solid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soft" dir="t"/>
            </a:scene3d>
            <a:sp3d contourW="44450" prstMaterial="matte">
              <a:bevelT w="114300" h="69850" prst="coolSlant"/>
              <a:extrusionClr>
                <a:schemeClr val="tx1"/>
              </a:extrusionClr>
              <a:contourClr>
                <a:srgbClr val="FFC00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39" name="Group 38">
            <a:extLst>
              <a:ext uri="{FF2B5EF4-FFF2-40B4-BE49-F238E27FC236}">
                <a16:creationId xmlns:a16="http://schemas.microsoft.com/office/drawing/2014/main" id="{A50CC7DB-71C4-4A05-AD8E-45B37D2052EE}"/>
              </a:ext>
            </a:extLst>
          </p:cNvPr>
          <p:cNvGrpSpPr/>
          <p:nvPr/>
        </p:nvGrpSpPr>
        <p:grpSpPr>
          <a:xfrm>
            <a:off x="1993751" y="5086761"/>
            <a:ext cx="2285659" cy="1474122"/>
            <a:chOff x="1993751" y="5086761"/>
            <a:chExt cx="2285659" cy="1474122"/>
          </a:xfrm>
        </p:grpSpPr>
        <p:pic>
          <p:nvPicPr>
            <p:cNvPr id="102" name="Picture 101">
              <a:extLst>
                <a:ext uri="{FF2B5EF4-FFF2-40B4-BE49-F238E27FC236}">
                  <a16:creationId xmlns:a16="http://schemas.microsoft.com/office/drawing/2014/main" id="{B0C4FBCD-9174-4327-B294-D4DBC0B2B51C}"/>
                </a:ext>
              </a:extLst>
            </p:cNvPr>
            <p:cNvPicPr>
              <a:picLocks noChangeAspect="1"/>
            </p:cNvPicPr>
            <p:nvPr/>
          </p:nvPicPr>
          <p:blipFill>
            <a:blip r:embed="rId6"/>
            <a:stretch>
              <a:fillRect/>
            </a:stretch>
          </p:blipFill>
          <p:spPr>
            <a:xfrm>
              <a:off x="1993751" y="5102728"/>
              <a:ext cx="1544857" cy="1458155"/>
            </a:xfrm>
            <a:prstGeom prst="rect">
              <a:avLst/>
            </a:prstGeom>
          </p:spPr>
        </p:pic>
        <p:sp>
          <p:nvSpPr>
            <p:cNvPr id="103" name="TextBox 102">
              <a:extLst>
                <a:ext uri="{FF2B5EF4-FFF2-40B4-BE49-F238E27FC236}">
                  <a16:creationId xmlns:a16="http://schemas.microsoft.com/office/drawing/2014/main" id="{384B2B6C-8FC8-4575-9AB2-24F52E170A04}"/>
                </a:ext>
              </a:extLst>
            </p:cNvPr>
            <p:cNvSpPr txBox="1"/>
            <p:nvPr/>
          </p:nvSpPr>
          <p:spPr>
            <a:xfrm rot="20435244">
              <a:off x="2386410" y="5414450"/>
              <a:ext cx="519390" cy="400110"/>
            </a:xfrm>
            <a:prstGeom prst="rect">
              <a:avLst/>
            </a:prstGeom>
            <a:noFill/>
          </p:spPr>
          <p:txBody>
            <a:bodyPr wrap="square" rtlCol="0">
              <a:spAutoFit/>
            </a:bodyPr>
            <a:lstStyle/>
            <a:p>
              <a:pPr algn="ctr"/>
              <a:r>
                <a:rPr lang="en-US" sz="2000" dirty="0"/>
                <a:t>VC</a:t>
              </a:r>
              <a:endParaRPr lang="de-DE" sz="2000" dirty="0"/>
            </a:p>
          </p:txBody>
        </p:sp>
        <p:sp>
          <p:nvSpPr>
            <p:cNvPr id="104" name="Freeform: Shape 103">
              <a:extLst>
                <a:ext uri="{FF2B5EF4-FFF2-40B4-BE49-F238E27FC236}">
                  <a16:creationId xmlns:a16="http://schemas.microsoft.com/office/drawing/2014/main" id="{2F5FAE65-F444-4317-A2FA-5189A9D19326}"/>
                </a:ext>
              </a:extLst>
            </p:cNvPr>
            <p:cNvSpPr/>
            <p:nvPr/>
          </p:nvSpPr>
          <p:spPr>
            <a:xfrm rot="2027796" flipH="1">
              <a:off x="2991074" y="5086761"/>
              <a:ext cx="330244" cy="31125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672260 h 672260"/>
                <a:gd name="connsiteX1" fmla="*/ 449402 w 481013"/>
                <a:gd name="connsiteY1" fmla="*/ 0 h 672260"/>
                <a:gd name="connsiteX2" fmla="*/ 481013 w 481013"/>
                <a:gd name="connsiteY2" fmla="*/ 667499 h 672260"/>
                <a:gd name="connsiteX0" fmla="*/ 0 w 481013"/>
                <a:gd name="connsiteY0" fmla="*/ 678368 h 678368"/>
                <a:gd name="connsiteX1" fmla="*/ 309456 w 481013"/>
                <a:gd name="connsiteY1" fmla="*/ 0 h 678368"/>
                <a:gd name="connsiteX2" fmla="*/ 481013 w 481013"/>
                <a:gd name="connsiteY2" fmla="*/ 673607 h 678368"/>
                <a:gd name="connsiteX0" fmla="*/ 0 w 575336"/>
                <a:gd name="connsiteY0" fmla="*/ 573615 h 573615"/>
                <a:gd name="connsiteX1" fmla="*/ 562491 w 575336"/>
                <a:gd name="connsiteY1" fmla="*/ 0 h 573615"/>
                <a:gd name="connsiteX2" fmla="*/ 481013 w 575336"/>
                <a:gd name="connsiteY2" fmla="*/ 568854 h 573615"/>
              </a:gdLst>
              <a:ahLst/>
              <a:cxnLst>
                <a:cxn ang="0">
                  <a:pos x="connsiteX0" y="connsiteY0"/>
                </a:cxn>
                <a:cxn ang="0">
                  <a:pos x="connsiteX1" y="connsiteY1"/>
                </a:cxn>
                <a:cxn ang="0">
                  <a:pos x="connsiteX2" y="connsiteY2"/>
                </a:cxn>
              </a:cxnLst>
              <a:rect l="l" t="t" r="r" b="b"/>
              <a:pathLst>
                <a:path w="575336" h="573615">
                  <a:moveTo>
                    <a:pt x="0" y="573615"/>
                  </a:moveTo>
                  <a:cubicBezTo>
                    <a:pt x="177800" y="570440"/>
                    <a:pt x="482322" y="793"/>
                    <a:pt x="562491" y="0"/>
                  </a:cubicBezTo>
                  <a:cubicBezTo>
                    <a:pt x="642660" y="-793"/>
                    <a:pt x="314723" y="569252"/>
                    <a:pt x="481013" y="568854"/>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5" name="Freeform: Shape 104">
              <a:extLst>
                <a:ext uri="{FF2B5EF4-FFF2-40B4-BE49-F238E27FC236}">
                  <a16:creationId xmlns:a16="http://schemas.microsoft.com/office/drawing/2014/main" id="{2D0C872A-F7D1-4D08-ABA2-C0A9A92F5841}"/>
                </a:ext>
              </a:extLst>
            </p:cNvPr>
            <p:cNvSpPr/>
            <p:nvPr/>
          </p:nvSpPr>
          <p:spPr>
            <a:xfrm rot="2027796" flipH="1">
              <a:off x="2556476" y="6180555"/>
              <a:ext cx="334645" cy="311254"/>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672260 h 672260"/>
                <a:gd name="connsiteX1" fmla="*/ 449402 w 481013"/>
                <a:gd name="connsiteY1" fmla="*/ 0 h 672260"/>
                <a:gd name="connsiteX2" fmla="*/ 481013 w 481013"/>
                <a:gd name="connsiteY2" fmla="*/ 667499 h 672260"/>
                <a:gd name="connsiteX0" fmla="*/ 0 w 481013"/>
                <a:gd name="connsiteY0" fmla="*/ 678368 h 678368"/>
                <a:gd name="connsiteX1" fmla="*/ 309456 w 481013"/>
                <a:gd name="connsiteY1" fmla="*/ 0 h 678368"/>
                <a:gd name="connsiteX2" fmla="*/ 481013 w 481013"/>
                <a:gd name="connsiteY2" fmla="*/ 673607 h 678368"/>
                <a:gd name="connsiteX0" fmla="*/ 0 w 575336"/>
                <a:gd name="connsiteY0" fmla="*/ 573615 h 573615"/>
                <a:gd name="connsiteX1" fmla="*/ 562491 w 575336"/>
                <a:gd name="connsiteY1" fmla="*/ 0 h 573615"/>
                <a:gd name="connsiteX2" fmla="*/ 481013 w 575336"/>
                <a:gd name="connsiteY2" fmla="*/ 568854 h 573615"/>
              </a:gdLst>
              <a:ahLst/>
              <a:cxnLst>
                <a:cxn ang="0">
                  <a:pos x="connsiteX0" y="connsiteY0"/>
                </a:cxn>
                <a:cxn ang="0">
                  <a:pos x="connsiteX1" y="connsiteY1"/>
                </a:cxn>
                <a:cxn ang="0">
                  <a:pos x="connsiteX2" y="connsiteY2"/>
                </a:cxn>
              </a:cxnLst>
              <a:rect l="l" t="t" r="r" b="b"/>
              <a:pathLst>
                <a:path w="575336" h="573615">
                  <a:moveTo>
                    <a:pt x="0" y="573615"/>
                  </a:moveTo>
                  <a:cubicBezTo>
                    <a:pt x="177800" y="570440"/>
                    <a:pt x="482322" y="793"/>
                    <a:pt x="562491" y="0"/>
                  </a:cubicBezTo>
                  <a:cubicBezTo>
                    <a:pt x="642660" y="-793"/>
                    <a:pt x="314723" y="569252"/>
                    <a:pt x="481013" y="568854"/>
                  </a:cubicBezTo>
                </a:path>
              </a:pathLst>
            </a:cu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Freeform: Shape 29">
              <a:extLst>
                <a:ext uri="{FF2B5EF4-FFF2-40B4-BE49-F238E27FC236}">
                  <a16:creationId xmlns:a16="http://schemas.microsoft.com/office/drawing/2014/main" id="{B320933A-2785-4E39-AA47-830399F3ECF0}"/>
                </a:ext>
              </a:extLst>
            </p:cNvPr>
            <p:cNvSpPr/>
            <p:nvPr/>
          </p:nvSpPr>
          <p:spPr>
            <a:xfrm>
              <a:off x="2350573" y="5155830"/>
              <a:ext cx="923540" cy="1371601"/>
            </a:xfrm>
            <a:custGeom>
              <a:avLst/>
              <a:gdLst>
                <a:gd name="connsiteX0" fmla="*/ 587517 w 615514"/>
                <a:gd name="connsiteY0" fmla="*/ 0 h 1157287"/>
                <a:gd name="connsiteX1" fmla="*/ 554180 w 615514"/>
                <a:gd name="connsiteY1" fmla="*/ 361950 h 1157287"/>
                <a:gd name="connsiteX2" fmla="*/ 44592 w 615514"/>
                <a:gd name="connsiteY2" fmla="*/ 795337 h 1157287"/>
                <a:gd name="connsiteX3" fmla="*/ 58880 w 615514"/>
                <a:gd name="connsiteY3" fmla="*/ 1157287 h 1157287"/>
                <a:gd name="connsiteX0" fmla="*/ 587517 w 602314"/>
                <a:gd name="connsiteY0" fmla="*/ 0 h 1157287"/>
                <a:gd name="connsiteX1" fmla="*/ 554180 w 602314"/>
                <a:gd name="connsiteY1" fmla="*/ 361950 h 1157287"/>
                <a:gd name="connsiteX2" fmla="*/ 44592 w 602314"/>
                <a:gd name="connsiteY2" fmla="*/ 795337 h 1157287"/>
                <a:gd name="connsiteX3" fmla="*/ 58880 w 602314"/>
                <a:gd name="connsiteY3" fmla="*/ 1157287 h 1157287"/>
                <a:gd name="connsiteX0" fmla="*/ 663717 w 663717"/>
                <a:gd name="connsiteY0" fmla="*/ 0 h 1171575"/>
                <a:gd name="connsiteX1" fmla="*/ 554180 w 663717"/>
                <a:gd name="connsiteY1" fmla="*/ 376238 h 1171575"/>
                <a:gd name="connsiteX2" fmla="*/ 44592 w 663717"/>
                <a:gd name="connsiteY2" fmla="*/ 809625 h 1171575"/>
                <a:gd name="connsiteX3" fmla="*/ 58880 w 663717"/>
                <a:gd name="connsiteY3" fmla="*/ 1171575 h 1171575"/>
                <a:gd name="connsiteX0" fmla="*/ 663717 w 663717"/>
                <a:gd name="connsiteY0" fmla="*/ 0 h 1171575"/>
                <a:gd name="connsiteX1" fmla="*/ 554180 w 663717"/>
                <a:gd name="connsiteY1" fmla="*/ 376238 h 1171575"/>
                <a:gd name="connsiteX2" fmla="*/ 44592 w 663717"/>
                <a:gd name="connsiteY2" fmla="*/ 809625 h 1171575"/>
                <a:gd name="connsiteX3" fmla="*/ 58880 w 663717"/>
                <a:gd name="connsiteY3" fmla="*/ 1171575 h 1171575"/>
                <a:gd name="connsiteX0" fmla="*/ 684101 w 684101"/>
                <a:gd name="connsiteY0" fmla="*/ 0 h 1171575"/>
                <a:gd name="connsiteX1" fmla="*/ 574564 w 684101"/>
                <a:gd name="connsiteY1" fmla="*/ 376238 h 1171575"/>
                <a:gd name="connsiteX2" fmla="*/ 36401 w 684101"/>
                <a:gd name="connsiteY2" fmla="*/ 800100 h 1171575"/>
                <a:gd name="connsiteX3" fmla="*/ 79264 w 684101"/>
                <a:gd name="connsiteY3" fmla="*/ 1171575 h 1171575"/>
                <a:gd name="connsiteX0" fmla="*/ 723311 w 723311"/>
                <a:gd name="connsiteY0" fmla="*/ 0 h 1162050"/>
                <a:gd name="connsiteX1" fmla="*/ 613774 w 723311"/>
                <a:gd name="connsiteY1" fmla="*/ 376238 h 1162050"/>
                <a:gd name="connsiteX2" fmla="*/ 75611 w 723311"/>
                <a:gd name="connsiteY2" fmla="*/ 800100 h 1162050"/>
                <a:gd name="connsiteX3" fmla="*/ 27986 w 723311"/>
                <a:gd name="connsiteY3" fmla="*/ 1162050 h 1162050"/>
                <a:gd name="connsiteX0" fmla="*/ 764037 w 764037"/>
                <a:gd name="connsiteY0" fmla="*/ 0 h 1162050"/>
                <a:gd name="connsiteX1" fmla="*/ 654500 w 764037"/>
                <a:gd name="connsiteY1" fmla="*/ 376238 h 1162050"/>
                <a:gd name="connsiteX2" fmla="*/ 40137 w 764037"/>
                <a:gd name="connsiteY2" fmla="*/ 819150 h 1162050"/>
                <a:gd name="connsiteX3" fmla="*/ 68712 w 764037"/>
                <a:gd name="connsiteY3" fmla="*/ 1162050 h 1162050"/>
                <a:gd name="connsiteX0" fmla="*/ 749550 w 749550"/>
                <a:gd name="connsiteY0" fmla="*/ 0 h 1157288"/>
                <a:gd name="connsiteX1" fmla="*/ 640013 w 749550"/>
                <a:gd name="connsiteY1" fmla="*/ 376238 h 1157288"/>
                <a:gd name="connsiteX2" fmla="*/ 25650 w 749550"/>
                <a:gd name="connsiteY2" fmla="*/ 819150 h 1157288"/>
                <a:gd name="connsiteX3" fmla="*/ 130425 w 749550"/>
                <a:gd name="connsiteY3" fmla="*/ 1157288 h 1157288"/>
                <a:gd name="connsiteX0" fmla="*/ 757695 w 757695"/>
                <a:gd name="connsiteY0" fmla="*/ 0 h 1157288"/>
                <a:gd name="connsiteX1" fmla="*/ 648158 w 757695"/>
                <a:gd name="connsiteY1" fmla="*/ 376238 h 1157288"/>
                <a:gd name="connsiteX2" fmla="*/ 33795 w 757695"/>
                <a:gd name="connsiteY2" fmla="*/ 819150 h 1157288"/>
                <a:gd name="connsiteX3" fmla="*/ 138570 w 757695"/>
                <a:gd name="connsiteY3" fmla="*/ 1157288 h 1157288"/>
                <a:gd name="connsiteX0" fmla="*/ 757695 w 770993"/>
                <a:gd name="connsiteY0" fmla="*/ 0 h 1157288"/>
                <a:gd name="connsiteX1" fmla="*/ 700545 w 770993"/>
                <a:gd name="connsiteY1" fmla="*/ 347663 h 1157288"/>
                <a:gd name="connsiteX2" fmla="*/ 33795 w 770993"/>
                <a:gd name="connsiteY2" fmla="*/ 819150 h 1157288"/>
                <a:gd name="connsiteX3" fmla="*/ 138570 w 770993"/>
                <a:gd name="connsiteY3" fmla="*/ 1157288 h 1157288"/>
                <a:gd name="connsiteX0" fmla="*/ 757695 w 793197"/>
                <a:gd name="connsiteY0" fmla="*/ 0 h 1157288"/>
                <a:gd name="connsiteX1" fmla="*/ 700545 w 793197"/>
                <a:gd name="connsiteY1" fmla="*/ 347663 h 1157288"/>
                <a:gd name="connsiteX2" fmla="*/ 33795 w 793197"/>
                <a:gd name="connsiteY2" fmla="*/ 819150 h 1157288"/>
                <a:gd name="connsiteX3" fmla="*/ 138570 w 793197"/>
                <a:gd name="connsiteY3" fmla="*/ 1157288 h 1157288"/>
                <a:gd name="connsiteX0" fmla="*/ 719595 w 771251"/>
                <a:gd name="connsiteY0" fmla="*/ 0 h 1176338"/>
                <a:gd name="connsiteX1" fmla="*/ 700545 w 771251"/>
                <a:gd name="connsiteY1" fmla="*/ 366713 h 1176338"/>
                <a:gd name="connsiteX2" fmla="*/ 33795 w 771251"/>
                <a:gd name="connsiteY2" fmla="*/ 838200 h 1176338"/>
                <a:gd name="connsiteX3" fmla="*/ 138570 w 771251"/>
                <a:gd name="connsiteY3" fmla="*/ 1176338 h 1176338"/>
                <a:gd name="connsiteX0" fmla="*/ 719595 w 779733"/>
                <a:gd name="connsiteY0" fmla="*/ 0 h 1176338"/>
                <a:gd name="connsiteX1" fmla="*/ 700545 w 779733"/>
                <a:gd name="connsiteY1" fmla="*/ 366713 h 1176338"/>
                <a:gd name="connsiteX2" fmla="*/ 33795 w 779733"/>
                <a:gd name="connsiteY2" fmla="*/ 838200 h 1176338"/>
                <a:gd name="connsiteX3" fmla="*/ 138570 w 779733"/>
                <a:gd name="connsiteY3" fmla="*/ 1176338 h 1176338"/>
                <a:gd name="connsiteX0" fmla="*/ 829133 w 858092"/>
                <a:gd name="connsiteY0" fmla="*/ 0 h 1262063"/>
                <a:gd name="connsiteX1" fmla="*/ 700545 w 858092"/>
                <a:gd name="connsiteY1" fmla="*/ 452438 h 1262063"/>
                <a:gd name="connsiteX2" fmla="*/ 33795 w 858092"/>
                <a:gd name="connsiteY2" fmla="*/ 923925 h 1262063"/>
                <a:gd name="connsiteX3" fmla="*/ 138570 w 858092"/>
                <a:gd name="connsiteY3" fmla="*/ 1262063 h 1262063"/>
                <a:gd name="connsiteX0" fmla="*/ 861127 w 890086"/>
                <a:gd name="connsiteY0" fmla="*/ 0 h 1343026"/>
                <a:gd name="connsiteX1" fmla="*/ 732539 w 890086"/>
                <a:gd name="connsiteY1" fmla="*/ 452438 h 1343026"/>
                <a:gd name="connsiteX2" fmla="*/ 65789 w 890086"/>
                <a:gd name="connsiteY2" fmla="*/ 923925 h 1343026"/>
                <a:gd name="connsiteX3" fmla="*/ 75314 w 890086"/>
                <a:gd name="connsiteY3" fmla="*/ 1343026 h 1343026"/>
                <a:gd name="connsiteX0" fmla="*/ 892253 w 922722"/>
                <a:gd name="connsiteY0" fmla="*/ 0 h 1343026"/>
                <a:gd name="connsiteX1" fmla="*/ 763665 w 922722"/>
                <a:gd name="connsiteY1" fmla="*/ 452438 h 1343026"/>
                <a:gd name="connsiteX2" fmla="*/ 44528 w 922722"/>
                <a:gd name="connsiteY2" fmla="*/ 959644 h 1343026"/>
                <a:gd name="connsiteX3" fmla="*/ 106440 w 922722"/>
                <a:gd name="connsiteY3" fmla="*/ 1343026 h 1343026"/>
                <a:gd name="connsiteX0" fmla="*/ 892253 w 938700"/>
                <a:gd name="connsiteY0" fmla="*/ 0 h 1343026"/>
                <a:gd name="connsiteX1" fmla="*/ 820815 w 938700"/>
                <a:gd name="connsiteY1" fmla="*/ 428626 h 1343026"/>
                <a:gd name="connsiteX2" fmla="*/ 44528 w 938700"/>
                <a:gd name="connsiteY2" fmla="*/ 959644 h 1343026"/>
                <a:gd name="connsiteX3" fmla="*/ 106440 w 938700"/>
                <a:gd name="connsiteY3" fmla="*/ 1343026 h 1343026"/>
                <a:gd name="connsiteX0" fmla="*/ 842247 w 908335"/>
                <a:gd name="connsiteY0" fmla="*/ 0 h 1371601"/>
                <a:gd name="connsiteX1" fmla="*/ 820815 w 908335"/>
                <a:gd name="connsiteY1" fmla="*/ 457201 h 1371601"/>
                <a:gd name="connsiteX2" fmla="*/ 44528 w 908335"/>
                <a:gd name="connsiteY2" fmla="*/ 988219 h 1371601"/>
                <a:gd name="connsiteX3" fmla="*/ 106440 w 908335"/>
                <a:gd name="connsiteY3" fmla="*/ 1371601 h 1371601"/>
                <a:gd name="connsiteX0" fmla="*/ 842247 w 923540"/>
                <a:gd name="connsiteY0" fmla="*/ 0 h 1371601"/>
                <a:gd name="connsiteX1" fmla="*/ 820815 w 923540"/>
                <a:gd name="connsiteY1" fmla="*/ 457201 h 1371601"/>
                <a:gd name="connsiteX2" fmla="*/ 44528 w 923540"/>
                <a:gd name="connsiteY2" fmla="*/ 988219 h 1371601"/>
                <a:gd name="connsiteX3" fmla="*/ 106440 w 923540"/>
                <a:gd name="connsiteY3" fmla="*/ 1371601 h 1371601"/>
              </a:gdLst>
              <a:ahLst/>
              <a:cxnLst>
                <a:cxn ang="0">
                  <a:pos x="connsiteX0" y="connsiteY0"/>
                </a:cxn>
                <a:cxn ang="0">
                  <a:pos x="connsiteX1" y="connsiteY1"/>
                </a:cxn>
                <a:cxn ang="0">
                  <a:pos x="connsiteX2" y="connsiteY2"/>
                </a:cxn>
                <a:cxn ang="0">
                  <a:pos x="connsiteX3" y="connsiteY3"/>
                </a:cxn>
              </a:cxnLst>
              <a:rect l="l" t="t" r="r" b="b"/>
              <a:pathLst>
                <a:path w="923540" h="1371601">
                  <a:moveTo>
                    <a:pt x="842247" y="0"/>
                  </a:moveTo>
                  <a:cubicBezTo>
                    <a:pt x="954166" y="138509"/>
                    <a:pt x="953768" y="292498"/>
                    <a:pt x="820815" y="457201"/>
                  </a:cubicBezTo>
                  <a:cubicBezTo>
                    <a:pt x="687862" y="621904"/>
                    <a:pt x="127078" y="855663"/>
                    <a:pt x="44528" y="988219"/>
                  </a:cubicBezTo>
                  <a:cubicBezTo>
                    <a:pt x="-38022" y="1120775"/>
                    <a:pt x="871" y="1252141"/>
                    <a:pt x="106440" y="1371601"/>
                  </a:cubicBezTo>
                </a:path>
              </a:pathLst>
            </a:custGeom>
            <a:noFill/>
            <a:ln w="38100">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TextBox 37">
              <a:extLst>
                <a:ext uri="{FF2B5EF4-FFF2-40B4-BE49-F238E27FC236}">
                  <a16:creationId xmlns:a16="http://schemas.microsoft.com/office/drawing/2014/main" id="{4751B65B-044D-401A-A004-FEE47167F991}"/>
                </a:ext>
              </a:extLst>
            </p:cNvPr>
            <p:cNvSpPr txBox="1"/>
            <p:nvPr/>
          </p:nvSpPr>
          <p:spPr>
            <a:xfrm rot="20738534">
              <a:off x="2807789" y="5801654"/>
              <a:ext cx="1471621" cy="369332"/>
            </a:xfrm>
            <a:prstGeom prst="rect">
              <a:avLst/>
            </a:prstGeom>
            <a:noFill/>
          </p:spPr>
          <p:txBody>
            <a:bodyPr wrap="none" rtlCol="0">
              <a:spAutoFit/>
            </a:bodyPr>
            <a:lstStyle/>
            <a:p>
              <a:r>
                <a:rPr lang="en-US" dirty="0"/>
                <a:t>Full reflection</a:t>
              </a:r>
              <a:endParaRPr lang="de-DE" dirty="0"/>
            </a:p>
          </p:txBody>
        </p:sp>
      </p:grpSp>
    </p:spTree>
    <p:extLst>
      <p:ext uri="{BB962C8B-B14F-4D97-AF65-F5344CB8AC3E}">
        <p14:creationId xmlns:p14="http://schemas.microsoft.com/office/powerpoint/2010/main" val="260768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9"/>
                                        </p:tgtEl>
                                        <p:attrNameLst>
                                          <p:attrName>style.visibility</p:attrName>
                                        </p:attrNameLst>
                                      </p:cBhvr>
                                      <p:to>
                                        <p:strVal val="visible"/>
                                      </p:to>
                                    </p:set>
                                    <p:animEffect transition="in" filter="fade">
                                      <p:cBhvr>
                                        <p:cTn id="12" dur="500"/>
                                        <p:tgtEl>
                                          <p:spTgt spid="14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fade">
                                      <p:cBhvr>
                                        <p:cTn id="26"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0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2A3D5-A567-4B18-9BFF-DB0BC2A8BA0C}"/>
              </a:ext>
            </a:extLst>
          </p:cNvPr>
          <p:cNvSpPr>
            <a:spLocks noGrp="1"/>
          </p:cNvSpPr>
          <p:nvPr>
            <p:ph type="title"/>
          </p:nvPr>
        </p:nvSpPr>
        <p:spPr/>
        <p:txBody>
          <a:bodyPr/>
          <a:lstStyle/>
          <a:p>
            <a:r>
              <a:rPr lang="en-US" dirty="0"/>
              <a:t>Eigenmodes and modal occupancy</a:t>
            </a:r>
            <a:endParaRPr lang="de-DE" dirty="0"/>
          </a:p>
        </p:txBody>
      </p:sp>
      <p:sp>
        <p:nvSpPr>
          <p:cNvPr id="6" name="Freihandform 94">
            <a:extLst>
              <a:ext uri="{FF2B5EF4-FFF2-40B4-BE49-F238E27FC236}">
                <a16:creationId xmlns:a16="http://schemas.microsoft.com/office/drawing/2014/main" id="{8C084DC1-005D-42BF-83C1-526B9EF9355A}"/>
              </a:ext>
            </a:extLst>
          </p:cNvPr>
          <p:cNvSpPr/>
          <p:nvPr/>
        </p:nvSpPr>
        <p:spPr>
          <a:xfrm>
            <a:off x="2544977" y="5485467"/>
            <a:ext cx="2560320" cy="271624"/>
          </a:xfrm>
          <a:custGeom>
            <a:avLst/>
            <a:gdLst>
              <a:gd name="connsiteX0" fmla="*/ 2506243 w 2506243"/>
              <a:gd name="connsiteY0" fmla="*/ 1059970 h 1059970"/>
              <a:gd name="connsiteX1" fmla="*/ 1934348 w 2506243"/>
              <a:gd name="connsiteY1" fmla="*/ 345048 h 1059970"/>
              <a:gd name="connsiteX2" fmla="*/ 1244711 w 2506243"/>
              <a:gd name="connsiteY2" fmla="*/ 203 h 1059970"/>
              <a:gd name="connsiteX3" fmla="*/ 529844 w 2506243"/>
              <a:gd name="connsiteY3" fmla="*/ 387102 h 1059970"/>
              <a:gd name="connsiteX4" fmla="*/ 0 w 2506243"/>
              <a:gd name="connsiteY4" fmla="*/ 1051560 h 1059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6243" h="1059970">
                <a:moveTo>
                  <a:pt x="2506243" y="1059970"/>
                </a:moveTo>
                <a:cubicBezTo>
                  <a:pt x="2325423" y="790823"/>
                  <a:pt x="2144603" y="521676"/>
                  <a:pt x="1934348" y="345048"/>
                </a:cubicBezTo>
                <a:cubicBezTo>
                  <a:pt x="1724093" y="168420"/>
                  <a:pt x="1478795" y="-6806"/>
                  <a:pt x="1244711" y="203"/>
                </a:cubicBezTo>
                <a:cubicBezTo>
                  <a:pt x="1010627" y="7212"/>
                  <a:pt x="737296" y="211876"/>
                  <a:pt x="529844" y="387102"/>
                </a:cubicBezTo>
                <a:cubicBezTo>
                  <a:pt x="322392" y="562328"/>
                  <a:pt x="0" y="1051560"/>
                  <a:pt x="0" y="1051560"/>
                </a:cubicBezTo>
              </a:path>
            </a:pathLst>
          </a:custGeom>
          <a:gradFill flip="none" rotWithShape="1">
            <a:gsLst>
              <a:gs pos="100000">
                <a:srgbClr val="00B050"/>
              </a:gs>
              <a:gs pos="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7" name="Freihandform 95">
            <a:extLst>
              <a:ext uri="{FF2B5EF4-FFF2-40B4-BE49-F238E27FC236}">
                <a16:creationId xmlns:a16="http://schemas.microsoft.com/office/drawing/2014/main" id="{C2E4FE41-9D67-4571-A8AC-2E18999A5320}"/>
              </a:ext>
            </a:extLst>
          </p:cNvPr>
          <p:cNvSpPr/>
          <p:nvPr/>
        </p:nvSpPr>
        <p:spPr>
          <a:xfrm>
            <a:off x="2544977" y="5043189"/>
            <a:ext cx="2560320" cy="274320"/>
          </a:xfrm>
          <a:custGeom>
            <a:avLst/>
            <a:gdLst>
              <a:gd name="connsiteX0" fmla="*/ 2497832 w 2497832"/>
              <a:gd name="connsiteY0" fmla="*/ 1068178 h 2136357"/>
              <a:gd name="connsiteX1" fmla="*/ 1833425 w 2497832"/>
              <a:gd name="connsiteY1" fmla="*/ 0 h 2136357"/>
              <a:gd name="connsiteX2" fmla="*/ 1253121 w 2497832"/>
              <a:gd name="connsiteY2" fmla="*/ 1068178 h 2136357"/>
              <a:gd name="connsiteX3" fmla="*/ 630765 w 2497832"/>
              <a:gd name="connsiteY3" fmla="*/ 2136357 h 2136357"/>
              <a:gd name="connsiteX4" fmla="*/ 0 w 2497832"/>
              <a:gd name="connsiteY4" fmla="*/ 1068178 h 213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832" h="2136357">
                <a:moveTo>
                  <a:pt x="2497832" y="1068178"/>
                </a:moveTo>
                <a:cubicBezTo>
                  <a:pt x="2269354" y="534089"/>
                  <a:pt x="2040877" y="0"/>
                  <a:pt x="1833425" y="0"/>
                </a:cubicBezTo>
                <a:cubicBezTo>
                  <a:pt x="1625973" y="0"/>
                  <a:pt x="1453564" y="712119"/>
                  <a:pt x="1253121" y="1068178"/>
                </a:cubicBezTo>
                <a:cubicBezTo>
                  <a:pt x="1052678" y="1424237"/>
                  <a:pt x="839618" y="2136357"/>
                  <a:pt x="630765" y="2136357"/>
                </a:cubicBezTo>
                <a:cubicBezTo>
                  <a:pt x="421912" y="2136357"/>
                  <a:pt x="0" y="1068178"/>
                  <a:pt x="0" y="1068178"/>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5" name="CaixaDeTexto 53">
            <a:extLst>
              <a:ext uri="{FF2B5EF4-FFF2-40B4-BE49-F238E27FC236}">
                <a16:creationId xmlns:a16="http://schemas.microsoft.com/office/drawing/2014/main" id="{D2C3E4B6-B674-4268-9B2B-6E02199876BA}"/>
              </a:ext>
            </a:extLst>
          </p:cNvPr>
          <p:cNvSpPr txBox="1"/>
          <p:nvPr/>
        </p:nvSpPr>
        <p:spPr>
          <a:xfrm>
            <a:off x="24153" y="3708455"/>
            <a:ext cx="1791927" cy="1631216"/>
          </a:xfrm>
          <a:prstGeom prst="rect">
            <a:avLst/>
          </a:prstGeom>
          <a:noFill/>
        </p:spPr>
        <p:txBody>
          <a:bodyPr wrap="square" rtlCol="0">
            <a:spAutoFit/>
          </a:bodyPr>
          <a:lstStyle/>
          <a:p>
            <a:pPr algn="ctr"/>
            <a:r>
              <a:rPr lang="en-US" sz="2000" dirty="0">
                <a:solidFill>
                  <a:prstClr val="black"/>
                </a:solidFill>
                <a:latin typeface="Calibri" panose="020F0502020204030204" pitchFamily="34" charset="0"/>
                <a:cs typeface="Calibri" panose="020F0502020204030204" pitchFamily="34" charset="0"/>
              </a:rPr>
              <a:t>Each eigenmode has an amplitude and phase distribution</a:t>
            </a:r>
          </a:p>
        </p:txBody>
      </p:sp>
      <p:sp>
        <p:nvSpPr>
          <p:cNvPr id="50" name="TextBox 49">
            <a:extLst>
              <a:ext uri="{FF2B5EF4-FFF2-40B4-BE49-F238E27FC236}">
                <a16:creationId xmlns:a16="http://schemas.microsoft.com/office/drawing/2014/main" id="{CD1960C1-1B63-4115-B569-146885A83485}"/>
              </a:ext>
            </a:extLst>
          </p:cNvPr>
          <p:cNvSpPr txBox="1"/>
          <p:nvPr/>
        </p:nvSpPr>
        <p:spPr>
          <a:xfrm>
            <a:off x="5051222" y="5540314"/>
            <a:ext cx="771365" cy="400110"/>
          </a:xfrm>
          <a:prstGeom prst="rect">
            <a:avLst/>
          </a:prstGeom>
          <a:noFill/>
        </p:spPr>
        <p:txBody>
          <a:bodyPr wrap="none" rtlCol="0">
            <a:spAutoFit/>
          </a:bodyPr>
          <a:lstStyle/>
          <a:p>
            <a:r>
              <a:rPr lang="de-DE" sz="2000" dirty="0"/>
              <a:t>Fund.</a:t>
            </a: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8A971065-998C-4048-8CAD-E62E6B225430}"/>
                  </a:ext>
                </a:extLst>
              </p:cNvPr>
              <p:cNvSpPr txBox="1"/>
              <p:nvPr/>
            </p:nvSpPr>
            <p:spPr>
              <a:xfrm>
                <a:off x="5098083" y="4991506"/>
                <a:ext cx="565604" cy="400110"/>
              </a:xfrm>
              <a:prstGeom prst="rect">
                <a:avLst/>
              </a:prstGeom>
              <a:noFill/>
            </p:spPr>
            <p:txBody>
              <a:bodyPr wrap="none" rtlCol="0">
                <a:spAutoFit/>
              </a:bodyPr>
              <a:lstStyle/>
              <a:p>
                <a14:m>
                  <m:oMath xmlns:m="http://schemas.openxmlformats.org/officeDocument/2006/math">
                    <m:sSup>
                      <m:sSupPr>
                        <m:ctrlPr>
                          <a:rPr lang="en-US" sz="2000" i="1" dirty="0" smtClean="0">
                            <a:latin typeface="Cambria Math" panose="02040503050406030204" pitchFamily="18" charset="0"/>
                          </a:rPr>
                        </m:ctrlPr>
                      </m:sSupPr>
                      <m:e>
                        <m:r>
                          <a:rPr lang="en-US" sz="2000" b="0" i="1" dirty="0" smtClean="0">
                            <a:latin typeface="Cambria Math" panose="02040503050406030204" pitchFamily="18" charset="0"/>
                          </a:rPr>
                          <m:t>1</m:t>
                        </m:r>
                      </m:e>
                      <m:sup>
                        <m:r>
                          <m:rPr>
                            <m:sty m:val="p"/>
                          </m:rPr>
                          <a:rPr lang="en-US" sz="2000" b="0" i="0" dirty="0" smtClean="0">
                            <a:latin typeface="Cambria Math" panose="02040503050406030204" pitchFamily="18" charset="0"/>
                          </a:rPr>
                          <m:t>o</m:t>
                        </m:r>
                      </m:sup>
                    </m:sSup>
                  </m:oMath>
                </a14:m>
                <a:r>
                  <a:rPr lang="en-US" sz="2000" dirty="0"/>
                  <a:t>  </a:t>
                </a:r>
                <a:endParaRPr lang="de-DE" sz="2000" dirty="0"/>
              </a:p>
            </p:txBody>
          </p:sp>
        </mc:Choice>
        <mc:Fallback xmlns="">
          <p:sp>
            <p:nvSpPr>
              <p:cNvPr id="57" name="TextBox 56">
                <a:extLst>
                  <a:ext uri="{FF2B5EF4-FFF2-40B4-BE49-F238E27FC236}">
                    <a16:creationId xmlns:a16="http://schemas.microsoft.com/office/drawing/2014/main" id="{8A971065-998C-4048-8CAD-E62E6B225430}"/>
                  </a:ext>
                </a:extLst>
              </p:cNvPr>
              <p:cNvSpPr txBox="1">
                <a:spLocks noRot="1" noChangeAspect="1" noMove="1" noResize="1" noEditPoints="1" noAdjustHandles="1" noChangeArrowheads="1" noChangeShapeType="1" noTextEdit="1"/>
              </p:cNvSpPr>
              <p:nvPr/>
            </p:nvSpPr>
            <p:spPr>
              <a:xfrm>
                <a:off x="5098083" y="4991506"/>
                <a:ext cx="565604" cy="400110"/>
              </a:xfrm>
              <a:prstGeom prst="rect">
                <a:avLst/>
              </a:prstGeom>
              <a:blipFill>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0" name="Retângulo 33">
                <a:extLst>
                  <a:ext uri="{FF2B5EF4-FFF2-40B4-BE49-F238E27FC236}">
                    <a16:creationId xmlns:a16="http://schemas.microsoft.com/office/drawing/2014/main" id="{7FFF8627-7EE6-4AF6-BAE7-33EC17DFB075}"/>
                  </a:ext>
                </a:extLst>
              </p:cNvPr>
              <p:cNvSpPr/>
              <p:nvPr/>
            </p:nvSpPr>
            <p:spPr>
              <a:xfrm>
                <a:off x="489176" y="1225252"/>
                <a:ext cx="4611775" cy="6450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solidFill>
                                <a:prstClr val="black"/>
                              </a:solidFill>
                              <a:latin typeface="Cambria Math" panose="02040503050406030204" pitchFamily="18" charset="0"/>
                            </a:rPr>
                          </m:ctrlPr>
                        </m:dPr>
                        <m:e>
                          <m:d>
                            <m:dPr>
                              <m:begChr m:val=""/>
                              <m:ctrlPr>
                                <a:rPr lang="en-US" sz="2400" i="1">
                                  <a:solidFill>
                                    <a:prstClr val="black"/>
                                  </a:solidFill>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𝛹</m:t>
                                  </m:r>
                                </m:e>
                                <m:sub>
                                  <m:r>
                                    <a:rPr lang="en-US" sz="2400" i="1">
                                      <a:solidFill>
                                        <a:srgbClr val="FF0000"/>
                                      </a:solidFill>
                                      <a:latin typeface="Cambria Math" panose="02040503050406030204" pitchFamily="18" charset="0"/>
                                    </a:rPr>
                                    <m:t>𝑘</m:t>
                                  </m:r>
                                </m:sub>
                              </m:sSub>
                              <m:r>
                                <a:rPr lang="en-US" sz="2400">
                                  <a:solidFill>
                                    <a:prstClr val="black"/>
                                  </a:solidFill>
                                  <a:latin typeface="Cambria Math" panose="02040503050406030204" pitchFamily="18" charset="0"/>
                                </a:rPr>
                                <m:t>,</m:t>
                              </m:r>
                              <m:r>
                                <m:rPr>
                                  <m:sty m:val="p"/>
                                </m:rPr>
                                <a:rPr lang="en-US" sz="2400">
                                  <a:solidFill>
                                    <a:prstClr val="black"/>
                                  </a:solidFill>
                                  <a:latin typeface="Cambria Math" panose="02040503050406030204" pitchFamily="18" charset="0"/>
                                </a:rPr>
                                <m:t>ex</m:t>
                              </m:r>
                              <m:func>
                                <m:funcPr>
                                  <m:ctrlPr>
                                    <a:rPr lang="en-US" sz="2400" i="1">
                                      <a:solidFill>
                                        <a:prstClr val="black"/>
                                      </a:solidFill>
                                      <a:latin typeface="Cambria Math" panose="02040503050406030204" pitchFamily="18" charset="0"/>
                                    </a:rPr>
                                  </m:ctrlPr>
                                </m:funcPr>
                                <m:fName>
                                  <m:r>
                                    <m:rPr>
                                      <m:sty m:val="p"/>
                                    </m:rPr>
                                    <a:rPr lang="en-US" sz="2400">
                                      <a:solidFill>
                                        <a:prstClr val="black"/>
                                      </a:solidFill>
                                      <a:latin typeface="Cambria Math" panose="02040503050406030204" pitchFamily="18" charset="0"/>
                                    </a:rPr>
                                    <m:t>p</m:t>
                                  </m:r>
                                </m:fName>
                                <m:e>
                                  <m:r>
                                    <a:rPr lang="en-US" sz="2400">
                                      <a:solidFill>
                                        <a:prstClr val="black"/>
                                      </a:solidFill>
                                      <a:latin typeface="Cambria Math" panose="02040503050406030204" pitchFamily="18" charset="0"/>
                                    </a:rPr>
                                    <m:t>(</m:t>
                                  </m:r>
                                </m:e>
                              </m:func>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𝑖</m:t>
                                  </m:r>
                                  <m:r>
                                    <a:rPr lang="en-US" sz="2400" i="1">
                                      <a:solidFill>
                                        <a:prstClr val="black"/>
                                      </a:solidFill>
                                      <a:latin typeface="Cambria Math" panose="02040503050406030204" pitchFamily="18" charset="0"/>
                                    </a:rPr>
                                    <m:t>𝜃</m:t>
                                  </m:r>
                                </m:e>
                                <m:sub>
                                  <m:r>
                                    <a:rPr lang="en-US" sz="2400" i="1">
                                      <a:solidFill>
                                        <a:prstClr val="black"/>
                                      </a:solidFill>
                                      <a:latin typeface="Cambria Math" panose="02040503050406030204" pitchFamily="18" charset="0"/>
                                    </a:rPr>
                                    <m:t>𝑘</m:t>
                                  </m:r>
                                </m:sub>
                              </m:sSub>
                            </m:e>
                          </m:d>
                        </m:e>
                      </m:d>
                      <m:r>
                        <a:rPr lang="en-US" sz="2400">
                          <a:solidFill>
                            <a:prstClr val="black"/>
                          </a:solidFill>
                          <a:latin typeface="Cambria Math" panose="02040503050406030204" pitchFamily="18" charset="0"/>
                        </a:rPr>
                        <m:t>=</m:t>
                      </m:r>
                      <m:r>
                        <m:rPr>
                          <m:sty m:val="p"/>
                        </m:rPr>
                        <a:rPr lang="en-US" sz="2400">
                          <a:solidFill>
                            <a:prstClr val="black"/>
                          </a:solidFill>
                          <a:latin typeface="Cambria Math" panose="02040503050406030204" pitchFamily="18" charset="0"/>
                        </a:rPr>
                        <m:t>eig</m:t>
                      </m:r>
                      <m:d>
                        <m:dPr>
                          <m:ctrlPr>
                            <a:rPr lang="en-US" sz="2400" i="1">
                              <a:solidFill>
                                <a:prstClr val="black"/>
                              </a:solidFill>
                              <a:latin typeface="Cambria Math" panose="02040503050406030204" pitchFamily="18" charset="0"/>
                            </a:rPr>
                          </m:ctrlPr>
                        </m:dPr>
                        <m:e>
                          <m:acc>
                            <m:accPr>
                              <m:chr m:val="̂"/>
                              <m:ctrlPr>
                                <a:rPr lang="en-US" sz="2400" i="1">
                                  <a:solidFill>
                                    <a:prstClr val="black"/>
                                  </a:solidFill>
                                  <a:latin typeface="Cambria Math" panose="02040503050406030204" pitchFamily="18" charset="0"/>
                                </a:rPr>
                              </m:ctrlPr>
                            </m:accPr>
                            <m:e>
                              <m:r>
                                <a:rPr lang="en-US" sz="2400">
                                  <a:solidFill>
                                    <a:prstClr val="black"/>
                                  </a:solidFill>
                                  <a:latin typeface="Cambria Math" panose="02040503050406030204" pitchFamily="18" charset="0"/>
                                </a:rPr>
                                <m:t>ℳ</m:t>
                              </m:r>
                            </m:e>
                          </m:acc>
                          <m:d>
                            <m:dPr>
                              <m:ctrlPr>
                                <a:rPr lang="en-US" sz="2400" i="1">
                                  <a:solidFill>
                                    <a:prstClr val="black"/>
                                  </a:solidFill>
                                  <a:latin typeface="Cambria Math" panose="02040503050406030204" pitchFamily="18" charset="0"/>
                                </a:rPr>
                              </m:ctrlPr>
                            </m:dPr>
                            <m:e>
                              <m:sSub>
                                <m:sSubPr>
                                  <m:ctrlPr>
                                    <a:rPr lang="en-US" sz="2400" i="1" smtClean="0">
                                      <a:solidFill>
                                        <a:srgbClr val="578C27">
                                          <a:lumMod val="75000"/>
                                        </a:srgbClr>
                                      </a:solidFill>
                                      <a:latin typeface="Cambria Math" panose="02040503050406030204" pitchFamily="18" charset="0"/>
                                    </a:rPr>
                                  </m:ctrlPr>
                                </m:sSubPr>
                                <m:e>
                                  <m:r>
                                    <a:rPr lang="en-US" sz="2400" i="1">
                                      <a:solidFill>
                                        <a:srgbClr val="578C27">
                                          <a:lumMod val="75000"/>
                                        </a:srgbClr>
                                      </a:solidFill>
                                      <a:latin typeface="Cambria Math" panose="02040503050406030204" pitchFamily="18" charset="0"/>
                                    </a:rPr>
                                    <m:t>𝜑</m:t>
                                  </m:r>
                                </m:e>
                                <m:sub>
                                  <m:r>
                                    <a:rPr lang="en-US" sz="2400">
                                      <a:solidFill>
                                        <a:srgbClr val="578C27">
                                          <a:lumMod val="75000"/>
                                        </a:srgbClr>
                                      </a:solidFill>
                                      <a:latin typeface="Cambria Math" panose="02040503050406030204" pitchFamily="18" charset="0"/>
                                    </a:rPr>
                                    <m:t>0</m:t>
                                  </m:r>
                                </m:sub>
                              </m:sSub>
                              <m:r>
                                <a:rPr lang="en-US" sz="2400">
                                  <a:solidFill>
                                    <a:prstClr val="black"/>
                                  </a:solidFill>
                                  <a:latin typeface="Cambria Math" panose="02040503050406030204" pitchFamily="18" charset="0"/>
                                </a:rPr>
                                <m:t>,</m:t>
                              </m:r>
                              <m:r>
                                <a:rPr lang="en-US" sz="2400" i="1" smtClean="0">
                                  <a:solidFill>
                                    <a:srgbClr val="D49700"/>
                                  </a:solidFill>
                                  <a:latin typeface="Cambria Math" panose="02040503050406030204" pitchFamily="18" charset="0"/>
                                </a:rPr>
                                <m:t>𝐶</m:t>
                              </m:r>
                            </m:e>
                          </m:d>
                        </m:e>
                      </m:d>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60" name="Retângulo 33">
                <a:extLst>
                  <a:ext uri="{FF2B5EF4-FFF2-40B4-BE49-F238E27FC236}">
                    <a16:creationId xmlns:a16="http://schemas.microsoft.com/office/drawing/2014/main" id="{7FFF8627-7EE6-4AF6-BAE7-33EC17DFB075}"/>
                  </a:ext>
                </a:extLst>
              </p:cNvPr>
              <p:cNvSpPr>
                <a:spLocks noRot="1" noChangeAspect="1" noMove="1" noResize="1" noEditPoints="1" noAdjustHandles="1" noChangeArrowheads="1" noChangeShapeType="1" noTextEdit="1"/>
              </p:cNvSpPr>
              <p:nvPr/>
            </p:nvSpPr>
            <p:spPr>
              <a:xfrm>
                <a:off x="489176" y="1225252"/>
                <a:ext cx="4611775" cy="645048"/>
              </a:xfrm>
              <a:prstGeom prst="rect">
                <a:avLst/>
              </a:prstGeom>
              <a:blipFill>
                <a:blip r:embed="rId15"/>
                <a:stretch>
                  <a:fillRect/>
                </a:stretch>
              </a:blipFill>
            </p:spPr>
            <p:txBody>
              <a:bodyPr/>
              <a:lstStyle/>
              <a:p>
                <a:r>
                  <a:rPr lang="de-DE">
                    <a:noFill/>
                  </a:rPr>
                  <a:t> </a:t>
                </a:r>
              </a:p>
            </p:txBody>
          </p:sp>
        </mc:Fallback>
      </mc:AlternateContent>
      <p:sp>
        <p:nvSpPr>
          <p:cNvPr id="61" name="CaixaDeTexto 37">
            <a:extLst>
              <a:ext uri="{FF2B5EF4-FFF2-40B4-BE49-F238E27FC236}">
                <a16:creationId xmlns:a16="http://schemas.microsoft.com/office/drawing/2014/main" id="{EA2EB975-6DFB-43E0-BE52-0AEDDE7BFAA5}"/>
              </a:ext>
            </a:extLst>
          </p:cNvPr>
          <p:cNvSpPr txBox="1"/>
          <p:nvPr/>
        </p:nvSpPr>
        <p:spPr>
          <a:xfrm>
            <a:off x="1025640" y="1950626"/>
            <a:ext cx="2551019"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Matrix of eigenmodes</a:t>
            </a:r>
          </a:p>
        </p:txBody>
      </p:sp>
      <p:cxnSp>
        <p:nvCxnSpPr>
          <p:cNvPr id="62" name="Conector angulado 39">
            <a:extLst>
              <a:ext uri="{FF2B5EF4-FFF2-40B4-BE49-F238E27FC236}">
                <a16:creationId xmlns:a16="http://schemas.microsoft.com/office/drawing/2014/main" id="{0412E3E8-06A3-4F37-8BB7-37668FB65900}"/>
              </a:ext>
            </a:extLst>
          </p:cNvPr>
          <p:cNvCxnSpPr>
            <a:cxnSpLocks/>
            <a:endCxn id="61" idx="1"/>
          </p:cNvCxnSpPr>
          <p:nvPr/>
        </p:nvCxnSpPr>
        <p:spPr>
          <a:xfrm rot="16200000" flipH="1">
            <a:off x="739942" y="1864983"/>
            <a:ext cx="383954" cy="187441"/>
          </a:xfrm>
          <a:prstGeom prst="bentConnector2">
            <a:avLst/>
          </a:prstGeom>
          <a:noFill/>
          <a:ln w="28575" cap="rnd" cmpd="sng" algn="ctr">
            <a:solidFill>
              <a:sysClr val="windowText" lastClr="000000"/>
            </a:solidFill>
            <a:prstDash val="solid"/>
            <a:tailEnd type="triangle"/>
          </a:ln>
          <a:effectLst/>
        </p:spPr>
      </p:cxnSp>
      <p:sp>
        <p:nvSpPr>
          <p:cNvPr id="64" name="CaixaDeTexto 37">
            <a:extLst>
              <a:ext uri="{FF2B5EF4-FFF2-40B4-BE49-F238E27FC236}">
                <a16:creationId xmlns:a16="http://schemas.microsoft.com/office/drawing/2014/main" id="{C0D25D07-88A6-4749-B5D1-2C132399DD26}"/>
              </a:ext>
            </a:extLst>
          </p:cNvPr>
          <p:cNvSpPr txBox="1"/>
          <p:nvPr/>
        </p:nvSpPr>
        <p:spPr>
          <a:xfrm>
            <a:off x="4188416" y="887331"/>
            <a:ext cx="2178032"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Propagation matrix</a:t>
            </a:r>
          </a:p>
        </p:txBody>
      </p:sp>
      <p:cxnSp>
        <p:nvCxnSpPr>
          <p:cNvPr id="65" name="Conector angulado 39">
            <a:extLst>
              <a:ext uri="{FF2B5EF4-FFF2-40B4-BE49-F238E27FC236}">
                <a16:creationId xmlns:a16="http://schemas.microsoft.com/office/drawing/2014/main" id="{C6AF7762-9EEC-4973-BB72-C77F13AD8178}"/>
              </a:ext>
            </a:extLst>
          </p:cNvPr>
          <p:cNvCxnSpPr>
            <a:cxnSpLocks/>
            <a:endCxn id="64" idx="1"/>
          </p:cNvCxnSpPr>
          <p:nvPr/>
        </p:nvCxnSpPr>
        <p:spPr>
          <a:xfrm flipV="1">
            <a:off x="3754867" y="1087386"/>
            <a:ext cx="433549" cy="236260"/>
          </a:xfrm>
          <a:prstGeom prst="bentConnector3">
            <a:avLst>
              <a:gd name="adj1" fmla="val -1693"/>
            </a:avLst>
          </a:prstGeom>
          <a:noFill/>
          <a:ln w="28575" cap="rnd" cmpd="sng" algn="ctr">
            <a:solidFill>
              <a:sysClr val="windowText" lastClr="000000"/>
            </a:solidFill>
            <a:prstDash val="solid"/>
            <a:tailEnd type="triangle"/>
          </a:ln>
          <a:effectLst/>
        </p:spPr>
      </p:cxnSp>
      <p:grpSp>
        <p:nvGrpSpPr>
          <p:cNvPr id="14" name="Group 13">
            <a:extLst>
              <a:ext uri="{FF2B5EF4-FFF2-40B4-BE49-F238E27FC236}">
                <a16:creationId xmlns:a16="http://schemas.microsoft.com/office/drawing/2014/main" id="{0CA79EAA-C1EC-4C6D-B444-AF0396E19456}"/>
              </a:ext>
            </a:extLst>
          </p:cNvPr>
          <p:cNvGrpSpPr/>
          <p:nvPr/>
        </p:nvGrpSpPr>
        <p:grpSpPr>
          <a:xfrm>
            <a:off x="2359609" y="6105844"/>
            <a:ext cx="3202212" cy="461665"/>
            <a:chOff x="2359609" y="6105844"/>
            <a:chExt cx="3202212" cy="461665"/>
          </a:xfrm>
        </p:grpSpPr>
        <p:cxnSp>
          <p:nvCxnSpPr>
            <p:cNvPr id="12" name="Straight Arrow Connector 11">
              <a:extLst>
                <a:ext uri="{FF2B5EF4-FFF2-40B4-BE49-F238E27FC236}">
                  <a16:creationId xmlns:a16="http://schemas.microsoft.com/office/drawing/2014/main" id="{7BF5AEE6-5310-4430-A007-48FA46F254A8}"/>
                </a:ext>
              </a:extLst>
            </p:cNvPr>
            <p:cNvCxnSpPr>
              <a:cxnSpLocks/>
            </p:cNvCxnSpPr>
            <p:nvPr/>
          </p:nvCxnSpPr>
          <p:spPr>
            <a:xfrm>
              <a:off x="2359609" y="6105844"/>
              <a:ext cx="32022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3AD5103-4498-4451-AB4B-B732681C379C}"/>
                </a:ext>
              </a:extLst>
            </p:cNvPr>
            <p:cNvSpPr txBox="1"/>
            <p:nvPr/>
          </p:nvSpPr>
          <p:spPr>
            <a:xfrm>
              <a:off x="2808176" y="6105844"/>
              <a:ext cx="1998817" cy="461665"/>
            </a:xfrm>
            <a:prstGeom prst="rect">
              <a:avLst/>
            </a:prstGeom>
            <a:noFill/>
          </p:spPr>
          <p:txBody>
            <a:bodyPr wrap="none" rtlCol="0">
              <a:spAutoFit/>
            </a:bodyPr>
            <a:lstStyle/>
            <a:p>
              <a:r>
                <a:rPr lang="en-US" sz="2000" dirty="0">
                  <a:latin typeface="+mj-lt"/>
                  <a:cs typeface="Times New Roman" panose="02020603050405020304" pitchFamily="18" charset="0"/>
                </a:rPr>
                <a:t>Synthetic space </a:t>
              </a:r>
              <a:r>
                <a:rPr lang="en-US" sz="2400" i="1" dirty="0">
                  <a:latin typeface="Times New Roman" panose="02020603050405020304" pitchFamily="18" charset="0"/>
                  <a:cs typeface="Times New Roman" panose="02020603050405020304" pitchFamily="18" charset="0"/>
                </a:rPr>
                <a:t>x</a:t>
              </a:r>
              <a:endParaRPr lang="de-DE" sz="2400" i="1" dirty="0">
                <a:latin typeface="Times New Roman" panose="02020603050405020304" pitchFamily="18" charset="0"/>
                <a:cs typeface="Times New Roman" panose="02020603050405020304" pitchFamily="18" charset="0"/>
              </a:endParaRPr>
            </a:p>
          </p:txBody>
        </p:sp>
      </p:grpSp>
      <p:grpSp>
        <p:nvGrpSpPr>
          <p:cNvPr id="5" name="Group 4">
            <a:extLst>
              <a:ext uri="{FF2B5EF4-FFF2-40B4-BE49-F238E27FC236}">
                <a16:creationId xmlns:a16="http://schemas.microsoft.com/office/drawing/2014/main" id="{90D4D651-C0F1-45DB-AD0E-41CA13383A86}"/>
              </a:ext>
            </a:extLst>
          </p:cNvPr>
          <p:cNvGrpSpPr/>
          <p:nvPr/>
        </p:nvGrpSpPr>
        <p:grpSpPr>
          <a:xfrm>
            <a:off x="4159024" y="1778757"/>
            <a:ext cx="2254534" cy="722769"/>
            <a:chOff x="4159024" y="1778757"/>
            <a:chExt cx="2254534" cy="722769"/>
          </a:xfrm>
        </p:grpSpPr>
        <p:sp>
          <p:nvSpPr>
            <p:cNvPr id="98" name="CaixaDeTexto 37">
              <a:extLst>
                <a:ext uri="{FF2B5EF4-FFF2-40B4-BE49-F238E27FC236}">
                  <a16:creationId xmlns:a16="http://schemas.microsoft.com/office/drawing/2014/main" id="{651B6693-8AA6-4188-8EE5-374A88846CDC}"/>
                </a:ext>
              </a:extLst>
            </p:cNvPr>
            <p:cNvSpPr txBox="1"/>
            <p:nvPr/>
          </p:nvSpPr>
          <p:spPr>
            <a:xfrm>
              <a:off x="4615490" y="2101416"/>
              <a:ext cx="1401346"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Phase mod.</a:t>
              </a:r>
            </a:p>
          </p:txBody>
        </p:sp>
        <p:sp>
          <p:nvSpPr>
            <p:cNvPr id="99" name="CaixaDeTexto 37">
              <a:extLst>
                <a:ext uri="{FF2B5EF4-FFF2-40B4-BE49-F238E27FC236}">
                  <a16:creationId xmlns:a16="http://schemas.microsoft.com/office/drawing/2014/main" id="{B720C3CC-C0F4-4F1A-964A-24576C452A8E}"/>
                </a:ext>
              </a:extLst>
            </p:cNvPr>
            <p:cNvSpPr txBox="1"/>
            <p:nvPr/>
          </p:nvSpPr>
          <p:spPr>
            <a:xfrm>
              <a:off x="4771377" y="1799876"/>
              <a:ext cx="1642181"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Coupling ratio</a:t>
              </a:r>
            </a:p>
          </p:txBody>
        </p:sp>
        <p:cxnSp>
          <p:nvCxnSpPr>
            <p:cNvPr id="100" name="Conector angulado 39">
              <a:extLst>
                <a:ext uri="{FF2B5EF4-FFF2-40B4-BE49-F238E27FC236}">
                  <a16:creationId xmlns:a16="http://schemas.microsoft.com/office/drawing/2014/main" id="{7A5F8011-ACCF-43C2-9515-EAC7F64C78F6}"/>
                </a:ext>
              </a:extLst>
            </p:cNvPr>
            <p:cNvCxnSpPr>
              <a:cxnSpLocks/>
              <a:endCxn id="98" idx="1"/>
            </p:cNvCxnSpPr>
            <p:nvPr/>
          </p:nvCxnSpPr>
          <p:spPr>
            <a:xfrm rot="16200000" flipH="1">
              <a:off x="4146124" y="1832105"/>
              <a:ext cx="482266" cy="456466"/>
            </a:xfrm>
            <a:prstGeom prst="bentConnector2">
              <a:avLst/>
            </a:prstGeom>
            <a:noFill/>
            <a:ln w="28575" cap="rnd" cmpd="sng" algn="ctr">
              <a:solidFill>
                <a:sysClr val="windowText" lastClr="000000"/>
              </a:solidFill>
              <a:prstDash val="solid"/>
              <a:tailEnd type="triangle"/>
            </a:ln>
            <a:effectLst/>
          </p:spPr>
        </p:cxnSp>
        <p:cxnSp>
          <p:nvCxnSpPr>
            <p:cNvPr id="101" name="Conector angulado 39">
              <a:extLst>
                <a:ext uri="{FF2B5EF4-FFF2-40B4-BE49-F238E27FC236}">
                  <a16:creationId xmlns:a16="http://schemas.microsoft.com/office/drawing/2014/main" id="{7C7EC1C1-7567-4250-A434-142E4BEDBE6C}"/>
                </a:ext>
              </a:extLst>
            </p:cNvPr>
            <p:cNvCxnSpPr>
              <a:cxnSpLocks/>
              <a:endCxn id="99" idx="1"/>
            </p:cNvCxnSpPr>
            <p:nvPr/>
          </p:nvCxnSpPr>
          <p:spPr>
            <a:xfrm rot="16200000" flipH="1">
              <a:off x="4559558" y="1788112"/>
              <a:ext cx="221174" cy="202464"/>
            </a:xfrm>
            <a:prstGeom prst="bentConnector2">
              <a:avLst/>
            </a:prstGeom>
            <a:noFill/>
            <a:ln w="28575" cap="rnd" cmpd="sng" algn="ctr">
              <a:solidFill>
                <a:sysClr val="windowText" lastClr="000000"/>
              </a:solidFill>
              <a:prstDash val="solid"/>
              <a:tailEnd type="triangle"/>
            </a:ln>
            <a:effectLst/>
          </p:spPr>
        </p:cxnSp>
      </p:grpSp>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823FEE8D-8E91-4CFE-9C48-46243F2F7746}"/>
                  </a:ext>
                </a:extLst>
              </p:cNvPr>
              <p:cNvSpPr txBox="1"/>
              <p:nvPr/>
            </p:nvSpPr>
            <p:spPr>
              <a:xfrm>
                <a:off x="1746290" y="5466207"/>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=0</m:t>
                          </m:r>
                        </m:sub>
                      </m:sSub>
                    </m:oMath>
                  </m:oMathPara>
                </a14:m>
                <a:endParaRPr lang="de-DE" sz="2000" dirty="0">
                  <a:solidFill>
                    <a:schemeClr val="tx1"/>
                  </a:solidFill>
                </a:endParaRPr>
              </a:p>
            </p:txBody>
          </p:sp>
        </mc:Choice>
        <mc:Fallback xmlns="">
          <p:sp>
            <p:nvSpPr>
              <p:cNvPr id="143" name="TextBox 142">
                <a:extLst>
                  <a:ext uri="{FF2B5EF4-FFF2-40B4-BE49-F238E27FC236}">
                    <a16:creationId xmlns:a16="http://schemas.microsoft.com/office/drawing/2014/main" id="{823FEE8D-8E91-4CFE-9C48-46243F2F7746}"/>
                  </a:ext>
                </a:extLst>
              </p:cNvPr>
              <p:cNvSpPr txBox="1">
                <a:spLocks noRot="1" noChangeAspect="1" noMove="1" noResize="1" noEditPoints="1" noAdjustHandles="1" noChangeArrowheads="1" noChangeShapeType="1" noTextEdit="1"/>
              </p:cNvSpPr>
              <p:nvPr/>
            </p:nvSpPr>
            <p:spPr>
              <a:xfrm>
                <a:off x="1746290" y="5466207"/>
                <a:ext cx="805600" cy="400110"/>
              </a:xfrm>
              <a:prstGeom prst="rect">
                <a:avLst/>
              </a:prstGeom>
              <a:blipFill>
                <a:blip r:embed="rId16"/>
                <a:stretch>
                  <a:fillRect b="-153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61A9B73C-3E46-4CDF-9EE3-01E64BB3DD35}"/>
                  </a:ext>
                </a:extLst>
              </p:cNvPr>
              <p:cNvSpPr txBox="1"/>
              <p:nvPr/>
            </p:nvSpPr>
            <p:spPr>
              <a:xfrm>
                <a:off x="1746290" y="4960672"/>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=1</m:t>
                          </m:r>
                        </m:sub>
                      </m:sSub>
                    </m:oMath>
                  </m:oMathPara>
                </a14:m>
                <a:endParaRPr lang="de-DE" sz="2000" dirty="0">
                  <a:solidFill>
                    <a:schemeClr val="tx1"/>
                  </a:solidFill>
                </a:endParaRPr>
              </a:p>
            </p:txBody>
          </p:sp>
        </mc:Choice>
        <mc:Fallback xmlns="">
          <p:sp>
            <p:nvSpPr>
              <p:cNvPr id="144" name="TextBox 143">
                <a:extLst>
                  <a:ext uri="{FF2B5EF4-FFF2-40B4-BE49-F238E27FC236}">
                    <a16:creationId xmlns:a16="http://schemas.microsoft.com/office/drawing/2014/main" id="{61A9B73C-3E46-4CDF-9EE3-01E64BB3DD35}"/>
                  </a:ext>
                </a:extLst>
              </p:cNvPr>
              <p:cNvSpPr txBox="1">
                <a:spLocks noRot="1" noChangeAspect="1" noMove="1" noResize="1" noEditPoints="1" noAdjustHandles="1" noChangeArrowheads="1" noChangeShapeType="1" noTextEdit="1"/>
              </p:cNvSpPr>
              <p:nvPr/>
            </p:nvSpPr>
            <p:spPr>
              <a:xfrm>
                <a:off x="1746290" y="4960672"/>
                <a:ext cx="805600" cy="400110"/>
              </a:xfrm>
              <a:prstGeom prst="rect">
                <a:avLst/>
              </a:prstGeom>
              <a:blipFill>
                <a:blip r:embed="rId17"/>
                <a:stretch>
                  <a:fillRect b="-1538"/>
                </a:stretch>
              </a:blipFill>
            </p:spPr>
            <p:txBody>
              <a:bodyPr/>
              <a:lstStyle/>
              <a:p>
                <a:r>
                  <a:rPr lang="de-DE">
                    <a:noFill/>
                  </a:rPr>
                  <a:t> </a:t>
                </a:r>
              </a:p>
            </p:txBody>
          </p:sp>
        </mc:Fallback>
      </mc:AlternateContent>
      <p:grpSp>
        <p:nvGrpSpPr>
          <p:cNvPr id="27" name="Group 26">
            <a:extLst>
              <a:ext uri="{FF2B5EF4-FFF2-40B4-BE49-F238E27FC236}">
                <a16:creationId xmlns:a16="http://schemas.microsoft.com/office/drawing/2014/main" id="{B48F2CB5-0012-4940-B2E7-A3192C56DE4E}"/>
              </a:ext>
            </a:extLst>
          </p:cNvPr>
          <p:cNvGrpSpPr/>
          <p:nvPr/>
        </p:nvGrpSpPr>
        <p:grpSpPr>
          <a:xfrm>
            <a:off x="5525812" y="3477193"/>
            <a:ext cx="1747589" cy="2300745"/>
            <a:chOff x="5525812" y="3477193"/>
            <a:chExt cx="1747589" cy="2300745"/>
          </a:xfrm>
        </p:grpSpPr>
        <p:cxnSp>
          <p:nvCxnSpPr>
            <p:cNvPr id="95" name="Conector em curva 94"/>
            <p:cNvCxnSpPr/>
            <p:nvPr/>
          </p:nvCxnSpPr>
          <p:spPr>
            <a:xfrm>
              <a:off x="5551212" y="4652180"/>
              <a:ext cx="12700" cy="573807"/>
            </a:xfrm>
            <a:prstGeom prst="curvedConnector3">
              <a:avLst>
                <a:gd name="adj1" fmla="val 1800000"/>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6" name="Conector em curva 95"/>
            <p:cNvCxnSpPr/>
            <p:nvPr/>
          </p:nvCxnSpPr>
          <p:spPr>
            <a:xfrm>
              <a:off x="5661036" y="5204131"/>
              <a:ext cx="12700" cy="573807"/>
            </a:xfrm>
            <a:prstGeom prst="curvedConnector3">
              <a:avLst>
                <a:gd name="adj1" fmla="val 1800000"/>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CaixaDeTexto 4"/>
            <p:cNvSpPr txBox="1"/>
            <p:nvPr/>
          </p:nvSpPr>
          <p:spPr>
            <a:xfrm>
              <a:off x="5722182" y="4180127"/>
              <a:ext cx="1551219" cy="923330"/>
            </a:xfrm>
            <a:prstGeom prst="rect">
              <a:avLst/>
            </a:prstGeom>
            <a:noFill/>
          </p:spPr>
          <p:txBody>
            <a:bodyPr wrap="square" rtlCol="0">
              <a:spAutoFit/>
            </a:bodyPr>
            <a:lstStyle/>
            <a:p>
              <a:pPr algn="ctr"/>
              <a:r>
                <a:rPr lang="en-US" dirty="0"/>
                <a:t>Coupling via weakly nonlinearity</a:t>
              </a:r>
            </a:p>
          </p:txBody>
        </p:sp>
        <p:cxnSp>
          <p:nvCxnSpPr>
            <p:cNvPr id="3" name="Conector em curva 3"/>
            <p:cNvCxnSpPr/>
            <p:nvPr/>
          </p:nvCxnSpPr>
          <p:spPr>
            <a:xfrm>
              <a:off x="5558486" y="3477193"/>
              <a:ext cx="12700" cy="573807"/>
            </a:xfrm>
            <a:prstGeom prst="curvedConnector3">
              <a:avLst>
                <a:gd name="adj1" fmla="val 1800000"/>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Conector em curva 93"/>
            <p:cNvCxnSpPr/>
            <p:nvPr/>
          </p:nvCxnSpPr>
          <p:spPr>
            <a:xfrm>
              <a:off x="5525812" y="4064093"/>
              <a:ext cx="12700" cy="573807"/>
            </a:xfrm>
            <a:prstGeom prst="curvedConnector3">
              <a:avLst>
                <a:gd name="adj1" fmla="val 1800000"/>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A3802535-62A3-41FA-A13A-EB0F40C79AE8}"/>
              </a:ext>
            </a:extLst>
          </p:cNvPr>
          <p:cNvGrpSpPr/>
          <p:nvPr/>
        </p:nvGrpSpPr>
        <p:grpSpPr>
          <a:xfrm>
            <a:off x="1746290" y="2958684"/>
            <a:ext cx="3911787" cy="1895251"/>
            <a:chOff x="1746290" y="2958684"/>
            <a:chExt cx="3911787" cy="1895251"/>
          </a:xfrm>
        </p:grpSpPr>
        <p:sp>
          <p:nvSpPr>
            <p:cNvPr id="8" name="Freihandform 96">
              <a:extLst>
                <a:ext uri="{FF2B5EF4-FFF2-40B4-BE49-F238E27FC236}">
                  <a16:creationId xmlns:a16="http://schemas.microsoft.com/office/drawing/2014/main" id="{4E11351A-6F9E-4948-8618-DE86E141300F}"/>
                </a:ext>
              </a:extLst>
            </p:cNvPr>
            <p:cNvSpPr/>
            <p:nvPr/>
          </p:nvSpPr>
          <p:spPr>
            <a:xfrm>
              <a:off x="2544977" y="4535263"/>
              <a:ext cx="2560320" cy="274320"/>
            </a:xfrm>
            <a:custGeom>
              <a:avLst/>
              <a:gdLst>
                <a:gd name="connsiteX0" fmla="*/ 2471293 w 2471293"/>
                <a:gd name="connsiteY0" fmla="*/ 1072570 h 2127977"/>
                <a:gd name="connsiteX1" fmla="*/ 2042249 w 2471293"/>
                <a:gd name="connsiteY1" fmla="*/ 2127977 h 2127977"/>
                <a:gd name="connsiteX2" fmla="*/ 1630367 w 2471293"/>
                <a:gd name="connsiteY2" fmla="*/ 1072570 h 2127977"/>
                <a:gd name="connsiteX3" fmla="*/ 1227065 w 2471293"/>
                <a:gd name="connsiteY3" fmla="*/ 2 h 2127977"/>
                <a:gd name="connsiteX4" fmla="*/ 806602 w 2471293"/>
                <a:gd name="connsiteY4" fmla="*/ 1081151 h 2127977"/>
                <a:gd name="connsiteX5" fmla="*/ 403301 w 2471293"/>
                <a:gd name="connsiteY5" fmla="*/ 2110816 h 2127977"/>
                <a:gd name="connsiteX6" fmla="*/ 0 w 2471293"/>
                <a:gd name="connsiteY6" fmla="*/ 1081151 h 212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293" h="2127977">
                  <a:moveTo>
                    <a:pt x="2471293" y="1072570"/>
                  </a:moveTo>
                  <a:cubicBezTo>
                    <a:pt x="2326848" y="1600273"/>
                    <a:pt x="2182403" y="2127977"/>
                    <a:pt x="2042249" y="2127977"/>
                  </a:cubicBezTo>
                  <a:cubicBezTo>
                    <a:pt x="1902095" y="2127977"/>
                    <a:pt x="1766231" y="1427232"/>
                    <a:pt x="1630367" y="1072570"/>
                  </a:cubicBezTo>
                  <a:cubicBezTo>
                    <a:pt x="1494503" y="717908"/>
                    <a:pt x="1364359" y="-1428"/>
                    <a:pt x="1227065" y="2"/>
                  </a:cubicBezTo>
                  <a:cubicBezTo>
                    <a:pt x="1089771" y="1432"/>
                    <a:pt x="806602" y="1081151"/>
                    <a:pt x="806602" y="1081151"/>
                  </a:cubicBezTo>
                  <a:cubicBezTo>
                    <a:pt x="669308" y="1432953"/>
                    <a:pt x="537735" y="2110816"/>
                    <a:pt x="403301" y="2110816"/>
                  </a:cubicBezTo>
                  <a:cubicBezTo>
                    <a:pt x="268867" y="2110816"/>
                    <a:pt x="0" y="1081151"/>
                    <a:pt x="0" y="1081151"/>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9" name="Freihandform 97">
              <a:extLst>
                <a:ext uri="{FF2B5EF4-FFF2-40B4-BE49-F238E27FC236}">
                  <a16:creationId xmlns:a16="http://schemas.microsoft.com/office/drawing/2014/main" id="{A83F9DBC-DE4C-4DB9-9405-61B58DEDFFCB}"/>
                </a:ext>
              </a:extLst>
            </p:cNvPr>
            <p:cNvSpPr/>
            <p:nvPr/>
          </p:nvSpPr>
          <p:spPr>
            <a:xfrm>
              <a:off x="2544977" y="4016001"/>
              <a:ext cx="2560320" cy="274320"/>
            </a:xfrm>
            <a:custGeom>
              <a:avLst/>
              <a:gdLst>
                <a:gd name="connsiteX0" fmla="*/ 2479874 w 2479874"/>
                <a:gd name="connsiteY0" fmla="*/ 1099728 h 2178080"/>
                <a:gd name="connsiteX1" fmla="*/ 2145220 w 2479874"/>
                <a:gd name="connsiteY1" fmla="*/ 2146554 h 2178080"/>
                <a:gd name="connsiteX2" fmla="*/ 1553139 w 2479874"/>
                <a:gd name="connsiteY2" fmla="*/ 27160 h 2178080"/>
                <a:gd name="connsiteX3" fmla="*/ 943896 w 2479874"/>
                <a:gd name="connsiteY3" fmla="*/ 2163715 h 2178080"/>
                <a:gd name="connsiteX4" fmla="*/ 334654 w 2479874"/>
                <a:gd name="connsiteY4" fmla="*/ 18579 h 2178080"/>
                <a:gd name="connsiteX5" fmla="*/ 0 w 2479874"/>
                <a:gd name="connsiteY5" fmla="*/ 1065406 h 217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9874" h="2178080">
                  <a:moveTo>
                    <a:pt x="2479874" y="1099728"/>
                  </a:moveTo>
                  <a:cubicBezTo>
                    <a:pt x="2389775" y="1712521"/>
                    <a:pt x="2299676" y="2325315"/>
                    <a:pt x="2145220" y="2146554"/>
                  </a:cubicBezTo>
                  <a:cubicBezTo>
                    <a:pt x="1990764" y="1967793"/>
                    <a:pt x="1753360" y="24300"/>
                    <a:pt x="1553139" y="27160"/>
                  </a:cubicBezTo>
                  <a:cubicBezTo>
                    <a:pt x="1352918" y="30020"/>
                    <a:pt x="1146977" y="2165145"/>
                    <a:pt x="943896" y="2163715"/>
                  </a:cubicBezTo>
                  <a:cubicBezTo>
                    <a:pt x="740815" y="2162285"/>
                    <a:pt x="491970" y="201630"/>
                    <a:pt x="334654" y="18579"/>
                  </a:cubicBezTo>
                  <a:cubicBezTo>
                    <a:pt x="177338" y="-164473"/>
                    <a:pt x="0" y="1065406"/>
                    <a:pt x="0" y="1065406"/>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 name="Freihandform 98">
              <a:extLst>
                <a:ext uri="{FF2B5EF4-FFF2-40B4-BE49-F238E27FC236}">
                  <a16:creationId xmlns:a16="http://schemas.microsoft.com/office/drawing/2014/main" id="{08036580-6E50-4F27-8AE5-3D442F6BEF19}"/>
                </a:ext>
              </a:extLst>
            </p:cNvPr>
            <p:cNvSpPr/>
            <p:nvPr/>
          </p:nvSpPr>
          <p:spPr>
            <a:xfrm>
              <a:off x="2527425" y="3504963"/>
              <a:ext cx="2560320" cy="274320"/>
            </a:xfrm>
            <a:custGeom>
              <a:avLst/>
              <a:gdLst>
                <a:gd name="connsiteX0" fmla="*/ 2505617 w 2505617"/>
                <a:gd name="connsiteY0" fmla="*/ 1092663 h 2113754"/>
                <a:gd name="connsiteX1" fmla="*/ 2213867 w 2505617"/>
                <a:gd name="connsiteY1" fmla="*/ 28675 h 2113754"/>
                <a:gd name="connsiteX2" fmla="*/ 1716176 w 2505617"/>
                <a:gd name="connsiteY2" fmla="*/ 2113747 h 2113754"/>
                <a:gd name="connsiteX3" fmla="*/ 1235646 w 2505617"/>
                <a:gd name="connsiteY3" fmla="*/ 20095 h 2113754"/>
                <a:gd name="connsiteX4" fmla="*/ 746536 w 2505617"/>
                <a:gd name="connsiteY4" fmla="*/ 2113747 h 2113754"/>
                <a:gd name="connsiteX5" fmla="*/ 257426 w 2505617"/>
                <a:gd name="connsiteY5" fmla="*/ 45836 h 2113754"/>
                <a:gd name="connsiteX6" fmla="*/ 0 w 2505617"/>
                <a:gd name="connsiteY6" fmla="*/ 1118404 h 2113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05617" h="2113754">
                  <a:moveTo>
                    <a:pt x="2505617" y="1092663"/>
                  </a:moveTo>
                  <a:cubicBezTo>
                    <a:pt x="2425528" y="475578"/>
                    <a:pt x="2345440" y="-141506"/>
                    <a:pt x="2213867" y="28675"/>
                  </a:cubicBezTo>
                  <a:cubicBezTo>
                    <a:pt x="2082294" y="198856"/>
                    <a:pt x="1879213" y="2115177"/>
                    <a:pt x="1716176" y="2113747"/>
                  </a:cubicBezTo>
                  <a:cubicBezTo>
                    <a:pt x="1553139" y="2112317"/>
                    <a:pt x="1397253" y="20095"/>
                    <a:pt x="1235646" y="20095"/>
                  </a:cubicBezTo>
                  <a:cubicBezTo>
                    <a:pt x="1074039" y="20095"/>
                    <a:pt x="909573" y="2109457"/>
                    <a:pt x="746536" y="2113747"/>
                  </a:cubicBezTo>
                  <a:cubicBezTo>
                    <a:pt x="583499" y="2118037"/>
                    <a:pt x="381849" y="211726"/>
                    <a:pt x="257426" y="45836"/>
                  </a:cubicBezTo>
                  <a:cubicBezTo>
                    <a:pt x="133003" y="-120055"/>
                    <a:pt x="0" y="1118404"/>
                    <a:pt x="0" y="1118404"/>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AFE86753-7295-4F55-9F34-8CB4E591DF0B}"/>
                    </a:ext>
                  </a:extLst>
                </p:cNvPr>
                <p:cNvSpPr txBox="1"/>
                <p:nvPr/>
              </p:nvSpPr>
              <p:spPr>
                <a:xfrm>
                  <a:off x="5105297" y="3294369"/>
                  <a:ext cx="552780" cy="400110"/>
                </a:xfrm>
                <a:prstGeom prst="rect">
                  <a:avLst/>
                </a:prstGeom>
                <a:noFill/>
              </p:spPr>
              <p:txBody>
                <a:bodyPr wrap="none" rtlCol="0">
                  <a:spAutoFit/>
                </a:bodyPr>
                <a:lstStyle/>
                <a:p>
                  <a14:m>
                    <m:oMath xmlns:m="http://schemas.openxmlformats.org/officeDocument/2006/math">
                      <m:sSup>
                        <m:sSupPr>
                          <m:ctrlPr>
                            <a:rPr lang="en-US" sz="2000" i="1" dirty="0" smtClean="0">
                              <a:latin typeface="Cambria Math" panose="02040503050406030204" pitchFamily="18" charset="0"/>
                            </a:rPr>
                          </m:ctrlPr>
                        </m:sSupPr>
                        <m:e>
                          <m:r>
                            <m:rPr>
                              <m:nor/>
                            </m:rPr>
                            <a:rPr lang="en-US" sz="2000" dirty="0"/>
                            <m:t>4</m:t>
                          </m:r>
                        </m:e>
                        <m:sup>
                          <m:r>
                            <m:rPr>
                              <m:sty m:val="p"/>
                            </m:rPr>
                            <a:rPr lang="en-US" sz="2000" b="0" i="0" dirty="0" smtClean="0">
                              <a:latin typeface="Cambria Math" panose="02040503050406030204" pitchFamily="18" charset="0"/>
                            </a:rPr>
                            <m:t>o</m:t>
                          </m:r>
                        </m:sup>
                      </m:sSup>
                    </m:oMath>
                  </a14:m>
                  <a:r>
                    <a:rPr lang="en-US" sz="2000" dirty="0"/>
                    <a:t>  </a:t>
                  </a:r>
                  <a:endParaRPr lang="de-DE" sz="2000" dirty="0"/>
                </a:p>
              </p:txBody>
            </p:sp>
          </mc:Choice>
          <mc:Fallback xmlns="">
            <p:sp>
              <p:nvSpPr>
                <p:cNvPr id="54" name="TextBox 53">
                  <a:extLst>
                    <a:ext uri="{FF2B5EF4-FFF2-40B4-BE49-F238E27FC236}">
                      <a16:creationId xmlns:a16="http://schemas.microsoft.com/office/drawing/2014/main" id="{AFE86753-7295-4F55-9F34-8CB4E591DF0B}"/>
                    </a:ext>
                  </a:extLst>
                </p:cNvPr>
                <p:cNvSpPr txBox="1">
                  <a:spLocks noRot="1" noChangeAspect="1" noMove="1" noResize="1" noEditPoints="1" noAdjustHandles="1" noChangeArrowheads="1" noChangeShapeType="1" noTextEdit="1"/>
                </p:cNvSpPr>
                <p:nvPr/>
              </p:nvSpPr>
              <p:spPr>
                <a:xfrm>
                  <a:off x="5105297" y="3294369"/>
                  <a:ext cx="552780" cy="400110"/>
                </a:xfrm>
                <a:prstGeom prst="rect">
                  <a:avLst/>
                </a:prstGeom>
                <a:blipFill>
                  <a:blip r:embed="rId18"/>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32E705E2-E116-4C83-98AE-87806348DC78}"/>
                    </a:ext>
                  </a:extLst>
                </p:cNvPr>
                <p:cNvSpPr txBox="1"/>
                <p:nvPr/>
              </p:nvSpPr>
              <p:spPr>
                <a:xfrm>
                  <a:off x="5105297" y="3868176"/>
                  <a:ext cx="552780" cy="400110"/>
                </a:xfrm>
                <a:prstGeom prst="rect">
                  <a:avLst/>
                </a:prstGeom>
                <a:noFill/>
              </p:spPr>
              <p:txBody>
                <a:bodyPr wrap="none" rtlCol="0">
                  <a:spAutoFit/>
                </a:bodyPr>
                <a:lstStyle/>
                <a:p>
                  <a14:m>
                    <m:oMath xmlns:m="http://schemas.openxmlformats.org/officeDocument/2006/math">
                      <m:sSup>
                        <m:sSupPr>
                          <m:ctrlPr>
                            <a:rPr lang="en-US" sz="2000" i="1" dirty="0" smtClean="0">
                              <a:latin typeface="Cambria Math" panose="02040503050406030204" pitchFamily="18" charset="0"/>
                            </a:rPr>
                          </m:ctrlPr>
                        </m:sSupPr>
                        <m:e>
                          <m:r>
                            <m:rPr>
                              <m:nor/>
                            </m:rPr>
                            <a:rPr lang="en-US" sz="2000" b="0" i="0" dirty="0" smtClean="0"/>
                            <m:t>3</m:t>
                          </m:r>
                        </m:e>
                        <m:sup>
                          <m:r>
                            <m:rPr>
                              <m:sty m:val="p"/>
                            </m:rPr>
                            <a:rPr lang="en-US" sz="2000" b="0" i="0" dirty="0" smtClean="0">
                              <a:latin typeface="Cambria Math" panose="02040503050406030204" pitchFamily="18" charset="0"/>
                            </a:rPr>
                            <m:t>o</m:t>
                          </m:r>
                        </m:sup>
                      </m:sSup>
                    </m:oMath>
                  </a14:m>
                  <a:r>
                    <a:rPr lang="en-US" sz="2000" dirty="0"/>
                    <a:t>  </a:t>
                  </a:r>
                  <a:endParaRPr lang="de-DE" sz="2000" dirty="0"/>
                </a:p>
              </p:txBody>
            </p:sp>
          </mc:Choice>
          <mc:Fallback xmlns="">
            <p:sp>
              <p:nvSpPr>
                <p:cNvPr id="55" name="TextBox 54">
                  <a:extLst>
                    <a:ext uri="{FF2B5EF4-FFF2-40B4-BE49-F238E27FC236}">
                      <a16:creationId xmlns:a16="http://schemas.microsoft.com/office/drawing/2014/main" id="{32E705E2-E116-4C83-98AE-87806348DC78}"/>
                    </a:ext>
                  </a:extLst>
                </p:cNvPr>
                <p:cNvSpPr txBox="1">
                  <a:spLocks noRot="1" noChangeAspect="1" noMove="1" noResize="1" noEditPoints="1" noAdjustHandles="1" noChangeArrowheads="1" noChangeShapeType="1" noTextEdit="1"/>
                </p:cNvSpPr>
                <p:nvPr/>
              </p:nvSpPr>
              <p:spPr>
                <a:xfrm>
                  <a:off x="5105297" y="3868176"/>
                  <a:ext cx="552780" cy="400110"/>
                </a:xfrm>
                <a:prstGeom prst="rect">
                  <a:avLst/>
                </a:prstGeom>
                <a:blipFill>
                  <a:blip r:embed="rId19"/>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7E4A20A9-D52D-468B-AD31-33E9CA2CA588}"/>
                    </a:ext>
                  </a:extLst>
                </p:cNvPr>
                <p:cNvSpPr txBox="1"/>
                <p:nvPr/>
              </p:nvSpPr>
              <p:spPr>
                <a:xfrm>
                  <a:off x="5105297" y="4453825"/>
                  <a:ext cx="552780" cy="400110"/>
                </a:xfrm>
                <a:prstGeom prst="rect">
                  <a:avLst/>
                </a:prstGeom>
                <a:noFill/>
              </p:spPr>
              <p:txBody>
                <a:bodyPr wrap="none" rtlCol="0">
                  <a:spAutoFit/>
                </a:bodyPr>
                <a:lstStyle/>
                <a:p>
                  <a14:m>
                    <m:oMath xmlns:m="http://schemas.openxmlformats.org/officeDocument/2006/math">
                      <m:sSup>
                        <m:sSupPr>
                          <m:ctrlPr>
                            <a:rPr lang="en-US" sz="2000" i="1" dirty="0" smtClean="0">
                              <a:latin typeface="Cambria Math" panose="02040503050406030204" pitchFamily="18" charset="0"/>
                            </a:rPr>
                          </m:ctrlPr>
                        </m:sSupPr>
                        <m:e>
                          <m:r>
                            <m:rPr>
                              <m:nor/>
                            </m:rPr>
                            <a:rPr lang="en-US" sz="2000" b="0" i="0" dirty="0" smtClean="0"/>
                            <m:t>2</m:t>
                          </m:r>
                        </m:e>
                        <m:sup>
                          <m:r>
                            <m:rPr>
                              <m:sty m:val="p"/>
                            </m:rPr>
                            <a:rPr lang="en-US" sz="2000" b="0" i="0" dirty="0" smtClean="0">
                              <a:latin typeface="Cambria Math" panose="02040503050406030204" pitchFamily="18" charset="0"/>
                            </a:rPr>
                            <m:t>o</m:t>
                          </m:r>
                        </m:sup>
                      </m:sSup>
                    </m:oMath>
                  </a14:m>
                  <a:r>
                    <a:rPr lang="en-US" sz="2000" dirty="0"/>
                    <a:t>  </a:t>
                  </a:r>
                  <a:endParaRPr lang="de-DE" sz="2000" dirty="0"/>
                </a:p>
              </p:txBody>
            </p:sp>
          </mc:Choice>
          <mc:Fallback xmlns="">
            <p:sp>
              <p:nvSpPr>
                <p:cNvPr id="56" name="TextBox 55">
                  <a:extLst>
                    <a:ext uri="{FF2B5EF4-FFF2-40B4-BE49-F238E27FC236}">
                      <a16:creationId xmlns:a16="http://schemas.microsoft.com/office/drawing/2014/main" id="{7E4A20A9-D52D-468B-AD31-33E9CA2CA588}"/>
                    </a:ext>
                  </a:extLst>
                </p:cNvPr>
                <p:cNvSpPr txBox="1">
                  <a:spLocks noRot="1" noChangeAspect="1" noMove="1" noResize="1" noEditPoints="1" noAdjustHandles="1" noChangeArrowheads="1" noChangeShapeType="1" noTextEdit="1"/>
                </p:cNvSpPr>
                <p:nvPr/>
              </p:nvSpPr>
              <p:spPr>
                <a:xfrm>
                  <a:off x="5105297" y="4453825"/>
                  <a:ext cx="552780" cy="400110"/>
                </a:xfrm>
                <a:prstGeom prst="rect">
                  <a:avLst/>
                </a:prstGeom>
                <a:blipFill>
                  <a:blip r:embed="rId20"/>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59" name="Objekt 6">
                  <a:extLst>
                    <a:ext uri="{FF2B5EF4-FFF2-40B4-BE49-F238E27FC236}">
                      <a16:creationId xmlns:a16="http://schemas.microsoft.com/office/drawing/2014/main" id="{780ACB85-42B2-43E0-BE67-859D8275F5D6}"/>
                    </a:ext>
                  </a:extLst>
                </p:cNvPr>
                <p:cNvGraphicFramePr>
                  <a:graphicFrameLocks noChangeAspect="1"/>
                </p:cNvGraphicFramePr>
                <p:nvPr>
                  <p:extLst>
                    <p:ext uri="{D42A27DB-BD31-4B8C-83A1-F6EECF244321}">
                      <p14:modId xmlns:p14="http://schemas.microsoft.com/office/powerpoint/2010/main" val="820989080"/>
                    </p:ext>
                  </p:extLst>
                </p:nvPr>
              </p:nvGraphicFramePr>
              <p:xfrm>
                <a:off x="3736237" y="3137355"/>
                <a:ext cx="88900" cy="279400"/>
              </p:xfrm>
              <a:graphic>
                <a:graphicData uri="http://schemas.openxmlformats.org/presentationml/2006/ole">
                  <mc:AlternateContent>
                    <mc:Choice xmlns:v="urn:schemas-microsoft-com:vml" Requires="v">
                      <p:oleObj name="Equation" r:id="rId21" imgW="88900" imgH="279400" progId="Equation.DSMT4">
                        <p:embed/>
                      </p:oleObj>
                    </mc:Choice>
                    <mc:Fallback>
                      <p:oleObj name="Equation" r:id="rId21" imgW="88900" imgH="279400" progId="Equation.DSMT4">
                        <p:embed/>
                        <p:pic>
                          <p:nvPicPr>
                            <p:cNvPr id="59" name="Objekt 6">
                              <a:extLst>
                                <a:ext uri="{FF2B5EF4-FFF2-40B4-BE49-F238E27FC236}">
                                  <a16:creationId xmlns:a16="http://schemas.microsoft.com/office/drawing/2014/main" id="{780ACB85-42B2-43E0-BE67-859D8275F5D6}"/>
                                </a:ext>
                              </a:extLst>
                            </p:cNvPr>
                            <p:cNvPicPr/>
                            <p:nvPr/>
                          </p:nvPicPr>
                          <p:blipFill>
                            <a:blip r:embed="rId22"/>
                            <a:stretch>
                              <a:fillRect/>
                            </a:stretch>
                          </p:blipFill>
                          <p:spPr>
                            <a:xfrm>
                              <a:off x="3736237" y="3137355"/>
                              <a:ext cx="88900" cy="279400"/>
                            </a:xfrm>
                            <a:prstGeom prst="rect">
                              <a:avLst/>
                            </a:prstGeom>
                          </p:spPr>
                        </p:pic>
                      </p:oleObj>
                    </mc:Fallback>
                  </mc:AlternateContent>
                </a:graphicData>
              </a:graphic>
            </p:graphicFrame>
          </mc:Choice>
          <mc:Fallback xmlns="">
            <p:graphicFrame>
              <p:nvGraphicFramePr>
                <p:cNvPr id="59" name="Objekt 6">
                  <a:extLst>
                    <a:ext uri="{FF2B5EF4-FFF2-40B4-BE49-F238E27FC236}">
                      <a16:creationId xmlns:a16="http://schemas.microsoft.com/office/drawing/2014/main" id="{780ACB85-42B2-43E0-BE67-859D8275F5D6}"/>
                    </a:ext>
                  </a:extLst>
                </p:cNvPr>
                <p:cNvGraphicFramePr>
                  <a:graphicFrameLocks noChangeAspect="1"/>
                </p:cNvGraphicFramePr>
                <p:nvPr>
                  <p:extLst>
                    <p:ext uri="{D42A27DB-BD31-4B8C-83A1-F6EECF244321}">
                      <p14:modId xmlns:p14="http://schemas.microsoft.com/office/powerpoint/2010/main" val="820989080"/>
                    </p:ext>
                  </p:extLst>
                </p:nvPr>
              </p:nvGraphicFramePr>
              <p:xfrm>
                <a:off x="3736237" y="3137355"/>
                <a:ext cx="88900" cy="279400"/>
              </p:xfrm>
              <a:graphic>
                <a:graphicData uri="http://schemas.openxmlformats.org/presentationml/2006/ole">
                  <mc:AlternateContent>
                    <mc:Choice xmlns:v="urn:schemas-microsoft-com:vml" Requires="v">
                      <p:oleObj name="Equation" r:id="rId23" imgW="88900" imgH="279400" progId="Equation.DSMT4">
                        <p:embed/>
                      </p:oleObj>
                    </mc:Choice>
                    <mc:Fallback>
                      <p:oleObj name="Equation" r:id="rId23" imgW="88900" imgH="279400" progId="Equation.DSMT4">
                        <p:embed/>
                        <p:pic>
                          <p:nvPicPr>
                            <p:cNvPr id="59" name="Objekt 6">
                              <a:extLst>
                                <a:ext uri="{FF2B5EF4-FFF2-40B4-BE49-F238E27FC236}">
                                  <a16:creationId xmlns:a16="http://schemas.microsoft.com/office/drawing/2014/main" id="{780ACB85-42B2-43E0-BE67-859D8275F5D6}"/>
                                </a:ext>
                              </a:extLst>
                            </p:cNvPr>
                            <p:cNvPicPr/>
                            <p:nvPr/>
                          </p:nvPicPr>
                          <p:blipFill>
                            <a:blip r:embed="rId24"/>
                            <a:stretch>
                              <a:fillRect/>
                            </a:stretch>
                          </p:blipFill>
                          <p:spPr>
                            <a:xfrm>
                              <a:off x="3736237" y="3137355"/>
                              <a:ext cx="88900" cy="279400"/>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FDBC4460-EB1E-4793-909B-BBA05FC3A295}"/>
                    </a:ext>
                  </a:extLst>
                </p:cNvPr>
                <p:cNvSpPr txBox="1"/>
                <p:nvPr/>
              </p:nvSpPr>
              <p:spPr>
                <a:xfrm>
                  <a:off x="1746290" y="4445591"/>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=2</m:t>
                            </m:r>
                          </m:sub>
                        </m:sSub>
                      </m:oMath>
                    </m:oMathPara>
                  </a14:m>
                  <a:endParaRPr lang="de-DE" sz="2000" dirty="0">
                    <a:solidFill>
                      <a:schemeClr val="tx1"/>
                    </a:solidFill>
                  </a:endParaRPr>
                </a:p>
              </p:txBody>
            </p:sp>
          </mc:Choice>
          <mc:Fallback xmlns="">
            <p:sp>
              <p:nvSpPr>
                <p:cNvPr id="145" name="TextBox 144">
                  <a:extLst>
                    <a:ext uri="{FF2B5EF4-FFF2-40B4-BE49-F238E27FC236}">
                      <a16:creationId xmlns:a16="http://schemas.microsoft.com/office/drawing/2014/main" id="{FDBC4460-EB1E-4793-909B-BBA05FC3A295}"/>
                    </a:ext>
                  </a:extLst>
                </p:cNvPr>
                <p:cNvSpPr txBox="1">
                  <a:spLocks noRot="1" noChangeAspect="1" noMove="1" noResize="1" noEditPoints="1" noAdjustHandles="1" noChangeArrowheads="1" noChangeShapeType="1" noTextEdit="1"/>
                </p:cNvSpPr>
                <p:nvPr/>
              </p:nvSpPr>
              <p:spPr>
                <a:xfrm>
                  <a:off x="1746290" y="4445591"/>
                  <a:ext cx="805600" cy="400110"/>
                </a:xfrm>
                <a:prstGeom prst="rect">
                  <a:avLst/>
                </a:prstGeom>
                <a:blipFill>
                  <a:blip r:embed="rId25"/>
                  <a:stretch>
                    <a:fillRect b="-15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CB933CFF-65FB-4A14-A488-FB9D27D931CD}"/>
                    </a:ext>
                  </a:extLst>
                </p:cNvPr>
                <p:cNvSpPr txBox="1"/>
                <p:nvPr/>
              </p:nvSpPr>
              <p:spPr>
                <a:xfrm>
                  <a:off x="1746290" y="3950886"/>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=3</m:t>
                            </m:r>
                          </m:sub>
                        </m:sSub>
                      </m:oMath>
                    </m:oMathPara>
                  </a14:m>
                  <a:endParaRPr lang="de-DE" sz="2000" dirty="0">
                    <a:solidFill>
                      <a:schemeClr val="tx1"/>
                    </a:solidFill>
                  </a:endParaRPr>
                </a:p>
              </p:txBody>
            </p:sp>
          </mc:Choice>
          <mc:Fallback xmlns="">
            <p:sp>
              <p:nvSpPr>
                <p:cNvPr id="146" name="TextBox 145">
                  <a:extLst>
                    <a:ext uri="{FF2B5EF4-FFF2-40B4-BE49-F238E27FC236}">
                      <a16:creationId xmlns:a16="http://schemas.microsoft.com/office/drawing/2014/main" id="{CB933CFF-65FB-4A14-A488-FB9D27D931CD}"/>
                    </a:ext>
                  </a:extLst>
                </p:cNvPr>
                <p:cNvSpPr txBox="1">
                  <a:spLocks noRot="1" noChangeAspect="1" noMove="1" noResize="1" noEditPoints="1" noAdjustHandles="1" noChangeArrowheads="1" noChangeShapeType="1" noTextEdit="1"/>
                </p:cNvSpPr>
                <p:nvPr/>
              </p:nvSpPr>
              <p:spPr>
                <a:xfrm>
                  <a:off x="1746290" y="3950886"/>
                  <a:ext cx="805600" cy="400110"/>
                </a:xfrm>
                <a:prstGeom prst="rect">
                  <a:avLst/>
                </a:prstGeom>
                <a:blipFill>
                  <a:blip r:embed="rId26"/>
                  <a:stretch>
                    <a:fillRect b="-15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752500B2-AE72-4CE3-B389-8A964F63D2CC}"/>
                    </a:ext>
                  </a:extLst>
                </p:cNvPr>
                <p:cNvSpPr txBox="1"/>
                <p:nvPr/>
              </p:nvSpPr>
              <p:spPr>
                <a:xfrm>
                  <a:off x="1752133" y="3387272"/>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=4</m:t>
                            </m:r>
                          </m:sub>
                        </m:sSub>
                      </m:oMath>
                    </m:oMathPara>
                  </a14:m>
                  <a:endParaRPr lang="de-DE" sz="2000" dirty="0">
                    <a:solidFill>
                      <a:schemeClr val="tx1"/>
                    </a:solidFill>
                  </a:endParaRPr>
                </a:p>
              </p:txBody>
            </p:sp>
          </mc:Choice>
          <mc:Fallback xmlns="">
            <p:sp>
              <p:nvSpPr>
                <p:cNvPr id="147" name="TextBox 146">
                  <a:extLst>
                    <a:ext uri="{FF2B5EF4-FFF2-40B4-BE49-F238E27FC236}">
                      <a16:creationId xmlns:a16="http://schemas.microsoft.com/office/drawing/2014/main" id="{752500B2-AE72-4CE3-B389-8A964F63D2CC}"/>
                    </a:ext>
                  </a:extLst>
                </p:cNvPr>
                <p:cNvSpPr txBox="1">
                  <a:spLocks noRot="1" noChangeAspect="1" noMove="1" noResize="1" noEditPoints="1" noAdjustHandles="1" noChangeArrowheads="1" noChangeShapeType="1" noTextEdit="1"/>
                </p:cNvSpPr>
                <p:nvPr/>
              </p:nvSpPr>
              <p:spPr>
                <a:xfrm>
                  <a:off x="1752133" y="3387272"/>
                  <a:ext cx="805600" cy="400110"/>
                </a:xfrm>
                <a:prstGeom prst="rect">
                  <a:avLst/>
                </a:prstGeom>
                <a:blipFill>
                  <a:blip r:embed="rId27"/>
                  <a:stretch>
                    <a:fillRect b="-153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50" name="TextBox 149">
                  <a:extLst>
                    <a:ext uri="{FF2B5EF4-FFF2-40B4-BE49-F238E27FC236}">
                      <a16:creationId xmlns:a16="http://schemas.microsoft.com/office/drawing/2014/main" id="{D8DE6B30-8054-4DEF-BE24-E03308DB395E}"/>
                    </a:ext>
                  </a:extLst>
                </p:cNvPr>
                <p:cNvSpPr txBox="1"/>
                <p:nvPr/>
              </p:nvSpPr>
              <p:spPr>
                <a:xfrm>
                  <a:off x="1754993" y="2958684"/>
                  <a:ext cx="8056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𝛹</m:t>
                            </m:r>
                          </m:e>
                          <m:sub>
                            <m:r>
                              <a:rPr lang="en-US" sz="2000" i="1">
                                <a:solidFill>
                                  <a:schemeClr val="tx1"/>
                                </a:solidFill>
                                <a:latin typeface="Cambria Math" panose="02040503050406030204" pitchFamily="18" charset="0"/>
                              </a:rPr>
                              <m:t>𝑘</m:t>
                            </m:r>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𝑁</m:t>
                            </m:r>
                          </m:sub>
                        </m:sSub>
                      </m:oMath>
                    </m:oMathPara>
                  </a14:m>
                  <a:endParaRPr lang="de-DE" sz="2000" dirty="0">
                    <a:solidFill>
                      <a:schemeClr val="tx1"/>
                    </a:solidFill>
                  </a:endParaRPr>
                </a:p>
              </p:txBody>
            </p:sp>
          </mc:Choice>
          <mc:Fallback xmlns="">
            <p:sp>
              <p:nvSpPr>
                <p:cNvPr id="150" name="TextBox 149">
                  <a:extLst>
                    <a:ext uri="{FF2B5EF4-FFF2-40B4-BE49-F238E27FC236}">
                      <a16:creationId xmlns:a16="http://schemas.microsoft.com/office/drawing/2014/main" id="{D8DE6B30-8054-4DEF-BE24-E03308DB395E}"/>
                    </a:ext>
                  </a:extLst>
                </p:cNvPr>
                <p:cNvSpPr txBox="1">
                  <a:spLocks noRot="1" noChangeAspect="1" noMove="1" noResize="1" noEditPoints="1" noAdjustHandles="1" noChangeArrowheads="1" noChangeShapeType="1" noTextEdit="1"/>
                </p:cNvSpPr>
                <p:nvPr/>
              </p:nvSpPr>
              <p:spPr>
                <a:xfrm>
                  <a:off x="1754993" y="2958684"/>
                  <a:ext cx="805600" cy="400110"/>
                </a:xfrm>
                <a:prstGeom prst="rect">
                  <a:avLst/>
                </a:prstGeom>
                <a:blipFill>
                  <a:blip r:embed="rId28"/>
                  <a:stretch>
                    <a:fillRect b="-1515"/>
                  </a:stretch>
                </a:blipFill>
              </p:spPr>
              <p:txBody>
                <a:bodyPr/>
                <a:lstStyle/>
                <a:p>
                  <a:r>
                    <a:rPr lang="de-DE">
                      <a:noFill/>
                    </a:rPr>
                    <a:t> </a:t>
                  </a:r>
                </a:p>
              </p:txBody>
            </p:sp>
          </mc:Fallback>
        </mc:AlternateContent>
      </p:grpSp>
      <mc:AlternateContent xmlns:mc="http://schemas.openxmlformats.org/markup-compatibility/2006" xmlns:a14="http://schemas.microsoft.com/office/drawing/2010/main">
        <mc:Choice Requires="a14">
          <p:sp>
            <p:nvSpPr>
              <p:cNvPr id="197" name="Retângulo 2">
                <a:extLst>
                  <a:ext uri="{FF2B5EF4-FFF2-40B4-BE49-F238E27FC236}">
                    <a16:creationId xmlns:a16="http://schemas.microsoft.com/office/drawing/2014/main" id="{01D6F1C0-7EE8-44C3-A66C-5AD90B12BA12}"/>
                  </a:ext>
                </a:extLst>
              </p:cNvPr>
              <p:cNvSpPr/>
              <p:nvPr/>
            </p:nvSpPr>
            <p:spPr>
              <a:xfrm>
                <a:off x="7080917" y="1313763"/>
                <a:ext cx="2568204" cy="4666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panose="02040503050406030204" pitchFamily="18" charset="0"/>
                            </a:rPr>
                          </m:ctrlPr>
                        </m:sSupPr>
                        <m:e>
                          <m:d>
                            <m:dPr>
                              <m:begChr m:val="|"/>
                              <m:endChr m:val="|"/>
                              <m:ctrlPr>
                                <a:rPr lang="en-US" sz="2400" i="1">
                                  <a:latin typeface="Cambria Math" panose="02040503050406030204" pitchFamily="18" charset="0"/>
                                </a:rPr>
                              </m:ctrlPr>
                            </m:dP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𝑐</m:t>
                                  </m:r>
                                </m:e>
                                <m:sub>
                                  <m:r>
                                    <a:rPr lang="en-US" sz="2400" b="0" i="1" smtClean="0">
                                      <a:latin typeface="Cambria Math" panose="02040503050406030204" pitchFamily="18" charset="0"/>
                                    </a:rPr>
                                    <m:t>𝑘</m:t>
                                  </m:r>
                                </m:sub>
                              </m:sSub>
                            </m:e>
                          </m:d>
                        </m:e>
                        <m:sup>
                          <m:r>
                            <a:rPr lang="en-US" sz="2400" b="0" i="0" smtClean="0">
                              <a:latin typeface="Cambria Math" panose="02040503050406030204" pitchFamily="18" charset="0"/>
                            </a:rPr>
                            <m:t>2</m:t>
                          </m:r>
                        </m:sup>
                      </m:sSup>
                      <m:r>
                        <a:rPr lang="en-US" sz="2400" b="0" i="0" smtClean="0">
                          <a:latin typeface="Cambria Math" panose="02040503050406030204" pitchFamily="18" charset="0"/>
                        </a:rPr>
                        <m:t>=</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b="0" i="1" smtClean="0">
                                      <a:latin typeface="Cambria Math" panose="02040503050406030204" pitchFamily="18" charset="0"/>
                                    </a:rPr>
                                    <m:t>𝛹</m:t>
                                  </m:r>
                                </m:e>
                                <m:sub>
                                  <m:r>
                                    <a:rPr lang="en-US" sz="2400" b="0" i="1" smtClean="0">
                                      <a:latin typeface="Cambria Math" panose="02040503050406030204" pitchFamily="18" charset="0"/>
                                    </a:rPr>
                                    <m:t>𝑘</m:t>
                                  </m:r>
                                </m:sub>
                                <m:sup>
                                  <m:r>
                                    <a:rPr lang="en-US" sz="2400" b="0" i="0" smtClean="0">
                                      <a:latin typeface="Cambria Math" panose="02040503050406030204" pitchFamily="18" charset="0"/>
                                    </a:rPr>
                                    <m:t>′</m:t>
                                  </m:r>
                                </m:sup>
                              </m:sSubSup>
                              <m:r>
                                <a:rPr lang="en-US" sz="2400" b="0" i="0" smtClean="0">
                                  <a:latin typeface="Cambria Math" panose="02040503050406030204" pitchFamily="18" charset="0"/>
                                </a:rPr>
                                <m:t>∗</m:t>
                              </m:r>
                              <m:r>
                                <a:rPr lang="en-US" sz="2400" i="1">
                                  <a:latin typeface="Cambria Math" panose="02040503050406030204" pitchFamily="18" charset="0"/>
                                </a:rPr>
                                <m:t>𝜓</m:t>
                              </m:r>
                            </m:e>
                          </m:d>
                        </m:e>
                        <m:sup>
                          <m:r>
                            <a:rPr lang="en-US" sz="2400" b="0" i="0" smtClean="0">
                              <a:latin typeface="Cambria Math" panose="02040503050406030204" pitchFamily="18" charset="0"/>
                            </a:rPr>
                            <m:t>2</m:t>
                          </m:r>
                        </m:sup>
                      </m:sSup>
                    </m:oMath>
                  </m:oMathPara>
                </a14:m>
                <a:endParaRPr lang="en-US" sz="2400" dirty="0">
                  <a:latin typeface="Calibri" panose="020F0502020204030204" pitchFamily="34" charset="0"/>
                  <a:cs typeface="Calibri" panose="020F0502020204030204" pitchFamily="34" charset="0"/>
                </a:endParaRPr>
              </a:p>
            </p:txBody>
          </p:sp>
        </mc:Choice>
        <mc:Fallback xmlns="">
          <p:sp>
            <p:nvSpPr>
              <p:cNvPr id="197" name="Retângulo 2">
                <a:extLst>
                  <a:ext uri="{FF2B5EF4-FFF2-40B4-BE49-F238E27FC236}">
                    <a16:creationId xmlns:a16="http://schemas.microsoft.com/office/drawing/2014/main" id="{01D6F1C0-7EE8-44C3-A66C-5AD90B12BA12}"/>
                  </a:ext>
                </a:extLst>
              </p:cNvPr>
              <p:cNvSpPr>
                <a:spLocks noRot="1" noChangeAspect="1" noMove="1" noResize="1" noEditPoints="1" noAdjustHandles="1" noChangeArrowheads="1" noChangeShapeType="1" noTextEdit="1"/>
              </p:cNvSpPr>
              <p:nvPr/>
            </p:nvSpPr>
            <p:spPr>
              <a:xfrm>
                <a:off x="7080917" y="1313763"/>
                <a:ext cx="2568204" cy="466666"/>
              </a:xfrm>
              <a:prstGeom prst="rect">
                <a:avLst/>
              </a:prstGeom>
              <a:blipFill>
                <a:blip r:embed="rId29"/>
                <a:stretch>
                  <a:fillRect b="-17105"/>
                </a:stretch>
              </a:blipFill>
            </p:spPr>
            <p:txBody>
              <a:bodyPr/>
              <a:lstStyle/>
              <a:p>
                <a:r>
                  <a:rPr lang="de-DE">
                    <a:noFill/>
                  </a:rPr>
                  <a:t> </a:t>
                </a:r>
              </a:p>
            </p:txBody>
          </p:sp>
        </mc:Fallback>
      </mc:AlternateContent>
      <p:cxnSp>
        <p:nvCxnSpPr>
          <p:cNvPr id="198" name="Conector angulado 26">
            <a:extLst>
              <a:ext uri="{FF2B5EF4-FFF2-40B4-BE49-F238E27FC236}">
                <a16:creationId xmlns:a16="http://schemas.microsoft.com/office/drawing/2014/main" id="{C590D6F3-3DCE-41EE-8F06-48ED915B23F0}"/>
              </a:ext>
            </a:extLst>
          </p:cNvPr>
          <p:cNvCxnSpPr>
            <a:cxnSpLocks/>
            <a:endCxn id="206" idx="1"/>
          </p:cNvCxnSpPr>
          <p:nvPr/>
        </p:nvCxnSpPr>
        <p:spPr>
          <a:xfrm rot="16200000" flipH="1">
            <a:off x="6889617" y="2431156"/>
            <a:ext cx="1554106" cy="277962"/>
          </a:xfrm>
          <a:prstGeom prst="bentConnector2">
            <a:avLst/>
          </a:prstGeom>
          <a:noFill/>
          <a:ln w="28575" cap="rnd" cmpd="sng" algn="ctr">
            <a:solidFill>
              <a:sysClr val="windowText" lastClr="000000"/>
            </a:solidFill>
            <a:prstDash val="solid"/>
            <a:tailEnd type="triangle"/>
          </a:ln>
          <a:effectLst/>
        </p:spPr>
      </p:cxnSp>
      <p:cxnSp>
        <p:nvCxnSpPr>
          <p:cNvPr id="199" name="Conector angulado 27">
            <a:extLst>
              <a:ext uri="{FF2B5EF4-FFF2-40B4-BE49-F238E27FC236}">
                <a16:creationId xmlns:a16="http://schemas.microsoft.com/office/drawing/2014/main" id="{380ED21D-0D7D-4924-A240-A55B9D56ADAB}"/>
              </a:ext>
            </a:extLst>
          </p:cNvPr>
          <p:cNvCxnSpPr>
            <a:cxnSpLocks/>
            <a:endCxn id="200" idx="1"/>
          </p:cNvCxnSpPr>
          <p:nvPr/>
        </p:nvCxnSpPr>
        <p:spPr>
          <a:xfrm rot="16200000" flipH="1">
            <a:off x="8213659" y="2130152"/>
            <a:ext cx="881741" cy="197602"/>
          </a:xfrm>
          <a:prstGeom prst="bentConnector2">
            <a:avLst/>
          </a:prstGeom>
          <a:noFill/>
          <a:ln w="28575" cap="rnd" cmpd="sng" algn="ctr">
            <a:solidFill>
              <a:sysClr val="windowText" lastClr="000000"/>
            </a:solidFill>
            <a:prstDash val="solid"/>
            <a:tailEnd type="triangle"/>
          </a:ln>
          <a:effectLst/>
        </p:spPr>
      </p:cxnSp>
      <p:sp>
        <p:nvSpPr>
          <p:cNvPr id="200" name="CaixaDeTexto 30">
            <a:extLst>
              <a:ext uri="{FF2B5EF4-FFF2-40B4-BE49-F238E27FC236}">
                <a16:creationId xmlns:a16="http://schemas.microsoft.com/office/drawing/2014/main" id="{50911D08-3EF9-42B0-B2C5-E7A80B1730BB}"/>
              </a:ext>
            </a:extLst>
          </p:cNvPr>
          <p:cNvSpPr txBox="1"/>
          <p:nvPr/>
        </p:nvSpPr>
        <p:spPr>
          <a:xfrm>
            <a:off x="8753330" y="2469769"/>
            <a:ext cx="2453300"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System’s eigenmodes</a:t>
            </a:r>
          </a:p>
        </p:txBody>
      </p:sp>
      <p:cxnSp>
        <p:nvCxnSpPr>
          <p:cNvPr id="201" name="Conector angulado 35">
            <a:extLst>
              <a:ext uri="{FF2B5EF4-FFF2-40B4-BE49-F238E27FC236}">
                <a16:creationId xmlns:a16="http://schemas.microsoft.com/office/drawing/2014/main" id="{C31C56DB-21A5-465C-B5B3-1CBFA5A6A086}"/>
              </a:ext>
            </a:extLst>
          </p:cNvPr>
          <p:cNvCxnSpPr>
            <a:cxnSpLocks/>
            <a:endCxn id="202" idx="1"/>
          </p:cNvCxnSpPr>
          <p:nvPr/>
        </p:nvCxnSpPr>
        <p:spPr>
          <a:xfrm>
            <a:off x="9130613" y="1803149"/>
            <a:ext cx="1192728" cy="342608"/>
          </a:xfrm>
          <a:prstGeom prst="bentConnector3">
            <a:avLst>
              <a:gd name="adj1" fmla="val -311"/>
            </a:avLst>
          </a:prstGeom>
          <a:noFill/>
          <a:ln w="28575" cap="rnd" cmpd="sng" algn="ctr">
            <a:solidFill>
              <a:sysClr val="windowText" lastClr="000000"/>
            </a:solidFill>
            <a:prstDash val="solid"/>
            <a:tailEnd type="triangle"/>
          </a:ln>
          <a:effectLst/>
        </p:spPr>
      </p:cxnSp>
      <p:sp>
        <p:nvSpPr>
          <p:cNvPr id="202" name="CaixaDeTexto 36">
            <a:extLst>
              <a:ext uri="{FF2B5EF4-FFF2-40B4-BE49-F238E27FC236}">
                <a16:creationId xmlns:a16="http://schemas.microsoft.com/office/drawing/2014/main" id="{FED6EA8C-E407-4EE0-B02D-EADDBCABCECB}"/>
              </a:ext>
            </a:extLst>
          </p:cNvPr>
          <p:cNvSpPr txBox="1"/>
          <p:nvPr/>
        </p:nvSpPr>
        <p:spPr>
          <a:xfrm>
            <a:off x="10323341" y="1791814"/>
            <a:ext cx="1696010" cy="707886"/>
          </a:xfrm>
          <a:prstGeom prst="rect">
            <a:avLst/>
          </a:prstGeom>
          <a:noFill/>
        </p:spPr>
        <p:txBody>
          <a:bodyPr wrap="square" rtlCol="0">
            <a:spAutoFit/>
          </a:bodyPr>
          <a:lstStyle/>
          <a:p>
            <a:pPr algn="ctr"/>
            <a:r>
              <a:rPr lang="en-US" sz="2000" dirty="0">
                <a:latin typeface="Calibri" panose="020F0502020204030204" pitchFamily="34" charset="0"/>
                <a:cs typeface="Calibri" panose="020F0502020204030204" pitchFamily="34" charset="0"/>
              </a:rPr>
              <a:t>Distribution in loop</a:t>
            </a:r>
            <a:r>
              <a:rPr lang="en-US" sz="2000" i="1" dirty="0">
                <a:latin typeface="Calibri" panose="020F0502020204030204" pitchFamily="34" charset="0"/>
                <a:cs typeface="Calibri" panose="020F0502020204030204" pitchFamily="34" charset="0"/>
              </a:rPr>
              <a:t> </a:t>
            </a:r>
            <a:r>
              <a:rPr lang="en-US" sz="2000" i="1" dirty="0">
                <a:latin typeface="Times New Roman" panose="02020603050405020304" pitchFamily="18" charset="0"/>
                <a:cs typeface="Times New Roman" panose="02020603050405020304" pitchFamily="18" charset="0"/>
              </a:rPr>
              <a:t>v</a:t>
            </a:r>
            <a:r>
              <a:rPr lang="en-US" sz="2000" dirty="0">
                <a:latin typeface="Calibri" panose="020F0502020204030204" pitchFamily="34" charset="0"/>
                <a:cs typeface="Calibri" panose="020F0502020204030204" pitchFamily="34" charset="0"/>
              </a:rPr>
              <a:t> and </a:t>
            </a:r>
            <a:r>
              <a:rPr lang="en-US" sz="2000" i="1" dirty="0">
                <a:latin typeface="Times New Roman" panose="02020603050405020304" pitchFamily="18" charset="0"/>
                <a:cs typeface="Times New Roman" panose="02020603050405020304" pitchFamily="18" charset="0"/>
              </a:rPr>
              <a:t>u</a:t>
            </a:r>
            <a:r>
              <a:rPr lang="en-US" sz="2000" i="1" dirty="0">
                <a:latin typeface="Calibri" panose="020F0502020204030204" pitchFamily="34" charset="0"/>
                <a:cs typeface="Calibri" panose="020F0502020204030204" pitchFamily="34" charset="0"/>
              </a:rPr>
              <a:t> </a:t>
            </a:r>
          </a:p>
        </p:txBody>
      </p:sp>
      <mc:AlternateContent xmlns:mc="http://schemas.openxmlformats.org/markup-compatibility/2006" xmlns:a14="http://schemas.microsoft.com/office/drawing/2010/main">
        <mc:Choice Requires="a14">
          <p:sp>
            <p:nvSpPr>
              <p:cNvPr id="206" name="TextBox 205">
                <a:extLst>
                  <a:ext uri="{FF2B5EF4-FFF2-40B4-BE49-F238E27FC236}">
                    <a16:creationId xmlns:a16="http://schemas.microsoft.com/office/drawing/2014/main" id="{AA6BA450-CF48-4AFE-991A-1A6CA0823150}"/>
                  </a:ext>
                </a:extLst>
              </p:cNvPr>
              <p:cNvSpPr txBox="1"/>
              <p:nvPr/>
            </p:nvSpPr>
            <p:spPr>
              <a:xfrm>
                <a:off x="7805651" y="3147135"/>
                <a:ext cx="2817790" cy="400110"/>
              </a:xfrm>
              <a:prstGeom prst="rect">
                <a:avLst/>
              </a:prstGeom>
              <a:noFill/>
            </p:spPr>
            <p:txBody>
              <a:bodyPr wrap="square">
                <a:spAutoFit/>
              </a:bodyPr>
              <a:lstStyle/>
              <a:p>
                <a:r>
                  <a:rPr lang="en-US" sz="2000" dirty="0">
                    <a:latin typeface="Calibri" panose="020F0502020204030204" pitchFamily="34" charset="0"/>
                    <a:cs typeface="Calibri" panose="020F0502020204030204" pitchFamily="34" charset="0"/>
                  </a:rPr>
                  <a:t>Modal occupancy </a:t>
                </a:r>
                <a14:m>
                  <m:oMath xmlns:m="http://schemas.openxmlformats.org/officeDocument/2006/math">
                    <m:sSup>
                      <m:sSupPr>
                        <m:ctrlPr>
                          <a:rPr lang="en-US" sz="2000" i="1" smtClean="0">
                            <a:latin typeface="Cambria Math" panose="02040503050406030204" pitchFamily="18" charset="0"/>
                          </a:rPr>
                        </m:ctrlPr>
                      </m:sSupPr>
                      <m:e>
                        <m:d>
                          <m:dPr>
                            <m:begChr m:val="|"/>
                            <m:endChr m:val="|"/>
                            <m:ctrlPr>
                              <a:rPr lang="en-US" sz="2000" i="1">
                                <a:latin typeface="Cambria Math" panose="02040503050406030204" pitchFamily="18" charset="0"/>
                              </a:rPr>
                            </m:ctrlPr>
                          </m:dPr>
                          <m:e>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𝑘</m:t>
                                </m:r>
                              </m:sub>
                            </m:sSub>
                          </m:e>
                        </m:d>
                      </m:e>
                      <m:sup>
                        <m:r>
                          <a:rPr lang="en-US" sz="2000" b="0" i="0" smtClean="0">
                            <a:latin typeface="Cambria Math" panose="02040503050406030204" pitchFamily="18" charset="0"/>
                          </a:rPr>
                          <m:t>2</m:t>
                        </m:r>
                      </m:sup>
                    </m:sSup>
                  </m:oMath>
                </a14:m>
                <a:endParaRPr lang="de-DE" sz="2000" dirty="0"/>
              </a:p>
            </p:txBody>
          </p:sp>
        </mc:Choice>
        <mc:Fallback xmlns="">
          <p:sp>
            <p:nvSpPr>
              <p:cNvPr id="206" name="TextBox 205">
                <a:extLst>
                  <a:ext uri="{FF2B5EF4-FFF2-40B4-BE49-F238E27FC236}">
                    <a16:creationId xmlns:a16="http://schemas.microsoft.com/office/drawing/2014/main" id="{AA6BA450-CF48-4AFE-991A-1A6CA0823150}"/>
                  </a:ext>
                </a:extLst>
              </p:cNvPr>
              <p:cNvSpPr txBox="1">
                <a:spLocks noRot="1" noChangeAspect="1" noMove="1" noResize="1" noEditPoints="1" noAdjustHandles="1" noChangeArrowheads="1" noChangeShapeType="1" noTextEdit="1"/>
              </p:cNvSpPr>
              <p:nvPr/>
            </p:nvSpPr>
            <p:spPr>
              <a:xfrm>
                <a:off x="7805651" y="3147135"/>
                <a:ext cx="2817790" cy="400110"/>
              </a:xfrm>
              <a:prstGeom prst="rect">
                <a:avLst/>
              </a:prstGeom>
              <a:blipFill>
                <a:blip r:embed="rId30"/>
                <a:stretch>
                  <a:fillRect l="-2160" t="-7576" b="-25758"/>
                </a:stretch>
              </a:blipFill>
            </p:spPr>
            <p:txBody>
              <a:bodyPr/>
              <a:lstStyle/>
              <a:p>
                <a:r>
                  <a:rPr lang="de-DE">
                    <a:noFill/>
                  </a:rPr>
                  <a:t> </a:t>
                </a:r>
              </a:p>
            </p:txBody>
          </p:sp>
        </mc:Fallback>
      </mc:AlternateContent>
      <p:grpSp>
        <p:nvGrpSpPr>
          <p:cNvPr id="20" name="Group 19">
            <a:extLst>
              <a:ext uri="{FF2B5EF4-FFF2-40B4-BE49-F238E27FC236}">
                <a16:creationId xmlns:a16="http://schemas.microsoft.com/office/drawing/2014/main" id="{30CC2682-5486-4F40-B3C3-04D6DDF20DBC}"/>
              </a:ext>
            </a:extLst>
          </p:cNvPr>
          <p:cNvGrpSpPr/>
          <p:nvPr/>
        </p:nvGrpSpPr>
        <p:grpSpPr>
          <a:xfrm>
            <a:off x="9461879" y="4466046"/>
            <a:ext cx="954163" cy="701292"/>
            <a:chOff x="9461879" y="4466046"/>
            <a:chExt cx="954163" cy="701292"/>
          </a:xfrm>
        </p:grpSpPr>
        <p:sp>
          <p:nvSpPr>
            <p:cNvPr id="233" name="Cloud 232">
              <a:extLst>
                <a:ext uri="{FF2B5EF4-FFF2-40B4-BE49-F238E27FC236}">
                  <a16:creationId xmlns:a16="http://schemas.microsoft.com/office/drawing/2014/main" id="{A42DC3CA-738B-4D9F-85A9-C947D47C1529}"/>
                </a:ext>
              </a:extLst>
            </p:cNvPr>
            <p:cNvSpPr/>
            <p:nvPr/>
          </p:nvSpPr>
          <p:spPr>
            <a:xfrm>
              <a:off x="9461879" y="4466046"/>
              <a:ext cx="954163" cy="70129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4" name="TextBox 213">
              <a:extLst>
                <a:ext uri="{FF2B5EF4-FFF2-40B4-BE49-F238E27FC236}">
                  <a16:creationId xmlns:a16="http://schemas.microsoft.com/office/drawing/2014/main" id="{92C25241-0C60-45B4-9CFD-3817B2878813}"/>
                </a:ext>
              </a:extLst>
            </p:cNvPr>
            <p:cNvSpPr txBox="1"/>
            <p:nvPr/>
          </p:nvSpPr>
          <p:spPr>
            <a:xfrm rot="20000616">
              <a:off x="9502662" y="4586861"/>
              <a:ext cx="869854" cy="400110"/>
            </a:xfrm>
            <a:prstGeom prst="rect">
              <a:avLst/>
            </a:prstGeom>
            <a:noFill/>
            <a:ln>
              <a:noFill/>
            </a:ln>
          </p:spPr>
          <p:txBody>
            <a:bodyPr wrap="none" rtlCol="0">
              <a:spAutoFit/>
            </a:bodyPr>
            <a:lstStyle/>
            <a:p>
              <a:r>
                <a:rPr lang="en-US" sz="2000" dirty="0">
                  <a:solidFill>
                    <a:schemeClr val="bg1"/>
                  </a:solidFill>
                </a:rPr>
                <a:t>power</a:t>
              </a:r>
              <a:endParaRPr lang="de-DE" sz="2000" dirty="0">
                <a:solidFill>
                  <a:schemeClr val="bg1"/>
                </a:solidFill>
              </a:endParaRPr>
            </a:p>
          </p:txBody>
        </p:sp>
      </p:grpSp>
      <p:grpSp>
        <p:nvGrpSpPr>
          <p:cNvPr id="19" name="Group 18">
            <a:extLst>
              <a:ext uri="{FF2B5EF4-FFF2-40B4-BE49-F238E27FC236}">
                <a16:creationId xmlns:a16="http://schemas.microsoft.com/office/drawing/2014/main" id="{00D5A653-7635-4250-8AAB-E0D3AC529524}"/>
              </a:ext>
            </a:extLst>
          </p:cNvPr>
          <p:cNvGrpSpPr/>
          <p:nvPr/>
        </p:nvGrpSpPr>
        <p:grpSpPr>
          <a:xfrm>
            <a:off x="8505223" y="3547245"/>
            <a:ext cx="2720215" cy="2650873"/>
            <a:chOff x="8505223" y="3547245"/>
            <a:chExt cx="2720215" cy="2650873"/>
          </a:xfrm>
        </p:grpSpPr>
        <mc:AlternateContent xmlns:mc="http://schemas.openxmlformats.org/markup-compatibility/2006" xmlns:a14="http://schemas.microsoft.com/office/drawing/2010/main">
          <mc:Choice Requires="a14">
            <p:sp>
              <p:nvSpPr>
                <p:cNvPr id="205" name="CaixaDeTexto 23">
                  <a:extLst>
                    <a:ext uri="{FF2B5EF4-FFF2-40B4-BE49-F238E27FC236}">
                      <a16:creationId xmlns:a16="http://schemas.microsoft.com/office/drawing/2014/main" id="{6DE1521E-7BD0-4615-920D-C7CCD65D114C}"/>
                    </a:ext>
                  </a:extLst>
                </p:cNvPr>
                <p:cNvSpPr txBox="1"/>
                <p:nvPr/>
              </p:nvSpPr>
              <p:spPr>
                <a:xfrm>
                  <a:off x="9492666" y="5798008"/>
                  <a:ext cx="1732772" cy="400110"/>
                </a:xfrm>
                <a:prstGeom prst="rect">
                  <a:avLst/>
                </a:prstGeom>
                <a:noFill/>
              </p:spPr>
              <p:txBody>
                <a:bodyPr wrap="square" rtlCol="0">
                  <a:spAutoFit/>
                </a:bodyPr>
                <a:lstStyle/>
                <a:p>
                  <a:r>
                    <a:rPr lang="en-US" sz="2000" dirty="0">
                      <a:solidFill>
                        <a:prstClr val="black"/>
                      </a:solidFill>
                      <a:latin typeface="+mj-lt"/>
                      <a:ea typeface="Cambria Math" panose="02040503050406030204" pitchFamily="18" charset="0"/>
                    </a:rPr>
                    <a:t>Eigenvalue</a:t>
                  </a:r>
                  <a14:m>
                    <m:oMath xmlns:m="http://schemas.openxmlformats.org/officeDocument/2006/math">
                      <m:r>
                        <a:rPr lang="en-US" sz="2000" b="0" i="0" smtClean="0">
                          <a:solidFill>
                            <a:prstClr val="black"/>
                          </a:solidFill>
                          <a:latin typeface="Cambria Math" panose="02040503050406030204" pitchFamily="18" charset="0"/>
                        </a:rPr>
                        <m:t> </m:t>
                      </m:r>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𝜃</m:t>
                          </m:r>
                        </m:e>
                        <m:sub>
                          <m:r>
                            <a:rPr lang="en-US" sz="2000" i="1">
                              <a:solidFill>
                                <a:prstClr val="black"/>
                              </a:solidFill>
                              <a:latin typeface="Cambria Math" panose="02040503050406030204" pitchFamily="18" charset="0"/>
                            </a:rPr>
                            <m:t>𝑘</m:t>
                          </m:r>
                        </m:sub>
                      </m:sSub>
                    </m:oMath>
                  </a14:m>
                  <a:endParaRPr lang="en-US" sz="2000" dirty="0">
                    <a:solidFill>
                      <a:prstClr val="black"/>
                    </a:solidFill>
                    <a:latin typeface="+mj-lt"/>
                    <a:cs typeface="Calibri" panose="020F0502020204030204" pitchFamily="34" charset="0"/>
                  </a:endParaRPr>
                </a:p>
              </p:txBody>
            </p:sp>
          </mc:Choice>
          <mc:Fallback xmlns="">
            <p:sp>
              <p:nvSpPr>
                <p:cNvPr id="205" name="CaixaDeTexto 23">
                  <a:extLst>
                    <a:ext uri="{FF2B5EF4-FFF2-40B4-BE49-F238E27FC236}">
                      <a16:creationId xmlns:a16="http://schemas.microsoft.com/office/drawing/2014/main" id="{6DE1521E-7BD0-4615-920D-C7CCD65D114C}"/>
                    </a:ext>
                  </a:extLst>
                </p:cNvPr>
                <p:cNvSpPr txBox="1">
                  <a:spLocks noRot="1" noChangeAspect="1" noMove="1" noResize="1" noEditPoints="1" noAdjustHandles="1" noChangeArrowheads="1" noChangeShapeType="1" noTextEdit="1"/>
                </p:cNvSpPr>
                <p:nvPr/>
              </p:nvSpPr>
              <p:spPr>
                <a:xfrm>
                  <a:off x="9492666" y="5798008"/>
                  <a:ext cx="1732772" cy="400110"/>
                </a:xfrm>
                <a:prstGeom prst="rect">
                  <a:avLst/>
                </a:prstGeom>
                <a:blipFill>
                  <a:blip r:embed="rId31"/>
                  <a:stretch>
                    <a:fillRect l="-3521" t="-7576" b="-25758"/>
                  </a:stretch>
                </a:blipFill>
              </p:spPr>
              <p:txBody>
                <a:bodyPr/>
                <a:lstStyle/>
                <a:p>
                  <a:r>
                    <a:rPr lang="de-DE">
                      <a:noFill/>
                    </a:rPr>
                    <a:t> </a:t>
                  </a:r>
                </a:p>
              </p:txBody>
            </p:sp>
          </mc:Fallback>
        </mc:AlternateContent>
        <p:grpSp>
          <p:nvGrpSpPr>
            <p:cNvPr id="18" name="Group 17">
              <a:extLst>
                <a:ext uri="{FF2B5EF4-FFF2-40B4-BE49-F238E27FC236}">
                  <a16:creationId xmlns:a16="http://schemas.microsoft.com/office/drawing/2014/main" id="{F58BB271-0A65-4B90-B834-F0ED93D7BB08}"/>
                </a:ext>
              </a:extLst>
            </p:cNvPr>
            <p:cNvGrpSpPr/>
            <p:nvPr/>
          </p:nvGrpSpPr>
          <p:grpSpPr>
            <a:xfrm>
              <a:off x="8505223" y="3547245"/>
              <a:ext cx="2056714" cy="2249560"/>
              <a:chOff x="8505223" y="3547245"/>
              <a:chExt cx="2056714" cy="2249560"/>
            </a:xfrm>
          </p:grpSpPr>
          <p:cxnSp>
            <p:nvCxnSpPr>
              <p:cNvPr id="203" name="Conector de seta reta 21">
                <a:extLst>
                  <a:ext uri="{FF2B5EF4-FFF2-40B4-BE49-F238E27FC236}">
                    <a16:creationId xmlns:a16="http://schemas.microsoft.com/office/drawing/2014/main" id="{1D74F2C9-A609-40DF-B326-998B54982B51}"/>
                  </a:ext>
                </a:extLst>
              </p:cNvPr>
              <p:cNvCxnSpPr>
                <a:cxnSpLocks/>
              </p:cNvCxnSpPr>
              <p:nvPr/>
            </p:nvCxnSpPr>
            <p:spPr>
              <a:xfrm rot="5400000" flipH="1" flipV="1">
                <a:off x="9533580" y="4696056"/>
                <a:ext cx="0" cy="2056714"/>
              </a:xfrm>
              <a:prstGeom prst="straightConnector1">
                <a:avLst/>
              </a:prstGeom>
              <a:noFill/>
              <a:ln w="28575" cap="rnd" cmpd="sng" algn="ctr">
                <a:solidFill>
                  <a:sysClr val="windowText" lastClr="000000"/>
                </a:solidFill>
                <a:prstDash val="solid"/>
                <a:tailEnd type="triangle"/>
              </a:ln>
              <a:effectLst/>
            </p:spPr>
          </p:cxnSp>
          <p:cxnSp>
            <p:nvCxnSpPr>
              <p:cNvPr id="204" name="Conector de seta reta 22">
                <a:extLst>
                  <a:ext uri="{FF2B5EF4-FFF2-40B4-BE49-F238E27FC236}">
                    <a16:creationId xmlns:a16="http://schemas.microsoft.com/office/drawing/2014/main" id="{CB65D9A2-710E-403C-8984-B1F5507003BE}"/>
                  </a:ext>
                </a:extLst>
              </p:cNvPr>
              <p:cNvCxnSpPr/>
              <p:nvPr/>
            </p:nvCxnSpPr>
            <p:spPr>
              <a:xfrm rot="5400000" flipH="1">
                <a:off x="7461226" y="4672025"/>
                <a:ext cx="2249560" cy="0"/>
              </a:xfrm>
              <a:prstGeom prst="straightConnector1">
                <a:avLst/>
              </a:prstGeom>
              <a:noFill/>
              <a:ln w="28575" cap="rnd" cmpd="sng" algn="ctr">
                <a:solidFill>
                  <a:sysClr val="windowText" lastClr="000000"/>
                </a:solidFill>
                <a:prstDash val="solid"/>
                <a:tailEnd type="triangle"/>
              </a:ln>
              <a:effectLst/>
            </p:spPr>
          </p:cxnSp>
          <p:sp>
            <p:nvSpPr>
              <p:cNvPr id="207" name="Estrela de 5 pontas 35">
                <a:extLst>
                  <a:ext uri="{FF2B5EF4-FFF2-40B4-BE49-F238E27FC236}">
                    <a16:creationId xmlns:a16="http://schemas.microsoft.com/office/drawing/2014/main" id="{A4C7295F-0F47-49C0-99DD-DC8B8A216D96}"/>
                  </a:ext>
                </a:extLst>
              </p:cNvPr>
              <p:cNvSpPr/>
              <p:nvPr/>
            </p:nvSpPr>
            <p:spPr bwMode="ltGray">
              <a:xfrm rot="5400000" flipH="1">
                <a:off x="8942731" y="4323434"/>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08" name="Estrela de 5 pontas 35">
                <a:extLst>
                  <a:ext uri="{FF2B5EF4-FFF2-40B4-BE49-F238E27FC236}">
                    <a16:creationId xmlns:a16="http://schemas.microsoft.com/office/drawing/2014/main" id="{D7C6AE57-3719-4D40-BE7D-E713F0CC4E82}"/>
                  </a:ext>
                </a:extLst>
              </p:cNvPr>
              <p:cNvSpPr/>
              <p:nvPr/>
            </p:nvSpPr>
            <p:spPr bwMode="ltGray">
              <a:xfrm rot="5400000" flipH="1">
                <a:off x="9190361" y="4463524"/>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09" name="Estrela de 5 pontas 35">
                <a:extLst>
                  <a:ext uri="{FF2B5EF4-FFF2-40B4-BE49-F238E27FC236}">
                    <a16:creationId xmlns:a16="http://schemas.microsoft.com/office/drawing/2014/main" id="{FC55D8B4-D009-4418-9986-F3B70ABDA56B}"/>
                  </a:ext>
                </a:extLst>
              </p:cNvPr>
              <p:cNvSpPr/>
              <p:nvPr/>
            </p:nvSpPr>
            <p:spPr bwMode="ltGray">
              <a:xfrm rot="5400000" flipH="1">
                <a:off x="8788488" y="5279474"/>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10" name="Estrela de 5 pontas 35">
                <a:extLst>
                  <a:ext uri="{FF2B5EF4-FFF2-40B4-BE49-F238E27FC236}">
                    <a16:creationId xmlns:a16="http://schemas.microsoft.com/office/drawing/2014/main" id="{C86F1DBC-016D-411A-85AD-1F8827200E68}"/>
                  </a:ext>
                </a:extLst>
              </p:cNvPr>
              <p:cNvSpPr/>
              <p:nvPr/>
            </p:nvSpPr>
            <p:spPr bwMode="ltGray">
              <a:xfrm rot="5400000" flipH="1">
                <a:off x="8635482" y="4929748"/>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11" name="Estrela de 5 pontas 35">
                <a:extLst>
                  <a:ext uri="{FF2B5EF4-FFF2-40B4-BE49-F238E27FC236}">
                    <a16:creationId xmlns:a16="http://schemas.microsoft.com/office/drawing/2014/main" id="{ABE83E85-9C3E-4735-A7F2-82AD5308F515}"/>
                  </a:ext>
                </a:extLst>
              </p:cNvPr>
              <p:cNvSpPr/>
              <p:nvPr/>
            </p:nvSpPr>
            <p:spPr bwMode="ltGray">
              <a:xfrm rot="5400000" flipH="1">
                <a:off x="8540356" y="4521541"/>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12" name="Estrela de 5 pontas 35">
                <a:extLst>
                  <a:ext uri="{FF2B5EF4-FFF2-40B4-BE49-F238E27FC236}">
                    <a16:creationId xmlns:a16="http://schemas.microsoft.com/office/drawing/2014/main" id="{97FCCEB9-3199-4313-A0EF-57E07C5F48B1}"/>
                  </a:ext>
                </a:extLst>
              </p:cNvPr>
              <p:cNvSpPr/>
              <p:nvPr/>
            </p:nvSpPr>
            <p:spPr bwMode="ltGray">
              <a:xfrm rot="5400000" flipH="1">
                <a:off x="9037355" y="4765851"/>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213" name="Straight Arrow Connector 212">
                <a:extLst>
                  <a:ext uri="{FF2B5EF4-FFF2-40B4-BE49-F238E27FC236}">
                    <a16:creationId xmlns:a16="http://schemas.microsoft.com/office/drawing/2014/main" id="{FFF87029-D2CD-4CE0-A574-38AC32BE0B37}"/>
                  </a:ext>
                </a:extLst>
              </p:cNvPr>
              <p:cNvCxnSpPr>
                <a:cxnSpLocks/>
              </p:cNvCxnSpPr>
              <p:nvPr/>
            </p:nvCxnSpPr>
            <p:spPr>
              <a:xfrm>
                <a:off x="9264342" y="4614008"/>
                <a:ext cx="0" cy="108611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8ACCA1B6-C077-4DEF-8CE6-905C27B03A19}"/>
                  </a:ext>
                </a:extLst>
              </p:cNvPr>
              <p:cNvCxnSpPr>
                <a:cxnSpLocks/>
              </p:cNvCxnSpPr>
              <p:nvPr/>
            </p:nvCxnSpPr>
            <p:spPr>
              <a:xfrm>
                <a:off x="9118783" y="4932270"/>
                <a:ext cx="0" cy="76785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a:extLst>
                  <a:ext uri="{FF2B5EF4-FFF2-40B4-BE49-F238E27FC236}">
                    <a16:creationId xmlns:a16="http://schemas.microsoft.com/office/drawing/2014/main" id="{B3B4BCB0-DFD7-46DD-A781-AE1EB98B8547}"/>
                  </a:ext>
                </a:extLst>
              </p:cNvPr>
              <p:cNvCxnSpPr>
                <a:cxnSpLocks/>
              </p:cNvCxnSpPr>
              <p:nvPr/>
            </p:nvCxnSpPr>
            <p:spPr>
              <a:xfrm flipH="1">
                <a:off x="8999460" y="4479934"/>
                <a:ext cx="7010" cy="12338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7" name="Estrela de 5 pontas 35">
                <a:extLst>
                  <a:ext uri="{FF2B5EF4-FFF2-40B4-BE49-F238E27FC236}">
                    <a16:creationId xmlns:a16="http://schemas.microsoft.com/office/drawing/2014/main" id="{91187404-8472-4913-8D65-3CEBE9C82751}"/>
                  </a:ext>
                </a:extLst>
              </p:cNvPr>
              <p:cNvSpPr/>
              <p:nvPr/>
            </p:nvSpPr>
            <p:spPr bwMode="ltGray">
              <a:xfrm rot="5400000" flipH="1">
                <a:off x="9648194" y="5341638"/>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18" name="Estrela de 5 pontas 35">
                <a:extLst>
                  <a:ext uri="{FF2B5EF4-FFF2-40B4-BE49-F238E27FC236}">
                    <a16:creationId xmlns:a16="http://schemas.microsoft.com/office/drawing/2014/main" id="{84E3E521-1C31-40E4-9FAC-58FCBF5C693B}"/>
                  </a:ext>
                </a:extLst>
              </p:cNvPr>
              <p:cNvSpPr/>
              <p:nvPr/>
            </p:nvSpPr>
            <p:spPr bwMode="ltGray">
              <a:xfrm rot="5400000" flipH="1">
                <a:off x="9495188" y="5309829"/>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19" name="Estrela de 5 pontas 35">
                <a:extLst>
                  <a:ext uri="{FF2B5EF4-FFF2-40B4-BE49-F238E27FC236}">
                    <a16:creationId xmlns:a16="http://schemas.microsoft.com/office/drawing/2014/main" id="{226045F4-0EFD-468C-96BD-12B9FAC14768}"/>
                  </a:ext>
                </a:extLst>
              </p:cNvPr>
              <p:cNvSpPr/>
              <p:nvPr/>
            </p:nvSpPr>
            <p:spPr bwMode="ltGray">
              <a:xfrm rot="5400000" flipH="1">
                <a:off x="9371731" y="5370253"/>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20" name="Estrela de 5 pontas 35">
                <a:extLst>
                  <a:ext uri="{FF2B5EF4-FFF2-40B4-BE49-F238E27FC236}">
                    <a16:creationId xmlns:a16="http://schemas.microsoft.com/office/drawing/2014/main" id="{E69CA23A-0A2F-4156-9CB0-B03032CB10CC}"/>
                  </a:ext>
                </a:extLst>
              </p:cNvPr>
              <p:cNvSpPr/>
              <p:nvPr/>
            </p:nvSpPr>
            <p:spPr bwMode="ltGray">
              <a:xfrm rot="5400000" flipH="1">
                <a:off x="10097955" y="5482945"/>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21" name="Estrela de 5 pontas 35">
                <a:extLst>
                  <a:ext uri="{FF2B5EF4-FFF2-40B4-BE49-F238E27FC236}">
                    <a16:creationId xmlns:a16="http://schemas.microsoft.com/office/drawing/2014/main" id="{8E19FE4C-0A96-417C-9963-8E3286433F7A}"/>
                  </a:ext>
                </a:extLst>
              </p:cNvPr>
              <p:cNvSpPr/>
              <p:nvPr/>
            </p:nvSpPr>
            <p:spPr bwMode="ltGray">
              <a:xfrm rot="5400000" flipH="1">
                <a:off x="9944949" y="5291180"/>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22" name="Estrela de 5 pontas 35">
                <a:extLst>
                  <a:ext uri="{FF2B5EF4-FFF2-40B4-BE49-F238E27FC236}">
                    <a16:creationId xmlns:a16="http://schemas.microsoft.com/office/drawing/2014/main" id="{234741BD-A30F-434A-8940-76DDB0206F15}"/>
                  </a:ext>
                </a:extLst>
              </p:cNvPr>
              <p:cNvSpPr/>
              <p:nvPr/>
            </p:nvSpPr>
            <p:spPr bwMode="ltGray">
              <a:xfrm rot="5400000" flipH="1">
                <a:off x="9821492" y="5463685"/>
                <a:ext cx="147962" cy="153006"/>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cxnSp>
        <p:nvCxnSpPr>
          <p:cNvPr id="22" name="Straight Arrow Connector 21">
            <a:extLst>
              <a:ext uri="{FF2B5EF4-FFF2-40B4-BE49-F238E27FC236}">
                <a16:creationId xmlns:a16="http://schemas.microsoft.com/office/drawing/2014/main" id="{6D10747E-9459-496F-ADA1-D8BA05FCA277}"/>
              </a:ext>
            </a:extLst>
          </p:cNvPr>
          <p:cNvCxnSpPr>
            <a:cxnSpLocks/>
            <a:stCxn id="50" idx="3"/>
          </p:cNvCxnSpPr>
          <p:nvPr/>
        </p:nvCxnSpPr>
        <p:spPr>
          <a:xfrm flipV="1">
            <a:off x="5822587" y="4606347"/>
            <a:ext cx="2694955" cy="1134022"/>
          </a:xfrm>
          <a:prstGeom prst="straightConnector1">
            <a:avLst/>
          </a:prstGeom>
          <a:ln w="95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AAD83D91-B9F7-4BB2-8602-71A5B9BCB34C}"/>
              </a:ext>
            </a:extLst>
          </p:cNvPr>
          <p:cNvCxnSpPr>
            <a:cxnSpLocks/>
            <a:stCxn id="57" idx="3"/>
          </p:cNvCxnSpPr>
          <p:nvPr/>
        </p:nvCxnSpPr>
        <p:spPr>
          <a:xfrm flipV="1">
            <a:off x="5663687" y="5035858"/>
            <a:ext cx="2899547" cy="155703"/>
          </a:xfrm>
          <a:prstGeom prst="straightConnector1">
            <a:avLst/>
          </a:prstGeom>
          <a:ln w="95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E4C4E36E-282D-4CC1-84DB-E79B932B6CEE}"/>
              </a:ext>
            </a:extLst>
          </p:cNvPr>
          <p:cNvCxnSpPr>
            <a:cxnSpLocks/>
          </p:cNvCxnSpPr>
          <p:nvPr/>
        </p:nvCxnSpPr>
        <p:spPr>
          <a:xfrm>
            <a:off x="5513967" y="4686608"/>
            <a:ext cx="3194785" cy="651292"/>
          </a:xfrm>
          <a:prstGeom prst="straightConnector1">
            <a:avLst/>
          </a:prstGeom>
          <a:ln w="95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3531EAF9-EB99-4232-8AF4-741A6DCA8231}"/>
              </a:ext>
            </a:extLst>
          </p:cNvPr>
          <p:cNvCxnSpPr>
            <a:cxnSpLocks/>
          </p:cNvCxnSpPr>
          <p:nvPr/>
        </p:nvCxnSpPr>
        <p:spPr>
          <a:xfrm>
            <a:off x="8851592" y="5397366"/>
            <a:ext cx="0" cy="3027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127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fade">
                                      <p:cBhvr>
                                        <p:cTn id="40" dur="500"/>
                                        <p:tgtEl>
                                          <p:spTgt spid="14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44"/>
                                        </p:tgtEl>
                                        <p:attrNameLst>
                                          <p:attrName>style.visibility</p:attrName>
                                        </p:attrNameLst>
                                      </p:cBhvr>
                                      <p:to>
                                        <p:strVal val="visible"/>
                                      </p:to>
                                    </p:set>
                                    <p:animEffect transition="in" filter="fade">
                                      <p:cBhvr>
                                        <p:cTn id="51" dur="500"/>
                                        <p:tgtEl>
                                          <p:spTgt spid="1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97"/>
                                        </p:tgtEl>
                                        <p:attrNameLst>
                                          <p:attrName>style.visibility</p:attrName>
                                        </p:attrNameLst>
                                      </p:cBhvr>
                                      <p:to>
                                        <p:strVal val="visible"/>
                                      </p:to>
                                    </p:set>
                                    <p:animEffect transition="in" filter="fade">
                                      <p:cBhvr>
                                        <p:cTn id="67" dur="500"/>
                                        <p:tgtEl>
                                          <p:spTgt spid="19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98"/>
                                        </p:tgtEl>
                                        <p:attrNameLst>
                                          <p:attrName>style.visibility</p:attrName>
                                        </p:attrNameLst>
                                      </p:cBhvr>
                                      <p:to>
                                        <p:strVal val="visible"/>
                                      </p:to>
                                    </p:set>
                                    <p:animEffect transition="in" filter="fade">
                                      <p:cBhvr>
                                        <p:cTn id="72" dur="500"/>
                                        <p:tgtEl>
                                          <p:spTgt spid="19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06"/>
                                        </p:tgtEl>
                                        <p:attrNameLst>
                                          <p:attrName>style.visibility</p:attrName>
                                        </p:attrNameLst>
                                      </p:cBhvr>
                                      <p:to>
                                        <p:strVal val="visible"/>
                                      </p:to>
                                    </p:set>
                                    <p:animEffect transition="in" filter="fade">
                                      <p:cBhvr>
                                        <p:cTn id="75" dur="500"/>
                                        <p:tgtEl>
                                          <p:spTgt spid="20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00"/>
                                        </p:tgtEl>
                                        <p:attrNameLst>
                                          <p:attrName>style.visibility</p:attrName>
                                        </p:attrNameLst>
                                      </p:cBhvr>
                                      <p:to>
                                        <p:strVal val="visible"/>
                                      </p:to>
                                    </p:set>
                                    <p:animEffect transition="in" filter="fade">
                                      <p:cBhvr>
                                        <p:cTn id="80" dur="500"/>
                                        <p:tgtEl>
                                          <p:spTgt spid="200"/>
                                        </p:tgtEl>
                                      </p:cBhvr>
                                    </p:animEffect>
                                  </p:childTnLst>
                                </p:cTn>
                              </p:par>
                              <p:par>
                                <p:cTn id="81" presetID="10" presetClass="entr" presetSubtype="0" fill="hold" nodeType="withEffect">
                                  <p:stCondLst>
                                    <p:cond delay="0"/>
                                  </p:stCondLst>
                                  <p:childTnLst>
                                    <p:set>
                                      <p:cBhvr>
                                        <p:cTn id="82" dur="1" fill="hold">
                                          <p:stCondLst>
                                            <p:cond delay="0"/>
                                          </p:stCondLst>
                                        </p:cTn>
                                        <p:tgtEl>
                                          <p:spTgt spid="199"/>
                                        </p:tgtEl>
                                        <p:attrNameLst>
                                          <p:attrName>style.visibility</p:attrName>
                                        </p:attrNameLst>
                                      </p:cBhvr>
                                      <p:to>
                                        <p:strVal val="visible"/>
                                      </p:to>
                                    </p:set>
                                    <p:animEffect transition="in" filter="fade">
                                      <p:cBhvr>
                                        <p:cTn id="83" dur="500"/>
                                        <p:tgtEl>
                                          <p:spTgt spid="199"/>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201"/>
                                        </p:tgtEl>
                                        <p:attrNameLst>
                                          <p:attrName>style.visibility</p:attrName>
                                        </p:attrNameLst>
                                      </p:cBhvr>
                                      <p:to>
                                        <p:strVal val="visible"/>
                                      </p:to>
                                    </p:set>
                                    <p:animEffect transition="in" filter="fade">
                                      <p:cBhvr>
                                        <p:cTn id="88" dur="500"/>
                                        <p:tgtEl>
                                          <p:spTgt spid="20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fade">
                                      <p:cBhvr>
                                        <p:cTn id="91" dur="500"/>
                                        <p:tgtEl>
                                          <p:spTgt spid="202"/>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1000"/>
                                        <p:tgtEl>
                                          <p:spTgt spid="20"/>
                                        </p:tgtEl>
                                      </p:cBhvr>
                                    </p:animEffect>
                                    <p:anim calcmode="lin" valueType="num">
                                      <p:cBhvr>
                                        <p:cTn id="102" dur="1000" fill="hold"/>
                                        <p:tgtEl>
                                          <p:spTgt spid="20"/>
                                        </p:tgtEl>
                                        <p:attrNameLst>
                                          <p:attrName>ppt_x</p:attrName>
                                        </p:attrNameLst>
                                      </p:cBhvr>
                                      <p:tavLst>
                                        <p:tav tm="0">
                                          <p:val>
                                            <p:strVal val="#ppt_x"/>
                                          </p:val>
                                        </p:tav>
                                        <p:tav tm="100000">
                                          <p:val>
                                            <p:strVal val="#ppt_x"/>
                                          </p:val>
                                        </p:tav>
                                      </p:tavLst>
                                    </p:anim>
                                    <p:anim calcmode="lin" valueType="num">
                                      <p:cBhvr>
                                        <p:cTn id="10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nodeType="clickEffect">
                                  <p:stCondLst>
                                    <p:cond delay="0"/>
                                  </p:stCondLst>
                                  <p:childTnLst>
                                    <p:set>
                                      <p:cBhvr>
                                        <p:cTn id="107" dur="1" fill="hold">
                                          <p:stCondLst>
                                            <p:cond delay="0"/>
                                          </p:stCondLst>
                                        </p:cTn>
                                        <p:tgtEl>
                                          <p:spTgt spid="22"/>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xit" presetSubtype="0" fill="hold" nodeType="clickEffect">
                                  <p:stCondLst>
                                    <p:cond delay="0"/>
                                  </p:stCondLst>
                                  <p:childTnLst>
                                    <p:set>
                                      <p:cBhvr>
                                        <p:cTn id="111" dur="1" fill="hold">
                                          <p:stCondLst>
                                            <p:cond delay="0"/>
                                          </p:stCondLst>
                                        </p:cTn>
                                        <p:tgtEl>
                                          <p:spTgt spid="22"/>
                                        </p:tgtEl>
                                        <p:attrNameLst>
                                          <p:attrName>style.visibility</p:attrName>
                                        </p:attrNameLst>
                                      </p:cBhvr>
                                      <p:to>
                                        <p:strVal val="hidden"/>
                                      </p:to>
                                    </p:set>
                                  </p:childTnLst>
                                </p:cTn>
                              </p:par>
                              <p:par>
                                <p:cTn id="112" presetID="1" presetClass="entr" presetSubtype="0" fill="hold" nodeType="withEffect">
                                  <p:stCondLst>
                                    <p:cond delay="0"/>
                                  </p:stCondLst>
                                  <p:childTnLst>
                                    <p:set>
                                      <p:cBhvr>
                                        <p:cTn id="113" dur="1" fill="hold">
                                          <p:stCondLst>
                                            <p:cond delay="0"/>
                                          </p:stCondLst>
                                        </p:cTn>
                                        <p:tgtEl>
                                          <p:spTgt spid="75"/>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 presetClass="exit" presetSubtype="0" fill="hold" nodeType="clickEffect">
                                  <p:stCondLst>
                                    <p:cond delay="0"/>
                                  </p:stCondLst>
                                  <p:childTnLst>
                                    <p:set>
                                      <p:cBhvr>
                                        <p:cTn id="117" dur="1" fill="hold">
                                          <p:stCondLst>
                                            <p:cond delay="0"/>
                                          </p:stCondLst>
                                        </p:cTn>
                                        <p:tgtEl>
                                          <p:spTgt spid="75"/>
                                        </p:tgtEl>
                                        <p:attrNameLst>
                                          <p:attrName>style.visibility</p:attrName>
                                        </p:attrNameLst>
                                      </p:cBhvr>
                                      <p:to>
                                        <p:strVal val="hidden"/>
                                      </p:to>
                                    </p:set>
                                  </p:childTnLst>
                                </p:cTn>
                              </p:par>
                              <p:par>
                                <p:cTn id="118" presetID="1" presetClass="entr" presetSubtype="0" fill="hold" nodeType="withEffect">
                                  <p:stCondLst>
                                    <p:cond delay="0"/>
                                  </p:stCondLst>
                                  <p:childTnLst>
                                    <p:set>
                                      <p:cBhvr>
                                        <p:cTn id="119" dur="1" fill="hold">
                                          <p:stCondLst>
                                            <p:cond delay="0"/>
                                          </p:stCondLst>
                                        </p:cTn>
                                        <p:tgtEl>
                                          <p:spTgt spid="78"/>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nodeType="clickEffect">
                                  <p:stCondLst>
                                    <p:cond delay="0"/>
                                  </p:stCondLst>
                                  <p:childTnLst>
                                    <p:set>
                                      <p:cBhvr>
                                        <p:cTn id="123" dur="1" fill="hold">
                                          <p:stCondLst>
                                            <p:cond delay="0"/>
                                          </p:stCondLst>
                                        </p:cTn>
                                        <p:tgtEl>
                                          <p:spTgt spid="78"/>
                                        </p:tgtEl>
                                        <p:attrNameLst>
                                          <p:attrName>style.visibility</p:attrName>
                                        </p:attrNameLst>
                                      </p:cBhvr>
                                      <p:to>
                                        <p:strVal val="hidden"/>
                                      </p:to>
                                    </p:set>
                                  </p:childTnLst>
                                </p:cTn>
                              </p:par>
                              <p:par>
                                <p:cTn id="124" presetID="1" presetClass="entr" presetSubtype="0" fill="hold" nodeType="withEffect">
                                  <p:stCondLst>
                                    <p:cond delay="0"/>
                                  </p:stCondLst>
                                  <p:childTnLst>
                                    <p:set>
                                      <p:cBhvr>
                                        <p:cTn id="125"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5" grpId="0"/>
      <p:bldP spid="50" grpId="0"/>
      <p:bldP spid="57" grpId="0"/>
      <p:bldP spid="61" grpId="0"/>
      <p:bldP spid="64" grpId="0"/>
      <p:bldP spid="143" grpId="0"/>
      <p:bldP spid="144" grpId="0"/>
      <p:bldP spid="197" grpId="0"/>
      <p:bldP spid="200" grpId="0"/>
      <p:bldP spid="202" grpId="0"/>
      <p:bldP spid="20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59CDC-3487-45E9-BCAC-B56DCBD9DCC2}"/>
              </a:ext>
            </a:extLst>
          </p:cNvPr>
          <p:cNvSpPr>
            <a:spLocks noGrp="1"/>
          </p:cNvSpPr>
          <p:nvPr>
            <p:ph type="title"/>
          </p:nvPr>
        </p:nvSpPr>
        <p:spPr/>
        <p:txBody>
          <a:bodyPr/>
          <a:lstStyle/>
          <a:p>
            <a:r>
              <a:rPr lang="en-US" dirty="0"/>
              <a:t>Extensive variables and modal occupancy</a:t>
            </a:r>
            <a:endParaRPr lang="de-DE" dirty="0"/>
          </a:p>
        </p:txBody>
      </p:sp>
      <p:grpSp>
        <p:nvGrpSpPr>
          <p:cNvPr id="34" name="Grupo 20">
            <a:extLst>
              <a:ext uri="{FF2B5EF4-FFF2-40B4-BE49-F238E27FC236}">
                <a16:creationId xmlns:a16="http://schemas.microsoft.com/office/drawing/2014/main" id="{8122EA92-EF31-47CF-B5D9-EA8773A63C04}"/>
              </a:ext>
            </a:extLst>
          </p:cNvPr>
          <p:cNvGrpSpPr/>
          <p:nvPr/>
        </p:nvGrpSpPr>
        <p:grpSpPr>
          <a:xfrm>
            <a:off x="2314631" y="4268738"/>
            <a:ext cx="7083323" cy="2294666"/>
            <a:chOff x="175463" y="3641737"/>
            <a:chExt cx="8265834" cy="2677743"/>
          </a:xfrm>
        </p:grpSpPr>
        <p:grpSp>
          <p:nvGrpSpPr>
            <p:cNvPr id="49" name="Grupo 16">
              <a:extLst>
                <a:ext uri="{FF2B5EF4-FFF2-40B4-BE49-F238E27FC236}">
                  <a16:creationId xmlns:a16="http://schemas.microsoft.com/office/drawing/2014/main" id="{3BA9E578-6C4B-4E24-BE2C-AEBBC16FCB60}"/>
                </a:ext>
              </a:extLst>
            </p:cNvPr>
            <p:cNvGrpSpPr/>
            <p:nvPr/>
          </p:nvGrpSpPr>
          <p:grpSpPr>
            <a:xfrm>
              <a:off x="175463" y="3657140"/>
              <a:ext cx="8265834" cy="2662340"/>
              <a:chOff x="1781114" y="2118315"/>
              <a:chExt cx="9239615" cy="2975985"/>
            </a:xfrm>
          </p:grpSpPr>
          <p:pic>
            <p:nvPicPr>
              <p:cNvPr id="52" name="Imagem 90">
                <a:extLst>
                  <a:ext uri="{FF2B5EF4-FFF2-40B4-BE49-F238E27FC236}">
                    <a16:creationId xmlns:a16="http://schemas.microsoft.com/office/drawing/2014/main" id="{D71F6341-6F7F-4953-8776-8A434787627B}"/>
                  </a:ext>
                </a:extLst>
              </p:cNvPr>
              <p:cNvPicPr/>
              <p:nvPr/>
            </p:nvPicPr>
            <p:blipFill rotWithShape="1">
              <a:blip r:embed="rId3">
                <a:extLst>
                  <a:ext uri="{28A0092B-C50C-407E-A947-70E740481C1C}">
                    <a14:useLocalDpi xmlns:a14="http://schemas.microsoft.com/office/drawing/2010/main" val="0"/>
                  </a:ext>
                </a:extLst>
              </a:blip>
              <a:srcRect b="73989"/>
              <a:stretch/>
            </p:blipFill>
            <p:spPr>
              <a:xfrm>
                <a:off x="1781114" y="2118315"/>
                <a:ext cx="9239615" cy="2975985"/>
              </a:xfrm>
              <a:prstGeom prst="rect">
                <a:avLst/>
              </a:prstGeom>
            </p:spPr>
          </p:pic>
          <p:sp>
            <p:nvSpPr>
              <p:cNvPr id="53" name="Retângulo 3">
                <a:extLst>
                  <a:ext uri="{FF2B5EF4-FFF2-40B4-BE49-F238E27FC236}">
                    <a16:creationId xmlns:a16="http://schemas.microsoft.com/office/drawing/2014/main" id="{208AAB53-C3C3-4A8B-8927-B86C8CE108C5}"/>
                  </a:ext>
                </a:extLst>
              </p:cNvPr>
              <p:cNvSpPr/>
              <p:nvPr/>
            </p:nvSpPr>
            <p:spPr>
              <a:xfrm>
                <a:off x="1968542" y="2320641"/>
                <a:ext cx="411409" cy="479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CaixaDeTexto 19">
              <a:extLst>
                <a:ext uri="{FF2B5EF4-FFF2-40B4-BE49-F238E27FC236}">
                  <a16:creationId xmlns:a16="http://schemas.microsoft.com/office/drawing/2014/main" id="{E0707A9E-5A41-4621-80CF-189E6D0B21A6}"/>
                </a:ext>
              </a:extLst>
            </p:cNvPr>
            <p:cNvSpPr txBox="1"/>
            <p:nvPr/>
          </p:nvSpPr>
          <p:spPr>
            <a:xfrm rot="20559407">
              <a:off x="287120" y="5296218"/>
              <a:ext cx="1113388"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input</a:t>
              </a:r>
            </a:p>
          </p:txBody>
        </p:sp>
        <p:sp>
          <p:nvSpPr>
            <p:cNvPr id="51" name="CaixaDeTexto 93">
              <a:extLst>
                <a:ext uri="{FF2B5EF4-FFF2-40B4-BE49-F238E27FC236}">
                  <a16:creationId xmlns:a16="http://schemas.microsoft.com/office/drawing/2014/main" id="{DBA94775-78D1-49DE-A7E1-67D3D2550A0F}"/>
                </a:ext>
              </a:extLst>
            </p:cNvPr>
            <p:cNvSpPr txBox="1"/>
            <p:nvPr/>
          </p:nvSpPr>
          <p:spPr>
            <a:xfrm rot="1115625">
              <a:off x="6687259" y="3641737"/>
              <a:ext cx="1379016"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output</a:t>
              </a:r>
            </a:p>
          </p:txBody>
        </p:sp>
      </p:grpSp>
      <p:cxnSp>
        <p:nvCxnSpPr>
          <p:cNvPr id="35" name="Straight Arrow Connector 34">
            <a:extLst>
              <a:ext uri="{FF2B5EF4-FFF2-40B4-BE49-F238E27FC236}">
                <a16:creationId xmlns:a16="http://schemas.microsoft.com/office/drawing/2014/main" id="{8AE1F7F0-E4F6-4C39-BAE3-A1A1CAE26445}"/>
              </a:ext>
            </a:extLst>
          </p:cNvPr>
          <p:cNvCxnSpPr/>
          <p:nvPr/>
        </p:nvCxnSpPr>
        <p:spPr>
          <a:xfrm flipV="1">
            <a:off x="2616016" y="5671132"/>
            <a:ext cx="598084" cy="17621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B76FBD01-E71C-4776-998F-4BF7E90CF0F1}"/>
              </a:ext>
            </a:extLst>
          </p:cNvPr>
          <p:cNvGrpSpPr/>
          <p:nvPr/>
        </p:nvGrpSpPr>
        <p:grpSpPr>
          <a:xfrm>
            <a:off x="223796" y="1196643"/>
            <a:ext cx="5496500" cy="2597412"/>
            <a:chOff x="570065" y="1188498"/>
            <a:chExt cx="5496500" cy="2597412"/>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4078B80-5A02-4C44-9CD4-1711F7DAA977}"/>
                    </a:ext>
                  </a:extLst>
                </p:cNvPr>
                <p:cNvSpPr txBox="1"/>
                <p:nvPr/>
              </p:nvSpPr>
              <p:spPr>
                <a:xfrm>
                  <a:off x="570065" y="1262142"/>
                  <a:ext cx="2679404" cy="2523768"/>
                </a:xfrm>
                <a:prstGeom prst="rect">
                  <a:avLst/>
                </a:prstGeom>
                <a:noFill/>
              </p:spPr>
              <p:txBody>
                <a:bodyPr wrap="square">
                  <a:spAutoFit/>
                </a:bodyPr>
                <a:lstStyle/>
                <a:p>
                  <a:pPr marL="285750" indent="-285750">
                    <a:buFont typeface="Arial" panose="020B0604020202020204" pitchFamily="34" charset="0"/>
                    <a:buChar char="•"/>
                  </a:pPr>
                  <a14:m>
                    <m:oMath xmlns:m="http://schemas.openxmlformats.org/officeDocument/2006/math">
                      <m:r>
                        <a:rPr lang="en-US" sz="2000" i="1" dirty="0" smtClean="0">
                          <a:latin typeface="Cambria Math" panose="02040503050406030204" pitchFamily="18" charset="0"/>
                          <a:cs typeface="Calibri" panose="020F0502020204030204" pitchFamily="34" charset="0"/>
                        </a:rPr>
                        <m:t>𝑈</m:t>
                      </m:r>
                    </m:oMath>
                  </a14:m>
                  <a:r>
                    <a:rPr lang="en-US" sz="2000" dirty="0">
                      <a:latin typeface="Calibri" panose="020F0502020204030204" pitchFamily="34" charset="0"/>
                      <a:cs typeface="Calibri" panose="020F0502020204030204" pitchFamily="34" charset="0"/>
                    </a:rPr>
                    <a:t>: internal energy </a:t>
                  </a:r>
                </a:p>
                <a:p>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14:m>
                    <m:oMath xmlns:m="http://schemas.openxmlformats.org/officeDocument/2006/math">
                      <m:r>
                        <a:rPr lang="en-US" sz="2000" i="1" dirty="0" smtClean="0">
                          <a:latin typeface="Cambria Math" panose="02040503050406030204" pitchFamily="18" charset="0"/>
                          <a:cs typeface="Calibri" panose="020F0502020204030204" pitchFamily="34" charset="0"/>
                        </a:rPr>
                        <m:t>𝑀</m:t>
                      </m:r>
                    </m:oMath>
                  </a14:m>
                  <a:r>
                    <a:rPr lang="en-US" sz="2000" dirty="0">
                      <a:latin typeface="Calibri" panose="020F0502020204030204" pitchFamily="34" charset="0"/>
                      <a:cs typeface="Calibri" panose="020F0502020204030204" pitchFamily="34" charset="0"/>
                    </a:rPr>
                    <a:t>: number of modes</a:t>
                  </a:r>
                </a:p>
                <a:p>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14:m>
                    <m:oMath xmlns:m="http://schemas.openxmlformats.org/officeDocument/2006/math">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𝒫</m:t>
                      </m:r>
                    </m:oMath>
                  </a14:m>
                  <a:r>
                    <a:rPr lang="en-US" sz="2000" dirty="0">
                      <a:latin typeface="Calibri" panose="020F0502020204030204" pitchFamily="34" charset="0"/>
                      <a:cs typeface="Calibri" panose="020F0502020204030204" pitchFamily="34" charset="0"/>
                    </a:rPr>
                    <a:t>: optical power</a:t>
                  </a:r>
                </a:p>
                <a:p>
                  <a:endParaRPr lang="en-US" sz="1800"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D4078B80-5A02-4C44-9CD4-1711F7DAA977}"/>
                    </a:ext>
                  </a:extLst>
                </p:cNvPr>
                <p:cNvSpPr txBox="1">
                  <a:spLocks noRot="1" noChangeAspect="1" noMove="1" noResize="1" noEditPoints="1" noAdjustHandles="1" noChangeArrowheads="1" noChangeShapeType="1" noTextEdit="1"/>
                </p:cNvSpPr>
                <p:nvPr/>
              </p:nvSpPr>
              <p:spPr>
                <a:xfrm>
                  <a:off x="570065" y="1262142"/>
                  <a:ext cx="2679404" cy="2523768"/>
                </a:xfrm>
                <a:prstGeom prst="rect">
                  <a:avLst/>
                </a:prstGeom>
                <a:blipFill>
                  <a:blip r:embed="rId4"/>
                  <a:stretch>
                    <a:fillRect l="-2050" t="-1208" r="-159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Retângulo 125">
                  <a:extLst>
                    <a:ext uri="{FF2B5EF4-FFF2-40B4-BE49-F238E27FC236}">
                      <a16:creationId xmlns:a16="http://schemas.microsoft.com/office/drawing/2014/main" id="{640F7DC2-61D4-48EA-91A9-76E96E327723}"/>
                    </a:ext>
                  </a:extLst>
                </p:cNvPr>
                <p:cNvSpPr/>
                <p:nvPr/>
              </p:nvSpPr>
              <p:spPr>
                <a:xfrm>
                  <a:off x="2884325" y="1188498"/>
                  <a:ext cx="2007408" cy="6613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𝑈</m:t>
                        </m:r>
                        <m:r>
                          <a:rPr lang="en-US" sz="2000" i="1"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subSup"/>
                            <m:supHide m:val="on"/>
                            <m:ctrlPr>
                              <a:rPr lang="en-US" sz="2000" i="1" smtClean="0">
                                <a:solidFill>
                                  <a:prstClr val="black"/>
                                </a:solidFill>
                                <a:latin typeface="Cambria Math" panose="02040503050406030204" pitchFamily="18" charset="0"/>
                                <a:cs typeface="Times New Roman" panose="02020603050405020304" pitchFamily="18" charset="0"/>
                              </a:rPr>
                            </m:ctrlPr>
                          </m:naryPr>
                          <m:sub>
                            <m:r>
                              <m:rPr>
                                <m:brk m:alnAt="9"/>
                              </m:rPr>
                              <a:rPr lang="en-US" sz="2000" b="0" i="1" smtClean="0">
                                <a:solidFill>
                                  <a:prstClr val="black"/>
                                </a:solidFill>
                                <a:latin typeface="Cambria Math" panose="02040503050406030204" pitchFamily="18" charset="0"/>
                                <a:cs typeface="Times New Roman" panose="02020603050405020304" pitchFamily="18" charset="0"/>
                              </a:rPr>
                              <m:t>𝑘</m:t>
                            </m:r>
                          </m:sub>
                          <m:sup/>
                          <m:e>
                            <m:sSub>
                              <m:sSubPr>
                                <m:ctrlPr>
                                  <a:rPr lang="en-US" sz="2000" i="1">
                                    <a:solidFill>
                                      <a:prstClr val="black"/>
                                    </a:solidFill>
                                    <a:latin typeface="Cambria Math" panose="02040503050406030204" pitchFamily="18" charset="0"/>
                                    <a:cs typeface="Times New Roman" panose="02020603050405020304" pitchFamily="18" charset="0"/>
                                  </a:rPr>
                                </m:ctrlPr>
                              </m:sSub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𝜃</m:t>
                                </m:r>
                              </m:e>
                              <m:sub>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sSup>
                              <m:sSupPr>
                                <m:ctrlPr>
                                  <a:rPr lang="en-US" sz="20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000" i="1">
                                        <a:solidFill>
                                          <a:prstClr val="black"/>
                                        </a:solidFill>
                                        <a:latin typeface="Cambria Math" panose="02040503050406030204" pitchFamily="18" charset="0"/>
                                        <a:cs typeface="Times New Roman" panose="02020603050405020304" pitchFamily="18" charset="0"/>
                                      </a:rPr>
                                    </m:ctrlPr>
                                  </m:dPr>
                                  <m:e>
                                    <m:sSub>
                                      <m:sSubPr>
                                        <m:ctrlPr>
                                          <a:rPr lang="en-US" sz="2000" i="1">
                                            <a:solidFill>
                                              <a:prstClr val="black"/>
                                            </a:solidFill>
                                            <a:latin typeface="Cambria Math" panose="02040503050406030204" pitchFamily="18" charset="0"/>
                                            <a:cs typeface="Times New Roman" panose="02020603050405020304" pitchFamily="18" charset="0"/>
                                          </a:rPr>
                                        </m:ctrlPr>
                                      </m:sSub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nary>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6" name="Retângulo 125">
                  <a:extLst>
                    <a:ext uri="{FF2B5EF4-FFF2-40B4-BE49-F238E27FC236}">
                      <a16:creationId xmlns:a16="http://schemas.microsoft.com/office/drawing/2014/main" id="{640F7DC2-61D4-48EA-91A9-76E96E327723}"/>
                    </a:ext>
                  </a:extLst>
                </p:cNvPr>
                <p:cNvSpPr>
                  <a:spLocks noRot="1" noChangeAspect="1" noMove="1" noResize="1" noEditPoints="1" noAdjustHandles="1" noChangeArrowheads="1" noChangeShapeType="1" noTextEdit="1"/>
                </p:cNvSpPr>
                <p:nvPr/>
              </p:nvSpPr>
              <p:spPr>
                <a:xfrm>
                  <a:off x="2884325" y="1188498"/>
                  <a:ext cx="2007408" cy="661335"/>
                </a:xfrm>
                <a:prstGeom prst="rect">
                  <a:avLst/>
                </a:prstGeom>
                <a:blipFill>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8725E28-0C56-44AE-8B8A-E239EA3AEE9E}"/>
                    </a:ext>
                  </a:extLst>
                </p:cNvPr>
                <p:cNvSpPr txBox="1"/>
                <p:nvPr/>
              </p:nvSpPr>
              <p:spPr>
                <a:xfrm>
                  <a:off x="2740501" y="2981158"/>
                  <a:ext cx="1766566" cy="65966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Times New Roman" panose="02020603050405020304" pitchFamily="18" charset="0"/>
                            <a:cs typeface="Times New Roman" panose="02020603050405020304" pitchFamily="18" charset="0"/>
                          </a:rPr>
                          <m:t>𝒫</m:t>
                        </m:r>
                        <m:r>
                          <a:rPr lang="en-US" sz="2000" i="1"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subSup"/>
                            <m:supHide m:val="on"/>
                            <m:ctrlPr>
                              <a:rPr lang="en-US" sz="2000" i="1" smtClean="0">
                                <a:solidFill>
                                  <a:prstClr val="black"/>
                                </a:solidFill>
                                <a:latin typeface="Cambria Math" panose="02040503050406030204" pitchFamily="18" charset="0"/>
                                <a:cs typeface="Times New Roman" panose="02020603050405020304" pitchFamily="18" charset="0"/>
                              </a:rPr>
                            </m:ctrlPr>
                          </m:naryPr>
                          <m:sub>
                            <m:r>
                              <m:rPr>
                                <m:brk m:alnAt="9"/>
                              </m:rPr>
                              <a:rPr lang="en-US" sz="2000" b="0" i="1" smtClean="0">
                                <a:solidFill>
                                  <a:prstClr val="black"/>
                                </a:solidFill>
                                <a:latin typeface="Cambria Math" panose="02040503050406030204" pitchFamily="18" charset="0"/>
                                <a:cs typeface="Times New Roman" panose="02020603050405020304" pitchFamily="18" charset="0"/>
                              </a:rPr>
                              <m:t>𝑘</m:t>
                            </m:r>
                          </m:sub>
                          <m:sup/>
                          <m:e>
                            <m:sSup>
                              <m:sSupPr>
                                <m:ctrlPr>
                                  <a:rPr lang="en-US" sz="20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000" i="1">
                                        <a:solidFill>
                                          <a:prstClr val="black"/>
                                        </a:solidFill>
                                        <a:latin typeface="Cambria Math" panose="02040503050406030204" pitchFamily="18" charset="0"/>
                                        <a:cs typeface="Times New Roman" panose="02020603050405020304" pitchFamily="18" charset="0"/>
                                      </a:rPr>
                                    </m:ctrlPr>
                                  </m:dPr>
                                  <m:e>
                                    <m:sSub>
                                      <m:sSubPr>
                                        <m:ctrlPr>
                                          <a:rPr lang="en-US" sz="2000" i="1">
                                            <a:solidFill>
                                              <a:prstClr val="black"/>
                                            </a:solidFill>
                                            <a:latin typeface="Cambria Math" panose="02040503050406030204" pitchFamily="18" charset="0"/>
                                            <a:cs typeface="Times New Roman" panose="02020603050405020304" pitchFamily="18" charset="0"/>
                                          </a:rPr>
                                        </m:ctrlPr>
                                      </m:sSub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nary>
                      </m:oMath>
                    </m:oMathPara>
                  </a14:m>
                  <a:endParaRPr lang="de-DE" sz="2000" dirty="0"/>
                </a:p>
              </p:txBody>
            </p:sp>
          </mc:Choice>
          <mc:Fallback xmlns="">
            <p:sp>
              <p:nvSpPr>
                <p:cNvPr id="8" name="TextBox 7">
                  <a:extLst>
                    <a:ext uri="{FF2B5EF4-FFF2-40B4-BE49-F238E27FC236}">
                      <a16:creationId xmlns:a16="http://schemas.microsoft.com/office/drawing/2014/main" id="{18725E28-0C56-44AE-8B8A-E239EA3AEE9E}"/>
                    </a:ext>
                  </a:extLst>
                </p:cNvPr>
                <p:cNvSpPr txBox="1">
                  <a:spLocks noRot="1" noChangeAspect="1" noMove="1" noResize="1" noEditPoints="1" noAdjustHandles="1" noChangeArrowheads="1" noChangeShapeType="1" noTextEdit="1"/>
                </p:cNvSpPr>
                <p:nvPr/>
              </p:nvSpPr>
              <p:spPr>
                <a:xfrm>
                  <a:off x="2740501" y="2981158"/>
                  <a:ext cx="1766566" cy="659668"/>
                </a:xfrm>
                <a:prstGeom prst="rect">
                  <a:avLst/>
                </a:prstGeom>
                <a:blipFill>
                  <a:blip r:embed="rId6"/>
                  <a:stretch>
                    <a:fillRect/>
                  </a:stretch>
                </a:blipFill>
              </p:spPr>
              <p:txBody>
                <a:bodyPr/>
                <a:lstStyle/>
                <a:p>
                  <a:r>
                    <a:rPr lang="de-DE">
                      <a:noFill/>
                    </a:rPr>
                    <a:t> </a:t>
                  </a:r>
                </a:p>
              </p:txBody>
            </p:sp>
          </mc:Fallback>
        </mc:AlternateContent>
        <p:sp>
          <p:nvSpPr>
            <p:cNvPr id="56" name="TextBox 55">
              <a:extLst>
                <a:ext uri="{FF2B5EF4-FFF2-40B4-BE49-F238E27FC236}">
                  <a16:creationId xmlns:a16="http://schemas.microsoft.com/office/drawing/2014/main" id="{26A4C448-1B02-496A-9E6E-0F49530725E5}"/>
                </a:ext>
              </a:extLst>
            </p:cNvPr>
            <p:cNvSpPr txBox="1"/>
            <p:nvPr/>
          </p:nvSpPr>
          <p:spPr>
            <a:xfrm>
              <a:off x="3249468" y="2099807"/>
              <a:ext cx="2817097" cy="646331"/>
            </a:xfrm>
            <a:prstGeom prst="rect">
              <a:avLst/>
            </a:prstGeom>
            <a:noFill/>
          </p:spPr>
          <p:txBody>
            <a:bodyPr wrap="square" rtlCol="0">
              <a:spAutoFit/>
            </a:bodyPr>
            <a:lstStyle/>
            <a:p>
              <a:pPr algn="ctr"/>
              <a:r>
                <a:rPr lang="en-US" dirty="0"/>
                <a:t>(playing the role of a thermodynamic volume )</a:t>
              </a:r>
              <a:endParaRPr lang="de-DE" dirty="0"/>
            </a:p>
          </p:txBody>
        </p:sp>
      </p:grpSp>
      <p:grpSp>
        <p:nvGrpSpPr>
          <p:cNvPr id="13" name="Group 12">
            <a:extLst>
              <a:ext uri="{FF2B5EF4-FFF2-40B4-BE49-F238E27FC236}">
                <a16:creationId xmlns:a16="http://schemas.microsoft.com/office/drawing/2014/main" id="{40E336D5-7281-4F7C-90E9-8B6176DD4BCB}"/>
              </a:ext>
            </a:extLst>
          </p:cNvPr>
          <p:cNvGrpSpPr/>
          <p:nvPr/>
        </p:nvGrpSpPr>
        <p:grpSpPr>
          <a:xfrm>
            <a:off x="-38510" y="3383888"/>
            <a:ext cx="4988816" cy="2487390"/>
            <a:chOff x="-38510" y="3383888"/>
            <a:chExt cx="4988816" cy="2487390"/>
          </a:xfrm>
        </p:grpSpPr>
        <p:sp>
          <p:nvSpPr>
            <p:cNvPr id="4" name="TextBox 3">
              <a:extLst>
                <a:ext uri="{FF2B5EF4-FFF2-40B4-BE49-F238E27FC236}">
                  <a16:creationId xmlns:a16="http://schemas.microsoft.com/office/drawing/2014/main" id="{ECA22A02-4A52-4923-817D-FA6E8182064E}"/>
                </a:ext>
              </a:extLst>
            </p:cNvPr>
            <p:cNvSpPr txBox="1"/>
            <p:nvPr/>
          </p:nvSpPr>
          <p:spPr>
            <a:xfrm>
              <a:off x="-38510" y="4855615"/>
              <a:ext cx="2116723" cy="1015663"/>
            </a:xfrm>
            <a:prstGeom prst="rect">
              <a:avLst/>
            </a:prstGeom>
            <a:noFill/>
          </p:spPr>
          <p:txBody>
            <a:bodyPr wrap="square" rtlCol="0">
              <a:spAutoFit/>
            </a:bodyPr>
            <a:lstStyle/>
            <a:p>
              <a:pPr algn="ctr"/>
              <a:r>
                <a:rPr lang="en-US" sz="2000" dirty="0"/>
                <a:t>Extensive variables are </a:t>
              </a:r>
              <a:r>
                <a:rPr lang="en-US" sz="2000" b="1" dirty="0"/>
                <a:t>initially</a:t>
              </a:r>
              <a:r>
                <a:rPr lang="en-US" sz="2000" dirty="0"/>
                <a:t> defined</a:t>
              </a:r>
              <a:endParaRPr lang="de-DE" sz="2000" dirty="0"/>
            </a:p>
          </p:txBody>
        </p:sp>
        <p:sp>
          <p:nvSpPr>
            <p:cNvPr id="82" name="Left Brace 81">
              <a:extLst>
                <a:ext uri="{FF2B5EF4-FFF2-40B4-BE49-F238E27FC236}">
                  <a16:creationId xmlns:a16="http://schemas.microsoft.com/office/drawing/2014/main" id="{12739264-4B2A-4481-83D6-EA03658F03D8}"/>
                </a:ext>
              </a:extLst>
            </p:cNvPr>
            <p:cNvSpPr/>
            <p:nvPr/>
          </p:nvSpPr>
          <p:spPr>
            <a:xfrm rot="16200000">
              <a:off x="1322643" y="2156395"/>
              <a:ext cx="2400169" cy="4855156"/>
            </a:xfrm>
            <a:custGeom>
              <a:avLst/>
              <a:gdLst>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7" fmla="*/ 932329 w 932329"/>
                <a:gd name="connsiteY7" fmla="*/ 4539397 h 4539397"/>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161364 w 1093694"/>
                <a:gd name="connsiteY3" fmla="*/ 3470959 h 4539397"/>
                <a:gd name="connsiteX4" fmla="*/ 627529 w 1093694"/>
                <a:gd name="connsiteY4" fmla="*/ 3393268 h 4539397"/>
                <a:gd name="connsiteX5" fmla="*/ 627529 w 1093694"/>
                <a:gd name="connsiteY5" fmla="*/ 77691 h 4539397"/>
                <a:gd name="connsiteX6" fmla="*/ 1093694 w 1093694"/>
                <a:gd name="connsiteY6" fmla="*/ 0 h 4539397"/>
                <a:gd name="connsiteX7" fmla="*/ 1093693 w 1093694"/>
                <a:gd name="connsiteY7" fmla="*/ 4539397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0 w 1093694"/>
                <a:gd name="connsiteY3" fmla="*/ 3820582 h 4539397"/>
                <a:gd name="connsiteX4" fmla="*/ 627529 w 1093694"/>
                <a:gd name="connsiteY4" fmla="*/ 3393268 h 4539397"/>
                <a:gd name="connsiteX5" fmla="*/ 627529 w 1093694"/>
                <a:gd name="connsiteY5" fmla="*/ 77691 h 4539397"/>
                <a:gd name="connsiteX6" fmla="*/ 1093694 w 1093694"/>
                <a:gd name="connsiteY6" fmla="*/ 0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74981 w 1107311"/>
                <a:gd name="connsiteY3" fmla="*/ 3470959 h 4539397"/>
                <a:gd name="connsiteX4" fmla="*/ 641146 w 1107311"/>
                <a:gd name="connsiteY4" fmla="*/ 3393268 h 4539397"/>
                <a:gd name="connsiteX5" fmla="*/ 641146 w 1107311"/>
                <a:gd name="connsiteY5" fmla="*/ 77691 h 4539397"/>
                <a:gd name="connsiteX6" fmla="*/ 1107311 w 1107311"/>
                <a:gd name="connsiteY6" fmla="*/ 0 h 4539397"/>
                <a:gd name="connsiteX7" fmla="*/ 1107310 w 1107311"/>
                <a:gd name="connsiteY7" fmla="*/ 4539397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3617 w 1107311"/>
                <a:gd name="connsiteY3" fmla="*/ 3820582 h 4539397"/>
                <a:gd name="connsiteX4" fmla="*/ 641146 w 1107311"/>
                <a:gd name="connsiteY4" fmla="*/ 3393268 h 4539397"/>
                <a:gd name="connsiteX5" fmla="*/ 641146 w 1107311"/>
                <a:gd name="connsiteY5" fmla="*/ 77691 h 4539397"/>
                <a:gd name="connsiteX6" fmla="*/ 1107311 w 1107311"/>
                <a:gd name="connsiteY6" fmla="*/ 0 h 4539397"/>
                <a:gd name="connsiteX0" fmla="*/ 1094058 w 1094059"/>
                <a:gd name="connsiteY0" fmla="*/ 4539397 h 4543780"/>
                <a:gd name="connsiteX1" fmla="*/ 627893 w 1094059"/>
                <a:gd name="connsiteY1" fmla="*/ 4461706 h 4543780"/>
                <a:gd name="connsiteX2" fmla="*/ 627894 w 1094059"/>
                <a:gd name="connsiteY2" fmla="*/ 3548650 h 4543780"/>
                <a:gd name="connsiteX3" fmla="*/ 161729 w 1094059"/>
                <a:gd name="connsiteY3" fmla="*/ 3470959 h 4543780"/>
                <a:gd name="connsiteX4" fmla="*/ 627894 w 1094059"/>
                <a:gd name="connsiteY4" fmla="*/ 3393268 h 4543780"/>
                <a:gd name="connsiteX5" fmla="*/ 627894 w 1094059"/>
                <a:gd name="connsiteY5" fmla="*/ 77691 h 4543780"/>
                <a:gd name="connsiteX6" fmla="*/ 1094059 w 1094059"/>
                <a:gd name="connsiteY6" fmla="*/ 0 h 4543780"/>
                <a:gd name="connsiteX7" fmla="*/ 1094058 w 1094059"/>
                <a:gd name="connsiteY7" fmla="*/ 4539397 h 4543780"/>
                <a:gd name="connsiteX0" fmla="*/ 1094058 w 1094059"/>
                <a:gd name="connsiteY0" fmla="*/ 4539397 h 4543780"/>
                <a:gd name="connsiteX1" fmla="*/ 627893 w 1094059"/>
                <a:gd name="connsiteY1" fmla="*/ 4461706 h 4543780"/>
                <a:gd name="connsiteX2" fmla="*/ 538247 w 1094059"/>
                <a:gd name="connsiteY2" fmla="*/ 3880344 h 4543780"/>
                <a:gd name="connsiteX3" fmla="*/ 365 w 1094059"/>
                <a:gd name="connsiteY3" fmla="*/ 3820582 h 4543780"/>
                <a:gd name="connsiteX4" fmla="*/ 627894 w 1094059"/>
                <a:gd name="connsiteY4" fmla="*/ 3393268 h 4543780"/>
                <a:gd name="connsiteX5" fmla="*/ 627894 w 1094059"/>
                <a:gd name="connsiteY5" fmla="*/ 77691 h 4543780"/>
                <a:gd name="connsiteX6" fmla="*/ 1094059 w 1094059"/>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15484 w 1147814"/>
                <a:gd name="connsiteY3" fmla="*/ 3470959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24449 w 1147814"/>
                <a:gd name="connsiteY3" fmla="*/ 3614394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255058 w 1255059"/>
                <a:gd name="connsiteY0" fmla="*/ 4539397 h 4543780"/>
                <a:gd name="connsiteX1" fmla="*/ 788893 w 1255059"/>
                <a:gd name="connsiteY1" fmla="*/ 4461706 h 4543780"/>
                <a:gd name="connsiteX2" fmla="*/ 788894 w 1255059"/>
                <a:gd name="connsiteY2" fmla="*/ 3548650 h 4543780"/>
                <a:gd name="connsiteX3" fmla="*/ 0 w 1255059"/>
                <a:gd name="connsiteY3" fmla="*/ 3237877 h 4543780"/>
                <a:gd name="connsiteX4" fmla="*/ 788894 w 1255059"/>
                <a:gd name="connsiteY4" fmla="*/ 3393268 h 4543780"/>
                <a:gd name="connsiteX5" fmla="*/ 788894 w 1255059"/>
                <a:gd name="connsiteY5" fmla="*/ 77691 h 4543780"/>
                <a:gd name="connsiteX6" fmla="*/ 1255059 w 1255059"/>
                <a:gd name="connsiteY6" fmla="*/ 0 h 4543780"/>
                <a:gd name="connsiteX7" fmla="*/ 1255058 w 1255059"/>
                <a:gd name="connsiteY7" fmla="*/ 4539397 h 4543780"/>
                <a:gd name="connsiteX0" fmla="*/ 1255058 w 1255059"/>
                <a:gd name="connsiteY0" fmla="*/ 4539397 h 4543780"/>
                <a:gd name="connsiteX1" fmla="*/ 788893 w 1255059"/>
                <a:gd name="connsiteY1" fmla="*/ 4461706 h 4543780"/>
                <a:gd name="connsiteX2" fmla="*/ 699247 w 1255059"/>
                <a:gd name="connsiteY2" fmla="*/ 3880344 h 4543780"/>
                <a:gd name="connsiteX3" fmla="*/ 107577 w 1255059"/>
                <a:gd name="connsiteY3" fmla="*/ 3990914 h 4543780"/>
                <a:gd name="connsiteX4" fmla="*/ 788894 w 1255059"/>
                <a:gd name="connsiteY4" fmla="*/ 3393268 h 4543780"/>
                <a:gd name="connsiteX5" fmla="*/ 788894 w 1255059"/>
                <a:gd name="connsiteY5" fmla="*/ 77691 h 4543780"/>
                <a:gd name="connsiteX6" fmla="*/ 1255059 w 1255059"/>
                <a:gd name="connsiteY6" fmla="*/ 0 h 4543780"/>
                <a:gd name="connsiteX0" fmla="*/ 1299882 w 1299883"/>
                <a:gd name="connsiteY0" fmla="*/ 4539397 h 4543780"/>
                <a:gd name="connsiteX1" fmla="*/ 833717 w 1299883"/>
                <a:gd name="connsiteY1" fmla="*/ 4461706 h 4543780"/>
                <a:gd name="connsiteX2" fmla="*/ 833718 w 1299883"/>
                <a:gd name="connsiteY2" fmla="*/ 3548650 h 4543780"/>
                <a:gd name="connsiteX3" fmla="*/ 0 w 1299883"/>
                <a:gd name="connsiteY3" fmla="*/ 3650257 h 4543780"/>
                <a:gd name="connsiteX4" fmla="*/ 833718 w 1299883"/>
                <a:gd name="connsiteY4" fmla="*/ 3393268 h 4543780"/>
                <a:gd name="connsiteX5" fmla="*/ 833718 w 1299883"/>
                <a:gd name="connsiteY5" fmla="*/ 77691 h 4543780"/>
                <a:gd name="connsiteX6" fmla="*/ 1299883 w 1299883"/>
                <a:gd name="connsiteY6" fmla="*/ 0 h 4543780"/>
                <a:gd name="connsiteX7" fmla="*/ 1299882 w 1299883"/>
                <a:gd name="connsiteY7" fmla="*/ 4539397 h 4543780"/>
                <a:gd name="connsiteX0" fmla="*/ 1299882 w 1299883"/>
                <a:gd name="connsiteY0" fmla="*/ 4539397 h 4543780"/>
                <a:gd name="connsiteX1" fmla="*/ 833717 w 1299883"/>
                <a:gd name="connsiteY1" fmla="*/ 4461706 h 4543780"/>
                <a:gd name="connsiteX2" fmla="*/ 744071 w 1299883"/>
                <a:gd name="connsiteY2" fmla="*/ 3880344 h 4543780"/>
                <a:gd name="connsiteX3" fmla="*/ 152401 w 1299883"/>
                <a:gd name="connsiteY3" fmla="*/ 3990914 h 4543780"/>
                <a:gd name="connsiteX4" fmla="*/ 833718 w 1299883"/>
                <a:gd name="connsiteY4" fmla="*/ 3393268 h 4543780"/>
                <a:gd name="connsiteX5" fmla="*/ 833718 w 1299883"/>
                <a:gd name="connsiteY5" fmla="*/ 77691 h 4543780"/>
                <a:gd name="connsiteX6" fmla="*/ 1299883 w 1299883"/>
                <a:gd name="connsiteY6" fmla="*/ 0 h 454378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399091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406263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249835 h 4541400"/>
                <a:gd name="connsiteX5" fmla="*/ 833718 w 1299883"/>
                <a:gd name="connsiteY5" fmla="*/ 77691 h 4541400"/>
                <a:gd name="connsiteX6" fmla="*/ 1299883 w 1299883"/>
                <a:gd name="connsiteY6" fmla="*/ 0 h 4541400"/>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0978"/>
                <a:gd name="connsiteX1" fmla="*/ 833717 w 1299883"/>
                <a:gd name="connsiteY1" fmla="*/ 4461706 h 4540978"/>
                <a:gd name="connsiteX2" fmla="*/ 833718 w 1299883"/>
                <a:gd name="connsiteY2" fmla="*/ 3548650 h 4540978"/>
                <a:gd name="connsiteX3" fmla="*/ 0 w 1299883"/>
                <a:gd name="connsiteY3" fmla="*/ 3650257 h 4540978"/>
                <a:gd name="connsiteX4" fmla="*/ 833718 w 1299883"/>
                <a:gd name="connsiteY4" fmla="*/ 3393268 h 4540978"/>
                <a:gd name="connsiteX5" fmla="*/ 833718 w 1299883"/>
                <a:gd name="connsiteY5" fmla="*/ 77691 h 4540978"/>
                <a:gd name="connsiteX6" fmla="*/ 1299883 w 1299883"/>
                <a:gd name="connsiteY6" fmla="*/ 0 h 4540978"/>
                <a:gd name="connsiteX7" fmla="*/ 1299882 w 1299883"/>
                <a:gd name="connsiteY7" fmla="*/ 4539397 h 4540978"/>
                <a:gd name="connsiteX0" fmla="*/ 1299882 w 1299883"/>
                <a:gd name="connsiteY0" fmla="*/ 4539397 h 4540978"/>
                <a:gd name="connsiteX1" fmla="*/ 878541 w 1299883"/>
                <a:gd name="connsiteY1" fmla="*/ 4443779 h 4540978"/>
                <a:gd name="connsiteX2" fmla="*/ 770965 w 1299883"/>
                <a:gd name="connsiteY2" fmla="*/ 3835527 h 4540978"/>
                <a:gd name="connsiteX3" fmla="*/ 143437 w 1299883"/>
                <a:gd name="connsiteY3" fmla="*/ 4134355 h 4540978"/>
                <a:gd name="connsiteX4" fmla="*/ 833718 w 1299883"/>
                <a:gd name="connsiteY4" fmla="*/ 3249835 h 4540978"/>
                <a:gd name="connsiteX5" fmla="*/ 833718 w 1299883"/>
                <a:gd name="connsiteY5" fmla="*/ 77691 h 4540978"/>
                <a:gd name="connsiteX6" fmla="*/ 1299883 w 1299883"/>
                <a:gd name="connsiteY6" fmla="*/ 0 h 4540978"/>
                <a:gd name="connsiteX0" fmla="*/ 1299882 w 1380565"/>
                <a:gd name="connsiteY0" fmla="*/ 4620079 h 4621660"/>
                <a:gd name="connsiteX1" fmla="*/ 833717 w 1380565"/>
                <a:gd name="connsiteY1" fmla="*/ 4542388 h 4621660"/>
                <a:gd name="connsiteX2" fmla="*/ 833718 w 1380565"/>
                <a:gd name="connsiteY2" fmla="*/ 3629332 h 4621660"/>
                <a:gd name="connsiteX3" fmla="*/ 0 w 1380565"/>
                <a:gd name="connsiteY3" fmla="*/ 3730939 h 4621660"/>
                <a:gd name="connsiteX4" fmla="*/ 833718 w 1380565"/>
                <a:gd name="connsiteY4" fmla="*/ 3473950 h 4621660"/>
                <a:gd name="connsiteX5" fmla="*/ 833718 w 1380565"/>
                <a:gd name="connsiteY5" fmla="*/ 158373 h 4621660"/>
                <a:gd name="connsiteX6" fmla="*/ 1299883 w 1380565"/>
                <a:gd name="connsiteY6" fmla="*/ 80682 h 4621660"/>
                <a:gd name="connsiteX7" fmla="*/ 1299882 w 1380565"/>
                <a:gd name="connsiteY7" fmla="*/ 4620079 h 4621660"/>
                <a:gd name="connsiteX0" fmla="*/ 1299882 w 1380565"/>
                <a:gd name="connsiteY0" fmla="*/ 4620079 h 4621660"/>
                <a:gd name="connsiteX1" fmla="*/ 878541 w 1380565"/>
                <a:gd name="connsiteY1" fmla="*/ 4524461 h 4621660"/>
                <a:gd name="connsiteX2" fmla="*/ 770965 w 1380565"/>
                <a:gd name="connsiteY2" fmla="*/ 3916209 h 4621660"/>
                <a:gd name="connsiteX3" fmla="*/ 143437 w 1380565"/>
                <a:gd name="connsiteY3" fmla="*/ 4215037 h 4621660"/>
                <a:gd name="connsiteX4" fmla="*/ 833718 w 1380565"/>
                <a:gd name="connsiteY4" fmla="*/ 3330517 h 4621660"/>
                <a:gd name="connsiteX5" fmla="*/ 833718 w 1380565"/>
                <a:gd name="connsiteY5" fmla="*/ 158373 h 4621660"/>
                <a:gd name="connsiteX6" fmla="*/ 1380565 w 1380565"/>
                <a:gd name="connsiteY6" fmla="*/ 0 h 4621660"/>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158373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833718 w 1380565"/>
                <a:gd name="connsiteY5" fmla="*/ 372438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2358281 w 2438964"/>
                <a:gd name="connsiteY0" fmla="*/ 4620079 h 4790411"/>
                <a:gd name="connsiteX1" fmla="*/ 1892116 w 2438964"/>
                <a:gd name="connsiteY1" fmla="*/ 4542388 h 4790411"/>
                <a:gd name="connsiteX2" fmla="*/ 1892117 w 2438964"/>
                <a:gd name="connsiteY2" fmla="*/ 3629332 h 4790411"/>
                <a:gd name="connsiteX3" fmla="*/ 1058399 w 2438964"/>
                <a:gd name="connsiteY3" fmla="*/ 3730939 h 4790411"/>
                <a:gd name="connsiteX4" fmla="*/ 1892117 w 2438964"/>
                <a:gd name="connsiteY4" fmla="*/ 3473950 h 4790411"/>
                <a:gd name="connsiteX5" fmla="*/ 1999693 w 2438964"/>
                <a:gd name="connsiteY5" fmla="*/ 319738 h 4790411"/>
                <a:gd name="connsiteX6" fmla="*/ 2358282 w 2438964"/>
                <a:gd name="connsiteY6" fmla="*/ 80682 h 4790411"/>
                <a:gd name="connsiteX7" fmla="*/ 2358281 w 2438964"/>
                <a:gd name="connsiteY7" fmla="*/ 4620079 h 4790411"/>
                <a:gd name="connsiteX0" fmla="*/ 2385175 w 2438964"/>
                <a:gd name="connsiteY0" fmla="*/ 4790411 h 4790411"/>
                <a:gd name="connsiteX1" fmla="*/ 1936940 w 2438964"/>
                <a:gd name="connsiteY1" fmla="*/ 4524461 h 4790411"/>
                <a:gd name="connsiteX2" fmla="*/ 1829364 w 2438964"/>
                <a:gd name="connsiteY2" fmla="*/ 3916209 h 4790411"/>
                <a:gd name="connsiteX3" fmla="*/ 53 w 2438964"/>
                <a:gd name="connsiteY3" fmla="*/ 2098854 h 4790411"/>
                <a:gd name="connsiteX4" fmla="*/ 1892117 w 2438964"/>
                <a:gd name="connsiteY4" fmla="*/ 3330517 h 4790411"/>
                <a:gd name="connsiteX5" fmla="*/ 1945905 w 2438964"/>
                <a:gd name="connsiteY5" fmla="*/ 292844 h 4790411"/>
                <a:gd name="connsiteX6" fmla="*/ 2438964 w 2438964"/>
                <a:gd name="connsiteY6" fmla="*/ 0 h 4790411"/>
                <a:gd name="connsiteX0" fmla="*/ 2358239 w 2438922"/>
                <a:gd name="connsiteY0" fmla="*/ 4620079 h 4790411"/>
                <a:gd name="connsiteX1" fmla="*/ 1892074 w 2438922"/>
                <a:gd name="connsiteY1" fmla="*/ 4542388 h 4790411"/>
                <a:gd name="connsiteX2" fmla="*/ 1892075 w 2438922"/>
                <a:gd name="connsiteY2" fmla="*/ 3629332 h 4790411"/>
                <a:gd name="connsiteX3" fmla="*/ 1058357 w 2438922"/>
                <a:gd name="connsiteY3" fmla="*/ 3730939 h 4790411"/>
                <a:gd name="connsiteX4" fmla="*/ 1892075 w 2438922"/>
                <a:gd name="connsiteY4" fmla="*/ 3473950 h 4790411"/>
                <a:gd name="connsiteX5" fmla="*/ 1999651 w 2438922"/>
                <a:gd name="connsiteY5" fmla="*/ 319738 h 4790411"/>
                <a:gd name="connsiteX6" fmla="*/ 2358240 w 2438922"/>
                <a:gd name="connsiteY6" fmla="*/ 80682 h 4790411"/>
                <a:gd name="connsiteX7" fmla="*/ 2358239 w 2438922"/>
                <a:gd name="connsiteY7" fmla="*/ 4620079 h 4790411"/>
                <a:gd name="connsiteX0" fmla="*/ 2385133 w 2438922"/>
                <a:gd name="connsiteY0" fmla="*/ 4790411 h 4790411"/>
                <a:gd name="connsiteX1" fmla="*/ 1936898 w 2438922"/>
                <a:gd name="connsiteY1" fmla="*/ 4524461 h 4790411"/>
                <a:gd name="connsiteX2" fmla="*/ 1829322 w 2438922"/>
                <a:gd name="connsiteY2" fmla="*/ 3916209 h 4790411"/>
                <a:gd name="connsiteX3" fmla="*/ 11 w 2438922"/>
                <a:gd name="connsiteY3" fmla="*/ 2098854 h 4790411"/>
                <a:gd name="connsiteX4" fmla="*/ 1857237 w 2438922"/>
                <a:gd name="connsiteY4" fmla="*/ 1754265 h 4790411"/>
                <a:gd name="connsiteX5" fmla="*/ 1945863 w 2438922"/>
                <a:gd name="connsiteY5" fmla="*/ 292844 h 4790411"/>
                <a:gd name="connsiteX6" fmla="*/ 2438922 w 2438922"/>
                <a:gd name="connsiteY6" fmla="*/ 0 h 4790411"/>
                <a:gd name="connsiteX0" fmla="*/ 2358242 w 2438925"/>
                <a:gd name="connsiteY0" fmla="*/ 4620079 h 4814036"/>
                <a:gd name="connsiteX1" fmla="*/ 1892077 w 2438925"/>
                <a:gd name="connsiteY1" fmla="*/ 4542388 h 4814036"/>
                <a:gd name="connsiteX2" fmla="*/ 1892078 w 2438925"/>
                <a:gd name="connsiteY2" fmla="*/ 3629332 h 4814036"/>
                <a:gd name="connsiteX3" fmla="*/ 1058360 w 2438925"/>
                <a:gd name="connsiteY3" fmla="*/ 3730939 h 4814036"/>
                <a:gd name="connsiteX4" fmla="*/ 1892078 w 2438925"/>
                <a:gd name="connsiteY4" fmla="*/ 3473950 h 4814036"/>
                <a:gd name="connsiteX5" fmla="*/ 1999654 w 2438925"/>
                <a:gd name="connsiteY5" fmla="*/ 319738 h 4814036"/>
                <a:gd name="connsiteX6" fmla="*/ 2358243 w 2438925"/>
                <a:gd name="connsiteY6" fmla="*/ 80682 h 4814036"/>
                <a:gd name="connsiteX7" fmla="*/ 2358242 w 2438925"/>
                <a:gd name="connsiteY7" fmla="*/ 4620079 h 4814036"/>
                <a:gd name="connsiteX0" fmla="*/ 2385136 w 2438925"/>
                <a:gd name="connsiteY0" fmla="*/ 4790411 h 4814036"/>
                <a:gd name="connsiteX1" fmla="*/ 1936901 w 2438925"/>
                <a:gd name="connsiteY1" fmla="*/ 4524461 h 4814036"/>
                <a:gd name="connsiteX2" fmla="*/ 1890285 w 2438925"/>
                <a:gd name="connsiteY2" fmla="*/ 2348666 h 4814036"/>
                <a:gd name="connsiteX3" fmla="*/ 14 w 2438925"/>
                <a:gd name="connsiteY3" fmla="*/ 2098854 h 4814036"/>
                <a:gd name="connsiteX4" fmla="*/ 1857240 w 2438925"/>
                <a:gd name="connsiteY4" fmla="*/ 1754265 h 4814036"/>
                <a:gd name="connsiteX5" fmla="*/ 1945866 w 2438925"/>
                <a:gd name="connsiteY5" fmla="*/ 292844 h 4814036"/>
                <a:gd name="connsiteX6" fmla="*/ 2438925 w 2438925"/>
                <a:gd name="connsiteY6" fmla="*/ 0 h 4814036"/>
                <a:gd name="connsiteX0" fmla="*/ 2323410 w 2404093"/>
                <a:gd name="connsiteY0" fmla="*/ 4620079 h 4814036"/>
                <a:gd name="connsiteX1" fmla="*/ 1857245 w 2404093"/>
                <a:gd name="connsiteY1" fmla="*/ 4542388 h 4814036"/>
                <a:gd name="connsiteX2" fmla="*/ 1857246 w 2404093"/>
                <a:gd name="connsiteY2" fmla="*/ 3629332 h 4814036"/>
                <a:gd name="connsiteX3" fmla="*/ 1023528 w 2404093"/>
                <a:gd name="connsiteY3" fmla="*/ 3730939 h 4814036"/>
                <a:gd name="connsiteX4" fmla="*/ 1857246 w 2404093"/>
                <a:gd name="connsiteY4" fmla="*/ 3473950 h 4814036"/>
                <a:gd name="connsiteX5" fmla="*/ 1964822 w 2404093"/>
                <a:gd name="connsiteY5" fmla="*/ 319738 h 4814036"/>
                <a:gd name="connsiteX6" fmla="*/ 2323411 w 2404093"/>
                <a:gd name="connsiteY6" fmla="*/ 80682 h 4814036"/>
                <a:gd name="connsiteX7" fmla="*/ 2323410 w 2404093"/>
                <a:gd name="connsiteY7" fmla="*/ 4620079 h 4814036"/>
                <a:gd name="connsiteX0" fmla="*/ 2350304 w 2404093"/>
                <a:gd name="connsiteY0" fmla="*/ 4790411 h 4814036"/>
                <a:gd name="connsiteX1" fmla="*/ 1902069 w 2404093"/>
                <a:gd name="connsiteY1" fmla="*/ 4524461 h 4814036"/>
                <a:gd name="connsiteX2" fmla="*/ 1855453 w 2404093"/>
                <a:gd name="connsiteY2" fmla="*/ 2348666 h 4814036"/>
                <a:gd name="connsiteX3" fmla="*/ 16 w 2404093"/>
                <a:gd name="connsiteY3" fmla="*/ 2185943 h 4814036"/>
                <a:gd name="connsiteX4" fmla="*/ 1822408 w 2404093"/>
                <a:gd name="connsiteY4" fmla="*/ 1754265 h 4814036"/>
                <a:gd name="connsiteX5" fmla="*/ 1911034 w 2404093"/>
                <a:gd name="connsiteY5" fmla="*/ 292844 h 4814036"/>
                <a:gd name="connsiteX6" fmla="*/ 2404093 w 2404093"/>
                <a:gd name="connsiteY6" fmla="*/ 0 h 4814036"/>
                <a:gd name="connsiteX0" fmla="*/ 2346097 w 2426780"/>
                <a:gd name="connsiteY0" fmla="*/ 4620079 h 4814036"/>
                <a:gd name="connsiteX1" fmla="*/ 1879932 w 2426780"/>
                <a:gd name="connsiteY1" fmla="*/ 4542388 h 4814036"/>
                <a:gd name="connsiteX2" fmla="*/ 1879933 w 2426780"/>
                <a:gd name="connsiteY2" fmla="*/ 3629332 h 4814036"/>
                <a:gd name="connsiteX3" fmla="*/ 1046215 w 2426780"/>
                <a:gd name="connsiteY3" fmla="*/ 3730939 h 4814036"/>
                <a:gd name="connsiteX4" fmla="*/ 1879933 w 2426780"/>
                <a:gd name="connsiteY4" fmla="*/ 3473950 h 4814036"/>
                <a:gd name="connsiteX5" fmla="*/ 1987509 w 2426780"/>
                <a:gd name="connsiteY5" fmla="*/ 319738 h 4814036"/>
                <a:gd name="connsiteX6" fmla="*/ 2346098 w 2426780"/>
                <a:gd name="connsiteY6" fmla="*/ 80682 h 4814036"/>
                <a:gd name="connsiteX7" fmla="*/ 2346097 w 2426780"/>
                <a:gd name="connsiteY7" fmla="*/ 4620079 h 4814036"/>
                <a:gd name="connsiteX0" fmla="*/ 2372991 w 2426780"/>
                <a:gd name="connsiteY0" fmla="*/ 4790411 h 4814036"/>
                <a:gd name="connsiteX1" fmla="*/ 1924756 w 2426780"/>
                <a:gd name="connsiteY1" fmla="*/ 4524461 h 4814036"/>
                <a:gd name="connsiteX2" fmla="*/ 1878140 w 2426780"/>
                <a:gd name="connsiteY2" fmla="*/ 2348666 h 4814036"/>
                <a:gd name="connsiteX3" fmla="*/ 22703 w 2426780"/>
                <a:gd name="connsiteY3" fmla="*/ 2185943 h 4814036"/>
                <a:gd name="connsiteX4" fmla="*/ 1845095 w 2426780"/>
                <a:gd name="connsiteY4" fmla="*/ 1754265 h 4814036"/>
                <a:gd name="connsiteX5" fmla="*/ 1933721 w 2426780"/>
                <a:gd name="connsiteY5" fmla="*/ 292844 h 4814036"/>
                <a:gd name="connsiteX6" fmla="*/ 2426780 w 2426780"/>
                <a:gd name="connsiteY6" fmla="*/ 0 h 4814036"/>
                <a:gd name="connsiteX0" fmla="*/ 2323706 w 2404389"/>
                <a:gd name="connsiteY0" fmla="*/ 4620079 h 4814036"/>
                <a:gd name="connsiteX1" fmla="*/ 1857541 w 2404389"/>
                <a:gd name="connsiteY1" fmla="*/ 4542388 h 4814036"/>
                <a:gd name="connsiteX2" fmla="*/ 1857542 w 2404389"/>
                <a:gd name="connsiteY2" fmla="*/ 3629332 h 4814036"/>
                <a:gd name="connsiteX3" fmla="*/ 1023824 w 2404389"/>
                <a:gd name="connsiteY3" fmla="*/ 3730939 h 4814036"/>
                <a:gd name="connsiteX4" fmla="*/ 1857542 w 2404389"/>
                <a:gd name="connsiteY4" fmla="*/ 3473950 h 4814036"/>
                <a:gd name="connsiteX5" fmla="*/ 1965118 w 2404389"/>
                <a:gd name="connsiteY5" fmla="*/ 319738 h 4814036"/>
                <a:gd name="connsiteX6" fmla="*/ 2323707 w 2404389"/>
                <a:gd name="connsiteY6" fmla="*/ 80682 h 4814036"/>
                <a:gd name="connsiteX7" fmla="*/ 2323706 w 2404389"/>
                <a:gd name="connsiteY7" fmla="*/ 4620079 h 4814036"/>
                <a:gd name="connsiteX0" fmla="*/ 2350600 w 2404389"/>
                <a:gd name="connsiteY0" fmla="*/ 4790411 h 4814036"/>
                <a:gd name="connsiteX1" fmla="*/ 1902365 w 2404389"/>
                <a:gd name="connsiteY1" fmla="*/ 4524461 h 4814036"/>
                <a:gd name="connsiteX2" fmla="*/ 1855749 w 2404389"/>
                <a:gd name="connsiteY2" fmla="*/ 2348666 h 4814036"/>
                <a:gd name="connsiteX3" fmla="*/ 312 w 2404389"/>
                <a:gd name="connsiteY3" fmla="*/ 2185943 h 4814036"/>
                <a:gd name="connsiteX4" fmla="*/ 1709492 w 2404389"/>
                <a:gd name="connsiteY4" fmla="*/ 1414631 h 4814036"/>
                <a:gd name="connsiteX5" fmla="*/ 1911330 w 2404389"/>
                <a:gd name="connsiteY5" fmla="*/ 292844 h 4814036"/>
                <a:gd name="connsiteX6" fmla="*/ 2404389 w 2404389"/>
                <a:gd name="connsiteY6" fmla="*/ 0 h 4814036"/>
                <a:gd name="connsiteX0" fmla="*/ 2323411 w 2404094"/>
                <a:gd name="connsiteY0" fmla="*/ 4620079 h 4833764"/>
                <a:gd name="connsiteX1" fmla="*/ 1857246 w 2404094"/>
                <a:gd name="connsiteY1" fmla="*/ 4542388 h 4833764"/>
                <a:gd name="connsiteX2" fmla="*/ 1857247 w 2404094"/>
                <a:gd name="connsiteY2" fmla="*/ 3629332 h 4833764"/>
                <a:gd name="connsiteX3" fmla="*/ 1023529 w 2404094"/>
                <a:gd name="connsiteY3" fmla="*/ 3730939 h 4833764"/>
                <a:gd name="connsiteX4" fmla="*/ 1857247 w 2404094"/>
                <a:gd name="connsiteY4" fmla="*/ 3473950 h 4833764"/>
                <a:gd name="connsiteX5" fmla="*/ 1964823 w 2404094"/>
                <a:gd name="connsiteY5" fmla="*/ 319738 h 4833764"/>
                <a:gd name="connsiteX6" fmla="*/ 2323412 w 2404094"/>
                <a:gd name="connsiteY6" fmla="*/ 80682 h 4833764"/>
                <a:gd name="connsiteX7" fmla="*/ 2323411 w 2404094"/>
                <a:gd name="connsiteY7" fmla="*/ 4620079 h 4833764"/>
                <a:gd name="connsiteX0" fmla="*/ 2350305 w 2404094"/>
                <a:gd name="connsiteY0" fmla="*/ 4790411 h 4833764"/>
                <a:gd name="connsiteX1" fmla="*/ 1902070 w 2404094"/>
                <a:gd name="connsiteY1" fmla="*/ 4524461 h 4833764"/>
                <a:gd name="connsiteX2" fmla="*/ 1742243 w 2404094"/>
                <a:gd name="connsiteY2" fmla="*/ 1982906 h 4833764"/>
                <a:gd name="connsiteX3" fmla="*/ 17 w 2404094"/>
                <a:gd name="connsiteY3" fmla="*/ 2185943 h 4833764"/>
                <a:gd name="connsiteX4" fmla="*/ 1709197 w 2404094"/>
                <a:gd name="connsiteY4" fmla="*/ 1414631 h 4833764"/>
                <a:gd name="connsiteX5" fmla="*/ 1911035 w 2404094"/>
                <a:gd name="connsiteY5" fmla="*/ 292844 h 4833764"/>
                <a:gd name="connsiteX6" fmla="*/ 2404094 w 2404094"/>
                <a:gd name="connsiteY6" fmla="*/ 0 h 4833764"/>
                <a:gd name="connsiteX0" fmla="*/ 2323775 w 2404458"/>
                <a:gd name="connsiteY0" fmla="*/ 4620079 h 4833764"/>
                <a:gd name="connsiteX1" fmla="*/ 1857610 w 2404458"/>
                <a:gd name="connsiteY1" fmla="*/ 4542388 h 4833764"/>
                <a:gd name="connsiteX2" fmla="*/ 1857611 w 2404458"/>
                <a:gd name="connsiteY2" fmla="*/ 3629332 h 4833764"/>
                <a:gd name="connsiteX3" fmla="*/ 1023893 w 2404458"/>
                <a:gd name="connsiteY3" fmla="*/ 3730939 h 4833764"/>
                <a:gd name="connsiteX4" fmla="*/ 1857611 w 2404458"/>
                <a:gd name="connsiteY4" fmla="*/ 3473950 h 4833764"/>
                <a:gd name="connsiteX5" fmla="*/ 1965187 w 2404458"/>
                <a:gd name="connsiteY5" fmla="*/ 319738 h 4833764"/>
                <a:gd name="connsiteX6" fmla="*/ 2323776 w 2404458"/>
                <a:gd name="connsiteY6" fmla="*/ 80682 h 4833764"/>
                <a:gd name="connsiteX7" fmla="*/ 2323775 w 2404458"/>
                <a:gd name="connsiteY7" fmla="*/ 4620079 h 4833764"/>
                <a:gd name="connsiteX0" fmla="*/ 2350669 w 2404458"/>
                <a:gd name="connsiteY0" fmla="*/ 4790411 h 4833764"/>
                <a:gd name="connsiteX1" fmla="*/ 1902434 w 2404458"/>
                <a:gd name="connsiteY1" fmla="*/ 4524461 h 4833764"/>
                <a:gd name="connsiteX2" fmla="*/ 1742607 w 2404458"/>
                <a:gd name="connsiteY2" fmla="*/ 1982906 h 4833764"/>
                <a:gd name="connsiteX3" fmla="*/ 381 w 2404458"/>
                <a:gd name="connsiteY3" fmla="*/ 2185943 h 4833764"/>
                <a:gd name="connsiteX4" fmla="*/ 1587641 w 2404458"/>
                <a:gd name="connsiteY4" fmla="*/ 1066288 h 4833764"/>
                <a:gd name="connsiteX5" fmla="*/ 1911399 w 2404458"/>
                <a:gd name="connsiteY5" fmla="*/ 292844 h 4833764"/>
                <a:gd name="connsiteX6" fmla="*/ 2404458 w 2404458"/>
                <a:gd name="connsiteY6" fmla="*/ 0 h 4833764"/>
                <a:gd name="connsiteX0" fmla="*/ 2323775 w 2404458"/>
                <a:gd name="connsiteY0" fmla="*/ 4620079 h 4950747"/>
                <a:gd name="connsiteX1" fmla="*/ 1857610 w 2404458"/>
                <a:gd name="connsiteY1" fmla="*/ 4542388 h 4950747"/>
                <a:gd name="connsiteX2" fmla="*/ 1857611 w 2404458"/>
                <a:gd name="connsiteY2" fmla="*/ 3629332 h 4950747"/>
                <a:gd name="connsiteX3" fmla="*/ 1023893 w 2404458"/>
                <a:gd name="connsiteY3" fmla="*/ 3730939 h 4950747"/>
                <a:gd name="connsiteX4" fmla="*/ 1857611 w 2404458"/>
                <a:gd name="connsiteY4" fmla="*/ 3473950 h 4950747"/>
                <a:gd name="connsiteX5" fmla="*/ 1965187 w 2404458"/>
                <a:gd name="connsiteY5" fmla="*/ 319738 h 4950747"/>
                <a:gd name="connsiteX6" fmla="*/ 2323776 w 2404458"/>
                <a:gd name="connsiteY6" fmla="*/ 80682 h 4950747"/>
                <a:gd name="connsiteX7" fmla="*/ 2323775 w 2404458"/>
                <a:gd name="connsiteY7" fmla="*/ 4620079 h 4950747"/>
                <a:gd name="connsiteX0" fmla="*/ 2385503 w 2404458"/>
                <a:gd name="connsiteY0" fmla="*/ 4947165 h 4950747"/>
                <a:gd name="connsiteX1" fmla="*/ 1902434 w 2404458"/>
                <a:gd name="connsiteY1" fmla="*/ 4524461 h 4950747"/>
                <a:gd name="connsiteX2" fmla="*/ 1742607 w 2404458"/>
                <a:gd name="connsiteY2" fmla="*/ 1982906 h 4950747"/>
                <a:gd name="connsiteX3" fmla="*/ 381 w 2404458"/>
                <a:gd name="connsiteY3" fmla="*/ 2185943 h 4950747"/>
                <a:gd name="connsiteX4" fmla="*/ 1587641 w 2404458"/>
                <a:gd name="connsiteY4" fmla="*/ 1066288 h 4950747"/>
                <a:gd name="connsiteX5" fmla="*/ 1911399 w 2404458"/>
                <a:gd name="connsiteY5" fmla="*/ 292844 h 4950747"/>
                <a:gd name="connsiteX6" fmla="*/ 2404458 w 2404458"/>
                <a:gd name="connsiteY6" fmla="*/ 0 h 4950747"/>
                <a:gd name="connsiteX0" fmla="*/ 2323775 w 2404458"/>
                <a:gd name="connsiteY0" fmla="*/ 4620079 h 4947165"/>
                <a:gd name="connsiteX1" fmla="*/ 1857610 w 2404458"/>
                <a:gd name="connsiteY1" fmla="*/ 4542388 h 4947165"/>
                <a:gd name="connsiteX2" fmla="*/ 1857611 w 2404458"/>
                <a:gd name="connsiteY2" fmla="*/ 3629332 h 4947165"/>
                <a:gd name="connsiteX3" fmla="*/ 1023893 w 2404458"/>
                <a:gd name="connsiteY3" fmla="*/ 3730939 h 4947165"/>
                <a:gd name="connsiteX4" fmla="*/ 1857611 w 2404458"/>
                <a:gd name="connsiteY4" fmla="*/ 3473950 h 4947165"/>
                <a:gd name="connsiteX5" fmla="*/ 1965187 w 2404458"/>
                <a:gd name="connsiteY5" fmla="*/ 319738 h 4947165"/>
                <a:gd name="connsiteX6" fmla="*/ 2323776 w 2404458"/>
                <a:gd name="connsiteY6" fmla="*/ 80682 h 4947165"/>
                <a:gd name="connsiteX7" fmla="*/ 2323775 w 2404458"/>
                <a:gd name="connsiteY7" fmla="*/ 4620079 h 4947165"/>
                <a:gd name="connsiteX0" fmla="*/ 2385503 w 2404458"/>
                <a:gd name="connsiteY0" fmla="*/ 4947165 h 4947165"/>
                <a:gd name="connsiteX1" fmla="*/ 1902434 w 2404458"/>
                <a:gd name="connsiteY1" fmla="*/ 4524461 h 4947165"/>
                <a:gd name="connsiteX2" fmla="*/ 1742607 w 2404458"/>
                <a:gd name="connsiteY2" fmla="*/ 1982906 h 4947165"/>
                <a:gd name="connsiteX3" fmla="*/ 381 w 2404458"/>
                <a:gd name="connsiteY3" fmla="*/ 2185943 h 4947165"/>
                <a:gd name="connsiteX4" fmla="*/ 1587641 w 2404458"/>
                <a:gd name="connsiteY4" fmla="*/ 1066288 h 4947165"/>
                <a:gd name="connsiteX5" fmla="*/ 1911399 w 2404458"/>
                <a:gd name="connsiteY5" fmla="*/ 292844 h 4947165"/>
                <a:gd name="connsiteX6" fmla="*/ 2404458 w 2404458"/>
                <a:gd name="connsiteY6" fmla="*/ 0 h 4947165"/>
                <a:gd name="connsiteX0" fmla="*/ 2323775 w 2455172"/>
                <a:gd name="connsiteY0" fmla="*/ 4620079 h 5182299"/>
                <a:gd name="connsiteX1" fmla="*/ 1857610 w 2455172"/>
                <a:gd name="connsiteY1" fmla="*/ 4542388 h 5182299"/>
                <a:gd name="connsiteX2" fmla="*/ 1857611 w 2455172"/>
                <a:gd name="connsiteY2" fmla="*/ 3629332 h 5182299"/>
                <a:gd name="connsiteX3" fmla="*/ 1023893 w 2455172"/>
                <a:gd name="connsiteY3" fmla="*/ 3730939 h 5182299"/>
                <a:gd name="connsiteX4" fmla="*/ 1857611 w 2455172"/>
                <a:gd name="connsiteY4" fmla="*/ 3473950 h 5182299"/>
                <a:gd name="connsiteX5" fmla="*/ 1965187 w 2455172"/>
                <a:gd name="connsiteY5" fmla="*/ 319738 h 5182299"/>
                <a:gd name="connsiteX6" fmla="*/ 2323776 w 2455172"/>
                <a:gd name="connsiteY6" fmla="*/ 80682 h 5182299"/>
                <a:gd name="connsiteX7" fmla="*/ 2323775 w 2455172"/>
                <a:gd name="connsiteY7" fmla="*/ 4620079 h 5182299"/>
                <a:gd name="connsiteX0" fmla="*/ 2455172 w 2455172"/>
                <a:gd name="connsiteY0" fmla="*/ 5182299 h 5182299"/>
                <a:gd name="connsiteX1" fmla="*/ 1902434 w 2455172"/>
                <a:gd name="connsiteY1" fmla="*/ 4524461 h 5182299"/>
                <a:gd name="connsiteX2" fmla="*/ 1742607 w 2455172"/>
                <a:gd name="connsiteY2" fmla="*/ 1982906 h 5182299"/>
                <a:gd name="connsiteX3" fmla="*/ 381 w 2455172"/>
                <a:gd name="connsiteY3" fmla="*/ 2185943 h 5182299"/>
                <a:gd name="connsiteX4" fmla="*/ 1587641 w 2455172"/>
                <a:gd name="connsiteY4" fmla="*/ 1066288 h 5182299"/>
                <a:gd name="connsiteX5" fmla="*/ 1911399 w 2455172"/>
                <a:gd name="connsiteY5" fmla="*/ 292844 h 5182299"/>
                <a:gd name="connsiteX6" fmla="*/ 2404458 w 2455172"/>
                <a:gd name="connsiteY6" fmla="*/ 0 h 5182299"/>
                <a:gd name="connsiteX0" fmla="*/ 2323775 w 2455172"/>
                <a:gd name="connsiteY0" fmla="*/ 4620079 h 5182299"/>
                <a:gd name="connsiteX1" fmla="*/ 1857610 w 2455172"/>
                <a:gd name="connsiteY1" fmla="*/ 4542388 h 5182299"/>
                <a:gd name="connsiteX2" fmla="*/ 1857611 w 2455172"/>
                <a:gd name="connsiteY2" fmla="*/ 3629332 h 5182299"/>
                <a:gd name="connsiteX3" fmla="*/ 1023893 w 2455172"/>
                <a:gd name="connsiteY3" fmla="*/ 3730939 h 5182299"/>
                <a:gd name="connsiteX4" fmla="*/ 1857611 w 2455172"/>
                <a:gd name="connsiteY4" fmla="*/ 3473950 h 5182299"/>
                <a:gd name="connsiteX5" fmla="*/ 1965187 w 2455172"/>
                <a:gd name="connsiteY5" fmla="*/ 319738 h 5182299"/>
                <a:gd name="connsiteX6" fmla="*/ 2323776 w 2455172"/>
                <a:gd name="connsiteY6" fmla="*/ 80682 h 5182299"/>
                <a:gd name="connsiteX7" fmla="*/ 2323775 w 2455172"/>
                <a:gd name="connsiteY7" fmla="*/ 4620079 h 5182299"/>
                <a:gd name="connsiteX0" fmla="*/ 2455172 w 2455172"/>
                <a:gd name="connsiteY0" fmla="*/ 5182299 h 5182299"/>
                <a:gd name="connsiteX1" fmla="*/ 1902434 w 2455172"/>
                <a:gd name="connsiteY1" fmla="*/ 4524461 h 5182299"/>
                <a:gd name="connsiteX2" fmla="*/ 1742607 w 2455172"/>
                <a:gd name="connsiteY2" fmla="*/ 1982906 h 5182299"/>
                <a:gd name="connsiteX3" fmla="*/ 381 w 2455172"/>
                <a:gd name="connsiteY3" fmla="*/ 2185943 h 5182299"/>
                <a:gd name="connsiteX4" fmla="*/ 1587641 w 2455172"/>
                <a:gd name="connsiteY4" fmla="*/ 1066288 h 5182299"/>
                <a:gd name="connsiteX5" fmla="*/ 1911399 w 2455172"/>
                <a:gd name="connsiteY5" fmla="*/ 292844 h 5182299"/>
                <a:gd name="connsiteX6" fmla="*/ 2404458 w 2455172"/>
                <a:gd name="connsiteY6" fmla="*/ 0 h 5182299"/>
                <a:gd name="connsiteX0" fmla="*/ 2315069 w 2446466"/>
                <a:gd name="connsiteY0" fmla="*/ 4620079 h 5182299"/>
                <a:gd name="connsiteX1" fmla="*/ 1848904 w 2446466"/>
                <a:gd name="connsiteY1" fmla="*/ 4542388 h 5182299"/>
                <a:gd name="connsiteX2" fmla="*/ 1848905 w 2446466"/>
                <a:gd name="connsiteY2" fmla="*/ 3629332 h 5182299"/>
                <a:gd name="connsiteX3" fmla="*/ 1015187 w 2446466"/>
                <a:gd name="connsiteY3" fmla="*/ 3730939 h 5182299"/>
                <a:gd name="connsiteX4" fmla="*/ 1848905 w 2446466"/>
                <a:gd name="connsiteY4" fmla="*/ 3473950 h 5182299"/>
                <a:gd name="connsiteX5" fmla="*/ 1956481 w 2446466"/>
                <a:gd name="connsiteY5" fmla="*/ 319738 h 5182299"/>
                <a:gd name="connsiteX6" fmla="*/ 2315070 w 2446466"/>
                <a:gd name="connsiteY6" fmla="*/ 80682 h 5182299"/>
                <a:gd name="connsiteX7" fmla="*/ 2315069 w 2446466"/>
                <a:gd name="connsiteY7" fmla="*/ 4620079 h 5182299"/>
                <a:gd name="connsiteX0" fmla="*/ 2446466 w 2446466"/>
                <a:gd name="connsiteY0" fmla="*/ 5182299 h 5182299"/>
                <a:gd name="connsiteX1" fmla="*/ 1893728 w 2446466"/>
                <a:gd name="connsiteY1" fmla="*/ 4524461 h 5182299"/>
                <a:gd name="connsiteX2" fmla="*/ 1733901 w 2446466"/>
                <a:gd name="connsiteY2" fmla="*/ 1982906 h 5182299"/>
                <a:gd name="connsiteX3" fmla="*/ 384 w 2446466"/>
                <a:gd name="connsiteY3" fmla="*/ 2090152 h 5182299"/>
                <a:gd name="connsiteX4" fmla="*/ 1578935 w 2446466"/>
                <a:gd name="connsiteY4" fmla="*/ 1066288 h 5182299"/>
                <a:gd name="connsiteX5" fmla="*/ 1902693 w 2446466"/>
                <a:gd name="connsiteY5" fmla="*/ 292844 h 5182299"/>
                <a:gd name="connsiteX6" fmla="*/ 2395752 w 2446466"/>
                <a:gd name="connsiteY6" fmla="*/ 0 h 5182299"/>
                <a:gd name="connsiteX0" fmla="*/ 2319486 w 2450883"/>
                <a:gd name="connsiteY0" fmla="*/ 4620079 h 5182299"/>
                <a:gd name="connsiteX1" fmla="*/ 1853321 w 2450883"/>
                <a:gd name="connsiteY1" fmla="*/ 4542388 h 5182299"/>
                <a:gd name="connsiteX2" fmla="*/ 1853322 w 2450883"/>
                <a:gd name="connsiteY2" fmla="*/ 3629332 h 5182299"/>
                <a:gd name="connsiteX3" fmla="*/ 1019604 w 2450883"/>
                <a:gd name="connsiteY3" fmla="*/ 3730939 h 5182299"/>
                <a:gd name="connsiteX4" fmla="*/ 1853322 w 2450883"/>
                <a:gd name="connsiteY4" fmla="*/ 3473950 h 5182299"/>
                <a:gd name="connsiteX5" fmla="*/ 1960898 w 2450883"/>
                <a:gd name="connsiteY5" fmla="*/ 319738 h 5182299"/>
                <a:gd name="connsiteX6" fmla="*/ 2319487 w 2450883"/>
                <a:gd name="connsiteY6" fmla="*/ 80682 h 5182299"/>
                <a:gd name="connsiteX7" fmla="*/ 2319486 w 2450883"/>
                <a:gd name="connsiteY7" fmla="*/ 4620079 h 5182299"/>
                <a:gd name="connsiteX0" fmla="*/ 2450883 w 2450883"/>
                <a:gd name="connsiteY0" fmla="*/ 5182299 h 5182299"/>
                <a:gd name="connsiteX1" fmla="*/ 1898145 w 2450883"/>
                <a:gd name="connsiteY1" fmla="*/ 4524461 h 5182299"/>
                <a:gd name="connsiteX2" fmla="*/ 1738318 w 2450883"/>
                <a:gd name="connsiteY2" fmla="*/ 1982906 h 5182299"/>
                <a:gd name="connsiteX3" fmla="*/ 4801 w 2450883"/>
                <a:gd name="connsiteY3" fmla="*/ 2090152 h 5182299"/>
                <a:gd name="connsiteX4" fmla="*/ 1583352 w 2450883"/>
                <a:gd name="connsiteY4" fmla="*/ 1066288 h 5182299"/>
                <a:gd name="connsiteX5" fmla="*/ 1907110 w 2450883"/>
                <a:gd name="connsiteY5" fmla="*/ 292844 h 5182299"/>
                <a:gd name="connsiteX6" fmla="*/ 2400169 w 2450883"/>
                <a:gd name="connsiteY6" fmla="*/ 0 h 5182299"/>
                <a:gd name="connsiteX0" fmla="*/ 2319486 w 2503134"/>
                <a:gd name="connsiteY0" fmla="*/ 4620079 h 4894916"/>
                <a:gd name="connsiteX1" fmla="*/ 1853321 w 2503134"/>
                <a:gd name="connsiteY1" fmla="*/ 4542388 h 4894916"/>
                <a:gd name="connsiteX2" fmla="*/ 1853322 w 2503134"/>
                <a:gd name="connsiteY2" fmla="*/ 3629332 h 4894916"/>
                <a:gd name="connsiteX3" fmla="*/ 1019604 w 2503134"/>
                <a:gd name="connsiteY3" fmla="*/ 3730939 h 4894916"/>
                <a:gd name="connsiteX4" fmla="*/ 1853322 w 2503134"/>
                <a:gd name="connsiteY4" fmla="*/ 3473950 h 4894916"/>
                <a:gd name="connsiteX5" fmla="*/ 1960898 w 2503134"/>
                <a:gd name="connsiteY5" fmla="*/ 319738 h 4894916"/>
                <a:gd name="connsiteX6" fmla="*/ 2319487 w 2503134"/>
                <a:gd name="connsiteY6" fmla="*/ 80682 h 4894916"/>
                <a:gd name="connsiteX7" fmla="*/ 2319486 w 2503134"/>
                <a:gd name="connsiteY7" fmla="*/ 4620079 h 4894916"/>
                <a:gd name="connsiteX0" fmla="*/ 2503134 w 2503134"/>
                <a:gd name="connsiteY0" fmla="*/ 4894916 h 4894916"/>
                <a:gd name="connsiteX1" fmla="*/ 1898145 w 2503134"/>
                <a:gd name="connsiteY1" fmla="*/ 4524461 h 4894916"/>
                <a:gd name="connsiteX2" fmla="*/ 1738318 w 2503134"/>
                <a:gd name="connsiteY2" fmla="*/ 1982906 h 4894916"/>
                <a:gd name="connsiteX3" fmla="*/ 4801 w 2503134"/>
                <a:gd name="connsiteY3" fmla="*/ 2090152 h 4894916"/>
                <a:gd name="connsiteX4" fmla="*/ 1583352 w 2503134"/>
                <a:gd name="connsiteY4" fmla="*/ 1066288 h 4894916"/>
                <a:gd name="connsiteX5" fmla="*/ 1907110 w 2503134"/>
                <a:gd name="connsiteY5" fmla="*/ 292844 h 4894916"/>
                <a:gd name="connsiteX6" fmla="*/ 2400169 w 2503134"/>
                <a:gd name="connsiteY6" fmla="*/ 0 h 4894916"/>
                <a:gd name="connsiteX0" fmla="*/ 2319486 w 2503134"/>
                <a:gd name="connsiteY0" fmla="*/ 4620079 h 4894916"/>
                <a:gd name="connsiteX1" fmla="*/ 1853321 w 2503134"/>
                <a:gd name="connsiteY1" fmla="*/ 4542388 h 4894916"/>
                <a:gd name="connsiteX2" fmla="*/ 1853322 w 2503134"/>
                <a:gd name="connsiteY2" fmla="*/ 3629332 h 4894916"/>
                <a:gd name="connsiteX3" fmla="*/ 1019604 w 2503134"/>
                <a:gd name="connsiteY3" fmla="*/ 3730939 h 4894916"/>
                <a:gd name="connsiteX4" fmla="*/ 1853322 w 2503134"/>
                <a:gd name="connsiteY4" fmla="*/ 3473950 h 4894916"/>
                <a:gd name="connsiteX5" fmla="*/ 1960898 w 2503134"/>
                <a:gd name="connsiteY5" fmla="*/ 319738 h 4894916"/>
                <a:gd name="connsiteX6" fmla="*/ 2319487 w 2503134"/>
                <a:gd name="connsiteY6" fmla="*/ 80682 h 4894916"/>
                <a:gd name="connsiteX7" fmla="*/ 2319486 w 2503134"/>
                <a:gd name="connsiteY7" fmla="*/ 4620079 h 4894916"/>
                <a:gd name="connsiteX0" fmla="*/ 2503134 w 2503134"/>
                <a:gd name="connsiteY0" fmla="*/ 4894916 h 4894916"/>
                <a:gd name="connsiteX1" fmla="*/ 1959105 w 2503134"/>
                <a:gd name="connsiteY1" fmla="*/ 4341581 h 4894916"/>
                <a:gd name="connsiteX2" fmla="*/ 1738318 w 2503134"/>
                <a:gd name="connsiteY2" fmla="*/ 1982906 h 4894916"/>
                <a:gd name="connsiteX3" fmla="*/ 4801 w 2503134"/>
                <a:gd name="connsiteY3" fmla="*/ 2090152 h 4894916"/>
                <a:gd name="connsiteX4" fmla="*/ 1583352 w 2503134"/>
                <a:gd name="connsiteY4" fmla="*/ 1066288 h 4894916"/>
                <a:gd name="connsiteX5" fmla="*/ 1907110 w 2503134"/>
                <a:gd name="connsiteY5" fmla="*/ 292844 h 4894916"/>
                <a:gd name="connsiteX6" fmla="*/ 2400169 w 2503134"/>
                <a:gd name="connsiteY6" fmla="*/ 0 h 4894916"/>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0079 h 4851373"/>
                <a:gd name="connsiteX1" fmla="*/ 1853321 w 2400169"/>
                <a:gd name="connsiteY1" fmla="*/ 4542388 h 4851373"/>
                <a:gd name="connsiteX2" fmla="*/ 1853322 w 2400169"/>
                <a:gd name="connsiteY2" fmla="*/ 3629332 h 4851373"/>
                <a:gd name="connsiteX3" fmla="*/ 1019604 w 2400169"/>
                <a:gd name="connsiteY3" fmla="*/ 3730939 h 4851373"/>
                <a:gd name="connsiteX4" fmla="*/ 1853322 w 2400169"/>
                <a:gd name="connsiteY4" fmla="*/ 3473950 h 4851373"/>
                <a:gd name="connsiteX5" fmla="*/ 1960898 w 2400169"/>
                <a:gd name="connsiteY5" fmla="*/ 319738 h 4851373"/>
                <a:gd name="connsiteX6" fmla="*/ 2319487 w 2400169"/>
                <a:gd name="connsiteY6" fmla="*/ 80682 h 4851373"/>
                <a:gd name="connsiteX7" fmla="*/ 2319486 w 2400169"/>
                <a:gd name="connsiteY7" fmla="*/ 4620079 h 4851373"/>
                <a:gd name="connsiteX0" fmla="*/ 2398631 w 2400169"/>
                <a:gd name="connsiteY0" fmla="*/ 4851373 h 4851373"/>
                <a:gd name="connsiteX1" fmla="*/ 1959105 w 2400169"/>
                <a:gd name="connsiteY1" fmla="*/ 4341581 h 4851373"/>
                <a:gd name="connsiteX2" fmla="*/ 1738318 w 2400169"/>
                <a:gd name="connsiteY2" fmla="*/ 1982906 h 4851373"/>
                <a:gd name="connsiteX3" fmla="*/ 4801 w 2400169"/>
                <a:gd name="connsiteY3" fmla="*/ 2090152 h 4851373"/>
                <a:gd name="connsiteX4" fmla="*/ 1583352 w 2400169"/>
                <a:gd name="connsiteY4" fmla="*/ 1066288 h 4851373"/>
                <a:gd name="connsiteX5" fmla="*/ 1907110 w 2400169"/>
                <a:gd name="connsiteY5" fmla="*/ 292844 h 4851373"/>
                <a:gd name="connsiteX6" fmla="*/ 2400169 w 2400169"/>
                <a:gd name="connsiteY6" fmla="*/ 0 h 4851373"/>
                <a:gd name="connsiteX0" fmla="*/ 2319486 w 2400169"/>
                <a:gd name="connsiteY0" fmla="*/ 4623862 h 4855156"/>
                <a:gd name="connsiteX1" fmla="*/ 1853321 w 2400169"/>
                <a:gd name="connsiteY1" fmla="*/ 4546171 h 4855156"/>
                <a:gd name="connsiteX2" fmla="*/ 1853322 w 2400169"/>
                <a:gd name="connsiteY2" fmla="*/ 3633115 h 4855156"/>
                <a:gd name="connsiteX3" fmla="*/ 1019604 w 2400169"/>
                <a:gd name="connsiteY3" fmla="*/ 3734722 h 4855156"/>
                <a:gd name="connsiteX4" fmla="*/ 1853322 w 2400169"/>
                <a:gd name="connsiteY4" fmla="*/ 3477733 h 4855156"/>
                <a:gd name="connsiteX5" fmla="*/ 1960898 w 2400169"/>
                <a:gd name="connsiteY5" fmla="*/ 323521 h 4855156"/>
                <a:gd name="connsiteX6" fmla="*/ 2319487 w 2400169"/>
                <a:gd name="connsiteY6" fmla="*/ 84465 h 4855156"/>
                <a:gd name="connsiteX7" fmla="*/ 2319486 w 2400169"/>
                <a:gd name="connsiteY7" fmla="*/ 4623862 h 4855156"/>
                <a:gd name="connsiteX0" fmla="*/ 2398631 w 2400169"/>
                <a:gd name="connsiteY0" fmla="*/ 4855156 h 4855156"/>
                <a:gd name="connsiteX1" fmla="*/ 1959105 w 2400169"/>
                <a:gd name="connsiteY1" fmla="*/ 4345364 h 4855156"/>
                <a:gd name="connsiteX2" fmla="*/ 1738318 w 2400169"/>
                <a:gd name="connsiteY2" fmla="*/ 1986689 h 4855156"/>
                <a:gd name="connsiteX3" fmla="*/ 4801 w 2400169"/>
                <a:gd name="connsiteY3" fmla="*/ 2093935 h 4855156"/>
                <a:gd name="connsiteX4" fmla="*/ 1583352 w 2400169"/>
                <a:gd name="connsiteY4" fmla="*/ 1070071 h 4855156"/>
                <a:gd name="connsiteX5" fmla="*/ 1907110 w 2400169"/>
                <a:gd name="connsiteY5" fmla="*/ 296627 h 4855156"/>
                <a:gd name="connsiteX6" fmla="*/ 2400169 w 2400169"/>
                <a:gd name="connsiteY6" fmla="*/ 3783 h 485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169" h="4855156" stroke="0" extrusionOk="0">
                  <a:moveTo>
                    <a:pt x="2319486" y="4623862"/>
                  </a:moveTo>
                  <a:cubicBezTo>
                    <a:pt x="2062030" y="4623862"/>
                    <a:pt x="1853321" y="4589079"/>
                    <a:pt x="1853321" y="4546171"/>
                  </a:cubicBezTo>
                  <a:cubicBezTo>
                    <a:pt x="1853321" y="4241819"/>
                    <a:pt x="1992275" y="3768356"/>
                    <a:pt x="1853322" y="3633115"/>
                  </a:cubicBezTo>
                  <a:cubicBezTo>
                    <a:pt x="1714369" y="3497874"/>
                    <a:pt x="1277060" y="3734722"/>
                    <a:pt x="1019604" y="3734722"/>
                  </a:cubicBezTo>
                  <a:cubicBezTo>
                    <a:pt x="1277060" y="3734722"/>
                    <a:pt x="1853322" y="3520641"/>
                    <a:pt x="1853322" y="3477733"/>
                  </a:cubicBezTo>
                  <a:lnTo>
                    <a:pt x="1960898" y="323521"/>
                  </a:lnTo>
                  <a:cubicBezTo>
                    <a:pt x="1826428" y="343366"/>
                    <a:pt x="2062031" y="84465"/>
                    <a:pt x="2319487" y="84465"/>
                  </a:cubicBezTo>
                  <a:cubicBezTo>
                    <a:pt x="2319487" y="1597597"/>
                    <a:pt x="2319486" y="3110730"/>
                    <a:pt x="2319486" y="4623862"/>
                  </a:cubicBezTo>
                  <a:close/>
                </a:path>
                <a:path w="2400169" h="4855156" fill="none">
                  <a:moveTo>
                    <a:pt x="2398631" y="4855156"/>
                  </a:moveTo>
                  <a:cubicBezTo>
                    <a:pt x="2141175" y="4820327"/>
                    <a:pt x="1990780" y="4544768"/>
                    <a:pt x="1959105" y="4345364"/>
                  </a:cubicBezTo>
                  <a:cubicBezTo>
                    <a:pt x="1927430" y="4145960"/>
                    <a:pt x="2064035" y="2361927"/>
                    <a:pt x="1738318" y="1986689"/>
                  </a:cubicBezTo>
                  <a:cubicBezTo>
                    <a:pt x="1412601" y="1611451"/>
                    <a:pt x="100298" y="2168325"/>
                    <a:pt x="4801" y="2093935"/>
                  </a:cubicBezTo>
                  <a:cubicBezTo>
                    <a:pt x="-90696" y="2019545"/>
                    <a:pt x="1266301" y="1369622"/>
                    <a:pt x="1583352" y="1070071"/>
                  </a:cubicBezTo>
                  <a:cubicBezTo>
                    <a:pt x="1900404" y="770520"/>
                    <a:pt x="1871252" y="523280"/>
                    <a:pt x="1907110" y="296627"/>
                  </a:cubicBezTo>
                  <a:cubicBezTo>
                    <a:pt x="1916843" y="183186"/>
                    <a:pt x="2038210" y="-31051"/>
                    <a:pt x="2400169" y="3783"/>
                  </a:cubicBezTo>
                </a:path>
              </a:pathLst>
            </a:cu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grpSp>
        <p:nvGrpSpPr>
          <p:cNvPr id="15" name="Group 14">
            <a:extLst>
              <a:ext uri="{FF2B5EF4-FFF2-40B4-BE49-F238E27FC236}">
                <a16:creationId xmlns:a16="http://schemas.microsoft.com/office/drawing/2014/main" id="{E60A721E-C9EC-4541-90FA-1FA1FC6AACF2}"/>
              </a:ext>
            </a:extLst>
          </p:cNvPr>
          <p:cNvGrpSpPr/>
          <p:nvPr/>
        </p:nvGrpSpPr>
        <p:grpSpPr>
          <a:xfrm>
            <a:off x="5876756" y="1131698"/>
            <a:ext cx="5369792" cy="2804720"/>
            <a:chOff x="5876756" y="1131698"/>
            <a:chExt cx="5369792" cy="2804720"/>
          </a:xfrm>
        </p:grpSpPr>
        <p:cxnSp>
          <p:nvCxnSpPr>
            <p:cNvPr id="57" name="Conector de seta reta 73">
              <a:extLst>
                <a:ext uri="{FF2B5EF4-FFF2-40B4-BE49-F238E27FC236}">
                  <a16:creationId xmlns:a16="http://schemas.microsoft.com/office/drawing/2014/main" id="{29961879-6FC6-4B6B-851D-5C5021651A56}"/>
                </a:ext>
              </a:extLst>
            </p:cNvPr>
            <p:cNvCxnSpPr/>
            <p:nvPr/>
          </p:nvCxnSpPr>
          <p:spPr>
            <a:xfrm flipV="1">
              <a:off x="6942615" y="1890421"/>
              <a:ext cx="0" cy="1888087"/>
            </a:xfrm>
            <a:prstGeom prst="straightConnector1">
              <a:avLst/>
            </a:prstGeom>
            <a:noFill/>
            <a:ln w="28575" cap="rnd" cmpd="sng" algn="ctr">
              <a:solidFill>
                <a:sysClr val="windowText" lastClr="000000"/>
              </a:solidFill>
              <a:prstDash val="solid"/>
              <a:tailEnd type="triangle"/>
            </a:ln>
            <a:effectLst/>
          </p:spPr>
        </p:cxnSp>
        <p:cxnSp>
          <p:nvCxnSpPr>
            <p:cNvPr id="58" name="Conector de seta reta 74">
              <a:extLst>
                <a:ext uri="{FF2B5EF4-FFF2-40B4-BE49-F238E27FC236}">
                  <a16:creationId xmlns:a16="http://schemas.microsoft.com/office/drawing/2014/main" id="{7D9BC3ED-8171-4613-A966-8E7B8397979E}"/>
                </a:ext>
              </a:extLst>
            </p:cNvPr>
            <p:cNvCxnSpPr/>
            <p:nvPr/>
          </p:nvCxnSpPr>
          <p:spPr>
            <a:xfrm>
              <a:off x="6653700" y="3594337"/>
              <a:ext cx="2377147" cy="0"/>
            </a:xfrm>
            <a:prstGeom prst="straightConnector1">
              <a:avLst/>
            </a:prstGeom>
            <a:noFill/>
            <a:ln w="28575" cap="rnd" cmpd="sng" algn="ctr">
              <a:solidFill>
                <a:sysClr val="windowText" lastClr="000000"/>
              </a:solidFill>
              <a:prstDash val="solid"/>
              <a:tailEnd type="triangle"/>
            </a:ln>
            <a:effectLst/>
          </p:spPr>
        </p:cxnSp>
        <p:sp>
          <p:nvSpPr>
            <p:cNvPr id="59" name="Estrela de 5 pontas 75">
              <a:extLst>
                <a:ext uri="{FF2B5EF4-FFF2-40B4-BE49-F238E27FC236}">
                  <a16:creationId xmlns:a16="http://schemas.microsoft.com/office/drawing/2014/main" id="{F6B42AF8-4DAA-40EE-8AA6-6CA8A55E644C}"/>
                </a:ext>
              </a:extLst>
            </p:cNvPr>
            <p:cNvSpPr/>
            <p:nvPr/>
          </p:nvSpPr>
          <p:spPr bwMode="ltGray">
            <a:xfrm>
              <a:off x="6870607" y="329102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0" name="Estrela de 5 pontas 76">
              <a:extLst>
                <a:ext uri="{FF2B5EF4-FFF2-40B4-BE49-F238E27FC236}">
                  <a16:creationId xmlns:a16="http://schemas.microsoft.com/office/drawing/2014/main" id="{67079264-8B36-414D-8AA9-A4769BD25500}"/>
                </a:ext>
              </a:extLst>
            </p:cNvPr>
            <p:cNvSpPr/>
            <p:nvPr/>
          </p:nvSpPr>
          <p:spPr bwMode="ltGray">
            <a:xfrm>
              <a:off x="7014321" y="311298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1" name="Estrela de 5 pontas 77">
              <a:extLst>
                <a:ext uri="{FF2B5EF4-FFF2-40B4-BE49-F238E27FC236}">
                  <a16:creationId xmlns:a16="http://schemas.microsoft.com/office/drawing/2014/main" id="{D1CFF31A-EA4E-4FCB-B7A6-E787F244C15A}"/>
                </a:ext>
              </a:extLst>
            </p:cNvPr>
            <p:cNvSpPr/>
            <p:nvPr/>
          </p:nvSpPr>
          <p:spPr bwMode="ltGray">
            <a:xfrm>
              <a:off x="7159523" y="252825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2" name="Estrela de 5 pontas 78">
              <a:extLst>
                <a:ext uri="{FF2B5EF4-FFF2-40B4-BE49-F238E27FC236}">
                  <a16:creationId xmlns:a16="http://schemas.microsoft.com/office/drawing/2014/main" id="{A97EA7C1-4838-4E85-B97A-D7B1CBA8EB11}"/>
                </a:ext>
              </a:extLst>
            </p:cNvPr>
            <p:cNvSpPr/>
            <p:nvPr/>
          </p:nvSpPr>
          <p:spPr bwMode="ltGray">
            <a:xfrm>
              <a:off x="7297521" y="310901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3" name="Estrela de 5 pontas 79">
              <a:extLst>
                <a:ext uri="{FF2B5EF4-FFF2-40B4-BE49-F238E27FC236}">
                  <a16:creationId xmlns:a16="http://schemas.microsoft.com/office/drawing/2014/main" id="{A0A18C3A-7437-453B-833E-E902279E2F1F}"/>
                </a:ext>
              </a:extLst>
            </p:cNvPr>
            <p:cNvSpPr/>
            <p:nvPr/>
          </p:nvSpPr>
          <p:spPr bwMode="ltGray">
            <a:xfrm>
              <a:off x="7443028" y="334596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4" name="Estrela de 5 pontas 80">
              <a:extLst>
                <a:ext uri="{FF2B5EF4-FFF2-40B4-BE49-F238E27FC236}">
                  <a16:creationId xmlns:a16="http://schemas.microsoft.com/office/drawing/2014/main" id="{BE24694D-130B-4F95-97E1-CAF8F37C3F9F}"/>
                </a:ext>
              </a:extLst>
            </p:cNvPr>
            <p:cNvSpPr/>
            <p:nvPr/>
          </p:nvSpPr>
          <p:spPr bwMode="ltGray">
            <a:xfrm>
              <a:off x="7580721" y="305440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5" name="Estrela de 5 pontas 81">
              <a:extLst>
                <a:ext uri="{FF2B5EF4-FFF2-40B4-BE49-F238E27FC236}">
                  <a16:creationId xmlns:a16="http://schemas.microsoft.com/office/drawing/2014/main" id="{B9B05BC0-557A-4759-AC8D-ED597BB7310C}"/>
                </a:ext>
              </a:extLst>
            </p:cNvPr>
            <p:cNvSpPr/>
            <p:nvPr/>
          </p:nvSpPr>
          <p:spPr bwMode="ltGray">
            <a:xfrm>
              <a:off x="7722916" y="324119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6" name="Estrela de 5 pontas 82">
              <a:extLst>
                <a:ext uri="{FF2B5EF4-FFF2-40B4-BE49-F238E27FC236}">
                  <a16:creationId xmlns:a16="http://schemas.microsoft.com/office/drawing/2014/main" id="{EA4967BB-1B9D-48EF-8336-4E10698F1B65}"/>
                </a:ext>
              </a:extLst>
            </p:cNvPr>
            <p:cNvSpPr/>
            <p:nvPr/>
          </p:nvSpPr>
          <p:spPr bwMode="ltGray">
            <a:xfrm>
              <a:off x="7866932" y="271118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7" name="Estrela de 5 pontas 83">
              <a:extLst>
                <a:ext uri="{FF2B5EF4-FFF2-40B4-BE49-F238E27FC236}">
                  <a16:creationId xmlns:a16="http://schemas.microsoft.com/office/drawing/2014/main" id="{689715C7-98CB-4FAB-BD9A-553EC1C4EB2F}"/>
                </a:ext>
              </a:extLst>
            </p:cNvPr>
            <p:cNvSpPr/>
            <p:nvPr/>
          </p:nvSpPr>
          <p:spPr bwMode="ltGray">
            <a:xfrm>
              <a:off x="8014820" y="2312165"/>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8" name="Estrela de 5 pontas 84">
              <a:extLst>
                <a:ext uri="{FF2B5EF4-FFF2-40B4-BE49-F238E27FC236}">
                  <a16:creationId xmlns:a16="http://schemas.microsoft.com/office/drawing/2014/main" id="{D00D0B54-DDBE-40F7-8DA8-13F00B867FF7}"/>
                </a:ext>
              </a:extLst>
            </p:cNvPr>
            <p:cNvSpPr/>
            <p:nvPr/>
          </p:nvSpPr>
          <p:spPr bwMode="ltGray">
            <a:xfrm>
              <a:off x="8164921" y="2539496"/>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9" name="Estrela de 5 pontas 85">
              <a:extLst>
                <a:ext uri="{FF2B5EF4-FFF2-40B4-BE49-F238E27FC236}">
                  <a16:creationId xmlns:a16="http://schemas.microsoft.com/office/drawing/2014/main" id="{E1E2767F-BCC6-4A87-B5FA-495A24B6F161}"/>
                </a:ext>
              </a:extLst>
            </p:cNvPr>
            <p:cNvSpPr/>
            <p:nvPr/>
          </p:nvSpPr>
          <p:spPr bwMode="ltGray">
            <a:xfrm>
              <a:off x="8314329" y="2834465"/>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0" name="Estrela de 5 pontas 86">
              <a:extLst>
                <a:ext uri="{FF2B5EF4-FFF2-40B4-BE49-F238E27FC236}">
                  <a16:creationId xmlns:a16="http://schemas.microsoft.com/office/drawing/2014/main" id="{0707B179-D8BD-4064-934D-4C44BB61CAE4}"/>
                </a:ext>
              </a:extLst>
            </p:cNvPr>
            <p:cNvSpPr/>
            <p:nvPr/>
          </p:nvSpPr>
          <p:spPr bwMode="ltGray">
            <a:xfrm>
              <a:off x="8458345" y="319360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1" name="Estrela de 5 pontas 87">
              <a:extLst>
                <a:ext uri="{FF2B5EF4-FFF2-40B4-BE49-F238E27FC236}">
                  <a16:creationId xmlns:a16="http://schemas.microsoft.com/office/drawing/2014/main" id="{D73A3137-FD8A-4BE2-B324-683DDB1579FA}"/>
                </a:ext>
              </a:extLst>
            </p:cNvPr>
            <p:cNvSpPr/>
            <p:nvPr/>
          </p:nvSpPr>
          <p:spPr bwMode="ltGray">
            <a:xfrm>
              <a:off x="8602361" y="344298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2" name="Estrela de 5 pontas 88">
              <a:extLst>
                <a:ext uri="{FF2B5EF4-FFF2-40B4-BE49-F238E27FC236}">
                  <a16:creationId xmlns:a16="http://schemas.microsoft.com/office/drawing/2014/main" id="{8776137C-5E91-4B73-AFE3-F636ED35FD60}"/>
                </a:ext>
              </a:extLst>
            </p:cNvPr>
            <p:cNvSpPr/>
            <p:nvPr/>
          </p:nvSpPr>
          <p:spPr bwMode="ltGray">
            <a:xfrm>
              <a:off x="8744595" y="337856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3" name="CaixaDeTexto 89">
                  <a:extLst>
                    <a:ext uri="{FF2B5EF4-FFF2-40B4-BE49-F238E27FC236}">
                      <a16:creationId xmlns:a16="http://schemas.microsoft.com/office/drawing/2014/main" id="{651D098D-3A63-45EC-8AC0-FACCF8DF2D81}"/>
                    </a:ext>
                  </a:extLst>
                </p:cNvPr>
                <p:cNvSpPr txBox="1"/>
                <p:nvPr/>
              </p:nvSpPr>
              <p:spPr>
                <a:xfrm>
                  <a:off x="8236929" y="3628641"/>
                  <a:ext cx="1331070" cy="307777"/>
                </a:xfrm>
                <a:prstGeom prst="rect">
                  <a:avLst/>
                </a:prstGeom>
                <a:noFill/>
              </p:spPr>
              <p:txBody>
                <a:bodyPr wrap="none" lIns="0" tIns="0" rIns="0" bIns="0" rtlCol="0">
                  <a:spAutoFit/>
                </a:bodyPr>
                <a:lstStyle/>
                <a:p>
                  <a:r>
                    <a:rPr lang="en-US" sz="2000" dirty="0">
                      <a:solidFill>
                        <a:prstClr val="black"/>
                      </a:solidFill>
                      <a:ea typeface="Cambria Math" panose="02040503050406030204" pitchFamily="18" charset="0"/>
                    </a:rPr>
                    <a:t>Eigenvalue </a:t>
                  </a:r>
                  <a14:m>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𝜃</m:t>
                      </m:r>
                    </m:oMath>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73" name="CaixaDeTexto 89">
                  <a:extLst>
                    <a:ext uri="{FF2B5EF4-FFF2-40B4-BE49-F238E27FC236}">
                      <a16:creationId xmlns:a16="http://schemas.microsoft.com/office/drawing/2014/main" id="{651D098D-3A63-45EC-8AC0-FACCF8DF2D81}"/>
                    </a:ext>
                  </a:extLst>
                </p:cNvPr>
                <p:cNvSpPr txBox="1">
                  <a:spLocks noRot="1" noChangeAspect="1" noMove="1" noResize="1" noEditPoints="1" noAdjustHandles="1" noChangeArrowheads="1" noChangeShapeType="1" noTextEdit="1"/>
                </p:cNvSpPr>
                <p:nvPr/>
              </p:nvSpPr>
              <p:spPr>
                <a:xfrm>
                  <a:off x="8236929" y="3628641"/>
                  <a:ext cx="1331070" cy="307777"/>
                </a:xfrm>
                <a:prstGeom prst="rect">
                  <a:avLst/>
                </a:prstGeom>
                <a:blipFill>
                  <a:blip r:embed="rId7"/>
                  <a:stretch>
                    <a:fillRect l="-11416" t="-25490" r="-5023" b="-49020"/>
                  </a:stretch>
                </a:blipFill>
              </p:spPr>
              <p:txBody>
                <a:bodyPr/>
                <a:lstStyle/>
                <a:p>
                  <a:r>
                    <a:rPr lang="de-DE">
                      <a:noFill/>
                    </a:rPr>
                    <a:t> </a:t>
                  </a:r>
                </a:p>
              </p:txBody>
            </p:sp>
          </mc:Fallback>
        </mc:AlternateContent>
        <p:sp>
          <p:nvSpPr>
            <p:cNvPr id="74" name="CaixaDeTexto 90">
              <a:extLst>
                <a:ext uri="{FF2B5EF4-FFF2-40B4-BE49-F238E27FC236}">
                  <a16:creationId xmlns:a16="http://schemas.microsoft.com/office/drawing/2014/main" id="{4B95DF6F-FF32-4CB6-89A7-24DE32960AA5}"/>
                </a:ext>
              </a:extLst>
            </p:cNvPr>
            <p:cNvSpPr txBox="1"/>
            <p:nvPr/>
          </p:nvSpPr>
          <p:spPr>
            <a:xfrm>
              <a:off x="5876756" y="1131698"/>
              <a:ext cx="2134834" cy="400110"/>
            </a:xfrm>
            <a:prstGeom prst="rect">
              <a:avLst/>
            </a:prstGeom>
            <a:noFill/>
          </p:spPr>
          <p:txBody>
            <a:bodyPr wrap="square" rtlCol="0">
              <a:spAutoFit/>
            </a:bodyPr>
            <a:lstStyle/>
            <a:p>
              <a:pPr algn="ctr"/>
              <a:r>
                <a:rPr lang="en-US" sz="2000" dirty="0">
                  <a:solidFill>
                    <a:prstClr val="black"/>
                  </a:solidFill>
                  <a:latin typeface="Calibri" panose="020F0502020204030204" pitchFamily="34" charset="0"/>
                  <a:cs typeface="Calibri" panose="020F0502020204030204" pitchFamily="34" charset="0"/>
                </a:rPr>
                <a:t>Modal occupancy</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B6105177-751E-40A4-8363-7D0DDC9CF52F}"/>
                    </a:ext>
                  </a:extLst>
                </p:cNvPr>
                <p:cNvSpPr txBox="1"/>
                <p:nvPr/>
              </p:nvSpPr>
              <p:spPr>
                <a:xfrm>
                  <a:off x="6676185" y="1494887"/>
                  <a:ext cx="67627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800" i="1" smtClean="0">
                                <a:solidFill>
                                  <a:prstClr val="black"/>
                                </a:solidFill>
                                <a:latin typeface="Cambria Math" panose="02040503050406030204" pitchFamily="18" charset="0"/>
                                <a:cs typeface="Times New Roman" panose="02020603050405020304" pitchFamily="18" charset="0"/>
                              </a:rPr>
                            </m:ctrlPr>
                          </m:sSupPr>
                          <m:e>
                            <m:d>
                              <m:dPr>
                                <m:begChr m:val="|"/>
                                <m:endChr m:val="|"/>
                                <m:ctrlPr>
                                  <a:rPr lang="en-US" sz="1800" i="1">
                                    <a:solidFill>
                                      <a:prstClr val="black"/>
                                    </a:solidFill>
                                    <a:latin typeface="Cambria Math" panose="02040503050406030204" pitchFamily="18" charset="0"/>
                                    <a:cs typeface="Times New Roman" panose="02020603050405020304" pitchFamily="18" charset="0"/>
                                  </a:rPr>
                                </m:ctrlPr>
                              </m:dPr>
                              <m:e>
                                <m:sSub>
                                  <m:sSubPr>
                                    <m:ctrlPr>
                                      <a:rPr lang="en-US" sz="1800" i="1">
                                        <a:solidFill>
                                          <a:prstClr val="black"/>
                                        </a:solidFill>
                                        <a:latin typeface="Cambria Math" panose="02040503050406030204" pitchFamily="18" charset="0"/>
                                        <a:cs typeface="Times New Roman" panose="02020603050405020304" pitchFamily="18" charset="0"/>
                                      </a:rPr>
                                    </m:ctrlPr>
                                  </m:sSubPr>
                                  <m:e>
                                    <m:r>
                                      <a:rPr lang="en-US" sz="1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1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1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de-DE" dirty="0"/>
                </a:p>
              </p:txBody>
            </p:sp>
          </mc:Choice>
          <mc:Fallback xmlns="">
            <p:sp>
              <p:nvSpPr>
                <p:cNvPr id="76" name="TextBox 75">
                  <a:extLst>
                    <a:ext uri="{FF2B5EF4-FFF2-40B4-BE49-F238E27FC236}">
                      <a16:creationId xmlns:a16="http://schemas.microsoft.com/office/drawing/2014/main" id="{B6105177-751E-40A4-8363-7D0DDC9CF52F}"/>
                    </a:ext>
                  </a:extLst>
                </p:cNvPr>
                <p:cNvSpPr txBox="1">
                  <a:spLocks noRot="1" noChangeAspect="1" noMove="1" noResize="1" noEditPoints="1" noAdjustHandles="1" noChangeArrowheads="1" noChangeShapeType="1" noTextEdit="1"/>
                </p:cNvSpPr>
                <p:nvPr/>
              </p:nvSpPr>
              <p:spPr>
                <a:xfrm>
                  <a:off x="6676185" y="1494887"/>
                  <a:ext cx="676272" cy="369332"/>
                </a:xfrm>
                <a:prstGeom prst="rect">
                  <a:avLst/>
                </a:prstGeom>
                <a:blipFill>
                  <a:blip r:embed="rId8"/>
                  <a:stretch>
                    <a:fillRect/>
                  </a:stretch>
                </a:blipFill>
              </p:spPr>
              <p:txBody>
                <a:bodyPr/>
                <a:lstStyle/>
                <a:p>
                  <a:r>
                    <a:rPr lang="de-DE">
                      <a:noFill/>
                    </a:rPr>
                    <a:t> </a:t>
                  </a:r>
                </a:p>
              </p:txBody>
            </p:sp>
          </mc:Fallback>
        </mc:AlternateContent>
        <p:sp>
          <p:nvSpPr>
            <p:cNvPr id="84" name="TextBox 83">
              <a:extLst>
                <a:ext uri="{FF2B5EF4-FFF2-40B4-BE49-F238E27FC236}">
                  <a16:creationId xmlns:a16="http://schemas.microsoft.com/office/drawing/2014/main" id="{69A22756-D909-4242-BE25-3567A6E4D700}"/>
                </a:ext>
              </a:extLst>
            </p:cNvPr>
            <p:cNvSpPr txBox="1"/>
            <p:nvPr/>
          </p:nvSpPr>
          <p:spPr>
            <a:xfrm>
              <a:off x="8902464" y="2211856"/>
              <a:ext cx="2344084" cy="707886"/>
            </a:xfrm>
            <a:prstGeom prst="rect">
              <a:avLst/>
            </a:prstGeom>
            <a:noFill/>
          </p:spPr>
          <p:txBody>
            <a:bodyPr wrap="square" rtlCol="0">
              <a:spAutoFit/>
            </a:bodyPr>
            <a:lstStyle/>
            <a:p>
              <a:pPr algn="ctr"/>
              <a:r>
                <a:rPr lang="en-US" sz="2000" dirty="0"/>
                <a:t>An example of initial mode distribution</a:t>
              </a:r>
              <a:endParaRPr lang="de-DE" sz="2000"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C562C80-03D7-4217-AD84-CD3DB2170FF7}"/>
                    </a:ext>
                  </a:extLst>
                </p:cNvPr>
                <p:cNvSpPr txBox="1"/>
                <p:nvPr/>
              </p:nvSpPr>
              <p:spPr>
                <a:xfrm>
                  <a:off x="7537750" y="1654257"/>
                  <a:ext cx="93904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𝑚</m:t>
                        </m:r>
                        <m:r>
                          <a:rPr lang="en-US" sz="2000" i="1" dirty="0" smtClean="0">
                            <a:latin typeface="Cambria Math" panose="02040503050406030204" pitchFamily="18" charset="0"/>
                          </a:rPr>
                          <m:t>=1</m:t>
                        </m:r>
                      </m:oMath>
                    </m:oMathPara>
                  </a14:m>
                  <a:endParaRPr lang="de-DE" sz="2000" dirty="0"/>
                </a:p>
              </p:txBody>
            </p:sp>
          </mc:Choice>
          <mc:Fallback xmlns="">
            <p:sp>
              <p:nvSpPr>
                <p:cNvPr id="9" name="TextBox 8">
                  <a:extLst>
                    <a:ext uri="{FF2B5EF4-FFF2-40B4-BE49-F238E27FC236}">
                      <a16:creationId xmlns:a16="http://schemas.microsoft.com/office/drawing/2014/main" id="{7C562C80-03D7-4217-AD84-CD3DB2170FF7}"/>
                    </a:ext>
                  </a:extLst>
                </p:cNvPr>
                <p:cNvSpPr txBox="1">
                  <a:spLocks noRot="1" noChangeAspect="1" noMove="1" noResize="1" noEditPoints="1" noAdjustHandles="1" noChangeArrowheads="1" noChangeShapeType="1" noTextEdit="1"/>
                </p:cNvSpPr>
                <p:nvPr/>
              </p:nvSpPr>
              <p:spPr>
                <a:xfrm>
                  <a:off x="7537750" y="1654257"/>
                  <a:ext cx="939040" cy="400110"/>
                </a:xfrm>
                <a:prstGeom prst="rect">
                  <a:avLst/>
                </a:prstGeom>
                <a:blipFill>
                  <a:blip r:embed="rId9"/>
                  <a:stretch>
                    <a:fillRect/>
                  </a:stretch>
                </a:blipFill>
              </p:spPr>
              <p:txBody>
                <a:bodyPr/>
                <a:lstStyle/>
                <a:p>
                  <a:r>
                    <a:rPr lang="de-DE">
                      <a:noFill/>
                    </a:rPr>
                    <a:t> </a:t>
                  </a:r>
                </a:p>
              </p:txBody>
            </p:sp>
          </mc:Fallback>
        </mc:AlternateContent>
      </p:grpSp>
      <p:grpSp>
        <p:nvGrpSpPr>
          <p:cNvPr id="17" name="Group 16">
            <a:extLst>
              <a:ext uri="{FF2B5EF4-FFF2-40B4-BE49-F238E27FC236}">
                <a16:creationId xmlns:a16="http://schemas.microsoft.com/office/drawing/2014/main" id="{039BD577-B347-415A-A534-3B723C949F55}"/>
              </a:ext>
            </a:extLst>
          </p:cNvPr>
          <p:cNvGrpSpPr/>
          <p:nvPr/>
        </p:nvGrpSpPr>
        <p:grpSpPr>
          <a:xfrm>
            <a:off x="2181064" y="2711188"/>
            <a:ext cx="4611622" cy="3554082"/>
            <a:chOff x="2181064" y="2711188"/>
            <a:chExt cx="4611622" cy="3554082"/>
          </a:xfrm>
        </p:grpSpPr>
        <p:grpSp>
          <p:nvGrpSpPr>
            <p:cNvPr id="10" name="Group 9">
              <a:extLst>
                <a:ext uri="{FF2B5EF4-FFF2-40B4-BE49-F238E27FC236}">
                  <a16:creationId xmlns:a16="http://schemas.microsoft.com/office/drawing/2014/main" id="{0C65441D-DF0F-4BE4-BDAE-4562514D84AA}"/>
                </a:ext>
              </a:extLst>
            </p:cNvPr>
            <p:cNvGrpSpPr/>
            <p:nvPr/>
          </p:nvGrpSpPr>
          <p:grpSpPr>
            <a:xfrm>
              <a:off x="2181064" y="4646089"/>
              <a:ext cx="2964214" cy="1619181"/>
              <a:chOff x="2181064" y="4646089"/>
              <a:chExt cx="2964214" cy="1619181"/>
            </a:xfrm>
          </p:grpSpPr>
          <p:cxnSp>
            <p:nvCxnSpPr>
              <p:cNvPr id="36" name="Straight Connector 35">
                <a:extLst>
                  <a:ext uri="{FF2B5EF4-FFF2-40B4-BE49-F238E27FC236}">
                    <a16:creationId xmlns:a16="http://schemas.microsoft.com/office/drawing/2014/main" id="{3C84507F-2498-4E1E-80F9-1A4D03358933}"/>
                  </a:ext>
                </a:extLst>
              </p:cNvPr>
              <p:cNvCxnSpPr>
                <a:cxnSpLocks/>
              </p:cNvCxnSpPr>
              <p:nvPr/>
            </p:nvCxnSpPr>
            <p:spPr>
              <a:xfrm flipH="1" flipV="1">
                <a:off x="3575392" y="5171434"/>
                <a:ext cx="971853" cy="9058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34F53CF-34F3-4E4C-885F-1DBDCCB81ABF}"/>
                  </a:ext>
                </a:extLst>
              </p:cNvPr>
              <p:cNvCxnSpPr>
                <a:cxnSpLocks/>
              </p:cNvCxnSpPr>
              <p:nvPr/>
            </p:nvCxnSpPr>
            <p:spPr>
              <a:xfrm flipH="1" flipV="1">
                <a:off x="3927493" y="5038533"/>
                <a:ext cx="1217785" cy="10387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1F22C73-DD6D-4B87-A757-CE31149C8099}"/>
                  </a:ext>
                </a:extLst>
              </p:cNvPr>
              <p:cNvCxnSpPr>
                <a:cxnSpLocks/>
              </p:cNvCxnSpPr>
              <p:nvPr/>
            </p:nvCxnSpPr>
            <p:spPr>
              <a:xfrm flipH="1" flipV="1">
                <a:off x="3084703" y="5213748"/>
                <a:ext cx="1128089" cy="105152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9583586-0733-421F-A2F6-D2BF781F908A}"/>
                      </a:ext>
                    </a:extLst>
                  </p:cNvPr>
                  <p:cNvSpPr txBox="1"/>
                  <p:nvPr/>
                </p:nvSpPr>
                <p:spPr>
                  <a:xfrm rot="20656300">
                    <a:off x="2181064" y="4919863"/>
                    <a:ext cx="108702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solidFill>
                                <a:schemeClr val="bg1"/>
                              </a:solidFill>
                              <a:latin typeface="Cambria Math" panose="02040503050406030204" pitchFamily="18" charset="0"/>
                            </a:rPr>
                            <m:t>𝑚</m:t>
                          </m:r>
                          <m:r>
                            <a:rPr lang="en-US" sz="2400" i="1" dirty="0" smtClean="0">
                              <a:solidFill>
                                <a:schemeClr val="bg1"/>
                              </a:solidFill>
                              <a:latin typeface="Cambria Math" panose="02040503050406030204" pitchFamily="18" charset="0"/>
                            </a:rPr>
                            <m:t>=1</m:t>
                          </m:r>
                        </m:oMath>
                      </m:oMathPara>
                    </a14:m>
                    <a:endParaRPr lang="de-DE" sz="2400" dirty="0">
                      <a:solidFill>
                        <a:schemeClr val="bg1"/>
                      </a:solidFill>
                    </a:endParaRPr>
                  </a:p>
                </p:txBody>
              </p:sp>
            </mc:Choice>
            <mc:Fallback xmlns="">
              <p:sp>
                <p:nvSpPr>
                  <p:cNvPr id="44" name="TextBox 43">
                    <a:extLst>
                      <a:ext uri="{FF2B5EF4-FFF2-40B4-BE49-F238E27FC236}">
                        <a16:creationId xmlns:a16="http://schemas.microsoft.com/office/drawing/2014/main" id="{49583586-0733-421F-A2F6-D2BF781F908A}"/>
                      </a:ext>
                    </a:extLst>
                  </p:cNvPr>
                  <p:cNvSpPr txBox="1">
                    <a:spLocks noRot="1" noChangeAspect="1" noMove="1" noResize="1" noEditPoints="1" noAdjustHandles="1" noChangeArrowheads="1" noChangeShapeType="1" noTextEdit="1"/>
                  </p:cNvSpPr>
                  <p:nvPr/>
                </p:nvSpPr>
                <p:spPr>
                  <a:xfrm rot="20656300">
                    <a:off x="2181064" y="4919863"/>
                    <a:ext cx="1087029" cy="461665"/>
                  </a:xfrm>
                  <a:prstGeom prst="rect">
                    <a:avLst/>
                  </a:prstGeom>
                  <a:blipFill>
                    <a:blip r:embed="rId10"/>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000B8925-5701-450F-A9DF-086D20C75A9C}"/>
                      </a:ext>
                    </a:extLst>
                  </p:cNvPr>
                  <p:cNvSpPr txBox="1"/>
                  <p:nvPr/>
                </p:nvSpPr>
                <p:spPr>
                  <a:xfrm rot="20866621">
                    <a:off x="3339638" y="4775519"/>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2</m:t>
                          </m:r>
                        </m:oMath>
                      </m:oMathPara>
                    </a14:m>
                    <a:endParaRPr lang="de-DE" sz="2400" dirty="0">
                      <a:solidFill>
                        <a:schemeClr val="bg1"/>
                      </a:solidFill>
                    </a:endParaRPr>
                  </a:p>
                </p:txBody>
              </p:sp>
            </mc:Choice>
            <mc:Fallback xmlns="">
              <p:sp>
                <p:nvSpPr>
                  <p:cNvPr id="45" name="TextBox 44">
                    <a:extLst>
                      <a:ext uri="{FF2B5EF4-FFF2-40B4-BE49-F238E27FC236}">
                        <a16:creationId xmlns:a16="http://schemas.microsoft.com/office/drawing/2014/main" id="{000B8925-5701-450F-A9DF-086D20C75A9C}"/>
                      </a:ext>
                    </a:extLst>
                  </p:cNvPr>
                  <p:cNvSpPr txBox="1">
                    <a:spLocks noRot="1" noChangeAspect="1" noMove="1" noResize="1" noEditPoints="1" noAdjustHandles="1" noChangeArrowheads="1" noChangeShapeType="1" noTextEdit="1"/>
                  </p:cNvSpPr>
                  <p:nvPr/>
                </p:nvSpPr>
                <p:spPr>
                  <a:xfrm rot="20866621">
                    <a:off x="3339638" y="4775519"/>
                    <a:ext cx="238848" cy="369332"/>
                  </a:xfrm>
                  <a:prstGeom prst="rect">
                    <a:avLst/>
                  </a:prstGeom>
                  <a:blipFill>
                    <a:blip r:embed="rId11"/>
                    <a:stretch>
                      <a:fillRect l="-17308" r="-25000" b="-869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EB44D924-B30F-42BA-96A5-A7658B966064}"/>
                      </a:ext>
                    </a:extLst>
                  </p:cNvPr>
                  <p:cNvSpPr txBox="1"/>
                  <p:nvPr/>
                </p:nvSpPr>
                <p:spPr>
                  <a:xfrm rot="20866621">
                    <a:off x="3734509" y="4678431"/>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3</m:t>
                          </m:r>
                        </m:oMath>
                      </m:oMathPara>
                    </a14:m>
                    <a:endParaRPr lang="de-DE" sz="2400" dirty="0">
                      <a:solidFill>
                        <a:schemeClr val="bg1"/>
                      </a:solidFill>
                    </a:endParaRPr>
                  </a:p>
                </p:txBody>
              </p:sp>
            </mc:Choice>
            <mc:Fallback xmlns="">
              <p:sp>
                <p:nvSpPr>
                  <p:cNvPr id="46" name="TextBox 45">
                    <a:extLst>
                      <a:ext uri="{FF2B5EF4-FFF2-40B4-BE49-F238E27FC236}">
                        <a16:creationId xmlns:a16="http://schemas.microsoft.com/office/drawing/2014/main" id="{EB44D924-B30F-42BA-96A5-A7658B966064}"/>
                      </a:ext>
                    </a:extLst>
                  </p:cNvPr>
                  <p:cNvSpPr txBox="1">
                    <a:spLocks noRot="1" noChangeAspect="1" noMove="1" noResize="1" noEditPoints="1" noAdjustHandles="1" noChangeArrowheads="1" noChangeShapeType="1" noTextEdit="1"/>
                  </p:cNvSpPr>
                  <p:nvPr/>
                </p:nvSpPr>
                <p:spPr>
                  <a:xfrm rot="20866621">
                    <a:off x="3734509" y="4678431"/>
                    <a:ext cx="238848" cy="369332"/>
                  </a:xfrm>
                  <a:prstGeom prst="rect">
                    <a:avLst/>
                  </a:prstGeom>
                  <a:blipFill>
                    <a:blip r:embed="rId12"/>
                    <a:stretch>
                      <a:fillRect l="-19231" r="-25000" b="-869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1DC23C4C-3A4B-4735-AEB7-CFC4C8F0254A}"/>
                      </a:ext>
                    </a:extLst>
                  </p:cNvPr>
                  <p:cNvSpPr txBox="1"/>
                  <p:nvPr/>
                </p:nvSpPr>
                <p:spPr>
                  <a:xfrm rot="20866621">
                    <a:off x="4206678" y="4646089"/>
                    <a:ext cx="2260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m:t>
                          </m:r>
                        </m:oMath>
                      </m:oMathPara>
                    </a14:m>
                    <a:endParaRPr lang="de-DE" dirty="0">
                      <a:solidFill>
                        <a:schemeClr val="bg1"/>
                      </a:solidFill>
                    </a:endParaRPr>
                  </a:p>
                </p:txBody>
              </p:sp>
            </mc:Choice>
            <mc:Fallback xmlns="">
              <p:sp>
                <p:nvSpPr>
                  <p:cNvPr id="47" name="TextBox 46">
                    <a:extLst>
                      <a:ext uri="{FF2B5EF4-FFF2-40B4-BE49-F238E27FC236}">
                        <a16:creationId xmlns:a16="http://schemas.microsoft.com/office/drawing/2014/main" id="{1DC23C4C-3A4B-4735-AEB7-CFC4C8F0254A}"/>
                      </a:ext>
                    </a:extLst>
                  </p:cNvPr>
                  <p:cNvSpPr txBox="1">
                    <a:spLocks noRot="1" noChangeAspect="1" noMove="1" noResize="1" noEditPoints="1" noAdjustHandles="1" noChangeArrowheads="1" noChangeShapeType="1" noTextEdit="1"/>
                  </p:cNvSpPr>
                  <p:nvPr/>
                </p:nvSpPr>
                <p:spPr>
                  <a:xfrm rot="20866621">
                    <a:off x="4206678" y="4646089"/>
                    <a:ext cx="226023" cy="276999"/>
                  </a:xfrm>
                  <a:prstGeom prst="rect">
                    <a:avLst/>
                  </a:prstGeom>
                  <a:blipFill>
                    <a:blip r:embed="rId13"/>
                    <a:stretch>
                      <a:fillRect/>
                    </a:stretch>
                  </a:blipFill>
                </p:spPr>
                <p:txBody>
                  <a:bodyPr/>
                  <a:lstStyle/>
                  <a:p>
                    <a:r>
                      <a:rPr lang="de-DE">
                        <a:noFill/>
                      </a:rPr>
                      <a:t> </a:t>
                    </a:r>
                  </a:p>
                </p:txBody>
              </p:sp>
            </mc:Fallback>
          </mc:AlternateContent>
          <p:sp>
            <p:nvSpPr>
              <p:cNvPr id="48" name="Freeform: Shape 47">
                <a:extLst>
                  <a:ext uri="{FF2B5EF4-FFF2-40B4-BE49-F238E27FC236}">
                    <a16:creationId xmlns:a16="http://schemas.microsoft.com/office/drawing/2014/main" id="{75A122F0-C99F-4A23-87F2-4AFD7196C69D}"/>
                  </a:ext>
                </a:extLst>
              </p:cNvPr>
              <p:cNvSpPr/>
              <p:nvPr/>
            </p:nvSpPr>
            <p:spPr>
              <a:xfrm rot="20936007">
                <a:off x="3365881" y="5565077"/>
                <a:ext cx="315404" cy="13255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Freeform: Shape 53">
                <a:extLst>
                  <a:ext uri="{FF2B5EF4-FFF2-40B4-BE49-F238E27FC236}">
                    <a16:creationId xmlns:a16="http://schemas.microsoft.com/office/drawing/2014/main" id="{D25B8E6D-1809-4909-8C50-211EB54E85B2}"/>
                  </a:ext>
                </a:extLst>
              </p:cNvPr>
              <p:cNvSpPr/>
              <p:nvPr/>
            </p:nvSpPr>
            <p:spPr>
              <a:xfrm rot="20936007">
                <a:off x="3551510" y="5633515"/>
                <a:ext cx="315404" cy="232409"/>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Freeform: Shape 54">
                <a:extLst>
                  <a:ext uri="{FF2B5EF4-FFF2-40B4-BE49-F238E27FC236}">
                    <a16:creationId xmlns:a16="http://schemas.microsoft.com/office/drawing/2014/main" id="{A4D5BED8-C2DC-4206-9094-0107EC610074}"/>
                  </a:ext>
                </a:extLst>
              </p:cNvPr>
              <p:cNvSpPr/>
              <p:nvPr/>
            </p:nvSpPr>
            <p:spPr>
              <a:xfrm rot="20936007">
                <a:off x="3728688" y="5711963"/>
                <a:ext cx="315404" cy="31863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Freeform: Shape 74">
                <a:extLst>
                  <a:ext uri="{FF2B5EF4-FFF2-40B4-BE49-F238E27FC236}">
                    <a16:creationId xmlns:a16="http://schemas.microsoft.com/office/drawing/2014/main" id="{4BDFD0D6-CEA2-4031-BE57-3449BF49C4DD}"/>
                  </a:ext>
                </a:extLst>
              </p:cNvPr>
              <p:cNvSpPr/>
              <p:nvPr/>
            </p:nvSpPr>
            <p:spPr>
              <a:xfrm rot="20936007">
                <a:off x="3986694" y="6073749"/>
                <a:ext cx="315404" cy="17284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Freeform: Shape 80">
                <a:extLst>
                  <a:ext uri="{FF2B5EF4-FFF2-40B4-BE49-F238E27FC236}">
                    <a16:creationId xmlns:a16="http://schemas.microsoft.com/office/drawing/2014/main" id="{7A8A0DA1-F475-40E6-8ED3-A723131B97CF}"/>
                  </a:ext>
                </a:extLst>
              </p:cNvPr>
              <p:cNvSpPr/>
              <p:nvPr/>
            </p:nvSpPr>
            <p:spPr>
              <a:xfrm rot="20936007">
                <a:off x="3205210" y="5413447"/>
                <a:ext cx="315404" cy="138882"/>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3" name="Freeform: Shape 82">
                <a:extLst>
                  <a:ext uri="{FF2B5EF4-FFF2-40B4-BE49-F238E27FC236}">
                    <a16:creationId xmlns:a16="http://schemas.microsoft.com/office/drawing/2014/main" id="{761B21E4-2067-4EFF-B4D9-A44F3F2F912E}"/>
                  </a:ext>
                </a:extLst>
              </p:cNvPr>
              <p:cNvSpPr/>
              <p:nvPr/>
            </p:nvSpPr>
            <p:spPr>
              <a:xfrm rot="20936007">
                <a:off x="3054659" y="5085830"/>
                <a:ext cx="315404" cy="309192"/>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1" name="Straight Arrow Connector 10">
              <a:extLst>
                <a:ext uri="{FF2B5EF4-FFF2-40B4-BE49-F238E27FC236}">
                  <a16:creationId xmlns:a16="http://schemas.microsoft.com/office/drawing/2014/main" id="{3035FA43-472B-4883-8472-24B3A852A3ED}"/>
                </a:ext>
              </a:extLst>
            </p:cNvPr>
            <p:cNvCxnSpPr/>
            <p:nvPr/>
          </p:nvCxnSpPr>
          <p:spPr>
            <a:xfrm flipV="1">
              <a:off x="3027916" y="2711188"/>
              <a:ext cx="3764770" cy="2151909"/>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499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3F6D2-EF25-45D3-A290-2852F80454FE}"/>
              </a:ext>
            </a:extLst>
          </p:cNvPr>
          <p:cNvSpPr>
            <a:spLocks noGrp="1"/>
          </p:cNvSpPr>
          <p:nvPr>
            <p:ph type="title"/>
          </p:nvPr>
        </p:nvSpPr>
        <p:spPr/>
        <p:txBody>
          <a:bodyPr/>
          <a:lstStyle/>
          <a:p>
            <a:r>
              <a:rPr lang="en-US" dirty="0"/>
              <a:t>Thermalization process via entropy growth</a:t>
            </a:r>
            <a:endParaRPr lang="de-DE" dirty="0"/>
          </a:p>
        </p:txBody>
      </p:sp>
      <p:grpSp>
        <p:nvGrpSpPr>
          <p:cNvPr id="5" name="Grupo 20">
            <a:extLst>
              <a:ext uri="{FF2B5EF4-FFF2-40B4-BE49-F238E27FC236}">
                <a16:creationId xmlns:a16="http://schemas.microsoft.com/office/drawing/2014/main" id="{ED6084E2-C6CC-43B0-9F65-C460307E51D0}"/>
              </a:ext>
            </a:extLst>
          </p:cNvPr>
          <p:cNvGrpSpPr/>
          <p:nvPr/>
        </p:nvGrpSpPr>
        <p:grpSpPr>
          <a:xfrm>
            <a:off x="503248" y="3943528"/>
            <a:ext cx="7083323" cy="2294666"/>
            <a:chOff x="175463" y="3641737"/>
            <a:chExt cx="8265834" cy="2677742"/>
          </a:xfrm>
        </p:grpSpPr>
        <p:grpSp>
          <p:nvGrpSpPr>
            <p:cNvPr id="20" name="Grupo 16">
              <a:extLst>
                <a:ext uri="{FF2B5EF4-FFF2-40B4-BE49-F238E27FC236}">
                  <a16:creationId xmlns:a16="http://schemas.microsoft.com/office/drawing/2014/main" id="{D478C722-F86F-49C4-B165-09E6B25CFCDF}"/>
                </a:ext>
              </a:extLst>
            </p:cNvPr>
            <p:cNvGrpSpPr/>
            <p:nvPr/>
          </p:nvGrpSpPr>
          <p:grpSpPr>
            <a:xfrm>
              <a:off x="175463" y="3657139"/>
              <a:ext cx="8265834" cy="2662340"/>
              <a:chOff x="1781114" y="2118314"/>
              <a:chExt cx="9239615" cy="2975985"/>
            </a:xfrm>
          </p:grpSpPr>
          <p:pic>
            <p:nvPicPr>
              <p:cNvPr id="23" name="Imagem 90">
                <a:extLst>
                  <a:ext uri="{FF2B5EF4-FFF2-40B4-BE49-F238E27FC236}">
                    <a16:creationId xmlns:a16="http://schemas.microsoft.com/office/drawing/2014/main" id="{2D6BC409-59AB-454F-9717-C0BE6F1A0C09}"/>
                  </a:ext>
                </a:extLst>
              </p:cNvPr>
              <p:cNvPicPr/>
              <p:nvPr/>
            </p:nvPicPr>
            <p:blipFill rotWithShape="1">
              <a:blip r:embed="rId3">
                <a:extLst>
                  <a:ext uri="{28A0092B-C50C-407E-A947-70E740481C1C}">
                    <a14:useLocalDpi xmlns:a14="http://schemas.microsoft.com/office/drawing/2010/main" val="0"/>
                  </a:ext>
                </a:extLst>
              </a:blip>
              <a:srcRect b="73989"/>
              <a:stretch/>
            </p:blipFill>
            <p:spPr>
              <a:xfrm>
                <a:off x="1781114" y="2118314"/>
                <a:ext cx="9239615" cy="2975985"/>
              </a:xfrm>
              <a:prstGeom prst="rect">
                <a:avLst/>
              </a:prstGeom>
            </p:spPr>
          </p:pic>
          <p:sp>
            <p:nvSpPr>
              <p:cNvPr id="24" name="Retângulo 3">
                <a:extLst>
                  <a:ext uri="{FF2B5EF4-FFF2-40B4-BE49-F238E27FC236}">
                    <a16:creationId xmlns:a16="http://schemas.microsoft.com/office/drawing/2014/main" id="{6C2F1155-FA4A-4256-874D-FAC340B08F9C}"/>
                  </a:ext>
                </a:extLst>
              </p:cNvPr>
              <p:cNvSpPr/>
              <p:nvPr/>
            </p:nvSpPr>
            <p:spPr>
              <a:xfrm>
                <a:off x="1968542" y="2320641"/>
                <a:ext cx="411409" cy="479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CaixaDeTexto 19">
              <a:extLst>
                <a:ext uri="{FF2B5EF4-FFF2-40B4-BE49-F238E27FC236}">
                  <a16:creationId xmlns:a16="http://schemas.microsoft.com/office/drawing/2014/main" id="{7593C44D-A9B3-4BD5-9A57-F7FB8B122BB8}"/>
                </a:ext>
              </a:extLst>
            </p:cNvPr>
            <p:cNvSpPr txBox="1"/>
            <p:nvPr/>
          </p:nvSpPr>
          <p:spPr>
            <a:xfrm rot="20559407">
              <a:off x="287120" y="5296218"/>
              <a:ext cx="1113388"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input</a:t>
              </a:r>
            </a:p>
          </p:txBody>
        </p:sp>
        <p:sp>
          <p:nvSpPr>
            <p:cNvPr id="22" name="CaixaDeTexto 93">
              <a:extLst>
                <a:ext uri="{FF2B5EF4-FFF2-40B4-BE49-F238E27FC236}">
                  <a16:creationId xmlns:a16="http://schemas.microsoft.com/office/drawing/2014/main" id="{C7AFF5D6-74D7-4FE1-AB12-78034EB1F075}"/>
                </a:ext>
              </a:extLst>
            </p:cNvPr>
            <p:cNvSpPr txBox="1"/>
            <p:nvPr/>
          </p:nvSpPr>
          <p:spPr>
            <a:xfrm rot="1115625">
              <a:off x="6687259" y="3641737"/>
              <a:ext cx="1379016" cy="610568"/>
            </a:xfrm>
            <a:prstGeom prst="rect">
              <a:avLst/>
            </a:prstGeom>
            <a:noFill/>
          </p:spPr>
          <p:txBody>
            <a:bodyPr wrap="none" rtlCol="0">
              <a:spAutoFit/>
            </a:bodyPr>
            <a:lstStyle/>
            <a:p>
              <a:r>
                <a:rPr lang="en-US" sz="2800" dirty="0">
                  <a:solidFill>
                    <a:schemeClr val="bg1"/>
                  </a:solidFill>
                  <a:latin typeface="Calibri" panose="020F0502020204030204" pitchFamily="34" charset="0"/>
                  <a:cs typeface="Calibri" panose="020F0502020204030204" pitchFamily="34" charset="0"/>
                </a:rPr>
                <a:t>output</a:t>
              </a:r>
            </a:p>
          </p:txBody>
        </p:sp>
      </p:grpSp>
      <p:cxnSp>
        <p:nvCxnSpPr>
          <p:cNvPr id="6" name="Straight Arrow Connector 5">
            <a:extLst>
              <a:ext uri="{FF2B5EF4-FFF2-40B4-BE49-F238E27FC236}">
                <a16:creationId xmlns:a16="http://schemas.microsoft.com/office/drawing/2014/main" id="{23CB964D-1474-427F-A3C4-18E6094158C8}"/>
              </a:ext>
            </a:extLst>
          </p:cNvPr>
          <p:cNvCxnSpPr/>
          <p:nvPr/>
        </p:nvCxnSpPr>
        <p:spPr>
          <a:xfrm flipV="1">
            <a:off x="804633" y="5345921"/>
            <a:ext cx="598084" cy="17621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6C40941-ED08-46B3-8B90-9133C1E4F3F6}"/>
              </a:ext>
            </a:extLst>
          </p:cNvPr>
          <p:cNvCxnSpPr>
            <a:cxnSpLocks/>
          </p:cNvCxnSpPr>
          <p:nvPr/>
        </p:nvCxnSpPr>
        <p:spPr>
          <a:xfrm flipH="1" flipV="1">
            <a:off x="1764009" y="4846223"/>
            <a:ext cx="971853" cy="9058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D787BF-59F5-459F-962F-DE9B11B9747B}"/>
              </a:ext>
            </a:extLst>
          </p:cNvPr>
          <p:cNvCxnSpPr>
            <a:cxnSpLocks/>
          </p:cNvCxnSpPr>
          <p:nvPr/>
        </p:nvCxnSpPr>
        <p:spPr>
          <a:xfrm flipH="1" flipV="1">
            <a:off x="2116110" y="4713322"/>
            <a:ext cx="1217785" cy="10387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5B67FEE-7A12-4CAC-A116-9643C5831BA7}"/>
              </a:ext>
            </a:extLst>
          </p:cNvPr>
          <p:cNvCxnSpPr>
            <a:cxnSpLocks/>
          </p:cNvCxnSpPr>
          <p:nvPr/>
        </p:nvCxnSpPr>
        <p:spPr>
          <a:xfrm flipH="1" flipV="1">
            <a:off x="1273320" y="4888537"/>
            <a:ext cx="1128089" cy="105152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9414DB7-28FD-4E61-B1CA-3A8DB93A9187}"/>
                  </a:ext>
                </a:extLst>
              </p:cNvPr>
              <p:cNvSpPr txBox="1"/>
              <p:nvPr/>
            </p:nvSpPr>
            <p:spPr>
              <a:xfrm rot="20656300">
                <a:off x="369681" y="4594652"/>
                <a:ext cx="108702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smtClean="0">
                          <a:solidFill>
                            <a:schemeClr val="bg1"/>
                          </a:solidFill>
                          <a:latin typeface="Cambria Math" panose="02040503050406030204" pitchFamily="18" charset="0"/>
                        </a:rPr>
                        <m:t>𝑚</m:t>
                      </m:r>
                      <m:r>
                        <a:rPr lang="en-US" sz="2400" i="1" dirty="0" smtClean="0">
                          <a:solidFill>
                            <a:schemeClr val="bg1"/>
                          </a:solidFill>
                          <a:latin typeface="Cambria Math" panose="02040503050406030204" pitchFamily="18" charset="0"/>
                        </a:rPr>
                        <m:t>=1</m:t>
                      </m:r>
                    </m:oMath>
                  </m:oMathPara>
                </a14:m>
                <a:endParaRPr lang="de-DE" sz="2400" dirty="0">
                  <a:solidFill>
                    <a:schemeClr val="bg1"/>
                  </a:solidFill>
                </a:endParaRPr>
              </a:p>
            </p:txBody>
          </p:sp>
        </mc:Choice>
        <mc:Fallback xmlns="">
          <p:sp>
            <p:nvSpPr>
              <p:cNvPr id="10" name="TextBox 9">
                <a:extLst>
                  <a:ext uri="{FF2B5EF4-FFF2-40B4-BE49-F238E27FC236}">
                    <a16:creationId xmlns:a16="http://schemas.microsoft.com/office/drawing/2014/main" id="{99414DB7-28FD-4E61-B1CA-3A8DB93A9187}"/>
                  </a:ext>
                </a:extLst>
              </p:cNvPr>
              <p:cNvSpPr txBox="1">
                <a:spLocks noRot="1" noChangeAspect="1" noMove="1" noResize="1" noEditPoints="1" noAdjustHandles="1" noChangeArrowheads="1" noChangeShapeType="1" noTextEdit="1"/>
              </p:cNvSpPr>
              <p:nvPr/>
            </p:nvSpPr>
            <p:spPr>
              <a:xfrm rot="20656300">
                <a:off x="369681" y="4594652"/>
                <a:ext cx="1087029" cy="461665"/>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530AAB1-B9F4-45B7-BBD7-5FA727316E0D}"/>
                  </a:ext>
                </a:extLst>
              </p:cNvPr>
              <p:cNvSpPr txBox="1"/>
              <p:nvPr/>
            </p:nvSpPr>
            <p:spPr>
              <a:xfrm rot="20866621">
                <a:off x="1528255" y="4450308"/>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2</m:t>
                      </m:r>
                    </m:oMath>
                  </m:oMathPara>
                </a14:m>
                <a:endParaRPr lang="de-DE" sz="2400" dirty="0">
                  <a:solidFill>
                    <a:schemeClr val="bg1"/>
                  </a:solidFill>
                </a:endParaRPr>
              </a:p>
            </p:txBody>
          </p:sp>
        </mc:Choice>
        <mc:Fallback xmlns="">
          <p:sp>
            <p:nvSpPr>
              <p:cNvPr id="11" name="TextBox 10">
                <a:extLst>
                  <a:ext uri="{FF2B5EF4-FFF2-40B4-BE49-F238E27FC236}">
                    <a16:creationId xmlns:a16="http://schemas.microsoft.com/office/drawing/2014/main" id="{E530AAB1-B9F4-45B7-BBD7-5FA727316E0D}"/>
                  </a:ext>
                </a:extLst>
              </p:cNvPr>
              <p:cNvSpPr txBox="1">
                <a:spLocks noRot="1" noChangeAspect="1" noMove="1" noResize="1" noEditPoints="1" noAdjustHandles="1" noChangeArrowheads="1" noChangeShapeType="1" noTextEdit="1"/>
              </p:cNvSpPr>
              <p:nvPr/>
            </p:nvSpPr>
            <p:spPr>
              <a:xfrm rot="20866621">
                <a:off x="1528255" y="4450308"/>
                <a:ext cx="238848" cy="369332"/>
              </a:xfrm>
              <a:prstGeom prst="rect">
                <a:avLst/>
              </a:prstGeom>
              <a:blipFill>
                <a:blip r:embed="rId5"/>
                <a:stretch>
                  <a:fillRect l="-19231" r="-25000" b="-724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F6259B2-275D-4A2C-A391-2366AB852AB7}"/>
                  </a:ext>
                </a:extLst>
              </p:cNvPr>
              <p:cNvSpPr txBox="1"/>
              <p:nvPr/>
            </p:nvSpPr>
            <p:spPr>
              <a:xfrm rot="20866621">
                <a:off x="1923126" y="4353220"/>
                <a:ext cx="2388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3</m:t>
                      </m:r>
                    </m:oMath>
                  </m:oMathPara>
                </a14:m>
                <a:endParaRPr lang="de-DE" sz="2400" dirty="0">
                  <a:solidFill>
                    <a:schemeClr val="bg1"/>
                  </a:solidFill>
                </a:endParaRPr>
              </a:p>
            </p:txBody>
          </p:sp>
        </mc:Choice>
        <mc:Fallback xmlns="">
          <p:sp>
            <p:nvSpPr>
              <p:cNvPr id="12" name="TextBox 11">
                <a:extLst>
                  <a:ext uri="{FF2B5EF4-FFF2-40B4-BE49-F238E27FC236}">
                    <a16:creationId xmlns:a16="http://schemas.microsoft.com/office/drawing/2014/main" id="{EF6259B2-275D-4A2C-A391-2366AB852AB7}"/>
                  </a:ext>
                </a:extLst>
              </p:cNvPr>
              <p:cNvSpPr txBox="1">
                <a:spLocks noRot="1" noChangeAspect="1" noMove="1" noResize="1" noEditPoints="1" noAdjustHandles="1" noChangeArrowheads="1" noChangeShapeType="1" noTextEdit="1"/>
              </p:cNvSpPr>
              <p:nvPr/>
            </p:nvSpPr>
            <p:spPr>
              <a:xfrm rot="20866621">
                <a:off x="1923126" y="4353220"/>
                <a:ext cx="238848" cy="369332"/>
              </a:xfrm>
              <a:prstGeom prst="rect">
                <a:avLst/>
              </a:prstGeom>
              <a:blipFill>
                <a:blip r:embed="rId6"/>
                <a:stretch>
                  <a:fillRect l="-19231" r="-23077" b="-724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EECC0A2-AB09-4489-8A04-677FD06A5F5F}"/>
                  </a:ext>
                </a:extLst>
              </p:cNvPr>
              <p:cNvSpPr txBox="1"/>
              <p:nvPr/>
            </p:nvSpPr>
            <p:spPr>
              <a:xfrm rot="20866621">
                <a:off x="2395295" y="4320878"/>
                <a:ext cx="2260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m:t>
                      </m:r>
                    </m:oMath>
                  </m:oMathPara>
                </a14:m>
                <a:endParaRPr lang="de-DE" dirty="0">
                  <a:solidFill>
                    <a:schemeClr val="bg1"/>
                  </a:solidFill>
                </a:endParaRPr>
              </a:p>
            </p:txBody>
          </p:sp>
        </mc:Choice>
        <mc:Fallback xmlns="">
          <p:sp>
            <p:nvSpPr>
              <p:cNvPr id="13" name="TextBox 12">
                <a:extLst>
                  <a:ext uri="{FF2B5EF4-FFF2-40B4-BE49-F238E27FC236}">
                    <a16:creationId xmlns:a16="http://schemas.microsoft.com/office/drawing/2014/main" id="{8EECC0A2-AB09-4489-8A04-677FD06A5F5F}"/>
                  </a:ext>
                </a:extLst>
              </p:cNvPr>
              <p:cNvSpPr txBox="1">
                <a:spLocks noRot="1" noChangeAspect="1" noMove="1" noResize="1" noEditPoints="1" noAdjustHandles="1" noChangeArrowheads="1" noChangeShapeType="1" noTextEdit="1"/>
              </p:cNvSpPr>
              <p:nvPr/>
            </p:nvSpPr>
            <p:spPr>
              <a:xfrm rot="20866621">
                <a:off x="2395295" y="4320878"/>
                <a:ext cx="226023" cy="276999"/>
              </a:xfrm>
              <a:prstGeom prst="rect">
                <a:avLst/>
              </a:prstGeom>
              <a:blipFill>
                <a:blip r:embed="rId7"/>
                <a:stretch>
                  <a:fillRect/>
                </a:stretch>
              </a:blipFill>
            </p:spPr>
            <p:txBody>
              <a:bodyPr/>
              <a:lstStyle/>
              <a:p>
                <a:r>
                  <a:rPr lang="de-DE">
                    <a:noFill/>
                  </a:rPr>
                  <a:t> </a:t>
                </a:r>
              </a:p>
            </p:txBody>
          </p:sp>
        </mc:Fallback>
      </mc:AlternateContent>
      <p:sp>
        <p:nvSpPr>
          <p:cNvPr id="14" name="Freeform: Shape 13">
            <a:extLst>
              <a:ext uri="{FF2B5EF4-FFF2-40B4-BE49-F238E27FC236}">
                <a16:creationId xmlns:a16="http://schemas.microsoft.com/office/drawing/2014/main" id="{31FDBAAA-2507-40C4-8B62-E5FC1670E59D}"/>
              </a:ext>
            </a:extLst>
          </p:cNvPr>
          <p:cNvSpPr/>
          <p:nvPr/>
        </p:nvSpPr>
        <p:spPr>
          <a:xfrm rot="20936007">
            <a:off x="1554498" y="5239866"/>
            <a:ext cx="315404" cy="132555"/>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reeform: Shape 14">
            <a:extLst>
              <a:ext uri="{FF2B5EF4-FFF2-40B4-BE49-F238E27FC236}">
                <a16:creationId xmlns:a16="http://schemas.microsoft.com/office/drawing/2014/main" id="{056A4F72-6FF7-4FF8-B821-EEA7778FC89E}"/>
              </a:ext>
            </a:extLst>
          </p:cNvPr>
          <p:cNvSpPr/>
          <p:nvPr/>
        </p:nvSpPr>
        <p:spPr>
          <a:xfrm rot="20936007">
            <a:off x="1740127" y="5308304"/>
            <a:ext cx="315404" cy="232409"/>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Freeform: Shape 15">
            <a:extLst>
              <a:ext uri="{FF2B5EF4-FFF2-40B4-BE49-F238E27FC236}">
                <a16:creationId xmlns:a16="http://schemas.microsoft.com/office/drawing/2014/main" id="{CE808C14-D466-4612-9E15-FEBC05923794}"/>
              </a:ext>
            </a:extLst>
          </p:cNvPr>
          <p:cNvSpPr/>
          <p:nvPr/>
        </p:nvSpPr>
        <p:spPr>
          <a:xfrm rot="20936007">
            <a:off x="1917305" y="5386752"/>
            <a:ext cx="315404" cy="318630"/>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reeform: Shape 16">
            <a:extLst>
              <a:ext uri="{FF2B5EF4-FFF2-40B4-BE49-F238E27FC236}">
                <a16:creationId xmlns:a16="http://schemas.microsoft.com/office/drawing/2014/main" id="{26268A99-0CFC-48A3-9611-C375F68F6CEB}"/>
              </a:ext>
            </a:extLst>
          </p:cNvPr>
          <p:cNvSpPr/>
          <p:nvPr/>
        </p:nvSpPr>
        <p:spPr>
          <a:xfrm rot="20936007">
            <a:off x="2175311" y="5748538"/>
            <a:ext cx="315404" cy="172847"/>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Freeform: Shape 17">
            <a:extLst>
              <a:ext uri="{FF2B5EF4-FFF2-40B4-BE49-F238E27FC236}">
                <a16:creationId xmlns:a16="http://schemas.microsoft.com/office/drawing/2014/main" id="{2324270F-5B4A-44C5-AE59-7BAD84292B4F}"/>
              </a:ext>
            </a:extLst>
          </p:cNvPr>
          <p:cNvSpPr/>
          <p:nvPr/>
        </p:nvSpPr>
        <p:spPr>
          <a:xfrm rot="20936007">
            <a:off x="1393827" y="5088236"/>
            <a:ext cx="315404" cy="138882"/>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reeform: Shape 18">
            <a:extLst>
              <a:ext uri="{FF2B5EF4-FFF2-40B4-BE49-F238E27FC236}">
                <a16:creationId xmlns:a16="http://schemas.microsoft.com/office/drawing/2014/main" id="{DE41BD42-7E99-429B-BE72-BB06CDD887ED}"/>
              </a:ext>
            </a:extLst>
          </p:cNvPr>
          <p:cNvSpPr/>
          <p:nvPr/>
        </p:nvSpPr>
        <p:spPr>
          <a:xfrm rot="20936007">
            <a:off x="1243276" y="4760619"/>
            <a:ext cx="315404" cy="309192"/>
          </a:xfrm>
          <a:custGeom>
            <a:avLst/>
            <a:gdLst>
              <a:gd name="connsiteX0" fmla="*/ 0 w 1314450"/>
              <a:gd name="connsiteY0" fmla="*/ 926531 h 928077"/>
              <a:gd name="connsiteX1" fmla="*/ 438150 w 1314450"/>
              <a:gd name="connsiteY1" fmla="*/ 781275 h 928077"/>
              <a:gd name="connsiteX2" fmla="*/ 616744 w 1314450"/>
              <a:gd name="connsiteY2" fmla="*/ 225 h 928077"/>
              <a:gd name="connsiteX3" fmla="*/ 781050 w 1314450"/>
              <a:gd name="connsiteY3" fmla="*/ 702694 h 928077"/>
              <a:gd name="connsiteX4" fmla="*/ 1314450 w 1314450"/>
              <a:gd name="connsiteY4" fmla="*/ 926531 h 928077"/>
              <a:gd name="connsiteX0" fmla="*/ 0 w 1314450"/>
              <a:gd name="connsiteY0" fmla="*/ 933672 h 935306"/>
              <a:gd name="connsiteX1" fmla="*/ 438150 w 1314450"/>
              <a:gd name="connsiteY1" fmla="*/ 788416 h 935306"/>
              <a:gd name="connsiteX2" fmla="*/ 666750 w 1314450"/>
              <a:gd name="connsiteY2" fmla="*/ 222 h 935306"/>
              <a:gd name="connsiteX3" fmla="*/ 781050 w 1314450"/>
              <a:gd name="connsiteY3" fmla="*/ 709835 h 935306"/>
              <a:gd name="connsiteX4" fmla="*/ 1314450 w 1314450"/>
              <a:gd name="connsiteY4" fmla="*/ 933672 h 935306"/>
              <a:gd name="connsiteX0" fmla="*/ 0 w 1314450"/>
              <a:gd name="connsiteY0" fmla="*/ 933452 h 935086"/>
              <a:gd name="connsiteX1" fmla="*/ 438150 w 1314450"/>
              <a:gd name="connsiteY1" fmla="*/ 788196 h 935086"/>
              <a:gd name="connsiteX2" fmla="*/ 666750 w 1314450"/>
              <a:gd name="connsiteY2" fmla="*/ 2 h 935086"/>
              <a:gd name="connsiteX3" fmla="*/ 781050 w 1314450"/>
              <a:gd name="connsiteY3" fmla="*/ 709615 h 935086"/>
              <a:gd name="connsiteX4" fmla="*/ 1314450 w 1314450"/>
              <a:gd name="connsiteY4" fmla="*/ 933452 h 935086"/>
              <a:gd name="connsiteX0" fmla="*/ 0 w 1314450"/>
              <a:gd name="connsiteY0" fmla="*/ 934258 h 958629"/>
              <a:gd name="connsiteX1" fmla="*/ 352425 w 1314450"/>
              <a:gd name="connsiteY1" fmla="*/ 862821 h 958629"/>
              <a:gd name="connsiteX2" fmla="*/ 666750 w 1314450"/>
              <a:gd name="connsiteY2" fmla="*/ 808 h 958629"/>
              <a:gd name="connsiteX3" fmla="*/ 781050 w 1314450"/>
              <a:gd name="connsiteY3" fmla="*/ 710421 h 958629"/>
              <a:gd name="connsiteX4" fmla="*/ 1314450 w 1314450"/>
              <a:gd name="connsiteY4" fmla="*/ 934258 h 958629"/>
              <a:gd name="connsiteX0" fmla="*/ 0 w 1314450"/>
              <a:gd name="connsiteY0" fmla="*/ 934258 h 935278"/>
              <a:gd name="connsiteX1" fmla="*/ 352425 w 1314450"/>
              <a:gd name="connsiteY1" fmla="*/ 862821 h 935278"/>
              <a:gd name="connsiteX2" fmla="*/ 666750 w 1314450"/>
              <a:gd name="connsiteY2" fmla="*/ 808 h 935278"/>
              <a:gd name="connsiteX3" fmla="*/ 781050 w 1314450"/>
              <a:gd name="connsiteY3" fmla="*/ 710421 h 935278"/>
              <a:gd name="connsiteX4" fmla="*/ 1314450 w 1314450"/>
              <a:gd name="connsiteY4" fmla="*/ 934258 h 935278"/>
              <a:gd name="connsiteX0" fmla="*/ 0 w 1314450"/>
              <a:gd name="connsiteY0" fmla="*/ 934235 h 935140"/>
              <a:gd name="connsiteX1" fmla="*/ 361950 w 1314450"/>
              <a:gd name="connsiteY1" fmla="*/ 860417 h 935140"/>
              <a:gd name="connsiteX2" fmla="*/ 666750 w 1314450"/>
              <a:gd name="connsiteY2" fmla="*/ 785 h 935140"/>
              <a:gd name="connsiteX3" fmla="*/ 781050 w 1314450"/>
              <a:gd name="connsiteY3" fmla="*/ 710398 h 935140"/>
              <a:gd name="connsiteX4" fmla="*/ 1314450 w 1314450"/>
              <a:gd name="connsiteY4" fmla="*/ 934235 h 935140"/>
              <a:gd name="connsiteX0" fmla="*/ 0 w 1314450"/>
              <a:gd name="connsiteY0" fmla="*/ 934307 h 935640"/>
              <a:gd name="connsiteX1" fmla="*/ 261938 w 1314450"/>
              <a:gd name="connsiteY1" fmla="*/ 867632 h 935640"/>
              <a:gd name="connsiteX2" fmla="*/ 666750 w 1314450"/>
              <a:gd name="connsiteY2" fmla="*/ 857 h 935640"/>
              <a:gd name="connsiteX3" fmla="*/ 781050 w 1314450"/>
              <a:gd name="connsiteY3" fmla="*/ 710470 h 935640"/>
              <a:gd name="connsiteX4" fmla="*/ 1314450 w 1314450"/>
              <a:gd name="connsiteY4" fmla="*/ 934307 h 935640"/>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46979"/>
              <a:gd name="connsiteX1" fmla="*/ 261938 w 1314450"/>
              <a:gd name="connsiteY1" fmla="*/ 866775 h 946979"/>
              <a:gd name="connsiteX2" fmla="*/ 666750 w 1314450"/>
              <a:gd name="connsiteY2" fmla="*/ 0 h 946979"/>
              <a:gd name="connsiteX3" fmla="*/ 1066800 w 1314450"/>
              <a:gd name="connsiteY3" fmla="*/ 866776 h 946979"/>
              <a:gd name="connsiteX4" fmla="*/ 1314450 w 1314450"/>
              <a:gd name="connsiteY4" fmla="*/ 933450 h 946979"/>
              <a:gd name="connsiteX0" fmla="*/ 0 w 1314450"/>
              <a:gd name="connsiteY0" fmla="*/ 933450 h 934783"/>
              <a:gd name="connsiteX1" fmla="*/ 261938 w 1314450"/>
              <a:gd name="connsiteY1" fmla="*/ 866775 h 934783"/>
              <a:gd name="connsiteX2" fmla="*/ 666750 w 1314450"/>
              <a:gd name="connsiteY2" fmla="*/ 0 h 934783"/>
              <a:gd name="connsiteX3" fmla="*/ 1066800 w 1314450"/>
              <a:gd name="connsiteY3" fmla="*/ 866776 h 934783"/>
              <a:gd name="connsiteX4" fmla="*/ 1314450 w 1314450"/>
              <a:gd name="connsiteY4" fmla="*/ 933450 h 934783"/>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65 h 934798"/>
              <a:gd name="connsiteX1" fmla="*/ 261938 w 1314450"/>
              <a:gd name="connsiteY1" fmla="*/ 866790 h 934798"/>
              <a:gd name="connsiteX2" fmla="*/ 666750 w 1314450"/>
              <a:gd name="connsiteY2" fmla="*/ 15 h 934798"/>
              <a:gd name="connsiteX3" fmla="*/ 1004888 w 1314450"/>
              <a:gd name="connsiteY3" fmla="*/ 842978 h 934798"/>
              <a:gd name="connsiteX4" fmla="*/ 1314450 w 1314450"/>
              <a:gd name="connsiteY4" fmla="*/ 933465 h 934798"/>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0 h 934783"/>
              <a:gd name="connsiteX1" fmla="*/ 261938 w 1314450"/>
              <a:gd name="connsiteY1" fmla="*/ 866775 h 934783"/>
              <a:gd name="connsiteX2" fmla="*/ 666750 w 1314450"/>
              <a:gd name="connsiteY2" fmla="*/ 0 h 934783"/>
              <a:gd name="connsiteX3" fmla="*/ 1000126 w 1314450"/>
              <a:gd name="connsiteY3" fmla="*/ 866776 h 934783"/>
              <a:gd name="connsiteX4" fmla="*/ 1314450 w 1314450"/>
              <a:gd name="connsiteY4" fmla="*/ 933450 h 934783"/>
              <a:gd name="connsiteX0" fmla="*/ 0 w 1314450"/>
              <a:gd name="connsiteY0" fmla="*/ 933457 h 934790"/>
              <a:gd name="connsiteX1" fmla="*/ 261938 w 1314450"/>
              <a:gd name="connsiteY1" fmla="*/ 866782 h 934790"/>
              <a:gd name="connsiteX2" fmla="*/ 666750 w 1314450"/>
              <a:gd name="connsiteY2" fmla="*/ 7 h 934790"/>
              <a:gd name="connsiteX3" fmla="*/ 1040607 w 1314450"/>
              <a:gd name="connsiteY3" fmla="*/ 850114 h 934790"/>
              <a:gd name="connsiteX4" fmla="*/ 1314450 w 1314450"/>
              <a:gd name="connsiteY4" fmla="*/ 933457 h 934790"/>
              <a:gd name="connsiteX0" fmla="*/ 0 w 1314450"/>
              <a:gd name="connsiteY0" fmla="*/ 933451 h 934784"/>
              <a:gd name="connsiteX1" fmla="*/ 261938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1 h 934784"/>
              <a:gd name="connsiteX1" fmla="*/ 273844 w 1314450"/>
              <a:gd name="connsiteY1" fmla="*/ 866776 h 934784"/>
              <a:gd name="connsiteX2" fmla="*/ 666750 w 1314450"/>
              <a:gd name="connsiteY2" fmla="*/ 1 h 934784"/>
              <a:gd name="connsiteX3" fmla="*/ 931070 w 1314450"/>
              <a:gd name="connsiteY3" fmla="*/ 862014 h 934784"/>
              <a:gd name="connsiteX4" fmla="*/ 1314450 w 1314450"/>
              <a:gd name="connsiteY4" fmla="*/ 933451 h 934784"/>
              <a:gd name="connsiteX0" fmla="*/ 0 w 1314450"/>
              <a:gd name="connsiteY0" fmla="*/ 933453 h 934061"/>
              <a:gd name="connsiteX1" fmla="*/ 454819 w 1314450"/>
              <a:gd name="connsiteY1" fmla="*/ 850109 h 934061"/>
              <a:gd name="connsiteX2" fmla="*/ 666750 w 1314450"/>
              <a:gd name="connsiteY2" fmla="*/ 3 h 934061"/>
              <a:gd name="connsiteX3" fmla="*/ 931070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53 h 934061"/>
              <a:gd name="connsiteX1" fmla="*/ 454819 w 1314450"/>
              <a:gd name="connsiteY1" fmla="*/ 850109 h 934061"/>
              <a:gd name="connsiteX2" fmla="*/ 666750 w 1314450"/>
              <a:gd name="connsiteY2" fmla="*/ 3 h 934061"/>
              <a:gd name="connsiteX3" fmla="*/ 850107 w 1314450"/>
              <a:gd name="connsiteY3" fmla="*/ 862016 h 934061"/>
              <a:gd name="connsiteX4" fmla="*/ 1314450 w 1314450"/>
              <a:gd name="connsiteY4" fmla="*/ 933453 h 934061"/>
              <a:gd name="connsiteX0" fmla="*/ 0 w 1314450"/>
              <a:gd name="connsiteY0" fmla="*/ 933475 h 934083"/>
              <a:gd name="connsiteX1" fmla="*/ 454819 w 1314450"/>
              <a:gd name="connsiteY1" fmla="*/ 850131 h 934083"/>
              <a:gd name="connsiteX2" fmla="*/ 666750 w 1314450"/>
              <a:gd name="connsiteY2" fmla="*/ 25 h 934083"/>
              <a:gd name="connsiteX3" fmla="*/ 873919 w 1314450"/>
              <a:gd name="connsiteY3" fmla="*/ 881088 h 934083"/>
              <a:gd name="connsiteX4" fmla="*/ 1314450 w 1314450"/>
              <a:gd name="connsiteY4" fmla="*/ 933475 h 934083"/>
              <a:gd name="connsiteX0" fmla="*/ 0 w 873919"/>
              <a:gd name="connsiteY0" fmla="*/ 933475 h 934083"/>
              <a:gd name="connsiteX1" fmla="*/ 454819 w 873919"/>
              <a:gd name="connsiteY1" fmla="*/ 850131 h 934083"/>
              <a:gd name="connsiteX2" fmla="*/ 666750 w 873919"/>
              <a:gd name="connsiteY2" fmla="*/ 25 h 934083"/>
              <a:gd name="connsiteX3" fmla="*/ 873919 w 873919"/>
              <a:gd name="connsiteY3" fmla="*/ 881088 h 934083"/>
              <a:gd name="connsiteX0" fmla="*/ 0 w 900113"/>
              <a:gd name="connsiteY0" fmla="*/ 933629 h 934237"/>
              <a:gd name="connsiteX1" fmla="*/ 454819 w 900113"/>
              <a:gd name="connsiteY1" fmla="*/ 850285 h 934237"/>
              <a:gd name="connsiteX2" fmla="*/ 666750 w 900113"/>
              <a:gd name="connsiteY2" fmla="*/ 179 h 934237"/>
              <a:gd name="connsiteX3" fmla="*/ 900113 w 900113"/>
              <a:gd name="connsiteY3" fmla="*/ 933630 h 934237"/>
              <a:gd name="connsiteX0" fmla="*/ 0 w 445294"/>
              <a:gd name="connsiteY0" fmla="*/ 850285 h 933630"/>
              <a:gd name="connsiteX1" fmla="*/ 211931 w 445294"/>
              <a:gd name="connsiteY1" fmla="*/ 179 h 933630"/>
              <a:gd name="connsiteX2" fmla="*/ 445294 w 445294"/>
              <a:gd name="connsiteY2" fmla="*/ 933630 h 933630"/>
              <a:gd name="connsiteX0" fmla="*/ 0 w 471488"/>
              <a:gd name="connsiteY0" fmla="*/ 926308 h 933453"/>
              <a:gd name="connsiteX1" fmla="*/ 238125 w 471488"/>
              <a:gd name="connsiteY1" fmla="*/ 2 h 933453"/>
              <a:gd name="connsiteX2" fmla="*/ 471488 w 471488"/>
              <a:gd name="connsiteY2" fmla="*/ 933453 h 933453"/>
              <a:gd name="connsiteX0" fmla="*/ 0 w 471488"/>
              <a:gd name="connsiteY0" fmla="*/ 926308 h 933453"/>
              <a:gd name="connsiteX1" fmla="*/ 238125 w 471488"/>
              <a:gd name="connsiteY1" fmla="*/ 2 h 933453"/>
              <a:gd name="connsiteX2" fmla="*/ 471488 w 471488"/>
              <a:gd name="connsiteY2" fmla="*/ 933453 h 933453"/>
              <a:gd name="connsiteX0" fmla="*/ 0 w 483394"/>
              <a:gd name="connsiteY0" fmla="*/ 926308 h 933453"/>
              <a:gd name="connsiteX1" fmla="*/ 250031 w 483394"/>
              <a:gd name="connsiteY1" fmla="*/ 2 h 933453"/>
              <a:gd name="connsiteX2" fmla="*/ 483394 w 483394"/>
              <a:gd name="connsiteY2" fmla="*/ 933453 h 933453"/>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3394"/>
              <a:gd name="connsiteY0" fmla="*/ 942977 h 942977"/>
              <a:gd name="connsiteX1" fmla="*/ 250031 w 483394"/>
              <a:gd name="connsiteY1" fmla="*/ 2 h 942977"/>
              <a:gd name="connsiteX2" fmla="*/ 483394 w 483394"/>
              <a:gd name="connsiteY2" fmla="*/ 933453 h 942977"/>
              <a:gd name="connsiteX0" fmla="*/ 0 w 481013"/>
              <a:gd name="connsiteY0" fmla="*/ 942976 h 942976"/>
              <a:gd name="connsiteX1" fmla="*/ 250031 w 481013"/>
              <a:gd name="connsiteY1" fmla="*/ 1 h 942976"/>
              <a:gd name="connsiteX2" fmla="*/ 481013 w 481013"/>
              <a:gd name="connsiteY2" fmla="*/ 938215 h 942976"/>
              <a:gd name="connsiteX0" fmla="*/ 0 w 481013"/>
              <a:gd name="connsiteY0" fmla="*/ 942976 h 942976"/>
              <a:gd name="connsiteX1" fmla="*/ 250031 w 481013"/>
              <a:gd name="connsiteY1" fmla="*/ 1 h 942976"/>
              <a:gd name="connsiteX2" fmla="*/ 481013 w 481013"/>
              <a:gd name="connsiteY2" fmla="*/ 938215 h 942976"/>
            </a:gdLst>
            <a:ahLst/>
            <a:cxnLst>
              <a:cxn ang="0">
                <a:pos x="connsiteX0" y="connsiteY0"/>
              </a:cxn>
              <a:cxn ang="0">
                <a:pos x="connsiteX1" y="connsiteY1"/>
              </a:cxn>
              <a:cxn ang="0">
                <a:pos x="connsiteX2" y="connsiteY2"/>
              </a:cxn>
            </a:cxnLst>
            <a:rect l="l" t="t" r="r" b="b"/>
            <a:pathLst>
              <a:path w="481013" h="942976">
                <a:moveTo>
                  <a:pt x="0" y="942976"/>
                </a:moveTo>
                <a:cubicBezTo>
                  <a:pt x="177800" y="939801"/>
                  <a:pt x="169862" y="794"/>
                  <a:pt x="250031" y="1"/>
                </a:cubicBezTo>
                <a:cubicBezTo>
                  <a:pt x="330200" y="-792"/>
                  <a:pt x="314723" y="938613"/>
                  <a:pt x="481013" y="938215"/>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TextBox 30">
            <a:extLst>
              <a:ext uri="{FF2B5EF4-FFF2-40B4-BE49-F238E27FC236}">
                <a16:creationId xmlns:a16="http://schemas.microsoft.com/office/drawing/2014/main" id="{9A43BB07-56CE-4C43-AED6-41B50AC7D58E}"/>
              </a:ext>
            </a:extLst>
          </p:cNvPr>
          <p:cNvSpPr txBox="1"/>
          <p:nvPr/>
        </p:nvSpPr>
        <p:spPr>
          <a:xfrm>
            <a:off x="258252" y="997307"/>
            <a:ext cx="5704118" cy="1015663"/>
          </a:xfrm>
          <a:prstGeom prst="rect">
            <a:avLst/>
          </a:prstGeom>
          <a:noFill/>
        </p:spPr>
        <p:txBody>
          <a:bodyPr wrap="square">
            <a:spAutoFit/>
          </a:body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The multimode system undergoes thermalization to maximize its entropy according to the second law of thermodynamics.</a:t>
            </a:r>
          </a:p>
        </p:txBody>
      </p:sp>
      <p:grpSp>
        <p:nvGrpSpPr>
          <p:cNvPr id="67" name="Group 66">
            <a:extLst>
              <a:ext uri="{FF2B5EF4-FFF2-40B4-BE49-F238E27FC236}">
                <a16:creationId xmlns:a16="http://schemas.microsoft.com/office/drawing/2014/main" id="{865B10FA-F074-465C-A4DA-A517751FE91B}"/>
              </a:ext>
            </a:extLst>
          </p:cNvPr>
          <p:cNvGrpSpPr/>
          <p:nvPr/>
        </p:nvGrpSpPr>
        <p:grpSpPr>
          <a:xfrm>
            <a:off x="8946667" y="4534813"/>
            <a:ext cx="2047618" cy="1613395"/>
            <a:chOff x="8946667" y="4534813"/>
            <a:chExt cx="2047618" cy="1613395"/>
          </a:xfrm>
        </p:grpSpPr>
        <p:sp>
          <p:nvSpPr>
            <p:cNvPr id="41" name="Forma livre 69">
              <a:extLst>
                <a:ext uri="{FF2B5EF4-FFF2-40B4-BE49-F238E27FC236}">
                  <a16:creationId xmlns:a16="http://schemas.microsoft.com/office/drawing/2014/main" id="{42336E6E-D251-4929-AF22-7FA02DB1D832}"/>
                </a:ext>
              </a:extLst>
            </p:cNvPr>
            <p:cNvSpPr/>
            <p:nvPr/>
          </p:nvSpPr>
          <p:spPr bwMode="ltGray">
            <a:xfrm>
              <a:off x="8997845" y="4596748"/>
              <a:ext cx="1996440" cy="1506017"/>
            </a:xfrm>
            <a:custGeom>
              <a:avLst/>
              <a:gdLst>
                <a:gd name="connsiteX0" fmla="*/ 0 w 1996440"/>
                <a:gd name="connsiteY0" fmla="*/ 0 h 1506017"/>
                <a:gd name="connsiteX1" fmla="*/ 269240 w 1996440"/>
                <a:gd name="connsiteY1" fmla="*/ 457200 h 1506017"/>
                <a:gd name="connsiteX2" fmla="*/ 528320 w 1996440"/>
                <a:gd name="connsiteY2" fmla="*/ 86868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204470 w 1996440"/>
                <a:gd name="connsiteY1" fmla="*/ 468630 h 1506017"/>
                <a:gd name="connsiteX2" fmla="*/ 528320 w 1996440"/>
                <a:gd name="connsiteY2" fmla="*/ 86868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204470 w 1996440"/>
                <a:gd name="connsiteY1" fmla="*/ 468630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87325 w 1996440"/>
                <a:gd name="connsiteY1" fmla="*/ 441960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68275 w 1996440"/>
                <a:gd name="connsiteY1" fmla="*/ 409575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68275 w 1996440"/>
                <a:gd name="connsiteY1" fmla="*/ 409575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6440" h="1506017">
                  <a:moveTo>
                    <a:pt x="0" y="0"/>
                  </a:moveTo>
                  <a:cubicBezTo>
                    <a:pt x="90593" y="156210"/>
                    <a:pt x="66569" y="227965"/>
                    <a:pt x="168275" y="409575"/>
                  </a:cubicBezTo>
                  <a:cubicBezTo>
                    <a:pt x="269981" y="591185"/>
                    <a:pt x="420264" y="759566"/>
                    <a:pt x="530225" y="895350"/>
                  </a:cubicBezTo>
                  <a:cubicBezTo>
                    <a:pt x="640186" y="1031134"/>
                    <a:pt x="727604" y="1138978"/>
                    <a:pt x="828040" y="1224280"/>
                  </a:cubicBezTo>
                  <a:cubicBezTo>
                    <a:pt x="928476" y="1309582"/>
                    <a:pt x="1016000" y="1362287"/>
                    <a:pt x="1132840" y="1407160"/>
                  </a:cubicBezTo>
                  <a:cubicBezTo>
                    <a:pt x="1249680" y="1452033"/>
                    <a:pt x="1385147" y="1477433"/>
                    <a:pt x="1529080" y="1493520"/>
                  </a:cubicBezTo>
                  <a:cubicBezTo>
                    <a:pt x="1673013" y="1509607"/>
                    <a:pt x="1834726" y="1506643"/>
                    <a:pt x="1996440" y="1503680"/>
                  </a:cubicBezTo>
                </a:path>
              </a:pathLst>
            </a:custGeom>
            <a:noFill/>
            <a:ln w="28575" cap="flat" cmpd="sng" algn="ctr">
              <a:solidFill>
                <a:srgbClr val="578C27">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Estrela de 5 pontas 110">
              <a:extLst>
                <a:ext uri="{FF2B5EF4-FFF2-40B4-BE49-F238E27FC236}">
                  <a16:creationId xmlns:a16="http://schemas.microsoft.com/office/drawing/2014/main" id="{8118CC12-FFEC-4D8E-9E0F-12708BBB8653}"/>
                </a:ext>
              </a:extLst>
            </p:cNvPr>
            <p:cNvSpPr/>
            <p:nvPr/>
          </p:nvSpPr>
          <p:spPr bwMode="ltGray">
            <a:xfrm>
              <a:off x="8946667" y="4534813"/>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Estrela de 5 pontas 111">
              <a:extLst>
                <a:ext uri="{FF2B5EF4-FFF2-40B4-BE49-F238E27FC236}">
                  <a16:creationId xmlns:a16="http://schemas.microsoft.com/office/drawing/2014/main" id="{91A867E3-E769-41FA-A98D-F3EE4E5CA3E9}"/>
                </a:ext>
              </a:extLst>
            </p:cNvPr>
            <p:cNvSpPr/>
            <p:nvPr/>
          </p:nvSpPr>
          <p:spPr bwMode="ltGray">
            <a:xfrm>
              <a:off x="9054330" y="486999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 name="Estrela de 5 pontas 112">
              <a:extLst>
                <a:ext uri="{FF2B5EF4-FFF2-40B4-BE49-F238E27FC236}">
                  <a16:creationId xmlns:a16="http://schemas.microsoft.com/office/drawing/2014/main" id="{6B56D170-EB0E-49AB-A1AE-DCE017DBD6C7}"/>
                </a:ext>
              </a:extLst>
            </p:cNvPr>
            <p:cNvSpPr/>
            <p:nvPr/>
          </p:nvSpPr>
          <p:spPr bwMode="ltGray">
            <a:xfrm>
              <a:off x="9225591" y="511237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 name="Estrela de 5 pontas 113">
              <a:extLst>
                <a:ext uri="{FF2B5EF4-FFF2-40B4-BE49-F238E27FC236}">
                  <a16:creationId xmlns:a16="http://schemas.microsoft.com/office/drawing/2014/main" id="{D8C5BDCC-A52B-42BF-9A53-BC25F06D3695}"/>
                </a:ext>
              </a:extLst>
            </p:cNvPr>
            <p:cNvSpPr/>
            <p:nvPr/>
          </p:nvSpPr>
          <p:spPr bwMode="ltGray">
            <a:xfrm>
              <a:off x="9368955" y="529196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 name="Estrela de 5 pontas 114">
              <a:extLst>
                <a:ext uri="{FF2B5EF4-FFF2-40B4-BE49-F238E27FC236}">
                  <a16:creationId xmlns:a16="http://schemas.microsoft.com/office/drawing/2014/main" id="{78D7C34B-A01B-4FB7-BA5A-B56CFEE1484B}"/>
                </a:ext>
              </a:extLst>
            </p:cNvPr>
            <p:cNvSpPr/>
            <p:nvPr/>
          </p:nvSpPr>
          <p:spPr bwMode="ltGray">
            <a:xfrm>
              <a:off x="9522033" y="547420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 name="Estrela de 5 pontas 115">
              <a:extLst>
                <a:ext uri="{FF2B5EF4-FFF2-40B4-BE49-F238E27FC236}">
                  <a16:creationId xmlns:a16="http://schemas.microsoft.com/office/drawing/2014/main" id="{0FFB3B1D-3B80-40CC-A99D-2FC842248CB4}"/>
                </a:ext>
              </a:extLst>
            </p:cNvPr>
            <p:cNvSpPr/>
            <p:nvPr/>
          </p:nvSpPr>
          <p:spPr bwMode="ltGray">
            <a:xfrm>
              <a:off x="9657250" y="563953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 name="Estrela de 5 pontas 116">
              <a:extLst>
                <a:ext uri="{FF2B5EF4-FFF2-40B4-BE49-F238E27FC236}">
                  <a16:creationId xmlns:a16="http://schemas.microsoft.com/office/drawing/2014/main" id="{BE8E4943-D292-443D-97E6-673C68407358}"/>
                </a:ext>
              </a:extLst>
            </p:cNvPr>
            <p:cNvSpPr/>
            <p:nvPr/>
          </p:nvSpPr>
          <p:spPr bwMode="ltGray">
            <a:xfrm>
              <a:off x="9801266" y="577003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 name="Estrela de 5 pontas 117">
              <a:extLst>
                <a:ext uri="{FF2B5EF4-FFF2-40B4-BE49-F238E27FC236}">
                  <a16:creationId xmlns:a16="http://schemas.microsoft.com/office/drawing/2014/main" id="{96BDCE3F-B489-4302-B035-7011D4B7F3F9}"/>
                </a:ext>
              </a:extLst>
            </p:cNvPr>
            <p:cNvSpPr/>
            <p:nvPr/>
          </p:nvSpPr>
          <p:spPr bwMode="ltGray">
            <a:xfrm>
              <a:off x="9942992" y="586335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2" name="Estrela de 5 pontas 118">
              <a:extLst>
                <a:ext uri="{FF2B5EF4-FFF2-40B4-BE49-F238E27FC236}">
                  <a16:creationId xmlns:a16="http://schemas.microsoft.com/office/drawing/2014/main" id="{70C70474-DBF4-4385-8814-9C644D1AA617}"/>
                </a:ext>
              </a:extLst>
            </p:cNvPr>
            <p:cNvSpPr/>
            <p:nvPr/>
          </p:nvSpPr>
          <p:spPr bwMode="ltGray">
            <a:xfrm>
              <a:off x="10090880" y="592686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Estrela de 5 pontas 119">
              <a:extLst>
                <a:ext uri="{FF2B5EF4-FFF2-40B4-BE49-F238E27FC236}">
                  <a16:creationId xmlns:a16="http://schemas.microsoft.com/office/drawing/2014/main" id="{D0EC29E9-E874-42C0-82C6-853C7B4B4CA7}"/>
                </a:ext>
              </a:extLst>
            </p:cNvPr>
            <p:cNvSpPr/>
            <p:nvPr/>
          </p:nvSpPr>
          <p:spPr bwMode="ltGray">
            <a:xfrm>
              <a:off x="10240981" y="5972605"/>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4" name="Estrela de 5 pontas 120">
              <a:extLst>
                <a:ext uri="{FF2B5EF4-FFF2-40B4-BE49-F238E27FC236}">
                  <a16:creationId xmlns:a16="http://schemas.microsoft.com/office/drawing/2014/main" id="{8EB208E4-465C-4D82-B254-CE9D909938DD}"/>
                </a:ext>
              </a:extLst>
            </p:cNvPr>
            <p:cNvSpPr/>
            <p:nvPr/>
          </p:nvSpPr>
          <p:spPr bwMode="ltGray">
            <a:xfrm>
              <a:off x="10385312" y="598576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5" name="Estrela de 5 pontas 121">
              <a:extLst>
                <a:ext uri="{FF2B5EF4-FFF2-40B4-BE49-F238E27FC236}">
                  <a16:creationId xmlns:a16="http://schemas.microsoft.com/office/drawing/2014/main" id="{0A37932D-ED74-4A86-8D21-4583D858D4CE}"/>
                </a:ext>
              </a:extLst>
            </p:cNvPr>
            <p:cNvSpPr/>
            <p:nvPr/>
          </p:nvSpPr>
          <p:spPr bwMode="ltGray">
            <a:xfrm>
              <a:off x="10534405" y="599625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6" name="Estrela de 5 pontas 122">
              <a:extLst>
                <a:ext uri="{FF2B5EF4-FFF2-40B4-BE49-F238E27FC236}">
                  <a16:creationId xmlns:a16="http://schemas.microsoft.com/office/drawing/2014/main" id="{B1BD8B66-9928-4EC7-8DD3-4CB6E1D6B272}"/>
                </a:ext>
              </a:extLst>
            </p:cNvPr>
            <p:cNvSpPr/>
            <p:nvPr/>
          </p:nvSpPr>
          <p:spPr bwMode="ltGray">
            <a:xfrm>
              <a:off x="10678421" y="598576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7" name="Estrela de 5 pontas 123">
              <a:extLst>
                <a:ext uri="{FF2B5EF4-FFF2-40B4-BE49-F238E27FC236}">
                  <a16:creationId xmlns:a16="http://schemas.microsoft.com/office/drawing/2014/main" id="{F05F2FB3-D803-4205-B6B7-4BC07B094DAD}"/>
                </a:ext>
              </a:extLst>
            </p:cNvPr>
            <p:cNvSpPr/>
            <p:nvPr/>
          </p:nvSpPr>
          <p:spPr bwMode="ltGray">
            <a:xfrm>
              <a:off x="10820655" y="599625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nvGrpSpPr>
          <p:cNvPr id="68" name="Group 67">
            <a:extLst>
              <a:ext uri="{FF2B5EF4-FFF2-40B4-BE49-F238E27FC236}">
                <a16:creationId xmlns:a16="http://schemas.microsoft.com/office/drawing/2014/main" id="{A7B926D7-BF71-420A-BB1B-2A032D298696}"/>
              </a:ext>
            </a:extLst>
          </p:cNvPr>
          <p:cNvGrpSpPr/>
          <p:nvPr/>
        </p:nvGrpSpPr>
        <p:grpSpPr>
          <a:xfrm>
            <a:off x="9327478" y="3585777"/>
            <a:ext cx="2745313" cy="1420515"/>
            <a:chOff x="9330942" y="3624097"/>
            <a:chExt cx="2745313" cy="1420515"/>
          </a:xfrm>
        </p:grpSpPr>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133289F9-70B6-4064-BA22-ADF516C8B790}"/>
                    </a:ext>
                  </a:extLst>
                </p:cNvPr>
                <p:cNvSpPr txBox="1"/>
                <p:nvPr/>
              </p:nvSpPr>
              <p:spPr>
                <a:xfrm>
                  <a:off x="10067501" y="4324094"/>
                  <a:ext cx="1996440" cy="7205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d>
                              <m:dPr>
                                <m:begChr m:val="|"/>
                                <m:endChr m:val="|"/>
                                <m:ctrlPr>
                                  <a:rPr lang="en-US" sz="2000" i="1">
                                    <a:latin typeface="Cambria Math" panose="02040503050406030204" pitchFamily="18" charset="0"/>
                                  </a:rPr>
                                </m:ctrlPr>
                              </m:dPr>
                              <m:e>
                                <m:sSub>
                                  <m:sSubPr>
                                    <m:ctrlPr>
                                      <a:rPr lang="de-DE" sz="2000" i="1">
                                        <a:latin typeface="Cambria Math" panose="02040503050406030204" pitchFamily="18" charset="0"/>
                                      </a:rPr>
                                    </m:ctrlPr>
                                  </m:sSubPr>
                                  <m:e>
                                    <m:r>
                                      <a:rPr lang="de-DE" sz="2000" i="1">
                                        <a:latin typeface="Cambria Math" panose="02040503050406030204" pitchFamily="18" charset="0"/>
                                      </a:rPr>
                                      <m:t>𝑐</m:t>
                                    </m:r>
                                  </m:e>
                                  <m:sub>
                                    <m:r>
                                      <a:rPr lang="de-DE" sz="2000" i="1">
                                        <a:latin typeface="Cambria Math" panose="02040503050406030204" pitchFamily="18" charset="0"/>
                                      </a:rPr>
                                      <m:t>𝑘</m:t>
                                    </m:r>
                                  </m:sub>
                                </m:sSub>
                              </m:e>
                            </m:d>
                          </m:e>
                          <m:sup>
                            <m:r>
                              <a:rPr lang="en-US" sz="2000" i="1">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r>
                              <a:rPr lang="en-US" sz="2000" b="1" i="1" smtClean="0">
                                <a:solidFill>
                                  <a:srgbClr val="FF0000"/>
                                </a:solidFill>
                                <a:latin typeface="Cambria Math" panose="02040503050406030204" pitchFamily="18" charset="0"/>
                              </a:rPr>
                              <m:t>𝑻</m:t>
                            </m:r>
                          </m:num>
                          <m:den>
                            <m:r>
                              <a:rPr lang="de-DE" sz="2000" b="1" i="1" smtClean="0">
                                <a:solidFill>
                                  <a:srgbClr val="FF0000"/>
                                </a:solidFill>
                                <a:latin typeface="Cambria Math" panose="02040503050406030204" pitchFamily="18" charset="0"/>
                              </a:rPr>
                              <m:t>𝝁</m:t>
                            </m:r>
                            <m:r>
                              <a:rPr lang="de-DE" sz="2000">
                                <a:solidFill>
                                  <a:schemeClr val="tx1"/>
                                </a:solidFill>
                                <a:latin typeface="Cambria Math" panose="02040503050406030204" pitchFamily="18" charset="0"/>
                              </a:rPr>
                              <m:t>+</m:t>
                            </m:r>
                            <m:sSub>
                              <m:sSubPr>
                                <m:ctrlPr>
                                  <a:rPr lang="de-DE" sz="2000" i="1">
                                    <a:solidFill>
                                      <a:schemeClr val="tx1"/>
                                    </a:solidFill>
                                    <a:latin typeface="Cambria Math" panose="02040503050406030204" pitchFamily="18" charset="0"/>
                                  </a:rPr>
                                </m:ctrlPr>
                              </m:sSubPr>
                              <m:e>
                                <m:r>
                                  <a:rPr lang="de-DE" sz="2000" i="1" smtClean="0">
                                    <a:solidFill>
                                      <a:schemeClr val="tx1"/>
                                    </a:solidFill>
                                    <a:latin typeface="Cambria Math" panose="02040503050406030204" pitchFamily="18" charset="0"/>
                                    <a:ea typeface="Cambria Math" panose="02040503050406030204" pitchFamily="18" charset="0"/>
                                  </a:rPr>
                                  <m:t>𝜃</m:t>
                                </m:r>
                              </m:e>
                              <m:sub>
                                <m:r>
                                  <a:rPr lang="de-DE" sz="2000" i="1">
                                    <a:solidFill>
                                      <a:schemeClr val="tx1"/>
                                    </a:solidFill>
                                    <a:latin typeface="Cambria Math" panose="02040503050406030204" pitchFamily="18" charset="0"/>
                                  </a:rPr>
                                  <m:t>𝑘</m:t>
                                </m:r>
                              </m:sub>
                            </m:sSub>
                          </m:den>
                        </m:f>
                      </m:oMath>
                    </m:oMathPara>
                  </a14:m>
                  <a:endParaRPr lang="de-DE" dirty="0">
                    <a:solidFill>
                      <a:schemeClr val="tx1"/>
                    </a:solidFill>
                  </a:endParaRPr>
                </a:p>
              </p:txBody>
            </p:sp>
          </mc:Choice>
          <mc:Fallback xmlns="">
            <p:sp>
              <p:nvSpPr>
                <p:cNvPr id="35" name="TextBox 34">
                  <a:extLst>
                    <a:ext uri="{FF2B5EF4-FFF2-40B4-BE49-F238E27FC236}">
                      <a16:creationId xmlns:a16="http://schemas.microsoft.com/office/drawing/2014/main" id="{133289F9-70B6-4064-BA22-ADF516C8B790}"/>
                    </a:ext>
                  </a:extLst>
                </p:cNvPr>
                <p:cNvSpPr txBox="1">
                  <a:spLocks noRot="1" noChangeAspect="1" noMove="1" noResize="1" noEditPoints="1" noAdjustHandles="1" noChangeArrowheads="1" noChangeShapeType="1" noTextEdit="1"/>
                </p:cNvSpPr>
                <p:nvPr/>
              </p:nvSpPr>
              <p:spPr>
                <a:xfrm>
                  <a:off x="10067501" y="4324094"/>
                  <a:ext cx="1996440" cy="720518"/>
                </a:xfrm>
                <a:prstGeom prst="rect">
                  <a:avLst/>
                </a:prstGeom>
                <a:blipFill>
                  <a:blip r:embed="rId8"/>
                  <a:stretch>
                    <a:fillRect/>
                  </a:stretch>
                </a:blipFill>
              </p:spPr>
              <p:txBody>
                <a:bodyPr/>
                <a:lstStyle/>
                <a:p>
                  <a:r>
                    <a:rPr lang="de-DE">
                      <a:noFill/>
                    </a:rPr>
                    <a:t> </a:t>
                  </a:r>
                </a:p>
              </p:txBody>
            </p:sp>
          </mc:Fallback>
        </mc:AlternateContent>
        <p:sp>
          <p:nvSpPr>
            <p:cNvPr id="40" name="CaixaDeTexto 133">
              <a:extLst>
                <a:ext uri="{FF2B5EF4-FFF2-40B4-BE49-F238E27FC236}">
                  <a16:creationId xmlns:a16="http://schemas.microsoft.com/office/drawing/2014/main" id="{7D3AAB2D-0EFD-4114-BB9E-C53C5924B841}"/>
                </a:ext>
              </a:extLst>
            </p:cNvPr>
            <p:cNvSpPr txBox="1"/>
            <p:nvPr/>
          </p:nvSpPr>
          <p:spPr>
            <a:xfrm>
              <a:off x="10169836" y="3624097"/>
              <a:ext cx="1906419" cy="707886"/>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Rayleigh-Jeans distribution</a:t>
              </a:r>
            </a:p>
          </p:txBody>
        </p:sp>
        <p:cxnSp>
          <p:nvCxnSpPr>
            <p:cNvPr id="59" name="Straight Arrow Connector 58">
              <a:extLst>
                <a:ext uri="{FF2B5EF4-FFF2-40B4-BE49-F238E27FC236}">
                  <a16:creationId xmlns:a16="http://schemas.microsoft.com/office/drawing/2014/main" id="{9041CA48-9EB3-4C74-B72D-B47C8914D538}"/>
                </a:ext>
              </a:extLst>
            </p:cNvPr>
            <p:cNvCxnSpPr>
              <a:cxnSpLocks/>
              <a:endCxn id="35" idx="1"/>
            </p:cNvCxnSpPr>
            <p:nvPr/>
          </p:nvCxnSpPr>
          <p:spPr>
            <a:xfrm flipV="1">
              <a:off x="9330942" y="4684353"/>
              <a:ext cx="736559" cy="3016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0B316775-C054-4D5F-9244-E0FF4C981FBE}"/>
              </a:ext>
            </a:extLst>
          </p:cNvPr>
          <p:cNvGrpSpPr/>
          <p:nvPr/>
        </p:nvGrpSpPr>
        <p:grpSpPr>
          <a:xfrm>
            <a:off x="8064607" y="3704692"/>
            <a:ext cx="3565599" cy="2737500"/>
            <a:chOff x="8064607" y="3704692"/>
            <a:chExt cx="3565599" cy="2737500"/>
          </a:xfrm>
        </p:grpSpPr>
        <p:cxnSp>
          <p:nvCxnSpPr>
            <p:cNvPr id="42" name="Conector de seta reta 108">
              <a:extLst>
                <a:ext uri="{FF2B5EF4-FFF2-40B4-BE49-F238E27FC236}">
                  <a16:creationId xmlns:a16="http://schemas.microsoft.com/office/drawing/2014/main" id="{872F10AF-F21F-4904-B3F3-0B9862702044}"/>
                </a:ext>
              </a:extLst>
            </p:cNvPr>
            <p:cNvCxnSpPr/>
            <p:nvPr/>
          </p:nvCxnSpPr>
          <p:spPr>
            <a:xfrm flipV="1">
              <a:off x="9018675" y="4409596"/>
              <a:ext cx="0" cy="1888087"/>
            </a:xfrm>
            <a:prstGeom prst="straightConnector1">
              <a:avLst/>
            </a:prstGeom>
            <a:noFill/>
            <a:ln w="28575" cap="rnd" cmpd="sng" algn="ctr">
              <a:solidFill>
                <a:sysClr val="windowText" lastClr="000000"/>
              </a:solidFill>
              <a:prstDash val="solid"/>
              <a:tailEnd type="triangle"/>
            </a:ln>
            <a:effectLst/>
          </p:spPr>
        </p:cxnSp>
        <p:cxnSp>
          <p:nvCxnSpPr>
            <p:cNvPr id="43" name="Conector de seta reta 109">
              <a:extLst>
                <a:ext uri="{FF2B5EF4-FFF2-40B4-BE49-F238E27FC236}">
                  <a16:creationId xmlns:a16="http://schemas.microsoft.com/office/drawing/2014/main" id="{AD49F861-0E54-42C9-95EB-B964247DFAE9}"/>
                </a:ext>
              </a:extLst>
            </p:cNvPr>
            <p:cNvCxnSpPr/>
            <p:nvPr/>
          </p:nvCxnSpPr>
          <p:spPr>
            <a:xfrm>
              <a:off x="8729760" y="6113512"/>
              <a:ext cx="2377147" cy="0"/>
            </a:xfrm>
            <a:prstGeom prst="straightConnector1">
              <a:avLst/>
            </a:prstGeom>
            <a:noFill/>
            <a:ln w="28575" cap="rnd" cmpd="sng" algn="ctr">
              <a:solidFill>
                <a:sysClr val="windowText" lastClr="000000"/>
              </a:solidFill>
              <a:prstDash val="solid"/>
              <a:tailEnd type="triangle"/>
            </a:ln>
            <a:effectLst/>
          </p:spPr>
        </p:cxnSp>
        <mc:AlternateContent xmlns:mc="http://schemas.openxmlformats.org/markup-compatibility/2006" xmlns:a14="http://schemas.microsoft.com/office/drawing/2010/main">
          <mc:Choice Requires="a14">
            <p:sp>
              <p:nvSpPr>
                <p:cNvPr id="58" name="CaixaDeTexto 130">
                  <a:extLst>
                    <a:ext uri="{FF2B5EF4-FFF2-40B4-BE49-F238E27FC236}">
                      <a16:creationId xmlns:a16="http://schemas.microsoft.com/office/drawing/2014/main" id="{A5EC11F8-103A-43DA-AA50-8010254744CF}"/>
                    </a:ext>
                  </a:extLst>
                </p:cNvPr>
                <p:cNvSpPr txBox="1"/>
                <p:nvPr/>
              </p:nvSpPr>
              <p:spPr>
                <a:xfrm>
                  <a:off x="8064607" y="3704692"/>
                  <a:ext cx="1906419" cy="707886"/>
                </a:xfrm>
                <a:prstGeom prst="rect">
                  <a:avLst/>
                </a:prstGeom>
                <a:noFill/>
              </p:spPr>
              <p:txBody>
                <a:bodyPr wrap="none" rtlCol="0">
                  <a:spAutoFit/>
                </a:bodyPr>
                <a:lstStyle/>
                <a:p>
                  <a:pPr algn="ctr"/>
                  <a:r>
                    <a:rPr lang="en-US" sz="2000" i="0" dirty="0">
                      <a:solidFill>
                        <a:prstClr val="black"/>
                      </a:solidFill>
                      <a:latin typeface="+mj-lt"/>
                      <a:cs typeface="Calibri" panose="020F0502020204030204" pitchFamily="34" charset="0"/>
                    </a:rPr>
                    <a:t>Modal</a:t>
                  </a:r>
                  <a:endParaRPr lang="en-US" sz="2000" dirty="0">
                    <a:solidFill>
                      <a:prstClr val="black"/>
                    </a:solidFill>
                    <a:latin typeface="Calibri" panose="020F0502020204030204" pitchFamily="34" charset="0"/>
                    <a:cs typeface="Calibri" panose="020F0502020204030204" pitchFamily="34" charset="0"/>
                  </a:endParaRPr>
                </a:p>
                <a:p>
                  <a:pPr algn="ctr"/>
                  <a:r>
                    <a:rPr lang="en-US" sz="2000" i="0" dirty="0">
                      <a:solidFill>
                        <a:prstClr val="black"/>
                      </a:solidFill>
                      <a:latin typeface="+mj-lt"/>
                      <a:cs typeface="Calibri" panose="020F0502020204030204" pitchFamily="34" charset="0"/>
                    </a:rPr>
                    <a:t>Occupancy </a:t>
                  </a:r>
                  <a14:m>
                    <m:oMath xmlns:m="http://schemas.openxmlformats.org/officeDocument/2006/math">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sSub>
                                <m:sSubPr>
                                  <m:ctrlPr>
                                    <a:rPr lang="de-DE" sz="2000" i="1">
                                      <a:latin typeface="Cambria Math" panose="02040503050406030204" pitchFamily="18" charset="0"/>
                                    </a:rPr>
                                  </m:ctrlPr>
                                </m:sSubPr>
                                <m:e>
                                  <m:r>
                                    <a:rPr lang="de-DE" sz="2000" i="1">
                                      <a:latin typeface="Cambria Math" panose="02040503050406030204" pitchFamily="18" charset="0"/>
                                    </a:rPr>
                                    <m:t>𝑐</m:t>
                                  </m:r>
                                </m:e>
                                <m:sub>
                                  <m:r>
                                    <a:rPr lang="de-DE" sz="2000" i="1">
                                      <a:latin typeface="Cambria Math" panose="02040503050406030204" pitchFamily="18" charset="0"/>
                                    </a:rPr>
                                    <m:t>𝑘</m:t>
                                  </m:r>
                                </m:sub>
                              </m:sSub>
                            </m:e>
                          </m:d>
                        </m:e>
                        <m:sup>
                          <m:r>
                            <a:rPr lang="en-US" sz="2000" i="1">
                              <a:latin typeface="Cambria Math" panose="02040503050406030204" pitchFamily="18" charset="0"/>
                            </a:rPr>
                            <m:t>2</m:t>
                          </m:r>
                        </m:sup>
                      </m:sSup>
                    </m:oMath>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58" name="CaixaDeTexto 130">
                  <a:extLst>
                    <a:ext uri="{FF2B5EF4-FFF2-40B4-BE49-F238E27FC236}">
                      <a16:creationId xmlns:a16="http://schemas.microsoft.com/office/drawing/2014/main" id="{A5EC11F8-103A-43DA-AA50-8010254744CF}"/>
                    </a:ext>
                  </a:extLst>
                </p:cNvPr>
                <p:cNvSpPr txBox="1">
                  <a:spLocks noRot="1" noChangeAspect="1" noMove="1" noResize="1" noEditPoints="1" noAdjustHandles="1" noChangeArrowheads="1" noChangeShapeType="1" noTextEdit="1"/>
                </p:cNvSpPr>
                <p:nvPr/>
              </p:nvSpPr>
              <p:spPr>
                <a:xfrm>
                  <a:off x="8064607" y="3704692"/>
                  <a:ext cx="1906419" cy="707886"/>
                </a:xfrm>
                <a:prstGeom prst="rect">
                  <a:avLst/>
                </a:prstGeom>
                <a:blipFill>
                  <a:blip r:embed="rId9"/>
                  <a:stretch>
                    <a:fillRect l="-2875" t="-5172" b="-146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0" name="CaixaDeTexto 89">
                  <a:extLst>
                    <a:ext uri="{FF2B5EF4-FFF2-40B4-BE49-F238E27FC236}">
                      <a16:creationId xmlns:a16="http://schemas.microsoft.com/office/drawing/2014/main" id="{4936BD63-0C6F-4AEF-B547-0390AC23FD3B}"/>
                    </a:ext>
                  </a:extLst>
                </p:cNvPr>
                <p:cNvSpPr txBox="1"/>
                <p:nvPr/>
              </p:nvSpPr>
              <p:spPr>
                <a:xfrm>
                  <a:off x="10299136" y="6134415"/>
                  <a:ext cx="1331070" cy="307777"/>
                </a:xfrm>
                <a:prstGeom prst="rect">
                  <a:avLst/>
                </a:prstGeom>
                <a:noFill/>
              </p:spPr>
              <p:txBody>
                <a:bodyPr wrap="none" lIns="0" tIns="0" rIns="0" bIns="0" rtlCol="0">
                  <a:spAutoFit/>
                </a:bodyPr>
                <a:lstStyle/>
                <a:p>
                  <a:r>
                    <a:rPr lang="en-US" sz="2000" dirty="0">
                      <a:solidFill>
                        <a:prstClr val="black"/>
                      </a:solidFill>
                      <a:ea typeface="Cambria Math" panose="02040503050406030204" pitchFamily="18" charset="0"/>
                    </a:rPr>
                    <a:t>Eigenvalue </a:t>
                  </a:r>
                  <a14:m>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𝜃</m:t>
                      </m:r>
                    </m:oMath>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60" name="CaixaDeTexto 89">
                  <a:extLst>
                    <a:ext uri="{FF2B5EF4-FFF2-40B4-BE49-F238E27FC236}">
                      <a16:creationId xmlns:a16="http://schemas.microsoft.com/office/drawing/2014/main" id="{4936BD63-0C6F-4AEF-B547-0390AC23FD3B}"/>
                    </a:ext>
                  </a:extLst>
                </p:cNvPr>
                <p:cNvSpPr txBox="1">
                  <a:spLocks noRot="1" noChangeAspect="1" noMove="1" noResize="1" noEditPoints="1" noAdjustHandles="1" noChangeArrowheads="1" noChangeShapeType="1" noTextEdit="1"/>
                </p:cNvSpPr>
                <p:nvPr/>
              </p:nvSpPr>
              <p:spPr>
                <a:xfrm>
                  <a:off x="10299136" y="6134415"/>
                  <a:ext cx="1331070" cy="307777"/>
                </a:xfrm>
                <a:prstGeom prst="rect">
                  <a:avLst/>
                </a:prstGeom>
                <a:blipFill>
                  <a:blip r:embed="rId10"/>
                  <a:stretch>
                    <a:fillRect l="-11416" t="-25490" r="-5023" b="-49020"/>
                  </a:stretch>
                </a:blipFill>
              </p:spPr>
              <p:txBody>
                <a:bodyPr/>
                <a:lstStyle/>
                <a:p>
                  <a:r>
                    <a:rPr lang="de-DE">
                      <a:noFill/>
                    </a:rPr>
                    <a:t> </a:t>
                  </a:r>
                </a:p>
              </p:txBody>
            </p:sp>
          </mc:Fallback>
        </mc:AlternateContent>
      </p:grpSp>
      <p:grpSp>
        <p:nvGrpSpPr>
          <p:cNvPr id="30" name="Group 29">
            <a:extLst>
              <a:ext uri="{FF2B5EF4-FFF2-40B4-BE49-F238E27FC236}">
                <a16:creationId xmlns:a16="http://schemas.microsoft.com/office/drawing/2014/main" id="{E7E5F3EA-E095-484B-BA74-3FACD48E60A1}"/>
              </a:ext>
            </a:extLst>
          </p:cNvPr>
          <p:cNvGrpSpPr/>
          <p:nvPr/>
        </p:nvGrpSpPr>
        <p:grpSpPr>
          <a:xfrm>
            <a:off x="5962370" y="1765602"/>
            <a:ext cx="5817743" cy="2286806"/>
            <a:chOff x="5906022" y="2077986"/>
            <a:chExt cx="5817743" cy="2286806"/>
          </a:xfrm>
        </p:grpSpPr>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DB8A9DC-3F66-45DE-86E8-0299C8A6CFD5}"/>
                    </a:ext>
                  </a:extLst>
                </p:cNvPr>
                <p:cNvSpPr txBox="1"/>
                <p:nvPr/>
              </p:nvSpPr>
              <p:spPr>
                <a:xfrm>
                  <a:off x="6658142" y="2462927"/>
                  <a:ext cx="1323889" cy="71468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b="1" i="1" smtClean="0">
                                <a:solidFill>
                                  <a:srgbClr val="FF0000"/>
                                </a:solidFill>
                                <a:latin typeface="Cambria Math" panose="02040503050406030204" pitchFamily="18" charset="0"/>
                              </a:rPr>
                              <m:t>𝑻</m:t>
                            </m:r>
                          </m:den>
                        </m:f>
                        <m:r>
                          <a:rPr lang="en-US" b="0" i="0" smtClean="0">
                            <a:solidFill>
                              <a:schemeClr val="tx1"/>
                            </a:solidFill>
                            <a:latin typeface="Cambria Math" panose="02040503050406030204" pitchFamily="18" charset="0"/>
                          </a:rPr>
                          <m:t>=</m:t>
                        </m:r>
                        <m:d>
                          <m:dPr>
                            <m:ctrlPr>
                              <a:rPr lang="de-DE" i="1">
                                <a:solidFill>
                                  <a:schemeClr val="tx1"/>
                                </a:solidFill>
                                <a:latin typeface="Cambria Math" panose="02040503050406030204" pitchFamily="18" charset="0"/>
                              </a:rPr>
                            </m:ctrlPr>
                          </m:dPr>
                          <m:e>
                            <m:f>
                              <m:fPr>
                                <m:ctrlPr>
                                  <a:rPr lang="de-DE" i="1">
                                    <a:solidFill>
                                      <a:schemeClr val="tx1"/>
                                    </a:solidFill>
                                    <a:latin typeface="Cambria Math" panose="02040503050406030204" pitchFamily="18" charset="0"/>
                                  </a:rPr>
                                </m:ctrlPr>
                              </m:fPr>
                              <m:num>
                                <m:r>
                                  <a:rPr lang="de-DE">
                                    <a:solidFill>
                                      <a:schemeClr val="tx1"/>
                                    </a:solidFill>
                                    <a:latin typeface="Cambria Math" panose="02040503050406030204" pitchFamily="18" charset="0"/>
                                  </a:rPr>
                                  <m:t>𝜕</m:t>
                                </m:r>
                                <m:r>
                                  <a:rPr lang="de-DE" i="1">
                                    <a:solidFill>
                                      <a:schemeClr val="tx1"/>
                                    </a:solidFill>
                                    <a:latin typeface="Cambria Math" panose="02040503050406030204" pitchFamily="18" charset="0"/>
                                  </a:rPr>
                                  <m:t>𝑆</m:t>
                                </m:r>
                              </m:num>
                              <m:den>
                                <m:r>
                                  <a:rPr lang="de-DE">
                                    <a:solidFill>
                                      <a:schemeClr val="tx1"/>
                                    </a:solidFill>
                                    <a:latin typeface="Cambria Math" panose="02040503050406030204" pitchFamily="18" charset="0"/>
                                  </a:rPr>
                                  <m:t>𝜕</m:t>
                                </m:r>
                                <m:r>
                                  <a:rPr lang="de-DE" i="1">
                                    <a:solidFill>
                                      <a:schemeClr val="tx1"/>
                                    </a:solidFill>
                                    <a:latin typeface="Cambria Math" panose="02040503050406030204" pitchFamily="18" charset="0"/>
                                  </a:rPr>
                                  <m:t>𝑈</m:t>
                                </m:r>
                              </m:den>
                            </m:f>
                          </m:e>
                        </m:d>
                      </m:oMath>
                    </m:oMathPara>
                  </a14:m>
                  <a:endParaRPr lang="de-DE" dirty="0">
                    <a:solidFill>
                      <a:schemeClr val="tx1"/>
                    </a:solidFill>
                  </a:endParaRPr>
                </a:p>
              </p:txBody>
            </p:sp>
          </mc:Choice>
          <mc:Fallback xmlns="">
            <p:sp>
              <p:nvSpPr>
                <p:cNvPr id="32" name="TextBox 31">
                  <a:extLst>
                    <a:ext uri="{FF2B5EF4-FFF2-40B4-BE49-F238E27FC236}">
                      <a16:creationId xmlns:a16="http://schemas.microsoft.com/office/drawing/2014/main" id="{FDB8A9DC-3F66-45DE-86E8-0299C8A6CFD5}"/>
                    </a:ext>
                  </a:extLst>
                </p:cNvPr>
                <p:cNvSpPr txBox="1">
                  <a:spLocks noRot="1" noChangeAspect="1" noMove="1" noResize="1" noEditPoints="1" noAdjustHandles="1" noChangeArrowheads="1" noChangeShapeType="1" noTextEdit="1"/>
                </p:cNvSpPr>
                <p:nvPr/>
              </p:nvSpPr>
              <p:spPr>
                <a:xfrm>
                  <a:off x="6658142" y="2462927"/>
                  <a:ext cx="1323889" cy="714683"/>
                </a:xfrm>
                <a:prstGeom prst="rect">
                  <a:avLst/>
                </a:prstGeom>
                <a:blipFill>
                  <a:blip r:embed="rId11"/>
                  <a:stretch>
                    <a:fillRect/>
                  </a:stretch>
                </a:blipFill>
              </p:spPr>
              <p:txBody>
                <a:bodyPr/>
                <a:lstStyle/>
                <a:p>
                  <a:r>
                    <a:rPr lang="de-DE">
                      <a:noFill/>
                    </a:rPr>
                    <a:t> </a:t>
                  </a:r>
                </a:p>
              </p:txBody>
            </p:sp>
          </mc:Fallback>
        </mc:AlternateContent>
        <p:sp>
          <p:nvSpPr>
            <p:cNvPr id="33" name="TextBox 32">
              <a:extLst>
                <a:ext uri="{FF2B5EF4-FFF2-40B4-BE49-F238E27FC236}">
                  <a16:creationId xmlns:a16="http://schemas.microsoft.com/office/drawing/2014/main" id="{CE8058B6-D1D0-49F6-89B5-A8A8372571CC}"/>
                </a:ext>
              </a:extLst>
            </p:cNvPr>
            <p:cNvSpPr txBox="1"/>
            <p:nvPr/>
          </p:nvSpPr>
          <p:spPr>
            <a:xfrm>
              <a:off x="7612023" y="2077986"/>
              <a:ext cx="4054771" cy="707886"/>
            </a:xfrm>
            <a:prstGeom prst="rect">
              <a:avLst/>
            </a:prstGeom>
            <a:noFill/>
          </p:spPr>
          <p:txBody>
            <a:bodyPr wrap="square" rtlCol="0">
              <a:spAutoFit/>
            </a:bodyPr>
            <a:lstStyle/>
            <a:p>
              <a:pPr algn="ctr"/>
              <a:r>
                <a:rPr lang="en-US" sz="2000" dirty="0"/>
                <a:t>once thermalization is attained, the output possesses </a:t>
              </a:r>
              <a:endParaRPr lang="de-DE" sz="2000" dirty="0"/>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584FE484-55CF-4210-A2B7-3D40D92C6725}"/>
                    </a:ext>
                  </a:extLst>
                </p:cNvPr>
                <p:cNvSpPr txBox="1"/>
                <p:nvPr/>
              </p:nvSpPr>
              <p:spPr>
                <a:xfrm>
                  <a:off x="6656421" y="3207504"/>
                  <a:ext cx="1404779" cy="71468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i="1">
                                <a:latin typeface="Cambria Math" panose="02040503050406030204" pitchFamily="18" charset="0"/>
                              </a:rPr>
                            </m:ctrlPr>
                          </m:fPr>
                          <m:num>
                            <m:r>
                              <a:rPr lang="en-US" b="1" i="1">
                                <a:solidFill>
                                  <a:srgbClr val="FF0000"/>
                                </a:solidFill>
                                <a:latin typeface="Cambria Math" panose="02040503050406030204" pitchFamily="18" charset="0"/>
                                <a:ea typeface="Times New Roman" panose="02020603050405020304" pitchFamily="18" charset="0"/>
                                <a:cs typeface="Times New Roman" panose="02020603050405020304" pitchFamily="18" charset="0"/>
                              </a:rPr>
                              <m:t>𝝁</m:t>
                            </m:r>
                          </m:num>
                          <m:den>
                            <m:r>
                              <a:rPr lang="en-US" b="1" i="1">
                                <a:solidFill>
                                  <a:srgbClr val="FF0000"/>
                                </a:solidFill>
                                <a:latin typeface="Cambria Math" panose="02040503050406030204" pitchFamily="18" charset="0"/>
                              </a:rPr>
                              <m:t>𝑻</m:t>
                            </m:r>
                          </m:den>
                        </m:f>
                        <m:r>
                          <a:rPr lang="en-US" sz="1800"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800" i="1">
                                <a:solidFill>
                                  <a:schemeClr val="tx1"/>
                                </a:solidFill>
                                <a:effectLst/>
                                <a:latin typeface="Cambria Math" panose="02040503050406030204" pitchFamily="18" charset="0"/>
                              </a:rPr>
                            </m:ctrlPr>
                          </m:dPr>
                          <m:e>
                            <m:f>
                              <m:fPr>
                                <m:ctrlPr>
                                  <a:rPr lang="en-US" sz="1800" i="1">
                                    <a:solidFill>
                                      <a:schemeClr val="tx1"/>
                                    </a:solidFill>
                                    <a:effectLst/>
                                    <a:latin typeface="Cambria Math" panose="02040503050406030204" pitchFamily="18" charset="0"/>
                                  </a:rPr>
                                </m:ctrlPr>
                              </m:fPr>
                              <m:num>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𝑆</m:t>
                                </m:r>
                              </m:num>
                              <m:den>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𝒫</m:t>
                                </m:r>
                              </m:den>
                            </m:f>
                          </m:e>
                        </m:d>
                      </m:oMath>
                    </m:oMathPara>
                  </a14:m>
                  <a:endParaRPr lang="de-DE" dirty="0">
                    <a:solidFill>
                      <a:schemeClr val="tx1"/>
                    </a:solidFill>
                  </a:endParaRPr>
                </a:p>
              </p:txBody>
            </p:sp>
          </mc:Choice>
          <mc:Fallback xmlns="">
            <p:sp>
              <p:nvSpPr>
                <p:cNvPr id="34" name="TextBox 33">
                  <a:extLst>
                    <a:ext uri="{FF2B5EF4-FFF2-40B4-BE49-F238E27FC236}">
                      <a16:creationId xmlns:a16="http://schemas.microsoft.com/office/drawing/2014/main" id="{584FE484-55CF-4210-A2B7-3D40D92C6725}"/>
                    </a:ext>
                  </a:extLst>
                </p:cNvPr>
                <p:cNvSpPr txBox="1">
                  <a:spLocks noRot="1" noChangeAspect="1" noMove="1" noResize="1" noEditPoints="1" noAdjustHandles="1" noChangeArrowheads="1" noChangeShapeType="1" noTextEdit="1"/>
                </p:cNvSpPr>
                <p:nvPr/>
              </p:nvSpPr>
              <p:spPr>
                <a:xfrm>
                  <a:off x="6656421" y="3207504"/>
                  <a:ext cx="1404779" cy="714683"/>
                </a:xfrm>
                <a:prstGeom prst="rect">
                  <a:avLst/>
                </a:prstGeom>
                <a:blipFill>
                  <a:blip r:embed="rId12"/>
                  <a:stretch>
                    <a:fillRect/>
                  </a:stretch>
                </a:blipFill>
              </p:spPr>
              <p:txBody>
                <a:bodyPr/>
                <a:lstStyle/>
                <a:p>
                  <a:r>
                    <a:rPr lang="de-DE">
                      <a:noFill/>
                    </a:rPr>
                    <a:t> </a:t>
                  </a:r>
                </a:p>
              </p:txBody>
            </p:sp>
          </mc:Fallback>
        </mc:AlternateContent>
        <p:sp>
          <p:nvSpPr>
            <p:cNvPr id="36" name="TextBox 35">
              <a:extLst>
                <a:ext uri="{FF2B5EF4-FFF2-40B4-BE49-F238E27FC236}">
                  <a16:creationId xmlns:a16="http://schemas.microsoft.com/office/drawing/2014/main" id="{9B6B435E-40BF-46E0-BC5F-F5C810705025}"/>
                </a:ext>
              </a:extLst>
            </p:cNvPr>
            <p:cNvSpPr txBox="1"/>
            <p:nvPr/>
          </p:nvSpPr>
          <p:spPr>
            <a:xfrm>
              <a:off x="10027799" y="2937414"/>
              <a:ext cx="1695966" cy="646331"/>
            </a:xfrm>
            <a:prstGeom prst="rect">
              <a:avLst/>
            </a:prstGeom>
            <a:noFill/>
          </p:spPr>
          <p:txBody>
            <a:bodyPr wrap="square" rtlCol="0">
              <a:spAutoFit/>
            </a:bodyPr>
            <a:lstStyle/>
            <a:p>
              <a:pPr algn="ctr"/>
              <a:r>
                <a:rPr lang="en-US" dirty="0"/>
                <a:t>Maximum entropy value</a:t>
              </a:r>
              <a:endParaRPr lang="de-DE" dirty="0"/>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B2857B0-4580-418A-AD9A-608C76309574}"/>
                    </a:ext>
                  </a:extLst>
                </p:cNvPr>
                <p:cNvSpPr txBox="1"/>
                <p:nvPr/>
              </p:nvSpPr>
              <p:spPr>
                <a:xfrm>
                  <a:off x="8569589" y="2803273"/>
                  <a:ext cx="1762127" cy="871201"/>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1800" b="0" i="1" dirty="0" smtClean="0">
                            <a:solidFill>
                              <a:schemeClr val="tx1"/>
                            </a:solidFill>
                            <a:latin typeface="Cambria Math" panose="02040503050406030204" pitchFamily="18" charset="0"/>
                          </a:rPr>
                          <m:t>𝑆</m:t>
                        </m:r>
                        <m:r>
                          <a:rPr lang="en-US" sz="1800" b="0" i="1" dirty="0" smtClean="0">
                            <a:solidFill>
                              <a:schemeClr val="tx1"/>
                            </a:solidFill>
                            <a:latin typeface="Cambria Math" panose="02040503050406030204" pitchFamily="18" charset="0"/>
                            <a:ea typeface="Cambria Math" panose="02040503050406030204" pitchFamily="18" charset="0"/>
                          </a:rPr>
                          <m:t>=</m:t>
                        </m:r>
                        <m:nary>
                          <m:naryPr>
                            <m:chr m:val="∑"/>
                            <m:ctrlPr>
                              <a:rPr lang="en-US" sz="1800" i="1" dirty="0" smtClean="0">
                                <a:solidFill>
                                  <a:schemeClr val="tx1"/>
                                </a:solidFill>
                                <a:latin typeface="Cambria Math" panose="02040503050406030204" pitchFamily="18" charset="0"/>
                                <a:ea typeface="Cambria Math" panose="02040503050406030204" pitchFamily="18" charset="0"/>
                              </a:rPr>
                            </m:ctrlPr>
                          </m:naryPr>
                          <m:sub>
                            <m:r>
                              <a:rPr lang="en-US" sz="1800" b="0" i="1" dirty="0" smtClean="0">
                                <a:solidFill>
                                  <a:schemeClr val="tx1"/>
                                </a:solidFill>
                                <a:latin typeface="Cambria Math" panose="02040503050406030204" pitchFamily="18" charset="0"/>
                                <a:ea typeface="Cambria Math" panose="02040503050406030204" pitchFamily="18" charset="0"/>
                              </a:rPr>
                              <m:t>𝑘</m:t>
                            </m:r>
                            <m:r>
                              <a:rPr lang="en-US" sz="1800" b="0" i="1" dirty="0" smtClean="0">
                                <a:solidFill>
                                  <a:schemeClr val="tx1"/>
                                </a:solidFill>
                                <a:latin typeface="Cambria Math" panose="02040503050406030204" pitchFamily="18" charset="0"/>
                                <a:ea typeface="Cambria Math" panose="02040503050406030204" pitchFamily="18" charset="0"/>
                              </a:rPr>
                              <m:t>=1</m:t>
                            </m:r>
                          </m:sub>
                          <m:sup>
                            <m:r>
                              <a:rPr lang="en-US" sz="1800" b="0" i="1" dirty="0" smtClean="0">
                                <a:solidFill>
                                  <a:schemeClr val="tx1"/>
                                </a:solidFill>
                                <a:latin typeface="Cambria Math" panose="02040503050406030204" pitchFamily="18" charset="0"/>
                                <a:ea typeface="Cambria Math" panose="02040503050406030204" pitchFamily="18" charset="0"/>
                              </a:rPr>
                              <m:t>𝑁</m:t>
                            </m:r>
                          </m:sup>
                          <m:e>
                            <m:sSup>
                              <m:sSupPr>
                                <m:ctrlPr>
                                  <a:rPr lang="en-US" sz="1800" i="1">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𝑙𝑛</m:t>
                                </m:r>
                                <m:d>
                                  <m:dPr>
                                    <m:begChr m:val="|"/>
                                    <m:endChr m:val="|"/>
                                    <m:ctrlPr>
                                      <a:rPr lang="en-US" sz="1800" i="1">
                                        <a:solidFill>
                                          <a:schemeClr val="tx1"/>
                                        </a:solidFill>
                                        <a:latin typeface="Cambria Math" panose="02040503050406030204" pitchFamily="18" charset="0"/>
                                      </a:rPr>
                                    </m:ctrlPr>
                                  </m:dPr>
                                  <m:e>
                                    <m:sSub>
                                      <m:sSubPr>
                                        <m:ctrlPr>
                                          <a:rPr lang="de-DE" i="1">
                                            <a:latin typeface="Cambria Math" panose="02040503050406030204" pitchFamily="18" charset="0"/>
                                          </a:rPr>
                                        </m:ctrlPr>
                                      </m:sSubPr>
                                      <m:e>
                                        <m:r>
                                          <a:rPr lang="de-DE" i="1">
                                            <a:latin typeface="Cambria Math" panose="02040503050406030204" pitchFamily="18" charset="0"/>
                                          </a:rPr>
                                          <m:t>𝑐</m:t>
                                        </m:r>
                                      </m:e>
                                      <m:sub>
                                        <m:r>
                                          <a:rPr lang="de-DE" i="1">
                                            <a:latin typeface="Cambria Math" panose="02040503050406030204" pitchFamily="18" charset="0"/>
                                          </a:rPr>
                                          <m:t>𝑘</m:t>
                                        </m:r>
                                      </m:sub>
                                    </m:sSub>
                                  </m:e>
                                </m:d>
                              </m:e>
                              <m:sup>
                                <m:r>
                                  <a:rPr lang="en-US" sz="1800" i="1">
                                    <a:solidFill>
                                      <a:schemeClr val="tx1"/>
                                    </a:solidFill>
                                    <a:latin typeface="Cambria Math" panose="02040503050406030204" pitchFamily="18" charset="0"/>
                                  </a:rPr>
                                  <m:t>2</m:t>
                                </m:r>
                              </m:sup>
                            </m:sSup>
                            <m:r>
                              <m:rPr>
                                <m:nor/>
                              </m:rPr>
                              <a:rPr lang="en-US" sz="1800" dirty="0">
                                <a:solidFill>
                                  <a:schemeClr val="tx1"/>
                                </a:solidFill>
                                <a:latin typeface="Calibri" panose="020F0502020204030204" pitchFamily="34" charset="0"/>
                                <a:cs typeface="Calibri" panose="020F0502020204030204" pitchFamily="34" charset="0"/>
                              </a:rPr>
                              <m:t> </m:t>
                            </m:r>
                          </m:e>
                        </m:nary>
                      </m:oMath>
                    </m:oMathPara>
                  </a14:m>
                  <a:endParaRPr lang="de-DE" dirty="0"/>
                </a:p>
              </p:txBody>
            </p:sp>
          </mc:Choice>
          <mc:Fallback xmlns="">
            <p:sp>
              <p:nvSpPr>
                <p:cNvPr id="37" name="TextBox 36">
                  <a:extLst>
                    <a:ext uri="{FF2B5EF4-FFF2-40B4-BE49-F238E27FC236}">
                      <a16:creationId xmlns:a16="http://schemas.microsoft.com/office/drawing/2014/main" id="{8B2857B0-4580-418A-AD9A-608C76309574}"/>
                    </a:ext>
                  </a:extLst>
                </p:cNvPr>
                <p:cNvSpPr txBox="1">
                  <a:spLocks noRot="1" noChangeAspect="1" noMove="1" noResize="1" noEditPoints="1" noAdjustHandles="1" noChangeArrowheads="1" noChangeShapeType="1" noTextEdit="1"/>
                </p:cNvSpPr>
                <p:nvPr/>
              </p:nvSpPr>
              <p:spPr>
                <a:xfrm>
                  <a:off x="8569589" y="2803273"/>
                  <a:ext cx="1762127" cy="871201"/>
                </a:xfrm>
                <a:prstGeom prst="rect">
                  <a:avLst/>
                </a:prstGeom>
                <a:blipFill>
                  <a:blip r:embed="rId13"/>
                  <a:stretch>
                    <a:fillRect/>
                  </a:stretch>
                </a:blipFill>
              </p:spPr>
              <p:txBody>
                <a:bodyPr/>
                <a:lstStyle/>
                <a:p>
                  <a:r>
                    <a:rPr lang="de-DE">
                      <a:noFill/>
                    </a:rPr>
                    <a:t> </a:t>
                  </a:r>
                </a:p>
              </p:txBody>
            </p:sp>
          </mc:Fallback>
        </mc:AlternateContent>
        <p:sp>
          <p:nvSpPr>
            <p:cNvPr id="61" name="Arrow: Right 60">
              <a:extLst>
                <a:ext uri="{FF2B5EF4-FFF2-40B4-BE49-F238E27FC236}">
                  <a16:creationId xmlns:a16="http://schemas.microsoft.com/office/drawing/2014/main" id="{DD02393C-7412-4D07-BC46-A34D0D1B667D}"/>
                </a:ext>
              </a:extLst>
            </p:cNvPr>
            <p:cNvSpPr/>
            <p:nvPr/>
          </p:nvSpPr>
          <p:spPr>
            <a:xfrm rot="1022854">
              <a:off x="7880517" y="2787828"/>
              <a:ext cx="538669" cy="2195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Arrow: Right 61">
              <a:extLst>
                <a:ext uri="{FF2B5EF4-FFF2-40B4-BE49-F238E27FC236}">
                  <a16:creationId xmlns:a16="http://schemas.microsoft.com/office/drawing/2014/main" id="{66E87837-EE60-425E-989E-97E286356A6F}"/>
                </a:ext>
              </a:extLst>
            </p:cNvPr>
            <p:cNvSpPr/>
            <p:nvPr/>
          </p:nvSpPr>
          <p:spPr>
            <a:xfrm rot="20099807">
              <a:off x="7946368" y="3428078"/>
              <a:ext cx="608714" cy="2195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Left Brace 81">
              <a:extLst>
                <a:ext uri="{FF2B5EF4-FFF2-40B4-BE49-F238E27FC236}">
                  <a16:creationId xmlns:a16="http://schemas.microsoft.com/office/drawing/2014/main" id="{C3BA15EA-B3A2-4C1B-8FFB-82C35E3D2F7C}"/>
                </a:ext>
              </a:extLst>
            </p:cNvPr>
            <p:cNvSpPr/>
            <p:nvPr/>
          </p:nvSpPr>
          <p:spPr>
            <a:xfrm>
              <a:off x="5906022" y="2360265"/>
              <a:ext cx="1514073" cy="2004527"/>
            </a:xfrm>
            <a:custGeom>
              <a:avLst/>
              <a:gdLst>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7" fmla="*/ 932329 w 932329"/>
                <a:gd name="connsiteY7" fmla="*/ 4539397 h 4539397"/>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161364 w 1093694"/>
                <a:gd name="connsiteY3" fmla="*/ 3470959 h 4539397"/>
                <a:gd name="connsiteX4" fmla="*/ 627529 w 1093694"/>
                <a:gd name="connsiteY4" fmla="*/ 3393268 h 4539397"/>
                <a:gd name="connsiteX5" fmla="*/ 627529 w 1093694"/>
                <a:gd name="connsiteY5" fmla="*/ 77691 h 4539397"/>
                <a:gd name="connsiteX6" fmla="*/ 1093694 w 1093694"/>
                <a:gd name="connsiteY6" fmla="*/ 0 h 4539397"/>
                <a:gd name="connsiteX7" fmla="*/ 1093693 w 1093694"/>
                <a:gd name="connsiteY7" fmla="*/ 4539397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0 w 1093694"/>
                <a:gd name="connsiteY3" fmla="*/ 3820582 h 4539397"/>
                <a:gd name="connsiteX4" fmla="*/ 627529 w 1093694"/>
                <a:gd name="connsiteY4" fmla="*/ 3393268 h 4539397"/>
                <a:gd name="connsiteX5" fmla="*/ 627529 w 1093694"/>
                <a:gd name="connsiteY5" fmla="*/ 77691 h 4539397"/>
                <a:gd name="connsiteX6" fmla="*/ 1093694 w 1093694"/>
                <a:gd name="connsiteY6" fmla="*/ 0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74981 w 1107311"/>
                <a:gd name="connsiteY3" fmla="*/ 3470959 h 4539397"/>
                <a:gd name="connsiteX4" fmla="*/ 641146 w 1107311"/>
                <a:gd name="connsiteY4" fmla="*/ 3393268 h 4539397"/>
                <a:gd name="connsiteX5" fmla="*/ 641146 w 1107311"/>
                <a:gd name="connsiteY5" fmla="*/ 77691 h 4539397"/>
                <a:gd name="connsiteX6" fmla="*/ 1107311 w 1107311"/>
                <a:gd name="connsiteY6" fmla="*/ 0 h 4539397"/>
                <a:gd name="connsiteX7" fmla="*/ 1107310 w 1107311"/>
                <a:gd name="connsiteY7" fmla="*/ 4539397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3617 w 1107311"/>
                <a:gd name="connsiteY3" fmla="*/ 3820582 h 4539397"/>
                <a:gd name="connsiteX4" fmla="*/ 641146 w 1107311"/>
                <a:gd name="connsiteY4" fmla="*/ 3393268 h 4539397"/>
                <a:gd name="connsiteX5" fmla="*/ 641146 w 1107311"/>
                <a:gd name="connsiteY5" fmla="*/ 77691 h 4539397"/>
                <a:gd name="connsiteX6" fmla="*/ 1107311 w 1107311"/>
                <a:gd name="connsiteY6" fmla="*/ 0 h 4539397"/>
                <a:gd name="connsiteX0" fmla="*/ 1094058 w 1094059"/>
                <a:gd name="connsiteY0" fmla="*/ 4539397 h 4543780"/>
                <a:gd name="connsiteX1" fmla="*/ 627893 w 1094059"/>
                <a:gd name="connsiteY1" fmla="*/ 4461706 h 4543780"/>
                <a:gd name="connsiteX2" fmla="*/ 627894 w 1094059"/>
                <a:gd name="connsiteY2" fmla="*/ 3548650 h 4543780"/>
                <a:gd name="connsiteX3" fmla="*/ 161729 w 1094059"/>
                <a:gd name="connsiteY3" fmla="*/ 3470959 h 4543780"/>
                <a:gd name="connsiteX4" fmla="*/ 627894 w 1094059"/>
                <a:gd name="connsiteY4" fmla="*/ 3393268 h 4543780"/>
                <a:gd name="connsiteX5" fmla="*/ 627894 w 1094059"/>
                <a:gd name="connsiteY5" fmla="*/ 77691 h 4543780"/>
                <a:gd name="connsiteX6" fmla="*/ 1094059 w 1094059"/>
                <a:gd name="connsiteY6" fmla="*/ 0 h 4543780"/>
                <a:gd name="connsiteX7" fmla="*/ 1094058 w 1094059"/>
                <a:gd name="connsiteY7" fmla="*/ 4539397 h 4543780"/>
                <a:gd name="connsiteX0" fmla="*/ 1094058 w 1094059"/>
                <a:gd name="connsiteY0" fmla="*/ 4539397 h 4543780"/>
                <a:gd name="connsiteX1" fmla="*/ 627893 w 1094059"/>
                <a:gd name="connsiteY1" fmla="*/ 4461706 h 4543780"/>
                <a:gd name="connsiteX2" fmla="*/ 538247 w 1094059"/>
                <a:gd name="connsiteY2" fmla="*/ 3880344 h 4543780"/>
                <a:gd name="connsiteX3" fmla="*/ 365 w 1094059"/>
                <a:gd name="connsiteY3" fmla="*/ 3820582 h 4543780"/>
                <a:gd name="connsiteX4" fmla="*/ 627894 w 1094059"/>
                <a:gd name="connsiteY4" fmla="*/ 3393268 h 4543780"/>
                <a:gd name="connsiteX5" fmla="*/ 627894 w 1094059"/>
                <a:gd name="connsiteY5" fmla="*/ 77691 h 4543780"/>
                <a:gd name="connsiteX6" fmla="*/ 1094059 w 1094059"/>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15484 w 1147814"/>
                <a:gd name="connsiteY3" fmla="*/ 3470959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24449 w 1147814"/>
                <a:gd name="connsiteY3" fmla="*/ 3614394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255058 w 1255059"/>
                <a:gd name="connsiteY0" fmla="*/ 4539397 h 4543780"/>
                <a:gd name="connsiteX1" fmla="*/ 788893 w 1255059"/>
                <a:gd name="connsiteY1" fmla="*/ 4461706 h 4543780"/>
                <a:gd name="connsiteX2" fmla="*/ 788894 w 1255059"/>
                <a:gd name="connsiteY2" fmla="*/ 3548650 h 4543780"/>
                <a:gd name="connsiteX3" fmla="*/ 0 w 1255059"/>
                <a:gd name="connsiteY3" fmla="*/ 3237877 h 4543780"/>
                <a:gd name="connsiteX4" fmla="*/ 788894 w 1255059"/>
                <a:gd name="connsiteY4" fmla="*/ 3393268 h 4543780"/>
                <a:gd name="connsiteX5" fmla="*/ 788894 w 1255059"/>
                <a:gd name="connsiteY5" fmla="*/ 77691 h 4543780"/>
                <a:gd name="connsiteX6" fmla="*/ 1255059 w 1255059"/>
                <a:gd name="connsiteY6" fmla="*/ 0 h 4543780"/>
                <a:gd name="connsiteX7" fmla="*/ 1255058 w 1255059"/>
                <a:gd name="connsiteY7" fmla="*/ 4539397 h 4543780"/>
                <a:gd name="connsiteX0" fmla="*/ 1255058 w 1255059"/>
                <a:gd name="connsiteY0" fmla="*/ 4539397 h 4543780"/>
                <a:gd name="connsiteX1" fmla="*/ 788893 w 1255059"/>
                <a:gd name="connsiteY1" fmla="*/ 4461706 h 4543780"/>
                <a:gd name="connsiteX2" fmla="*/ 699247 w 1255059"/>
                <a:gd name="connsiteY2" fmla="*/ 3880344 h 4543780"/>
                <a:gd name="connsiteX3" fmla="*/ 107577 w 1255059"/>
                <a:gd name="connsiteY3" fmla="*/ 3990914 h 4543780"/>
                <a:gd name="connsiteX4" fmla="*/ 788894 w 1255059"/>
                <a:gd name="connsiteY4" fmla="*/ 3393268 h 4543780"/>
                <a:gd name="connsiteX5" fmla="*/ 788894 w 1255059"/>
                <a:gd name="connsiteY5" fmla="*/ 77691 h 4543780"/>
                <a:gd name="connsiteX6" fmla="*/ 1255059 w 1255059"/>
                <a:gd name="connsiteY6" fmla="*/ 0 h 4543780"/>
                <a:gd name="connsiteX0" fmla="*/ 1299882 w 1299883"/>
                <a:gd name="connsiteY0" fmla="*/ 4539397 h 4543780"/>
                <a:gd name="connsiteX1" fmla="*/ 833717 w 1299883"/>
                <a:gd name="connsiteY1" fmla="*/ 4461706 h 4543780"/>
                <a:gd name="connsiteX2" fmla="*/ 833718 w 1299883"/>
                <a:gd name="connsiteY2" fmla="*/ 3548650 h 4543780"/>
                <a:gd name="connsiteX3" fmla="*/ 0 w 1299883"/>
                <a:gd name="connsiteY3" fmla="*/ 3650257 h 4543780"/>
                <a:gd name="connsiteX4" fmla="*/ 833718 w 1299883"/>
                <a:gd name="connsiteY4" fmla="*/ 3393268 h 4543780"/>
                <a:gd name="connsiteX5" fmla="*/ 833718 w 1299883"/>
                <a:gd name="connsiteY5" fmla="*/ 77691 h 4543780"/>
                <a:gd name="connsiteX6" fmla="*/ 1299883 w 1299883"/>
                <a:gd name="connsiteY6" fmla="*/ 0 h 4543780"/>
                <a:gd name="connsiteX7" fmla="*/ 1299882 w 1299883"/>
                <a:gd name="connsiteY7" fmla="*/ 4539397 h 4543780"/>
                <a:gd name="connsiteX0" fmla="*/ 1299882 w 1299883"/>
                <a:gd name="connsiteY0" fmla="*/ 4539397 h 4543780"/>
                <a:gd name="connsiteX1" fmla="*/ 833717 w 1299883"/>
                <a:gd name="connsiteY1" fmla="*/ 4461706 h 4543780"/>
                <a:gd name="connsiteX2" fmla="*/ 744071 w 1299883"/>
                <a:gd name="connsiteY2" fmla="*/ 3880344 h 4543780"/>
                <a:gd name="connsiteX3" fmla="*/ 152401 w 1299883"/>
                <a:gd name="connsiteY3" fmla="*/ 3990914 h 4543780"/>
                <a:gd name="connsiteX4" fmla="*/ 833718 w 1299883"/>
                <a:gd name="connsiteY4" fmla="*/ 3393268 h 4543780"/>
                <a:gd name="connsiteX5" fmla="*/ 833718 w 1299883"/>
                <a:gd name="connsiteY5" fmla="*/ 77691 h 4543780"/>
                <a:gd name="connsiteX6" fmla="*/ 1299883 w 1299883"/>
                <a:gd name="connsiteY6" fmla="*/ 0 h 454378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399091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406263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249835 h 4541400"/>
                <a:gd name="connsiteX5" fmla="*/ 833718 w 1299883"/>
                <a:gd name="connsiteY5" fmla="*/ 77691 h 4541400"/>
                <a:gd name="connsiteX6" fmla="*/ 1299883 w 1299883"/>
                <a:gd name="connsiteY6" fmla="*/ 0 h 4541400"/>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0978"/>
                <a:gd name="connsiteX1" fmla="*/ 833717 w 1299883"/>
                <a:gd name="connsiteY1" fmla="*/ 4461706 h 4540978"/>
                <a:gd name="connsiteX2" fmla="*/ 833718 w 1299883"/>
                <a:gd name="connsiteY2" fmla="*/ 3548650 h 4540978"/>
                <a:gd name="connsiteX3" fmla="*/ 0 w 1299883"/>
                <a:gd name="connsiteY3" fmla="*/ 3650257 h 4540978"/>
                <a:gd name="connsiteX4" fmla="*/ 833718 w 1299883"/>
                <a:gd name="connsiteY4" fmla="*/ 3393268 h 4540978"/>
                <a:gd name="connsiteX5" fmla="*/ 833718 w 1299883"/>
                <a:gd name="connsiteY5" fmla="*/ 77691 h 4540978"/>
                <a:gd name="connsiteX6" fmla="*/ 1299883 w 1299883"/>
                <a:gd name="connsiteY6" fmla="*/ 0 h 4540978"/>
                <a:gd name="connsiteX7" fmla="*/ 1299882 w 1299883"/>
                <a:gd name="connsiteY7" fmla="*/ 4539397 h 4540978"/>
                <a:gd name="connsiteX0" fmla="*/ 1299882 w 1299883"/>
                <a:gd name="connsiteY0" fmla="*/ 4539397 h 4540978"/>
                <a:gd name="connsiteX1" fmla="*/ 878541 w 1299883"/>
                <a:gd name="connsiteY1" fmla="*/ 4443779 h 4540978"/>
                <a:gd name="connsiteX2" fmla="*/ 770965 w 1299883"/>
                <a:gd name="connsiteY2" fmla="*/ 3835527 h 4540978"/>
                <a:gd name="connsiteX3" fmla="*/ 143437 w 1299883"/>
                <a:gd name="connsiteY3" fmla="*/ 4134355 h 4540978"/>
                <a:gd name="connsiteX4" fmla="*/ 833718 w 1299883"/>
                <a:gd name="connsiteY4" fmla="*/ 3249835 h 4540978"/>
                <a:gd name="connsiteX5" fmla="*/ 833718 w 1299883"/>
                <a:gd name="connsiteY5" fmla="*/ 77691 h 4540978"/>
                <a:gd name="connsiteX6" fmla="*/ 1299883 w 1299883"/>
                <a:gd name="connsiteY6" fmla="*/ 0 h 4540978"/>
                <a:gd name="connsiteX0" fmla="*/ 1299882 w 1380565"/>
                <a:gd name="connsiteY0" fmla="*/ 4620079 h 4621660"/>
                <a:gd name="connsiteX1" fmla="*/ 833717 w 1380565"/>
                <a:gd name="connsiteY1" fmla="*/ 4542388 h 4621660"/>
                <a:gd name="connsiteX2" fmla="*/ 833718 w 1380565"/>
                <a:gd name="connsiteY2" fmla="*/ 3629332 h 4621660"/>
                <a:gd name="connsiteX3" fmla="*/ 0 w 1380565"/>
                <a:gd name="connsiteY3" fmla="*/ 3730939 h 4621660"/>
                <a:gd name="connsiteX4" fmla="*/ 833718 w 1380565"/>
                <a:gd name="connsiteY4" fmla="*/ 3473950 h 4621660"/>
                <a:gd name="connsiteX5" fmla="*/ 833718 w 1380565"/>
                <a:gd name="connsiteY5" fmla="*/ 158373 h 4621660"/>
                <a:gd name="connsiteX6" fmla="*/ 1299883 w 1380565"/>
                <a:gd name="connsiteY6" fmla="*/ 80682 h 4621660"/>
                <a:gd name="connsiteX7" fmla="*/ 1299882 w 1380565"/>
                <a:gd name="connsiteY7" fmla="*/ 4620079 h 4621660"/>
                <a:gd name="connsiteX0" fmla="*/ 1299882 w 1380565"/>
                <a:gd name="connsiteY0" fmla="*/ 4620079 h 4621660"/>
                <a:gd name="connsiteX1" fmla="*/ 878541 w 1380565"/>
                <a:gd name="connsiteY1" fmla="*/ 4524461 h 4621660"/>
                <a:gd name="connsiteX2" fmla="*/ 770965 w 1380565"/>
                <a:gd name="connsiteY2" fmla="*/ 3916209 h 4621660"/>
                <a:gd name="connsiteX3" fmla="*/ 143437 w 1380565"/>
                <a:gd name="connsiteY3" fmla="*/ 4215037 h 4621660"/>
                <a:gd name="connsiteX4" fmla="*/ 833718 w 1380565"/>
                <a:gd name="connsiteY4" fmla="*/ 3330517 h 4621660"/>
                <a:gd name="connsiteX5" fmla="*/ 833718 w 1380565"/>
                <a:gd name="connsiteY5" fmla="*/ 158373 h 4621660"/>
                <a:gd name="connsiteX6" fmla="*/ 1380565 w 1380565"/>
                <a:gd name="connsiteY6" fmla="*/ 0 h 4621660"/>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158373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833718 w 1380565"/>
                <a:gd name="connsiteY5" fmla="*/ 372438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21515 w 1380565"/>
                <a:gd name="connsiteY3" fmla="*/ 2701595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21515 w 1380565"/>
                <a:gd name="connsiteY3" fmla="*/ 2701595 h 4790411"/>
                <a:gd name="connsiteX4" fmla="*/ 860026 w 1380565"/>
                <a:gd name="connsiteY4" fmla="*/ 1751980 h 4790411"/>
                <a:gd name="connsiteX5" fmla="*/ 887506 w 1380565"/>
                <a:gd name="connsiteY5" fmla="*/ 292844 h 4790411"/>
                <a:gd name="connsiteX6" fmla="*/ 1380565 w 1380565"/>
                <a:gd name="connsiteY6" fmla="*/ 0 h 4790411"/>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823580 w 1380565"/>
                <a:gd name="connsiteY2" fmla="*/ 2668569 h 4800049"/>
                <a:gd name="connsiteX3" fmla="*/ 121515 w 1380565"/>
                <a:gd name="connsiteY3" fmla="*/ 2701595 h 4800049"/>
                <a:gd name="connsiteX4" fmla="*/ 860026 w 1380565"/>
                <a:gd name="connsiteY4" fmla="*/ 1751980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60026 w 1380565"/>
                <a:gd name="connsiteY4" fmla="*/ 1751980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121515 w 1380565"/>
                <a:gd name="connsiteY3" fmla="*/ 2701595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24950 w 1380565"/>
                <a:gd name="connsiteY4" fmla="*/ 1746555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121515 w 1380565"/>
                <a:gd name="connsiteY3" fmla="*/ 2701595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24950 w 1380565"/>
                <a:gd name="connsiteY4" fmla="*/ 1746555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200436 w 1380565"/>
                <a:gd name="connsiteY3" fmla="*/ 2707019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200436 w 1380565"/>
                <a:gd name="connsiteY3" fmla="*/ 2707019 h 4800047"/>
                <a:gd name="connsiteX4" fmla="*/ 785488 w 1380565"/>
                <a:gd name="connsiteY4" fmla="*/ 1751984 h 4800047"/>
                <a:gd name="connsiteX5" fmla="*/ 887506 w 1380565"/>
                <a:gd name="connsiteY5" fmla="*/ 292844 h 4800047"/>
                <a:gd name="connsiteX6" fmla="*/ 1380565 w 1380565"/>
                <a:gd name="connsiteY6" fmla="*/ 0 h 4800047"/>
                <a:gd name="connsiteX0" fmla="*/ 1351993 w 1432676"/>
                <a:gd name="connsiteY0" fmla="*/ 4620079 h 4800049"/>
                <a:gd name="connsiteX1" fmla="*/ 885828 w 1432676"/>
                <a:gd name="connsiteY1" fmla="*/ 4542388 h 4800049"/>
                <a:gd name="connsiteX2" fmla="*/ 885829 w 1432676"/>
                <a:gd name="connsiteY2" fmla="*/ 3629332 h 4800049"/>
                <a:gd name="connsiteX3" fmla="*/ 52111 w 1432676"/>
                <a:gd name="connsiteY3" fmla="*/ 3730939 h 4800049"/>
                <a:gd name="connsiteX4" fmla="*/ 885829 w 1432676"/>
                <a:gd name="connsiteY4" fmla="*/ 3473950 h 4800049"/>
                <a:gd name="connsiteX5" fmla="*/ 993405 w 1432676"/>
                <a:gd name="connsiteY5" fmla="*/ 319738 h 4800049"/>
                <a:gd name="connsiteX6" fmla="*/ 1351994 w 1432676"/>
                <a:gd name="connsiteY6" fmla="*/ 80682 h 4800049"/>
                <a:gd name="connsiteX7" fmla="*/ 1351993 w 1432676"/>
                <a:gd name="connsiteY7" fmla="*/ 4620079 h 4800049"/>
                <a:gd name="connsiteX0" fmla="*/ 1378887 w 1432676"/>
                <a:gd name="connsiteY0" fmla="*/ 4790411 h 4800049"/>
                <a:gd name="connsiteX1" fmla="*/ 930652 w 1432676"/>
                <a:gd name="connsiteY1" fmla="*/ 4524461 h 4800049"/>
                <a:gd name="connsiteX2" fmla="*/ 840614 w 1432676"/>
                <a:gd name="connsiteY2" fmla="*/ 2668574 h 4800049"/>
                <a:gd name="connsiteX3" fmla="*/ 0 w 1432676"/>
                <a:gd name="connsiteY3" fmla="*/ 3064108 h 4800049"/>
                <a:gd name="connsiteX4" fmla="*/ 837599 w 1432676"/>
                <a:gd name="connsiteY4" fmla="*/ 1751984 h 4800049"/>
                <a:gd name="connsiteX5" fmla="*/ 939617 w 1432676"/>
                <a:gd name="connsiteY5" fmla="*/ 292844 h 4800049"/>
                <a:gd name="connsiteX6" fmla="*/ 1432676 w 1432676"/>
                <a:gd name="connsiteY6" fmla="*/ 0 h 4800049"/>
                <a:gd name="connsiteX0" fmla="*/ 1351993 w 1432676"/>
                <a:gd name="connsiteY0" fmla="*/ 4620079 h 4909447"/>
                <a:gd name="connsiteX1" fmla="*/ 885828 w 1432676"/>
                <a:gd name="connsiteY1" fmla="*/ 4542388 h 4909447"/>
                <a:gd name="connsiteX2" fmla="*/ 885829 w 1432676"/>
                <a:gd name="connsiteY2" fmla="*/ 3629332 h 4909447"/>
                <a:gd name="connsiteX3" fmla="*/ 52111 w 1432676"/>
                <a:gd name="connsiteY3" fmla="*/ 3730939 h 4909447"/>
                <a:gd name="connsiteX4" fmla="*/ 885829 w 1432676"/>
                <a:gd name="connsiteY4" fmla="*/ 3473950 h 4909447"/>
                <a:gd name="connsiteX5" fmla="*/ 993405 w 1432676"/>
                <a:gd name="connsiteY5" fmla="*/ 319738 h 4909447"/>
                <a:gd name="connsiteX6" fmla="*/ 1351994 w 1432676"/>
                <a:gd name="connsiteY6" fmla="*/ 80682 h 4909447"/>
                <a:gd name="connsiteX7" fmla="*/ 1351993 w 1432676"/>
                <a:gd name="connsiteY7" fmla="*/ 4620079 h 4909447"/>
                <a:gd name="connsiteX0" fmla="*/ 1378890 w 1432676"/>
                <a:gd name="connsiteY0" fmla="*/ 4909446 h 4909447"/>
                <a:gd name="connsiteX1" fmla="*/ 930652 w 1432676"/>
                <a:gd name="connsiteY1" fmla="*/ 4524461 h 4909447"/>
                <a:gd name="connsiteX2" fmla="*/ 840614 w 1432676"/>
                <a:gd name="connsiteY2" fmla="*/ 2668574 h 4909447"/>
                <a:gd name="connsiteX3" fmla="*/ 0 w 1432676"/>
                <a:gd name="connsiteY3" fmla="*/ 3064108 h 4909447"/>
                <a:gd name="connsiteX4" fmla="*/ 837599 w 1432676"/>
                <a:gd name="connsiteY4" fmla="*/ 1751984 h 4909447"/>
                <a:gd name="connsiteX5" fmla="*/ 939617 w 1432676"/>
                <a:gd name="connsiteY5" fmla="*/ 292844 h 4909447"/>
                <a:gd name="connsiteX6" fmla="*/ 1432676 w 1432676"/>
                <a:gd name="connsiteY6" fmla="*/ 0 h 4909447"/>
                <a:gd name="connsiteX0" fmla="*/ 1351993 w 1432676"/>
                <a:gd name="connsiteY0" fmla="*/ 4620079 h 4909445"/>
                <a:gd name="connsiteX1" fmla="*/ 885828 w 1432676"/>
                <a:gd name="connsiteY1" fmla="*/ 4542388 h 4909445"/>
                <a:gd name="connsiteX2" fmla="*/ 885829 w 1432676"/>
                <a:gd name="connsiteY2" fmla="*/ 3629332 h 4909445"/>
                <a:gd name="connsiteX3" fmla="*/ 52111 w 1432676"/>
                <a:gd name="connsiteY3" fmla="*/ 3730939 h 4909445"/>
                <a:gd name="connsiteX4" fmla="*/ 885829 w 1432676"/>
                <a:gd name="connsiteY4" fmla="*/ 3473950 h 4909445"/>
                <a:gd name="connsiteX5" fmla="*/ 993405 w 1432676"/>
                <a:gd name="connsiteY5" fmla="*/ 319738 h 4909445"/>
                <a:gd name="connsiteX6" fmla="*/ 1351994 w 1432676"/>
                <a:gd name="connsiteY6" fmla="*/ 80682 h 4909445"/>
                <a:gd name="connsiteX7" fmla="*/ 1351993 w 1432676"/>
                <a:gd name="connsiteY7" fmla="*/ 4620079 h 4909445"/>
                <a:gd name="connsiteX0" fmla="*/ 1378890 w 1432676"/>
                <a:gd name="connsiteY0" fmla="*/ 4909446 h 4909445"/>
                <a:gd name="connsiteX1" fmla="*/ 930652 w 1432676"/>
                <a:gd name="connsiteY1" fmla="*/ 4524461 h 4909445"/>
                <a:gd name="connsiteX2" fmla="*/ 840614 w 1432676"/>
                <a:gd name="connsiteY2" fmla="*/ 2668574 h 4909445"/>
                <a:gd name="connsiteX3" fmla="*/ 0 w 1432676"/>
                <a:gd name="connsiteY3" fmla="*/ 3064108 h 4909445"/>
                <a:gd name="connsiteX4" fmla="*/ 837599 w 1432676"/>
                <a:gd name="connsiteY4" fmla="*/ 1751984 h 4909445"/>
                <a:gd name="connsiteX5" fmla="*/ 939617 w 1432676"/>
                <a:gd name="connsiteY5" fmla="*/ 292844 h 4909445"/>
                <a:gd name="connsiteX6" fmla="*/ 1432676 w 1432676"/>
                <a:gd name="connsiteY6" fmla="*/ 0 h 4909445"/>
                <a:gd name="connsiteX0" fmla="*/ 1299882 w 1380565"/>
                <a:gd name="connsiteY0" fmla="*/ 4620079 h 4909445"/>
                <a:gd name="connsiteX1" fmla="*/ 833717 w 1380565"/>
                <a:gd name="connsiteY1" fmla="*/ 4542388 h 4909445"/>
                <a:gd name="connsiteX2" fmla="*/ 833718 w 1380565"/>
                <a:gd name="connsiteY2" fmla="*/ 3629332 h 4909445"/>
                <a:gd name="connsiteX3" fmla="*/ 0 w 1380565"/>
                <a:gd name="connsiteY3" fmla="*/ 3730939 h 4909445"/>
                <a:gd name="connsiteX4" fmla="*/ 833718 w 1380565"/>
                <a:gd name="connsiteY4" fmla="*/ 3473950 h 4909445"/>
                <a:gd name="connsiteX5" fmla="*/ 941294 w 1380565"/>
                <a:gd name="connsiteY5" fmla="*/ 319738 h 4909445"/>
                <a:gd name="connsiteX6" fmla="*/ 1299883 w 1380565"/>
                <a:gd name="connsiteY6" fmla="*/ 80682 h 4909445"/>
                <a:gd name="connsiteX7" fmla="*/ 1299882 w 1380565"/>
                <a:gd name="connsiteY7" fmla="*/ 4620079 h 4909445"/>
                <a:gd name="connsiteX0" fmla="*/ 1326779 w 1380565"/>
                <a:gd name="connsiteY0" fmla="*/ 4909446 h 4909445"/>
                <a:gd name="connsiteX1" fmla="*/ 878541 w 1380565"/>
                <a:gd name="connsiteY1" fmla="*/ 4524461 h 4909445"/>
                <a:gd name="connsiteX2" fmla="*/ 788503 w 1380565"/>
                <a:gd name="connsiteY2" fmla="*/ 2668574 h 4909445"/>
                <a:gd name="connsiteX3" fmla="*/ 256996 w 1380565"/>
                <a:gd name="connsiteY3" fmla="*/ 4890334 h 4909445"/>
                <a:gd name="connsiteX4" fmla="*/ 785488 w 1380565"/>
                <a:gd name="connsiteY4" fmla="*/ 1751984 h 4909445"/>
                <a:gd name="connsiteX5" fmla="*/ 887506 w 1380565"/>
                <a:gd name="connsiteY5" fmla="*/ 292844 h 4909445"/>
                <a:gd name="connsiteX6" fmla="*/ 1380565 w 1380565"/>
                <a:gd name="connsiteY6" fmla="*/ 0 h 4909445"/>
                <a:gd name="connsiteX0" fmla="*/ 1299882 w 1380565"/>
                <a:gd name="connsiteY0" fmla="*/ 4620079 h 4909445"/>
                <a:gd name="connsiteX1" fmla="*/ 833717 w 1380565"/>
                <a:gd name="connsiteY1" fmla="*/ 4542388 h 4909445"/>
                <a:gd name="connsiteX2" fmla="*/ 833718 w 1380565"/>
                <a:gd name="connsiteY2" fmla="*/ 3629332 h 4909445"/>
                <a:gd name="connsiteX3" fmla="*/ 0 w 1380565"/>
                <a:gd name="connsiteY3" fmla="*/ 3730939 h 4909445"/>
                <a:gd name="connsiteX4" fmla="*/ 833718 w 1380565"/>
                <a:gd name="connsiteY4" fmla="*/ 3473950 h 4909445"/>
                <a:gd name="connsiteX5" fmla="*/ 941294 w 1380565"/>
                <a:gd name="connsiteY5" fmla="*/ 319738 h 4909445"/>
                <a:gd name="connsiteX6" fmla="*/ 1299883 w 1380565"/>
                <a:gd name="connsiteY6" fmla="*/ 80682 h 4909445"/>
                <a:gd name="connsiteX7" fmla="*/ 1299882 w 1380565"/>
                <a:gd name="connsiteY7" fmla="*/ 4620079 h 4909445"/>
                <a:gd name="connsiteX0" fmla="*/ 1326779 w 1380565"/>
                <a:gd name="connsiteY0" fmla="*/ 4909446 h 4909445"/>
                <a:gd name="connsiteX1" fmla="*/ 878541 w 1380565"/>
                <a:gd name="connsiteY1" fmla="*/ 4524461 h 4909445"/>
                <a:gd name="connsiteX2" fmla="*/ 788503 w 1380565"/>
                <a:gd name="connsiteY2" fmla="*/ 2668574 h 4909445"/>
                <a:gd name="connsiteX3" fmla="*/ 256996 w 1380565"/>
                <a:gd name="connsiteY3" fmla="*/ 4890334 h 4909445"/>
                <a:gd name="connsiteX4" fmla="*/ 496110 w 1380565"/>
                <a:gd name="connsiteY4" fmla="*/ 1900789 h 4909445"/>
                <a:gd name="connsiteX5" fmla="*/ 887506 w 1380565"/>
                <a:gd name="connsiteY5" fmla="*/ 292844 h 4909445"/>
                <a:gd name="connsiteX6" fmla="*/ 1380565 w 1380565"/>
                <a:gd name="connsiteY6" fmla="*/ 0 h 4909445"/>
                <a:gd name="connsiteX0" fmla="*/ 1299882 w 1380565"/>
                <a:gd name="connsiteY0" fmla="*/ 4620079 h 4909445"/>
                <a:gd name="connsiteX1" fmla="*/ 833717 w 1380565"/>
                <a:gd name="connsiteY1" fmla="*/ 4542388 h 4909445"/>
                <a:gd name="connsiteX2" fmla="*/ 833718 w 1380565"/>
                <a:gd name="connsiteY2" fmla="*/ 3629332 h 4909445"/>
                <a:gd name="connsiteX3" fmla="*/ 0 w 1380565"/>
                <a:gd name="connsiteY3" fmla="*/ 3730939 h 4909445"/>
                <a:gd name="connsiteX4" fmla="*/ 833718 w 1380565"/>
                <a:gd name="connsiteY4" fmla="*/ 3473950 h 4909445"/>
                <a:gd name="connsiteX5" fmla="*/ 941294 w 1380565"/>
                <a:gd name="connsiteY5" fmla="*/ 319738 h 4909445"/>
                <a:gd name="connsiteX6" fmla="*/ 1299883 w 1380565"/>
                <a:gd name="connsiteY6" fmla="*/ 80682 h 4909445"/>
                <a:gd name="connsiteX7" fmla="*/ 1299882 w 1380565"/>
                <a:gd name="connsiteY7" fmla="*/ 4620079 h 4909445"/>
                <a:gd name="connsiteX0" fmla="*/ 1326779 w 1380565"/>
                <a:gd name="connsiteY0" fmla="*/ 4909446 h 4909445"/>
                <a:gd name="connsiteX1" fmla="*/ 878541 w 1380565"/>
                <a:gd name="connsiteY1" fmla="*/ 4524461 h 4909445"/>
                <a:gd name="connsiteX2" fmla="*/ 788503 w 1380565"/>
                <a:gd name="connsiteY2" fmla="*/ 2668574 h 4909445"/>
                <a:gd name="connsiteX3" fmla="*/ 401684 w 1380565"/>
                <a:gd name="connsiteY3" fmla="*/ 4876805 h 4909445"/>
                <a:gd name="connsiteX4" fmla="*/ 496110 w 1380565"/>
                <a:gd name="connsiteY4" fmla="*/ 1900789 h 4909445"/>
                <a:gd name="connsiteX5" fmla="*/ 887506 w 1380565"/>
                <a:gd name="connsiteY5" fmla="*/ 292844 h 4909445"/>
                <a:gd name="connsiteX6" fmla="*/ 1380565 w 1380565"/>
                <a:gd name="connsiteY6" fmla="*/ 0 h 4909445"/>
                <a:gd name="connsiteX0" fmla="*/ 1299882 w 2043646"/>
                <a:gd name="connsiteY0" fmla="*/ 4620079 h 4950029"/>
                <a:gd name="connsiteX1" fmla="*/ 833717 w 2043646"/>
                <a:gd name="connsiteY1" fmla="*/ 4542388 h 4950029"/>
                <a:gd name="connsiteX2" fmla="*/ 833718 w 2043646"/>
                <a:gd name="connsiteY2" fmla="*/ 3629332 h 4950029"/>
                <a:gd name="connsiteX3" fmla="*/ 0 w 2043646"/>
                <a:gd name="connsiteY3" fmla="*/ 3730939 h 4950029"/>
                <a:gd name="connsiteX4" fmla="*/ 833718 w 2043646"/>
                <a:gd name="connsiteY4" fmla="*/ 3473950 h 4950029"/>
                <a:gd name="connsiteX5" fmla="*/ 941294 w 2043646"/>
                <a:gd name="connsiteY5" fmla="*/ 319738 h 4950029"/>
                <a:gd name="connsiteX6" fmla="*/ 1299883 w 2043646"/>
                <a:gd name="connsiteY6" fmla="*/ 80682 h 4950029"/>
                <a:gd name="connsiteX7" fmla="*/ 1299882 w 2043646"/>
                <a:gd name="connsiteY7" fmla="*/ 4620079 h 4950029"/>
                <a:gd name="connsiteX0" fmla="*/ 2043646 w 2043646"/>
                <a:gd name="connsiteY0" fmla="*/ 4950029 h 4950029"/>
                <a:gd name="connsiteX1" fmla="*/ 878541 w 2043646"/>
                <a:gd name="connsiteY1" fmla="*/ 4524461 h 4950029"/>
                <a:gd name="connsiteX2" fmla="*/ 788503 w 2043646"/>
                <a:gd name="connsiteY2" fmla="*/ 2668574 h 4950029"/>
                <a:gd name="connsiteX3" fmla="*/ 401684 w 2043646"/>
                <a:gd name="connsiteY3" fmla="*/ 4876805 h 4950029"/>
                <a:gd name="connsiteX4" fmla="*/ 496110 w 2043646"/>
                <a:gd name="connsiteY4" fmla="*/ 1900789 h 4950029"/>
                <a:gd name="connsiteX5" fmla="*/ 887506 w 2043646"/>
                <a:gd name="connsiteY5" fmla="*/ 292844 h 4950029"/>
                <a:gd name="connsiteX6" fmla="*/ 1380565 w 2043646"/>
                <a:gd name="connsiteY6" fmla="*/ 0 h 4950029"/>
                <a:gd name="connsiteX0" fmla="*/ 1299882 w 2043646"/>
                <a:gd name="connsiteY0" fmla="*/ 4620079 h 4992962"/>
                <a:gd name="connsiteX1" fmla="*/ 833717 w 2043646"/>
                <a:gd name="connsiteY1" fmla="*/ 4542388 h 4992962"/>
                <a:gd name="connsiteX2" fmla="*/ 833718 w 2043646"/>
                <a:gd name="connsiteY2" fmla="*/ 3629332 h 4992962"/>
                <a:gd name="connsiteX3" fmla="*/ 0 w 2043646"/>
                <a:gd name="connsiteY3" fmla="*/ 3730939 h 4992962"/>
                <a:gd name="connsiteX4" fmla="*/ 833718 w 2043646"/>
                <a:gd name="connsiteY4" fmla="*/ 3473950 h 4992962"/>
                <a:gd name="connsiteX5" fmla="*/ 941294 w 2043646"/>
                <a:gd name="connsiteY5" fmla="*/ 319738 h 4992962"/>
                <a:gd name="connsiteX6" fmla="*/ 1299883 w 2043646"/>
                <a:gd name="connsiteY6" fmla="*/ 80682 h 4992962"/>
                <a:gd name="connsiteX7" fmla="*/ 1299882 w 2043646"/>
                <a:gd name="connsiteY7" fmla="*/ 4620079 h 4992962"/>
                <a:gd name="connsiteX0" fmla="*/ 2043646 w 2043646"/>
                <a:gd name="connsiteY0" fmla="*/ 4950029 h 4992962"/>
                <a:gd name="connsiteX1" fmla="*/ 1154765 w 2043646"/>
                <a:gd name="connsiteY1" fmla="*/ 4808541 h 4992962"/>
                <a:gd name="connsiteX2" fmla="*/ 788503 w 2043646"/>
                <a:gd name="connsiteY2" fmla="*/ 2668574 h 4992962"/>
                <a:gd name="connsiteX3" fmla="*/ 401684 w 2043646"/>
                <a:gd name="connsiteY3" fmla="*/ 4876805 h 4992962"/>
                <a:gd name="connsiteX4" fmla="*/ 496110 w 2043646"/>
                <a:gd name="connsiteY4" fmla="*/ 1900789 h 4992962"/>
                <a:gd name="connsiteX5" fmla="*/ 887506 w 2043646"/>
                <a:gd name="connsiteY5" fmla="*/ 292844 h 4992962"/>
                <a:gd name="connsiteX6" fmla="*/ 1380565 w 2043646"/>
                <a:gd name="connsiteY6" fmla="*/ 0 h 4992962"/>
                <a:gd name="connsiteX0" fmla="*/ 1299882 w 2043646"/>
                <a:gd name="connsiteY0" fmla="*/ 4620079 h 4950029"/>
                <a:gd name="connsiteX1" fmla="*/ 833717 w 2043646"/>
                <a:gd name="connsiteY1" fmla="*/ 4542388 h 4950029"/>
                <a:gd name="connsiteX2" fmla="*/ 833718 w 2043646"/>
                <a:gd name="connsiteY2" fmla="*/ 3629332 h 4950029"/>
                <a:gd name="connsiteX3" fmla="*/ 0 w 2043646"/>
                <a:gd name="connsiteY3" fmla="*/ 3730939 h 4950029"/>
                <a:gd name="connsiteX4" fmla="*/ 833718 w 2043646"/>
                <a:gd name="connsiteY4" fmla="*/ 3473950 h 4950029"/>
                <a:gd name="connsiteX5" fmla="*/ 941294 w 2043646"/>
                <a:gd name="connsiteY5" fmla="*/ 319738 h 4950029"/>
                <a:gd name="connsiteX6" fmla="*/ 1299883 w 2043646"/>
                <a:gd name="connsiteY6" fmla="*/ 80682 h 4950029"/>
                <a:gd name="connsiteX7" fmla="*/ 1299882 w 2043646"/>
                <a:gd name="connsiteY7" fmla="*/ 4620079 h 4950029"/>
                <a:gd name="connsiteX0" fmla="*/ 2043646 w 2043646"/>
                <a:gd name="connsiteY0" fmla="*/ 4950029 h 4950029"/>
                <a:gd name="connsiteX1" fmla="*/ 1154765 w 2043646"/>
                <a:gd name="connsiteY1" fmla="*/ 4808541 h 4950029"/>
                <a:gd name="connsiteX2" fmla="*/ 814809 w 2043646"/>
                <a:gd name="connsiteY2" fmla="*/ 3872532 h 4950029"/>
                <a:gd name="connsiteX3" fmla="*/ 401684 w 2043646"/>
                <a:gd name="connsiteY3" fmla="*/ 4876805 h 4950029"/>
                <a:gd name="connsiteX4" fmla="*/ 496110 w 2043646"/>
                <a:gd name="connsiteY4" fmla="*/ 1900789 h 4950029"/>
                <a:gd name="connsiteX5" fmla="*/ 887506 w 2043646"/>
                <a:gd name="connsiteY5" fmla="*/ 292844 h 4950029"/>
                <a:gd name="connsiteX6" fmla="*/ 1380565 w 2043646"/>
                <a:gd name="connsiteY6" fmla="*/ 0 h 4950029"/>
                <a:gd name="connsiteX0" fmla="*/ 1299882 w 2043646"/>
                <a:gd name="connsiteY0" fmla="*/ 4620079 h 5285855"/>
                <a:gd name="connsiteX1" fmla="*/ 833717 w 2043646"/>
                <a:gd name="connsiteY1" fmla="*/ 4542388 h 5285855"/>
                <a:gd name="connsiteX2" fmla="*/ 833718 w 2043646"/>
                <a:gd name="connsiteY2" fmla="*/ 3629332 h 5285855"/>
                <a:gd name="connsiteX3" fmla="*/ 0 w 2043646"/>
                <a:gd name="connsiteY3" fmla="*/ 3730939 h 5285855"/>
                <a:gd name="connsiteX4" fmla="*/ 833718 w 2043646"/>
                <a:gd name="connsiteY4" fmla="*/ 3473950 h 5285855"/>
                <a:gd name="connsiteX5" fmla="*/ 941294 w 2043646"/>
                <a:gd name="connsiteY5" fmla="*/ 319738 h 5285855"/>
                <a:gd name="connsiteX6" fmla="*/ 1299883 w 2043646"/>
                <a:gd name="connsiteY6" fmla="*/ 80682 h 5285855"/>
                <a:gd name="connsiteX7" fmla="*/ 1299882 w 2043646"/>
                <a:gd name="connsiteY7" fmla="*/ 4620079 h 5285855"/>
                <a:gd name="connsiteX0" fmla="*/ 2043646 w 2043646"/>
                <a:gd name="connsiteY0" fmla="*/ 4950029 h 5285855"/>
                <a:gd name="connsiteX1" fmla="*/ 1154765 w 2043646"/>
                <a:gd name="connsiteY1" fmla="*/ 4808541 h 5285855"/>
                <a:gd name="connsiteX2" fmla="*/ 814809 w 2043646"/>
                <a:gd name="connsiteY2" fmla="*/ 3872532 h 5285855"/>
                <a:gd name="connsiteX3" fmla="*/ 973861 w 2043646"/>
                <a:gd name="connsiteY3" fmla="*/ 5242052 h 5285855"/>
                <a:gd name="connsiteX4" fmla="*/ 496110 w 2043646"/>
                <a:gd name="connsiteY4" fmla="*/ 1900789 h 5285855"/>
                <a:gd name="connsiteX5" fmla="*/ 887506 w 2043646"/>
                <a:gd name="connsiteY5" fmla="*/ 292844 h 5285855"/>
                <a:gd name="connsiteX6" fmla="*/ 1380565 w 2043646"/>
                <a:gd name="connsiteY6" fmla="*/ 0 h 5285855"/>
                <a:gd name="connsiteX0" fmla="*/ 1299882 w 2043646"/>
                <a:gd name="connsiteY0" fmla="*/ 4620079 h 5286324"/>
                <a:gd name="connsiteX1" fmla="*/ 833717 w 2043646"/>
                <a:gd name="connsiteY1" fmla="*/ 4542388 h 5286324"/>
                <a:gd name="connsiteX2" fmla="*/ 833718 w 2043646"/>
                <a:gd name="connsiteY2" fmla="*/ 3629332 h 5286324"/>
                <a:gd name="connsiteX3" fmla="*/ 0 w 2043646"/>
                <a:gd name="connsiteY3" fmla="*/ 3730939 h 5286324"/>
                <a:gd name="connsiteX4" fmla="*/ 833718 w 2043646"/>
                <a:gd name="connsiteY4" fmla="*/ 3473950 h 5286324"/>
                <a:gd name="connsiteX5" fmla="*/ 941294 w 2043646"/>
                <a:gd name="connsiteY5" fmla="*/ 319738 h 5286324"/>
                <a:gd name="connsiteX6" fmla="*/ 1299883 w 2043646"/>
                <a:gd name="connsiteY6" fmla="*/ 80682 h 5286324"/>
                <a:gd name="connsiteX7" fmla="*/ 1299882 w 2043646"/>
                <a:gd name="connsiteY7" fmla="*/ 4620079 h 5286324"/>
                <a:gd name="connsiteX0" fmla="*/ 2043646 w 2043646"/>
                <a:gd name="connsiteY0" fmla="*/ 4950029 h 5286324"/>
                <a:gd name="connsiteX1" fmla="*/ 1384951 w 2043646"/>
                <a:gd name="connsiteY1" fmla="*/ 4686794 h 5286324"/>
                <a:gd name="connsiteX2" fmla="*/ 814809 w 2043646"/>
                <a:gd name="connsiteY2" fmla="*/ 3872532 h 5286324"/>
                <a:gd name="connsiteX3" fmla="*/ 973861 w 2043646"/>
                <a:gd name="connsiteY3" fmla="*/ 5242052 h 5286324"/>
                <a:gd name="connsiteX4" fmla="*/ 496110 w 2043646"/>
                <a:gd name="connsiteY4" fmla="*/ 1900789 h 5286324"/>
                <a:gd name="connsiteX5" fmla="*/ 887506 w 2043646"/>
                <a:gd name="connsiteY5" fmla="*/ 292844 h 5286324"/>
                <a:gd name="connsiteX6" fmla="*/ 1380565 w 2043646"/>
                <a:gd name="connsiteY6" fmla="*/ 0 h 5286324"/>
                <a:gd name="connsiteX0" fmla="*/ 1299882 w 2043646"/>
                <a:gd name="connsiteY0" fmla="*/ 4620079 h 5291619"/>
                <a:gd name="connsiteX1" fmla="*/ 833717 w 2043646"/>
                <a:gd name="connsiteY1" fmla="*/ 4542388 h 5291619"/>
                <a:gd name="connsiteX2" fmla="*/ 833718 w 2043646"/>
                <a:gd name="connsiteY2" fmla="*/ 3629332 h 5291619"/>
                <a:gd name="connsiteX3" fmla="*/ 0 w 2043646"/>
                <a:gd name="connsiteY3" fmla="*/ 3730939 h 5291619"/>
                <a:gd name="connsiteX4" fmla="*/ 833718 w 2043646"/>
                <a:gd name="connsiteY4" fmla="*/ 3473950 h 5291619"/>
                <a:gd name="connsiteX5" fmla="*/ 941294 w 2043646"/>
                <a:gd name="connsiteY5" fmla="*/ 319738 h 5291619"/>
                <a:gd name="connsiteX6" fmla="*/ 1299883 w 2043646"/>
                <a:gd name="connsiteY6" fmla="*/ 80682 h 5291619"/>
                <a:gd name="connsiteX7" fmla="*/ 1299882 w 2043646"/>
                <a:gd name="connsiteY7" fmla="*/ 4620079 h 5291619"/>
                <a:gd name="connsiteX0" fmla="*/ 2043646 w 2043646"/>
                <a:gd name="connsiteY0" fmla="*/ 4950029 h 5291619"/>
                <a:gd name="connsiteX1" fmla="*/ 1384951 w 2043646"/>
                <a:gd name="connsiteY1" fmla="*/ 4686794 h 5291619"/>
                <a:gd name="connsiteX2" fmla="*/ 1117340 w 2043646"/>
                <a:gd name="connsiteY2" fmla="*/ 3953698 h 5291619"/>
                <a:gd name="connsiteX3" fmla="*/ 973861 w 2043646"/>
                <a:gd name="connsiteY3" fmla="*/ 5242052 h 5291619"/>
                <a:gd name="connsiteX4" fmla="*/ 496110 w 2043646"/>
                <a:gd name="connsiteY4" fmla="*/ 1900789 h 5291619"/>
                <a:gd name="connsiteX5" fmla="*/ 887506 w 2043646"/>
                <a:gd name="connsiteY5" fmla="*/ 292844 h 5291619"/>
                <a:gd name="connsiteX6" fmla="*/ 1380565 w 2043646"/>
                <a:gd name="connsiteY6" fmla="*/ 0 h 5291619"/>
                <a:gd name="connsiteX0" fmla="*/ 1299882 w 2043646"/>
                <a:gd name="connsiteY0" fmla="*/ 4620079 h 5252006"/>
                <a:gd name="connsiteX1" fmla="*/ 833717 w 2043646"/>
                <a:gd name="connsiteY1" fmla="*/ 4542388 h 5252006"/>
                <a:gd name="connsiteX2" fmla="*/ 833718 w 2043646"/>
                <a:gd name="connsiteY2" fmla="*/ 3629332 h 5252006"/>
                <a:gd name="connsiteX3" fmla="*/ 0 w 2043646"/>
                <a:gd name="connsiteY3" fmla="*/ 3730939 h 5252006"/>
                <a:gd name="connsiteX4" fmla="*/ 833718 w 2043646"/>
                <a:gd name="connsiteY4" fmla="*/ 3473950 h 5252006"/>
                <a:gd name="connsiteX5" fmla="*/ 941294 w 2043646"/>
                <a:gd name="connsiteY5" fmla="*/ 319738 h 5252006"/>
                <a:gd name="connsiteX6" fmla="*/ 1299883 w 2043646"/>
                <a:gd name="connsiteY6" fmla="*/ 80682 h 5252006"/>
                <a:gd name="connsiteX7" fmla="*/ 1299882 w 2043646"/>
                <a:gd name="connsiteY7" fmla="*/ 4620079 h 5252006"/>
                <a:gd name="connsiteX0" fmla="*/ 2043646 w 2043646"/>
                <a:gd name="connsiteY0" fmla="*/ 4950029 h 5252006"/>
                <a:gd name="connsiteX1" fmla="*/ 1384951 w 2043646"/>
                <a:gd name="connsiteY1" fmla="*/ 4686794 h 5252006"/>
                <a:gd name="connsiteX2" fmla="*/ 1117340 w 2043646"/>
                <a:gd name="connsiteY2" fmla="*/ 3953698 h 5252006"/>
                <a:gd name="connsiteX3" fmla="*/ 1151433 w 2043646"/>
                <a:gd name="connsiteY3" fmla="*/ 5201469 h 5252006"/>
                <a:gd name="connsiteX4" fmla="*/ 496110 w 2043646"/>
                <a:gd name="connsiteY4" fmla="*/ 1900789 h 5252006"/>
                <a:gd name="connsiteX5" fmla="*/ 887506 w 2043646"/>
                <a:gd name="connsiteY5" fmla="*/ 292844 h 5252006"/>
                <a:gd name="connsiteX6" fmla="*/ 1380565 w 2043646"/>
                <a:gd name="connsiteY6" fmla="*/ 0 h 5252006"/>
                <a:gd name="connsiteX0" fmla="*/ 1299882 w 2043646"/>
                <a:gd name="connsiteY0" fmla="*/ 4620079 h 5241817"/>
                <a:gd name="connsiteX1" fmla="*/ 833717 w 2043646"/>
                <a:gd name="connsiteY1" fmla="*/ 4542388 h 5241817"/>
                <a:gd name="connsiteX2" fmla="*/ 833718 w 2043646"/>
                <a:gd name="connsiteY2" fmla="*/ 3629332 h 5241817"/>
                <a:gd name="connsiteX3" fmla="*/ 0 w 2043646"/>
                <a:gd name="connsiteY3" fmla="*/ 3730939 h 5241817"/>
                <a:gd name="connsiteX4" fmla="*/ 833718 w 2043646"/>
                <a:gd name="connsiteY4" fmla="*/ 3473950 h 5241817"/>
                <a:gd name="connsiteX5" fmla="*/ 941294 w 2043646"/>
                <a:gd name="connsiteY5" fmla="*/ 319738 h 5241817"/>
                <a:gd name="connsiteX6" fmla="*/ 1299883 w 2043646"/>
                <a:gd name="connsiteY6" fmla="*/ 80682 h 5241817"/>
                <a:gd name="connsiteX7" fmla="*/ 1299882 w 2043646"/>
                <a:gd name="connsiteY7" fmla="*/ 4620079 h 5241817"/>
                <a:gd name="connsiteX0" fmla="*/ 2043646 w 2043646"/>
                <a:gd name="connsiteY0" fmla="*/ 4950029 h 5241817"/>
                <a:gd name="connsiteX1" fmla="*/ 1384951 w 2043646"/>
                <a:gd name="connsiteY1" fmla="*/ 4686794 h 5241817"/>
                <a:gd name="connsiteX2" fmla="*/ 1117340 w 2043646"/>
                <a:gd name="connsiteY2" fmla="*/ 3953698 h 5241817"/>
                <a:gd name="connsiteX3" fmla="*/ 1151433 w 2043646"/>
                <a:gd name="connsiteY3" fmla="*/ 5201469 h 5241817"/>
                <a:gd name="connsiteX4" fmla="*/ 824948 w 2043646"/>
                <a:gd name="connsiteY4" fmla="*/ 2157812 h 5241817"/>
                <a:gd name="connsiteX5" fmla="*/ 887506 w 2043646"/>
                <a:gd name="connsiteY5" fmla="*/ 292844 h 5241817"/>
                <a:gd name="connsiteX6" fmla="*/ 1380565 w 2043646"/>
                <a:gd name="connsiteY6" fmla="*/ 0 h 5241817"/>
                <a:gd name="connsiteX0" fmla="*/ 1299882 w 2043646"/>
                <a:gd name="connsiteY0" fmla="*/ 4620079 h 5241817"/>
                <a:gd name="connsiteX1" fmla="*/ 833717 w 2043646"/>
                <a:gd name="connsiteY1" fmla="*/ 4542388 h 5241817"/>
                <a:gd name="connsiteX2" fmla="*/ 833718 w 2043646"/>
                <a:gd name="connsiteY2" fmla="*/ 3629332 h 5241817"/>
                <a:gd name="connsiteX3" fmla="*/ 0 w 2043646"/>
                <a:gd name="connsiteY3" fmla="*/ 3730939 h 5241817"/>
                <a:gd name="connsiteX4" fmla="*/ 833718 w 2043646"/>
                <a:gd name="connsiteY4" fmla="*/ 3473950 h 5241817"/>
                <a:gd name="connsiteX5" fmla="*/ 941294 w 2043646"/>
                <a:gd name="connsiteY5" fmla="*/ 319738 h 5241817"/>
                <a:gd name="connsiteX6" fmla="*/ 1299883 w 2043646"/>
                <a:gd name="connsiteY6" fmla="*/ 80682 h 5241817"/>
                <a:gd name="connsiteX7" fmla="*/ 1299882 w 2043646"/>
                <a:gd name="connsiteY7" fmla="*/ 4620079 h 5241817"/>
                <a:gd name="connsiteX0" fmla="*/ 2043646 w 2043646"/>
                <a:gd name="connsiteY0" fmla="*/ 4950029 h 5241817"/>
                <a:gd name="connsiteX1" fmla="*/ 1384951 w 2043646"/>
                <a:gd name="connsiteY1" fmla="*/ 4686794 h 5241817"/>
                <a:gd name="connsiteX2" fmla="*/ 1117340 w 2043646"/>
                <a:gd name="connsiteY2" fmla="*/ 3953698 h 5241817"/>
                <a:gd name="connsiteX3" fmla="*/ 1151433 w 2043646"/>
                <a:gd name="connsiteY3" fmla="*/ 5201469 h 5241817"/>
                <a:gd name="connsiteX4" fmla="*/ 824948 w 2043646"/>
                <a:gd name="connsiteY4" fmla="*/ 2157812 h 5241817"/>
                <a:gd name="connsiteX5" fmla="*/ 999311 w 2043646"/>
                <a:gd name="connsiteY5" fmla="*/ 468702 h 5241817"/>
                <a:gd name="connsiteX6" fmla="*/ 1380565 w 2043646"/>
                <a:gd name="connsiteY6" fmla="*/ 0 h 5241817"/>
                <a:gd name="connsiteX0" fmla="*/ 1299882 w 2582940"/>
                <a:gd name="connsiteY0" fmla="*/ 4620079 h 5241817"/>
                <a:gd name="connsiteX1" fmla="*/ 833717 w 2582940"/>
                <a:gd name="connsiteY1" fmla="*/ 4542388 h 5241817"/>
                <a:gd name="connsiteX2" fmla="*/ 833718 w 2582940"/>
                <a:gd name="connsiteY2" fmla="*/ 3629332 h 5241817"/>
                <a:gd name="connsiteX3" fmla="*/ 0 w 2582940"/>
                <a:gd name="connsiteY3" fmla="*/ 3730939 h 5241817"/>
                <a:gd name="connsiteX4" fmla="*/ 833718 w 2582940"/>
                <a:gd name="connsiteY4" fmla="*/ 3473950 h 5241817"/>
                <a:gd name="connsiteX5" fmla="*/ 941294 w 2582940"/>
                <a:gd name="connsiteY5" fmla="*/ 319738 h 5241817"/>
                <a:gd name="connsiteX6" fmla="*/ 1299883 w 2582940"/>
                <a:gd name="connsiteY6" fmla="*/ 80682 h 5241817"/>
                <a:gd name="connsiteX7" fmla="*/ 1299882 w 2582940"/>
                <a:gd name="connsiteY7" fmla="*/ 4620079 h 5241817"/>
                <a:gd name="connsiteX0" fmla="*/ 2582940 w 2582940"/>
                <a:gd name="connsiteY0" fmla="*/ 4828279 h 5241817"/>
                <a:gd name="connsiteX1" fmla="*/ 1384951 w 2582940"/>
                <a:gd name="connsiteY1" fmla="*/ 4686794 h 5241817"/>
                <a:gd name="connsiteX2" fmla="*/ 1117340 w 2582940"/>
                <a:gd name="connsiteY2" fmla="*/ 3953698 h 5241817"/>
                <a:gd name="connsiteX3" fmla="*/ 1151433 w 2582940"/>
                <a:gd name="connsiteY3" fmla="*/ 5201469 h 5241817"/>
                <a:gd name="connsiteX4" fmla="*/ 824948 w 2582940"/>
                <a:gd name="connsiteY4" fmla="*/ 2157812 h 5241817"/>
                <a:gd name="connsiteX5" fmla="*/ 999311 w 2582940"/>
                <a:gd name="connsiteY5" fmla="*/ 468702 h 5241817"/>
                <a:gd name="connsiteX6" fmla="*/ 1380565 w 2582940"/>
                <a:gd name="connsiteY6" fmla="*/ 0 h 5241817"/>
                <a:gd name="connsiteX0" fmla="*/ 1299882 w 2582940"/>
                <a:gd name="connsiteY0" fmla="*/ 4620079 h 5241297"/>
                <a:gd name="connsiteX1" fmla="*/ 833717 w 2582940"/>
                <a:gd name="connsiteY1" fmla="*/ 4542388 h 5241297"/>
                <a:gd name="connsiteX2" fmla="*/ 833718 w 2582940"/>
                <a:gd name="connsiteY2" fmla="*/ 3629332 h 5241297"/>
                <a:gd name="connsiteX3" fmla="*/ 0 w 2582940"/>
                <a:gd name="connsiteY3" fmla="*/ 3730939 h 5241297"/>
                <a:gd name="connsiteX4" fmla="*/ 833718 w 2582940"/>
                <a:gd name="connsiteY4" fmla="*/ 3473950 h 5241297"/>
                <a:gd name="connsiteX5" fmla="*/ 941294 w 2582940"/>
                <a:gd name="connsiteY5" fmla="*/ 319738 h 5241297"/>
                <a:gd name="connsiteX6" fmla="*/ 1299883 w 2582940"/>
                <a:gd name="connsiteY6" fmla="*/ 80682 h 5241297"/>
                <a:gd name="connsiteX7" fmla="*/ 1299882 w 2582940"/>
                <a:gd name="connsiteY7" fmla="*/ 4620079 h 5241297"/>
                <a:gd name="connsiteX0" fmla="*/ 2582940 w 2582940"/>
                <a:gd name="connsiteY0" fmla="*/ 4828279 h 5241297"/>
                <a:gd name="connsiteX1" fmla="*/ 1924245 w 2582940"/>
                <a:gd name="connsiteY1" fmla="*/ 4822070 h 5241297"/>
                <a:gd name="connsiteX2" fmla="*/ 1117340 w 2582940"/>
                <a:gd name="connsiteY2" fmla="*/ 3953698 h 5241297"/>
                <a:gd name="connsiteX3" fmla="*/ 1151433 w 2582940"/>
                <a:gd name="connsiteY3" fmla="*/ 5201469 h 5241297"/>
                <a:gd name="connsiteX4" fmla="*/ 824948 w 2582940"/>
                <a:gd name="connsiteY4" fmla="*/ 2157812 h 5241297"/>
                <a:gd name="connsiteX5" fmla="*/ 999311 w 2582940"/>
                <a:gd name="connsiteY5" fmla="*/ 468702 h 5241297"/>
                <a:gd name="connsiteX6" fmla="*/ 1380565 w 2582940"/>
                <a:gd name="connsiteY6" fmla="*/ 0 h 5241297"/>
                <a:gd name="connsiteX0" fmla="*/ 1299882 w 2582940"/>
                <a:gd name="connsiteY0" fmla="*/ 4620079 h 5282583"/>
                <a:gd name="connsiteX1" fmla="*/ 833717 w 2582940"/>
                <a:gd name="connsiteY1" fmla="*/ 4542388 h 5282583"/>
                <a:gd name="connsiteX2" fmla="*/ 833718 w 2582940"/>
                <a:gd name="connsiteY2" fmla="*/ 3629332 h 5282583"/>
                <a:gd name="connsiteX3" fmla="*/ 0 w 2582940"/>
                <a:gd name="connsiteY3" fmla="*/ 3730939 h 5282583"/>
                <a:gd name="connsiteX4" fmla="*/ 833718 w 2582940"/>
                <a:gd name="connsiteY4" fmla="*/ 3473950 h 5282583"/>
                <a:gd name="connsiteX5" fmla="*/ 941294 w 2582940"/>
                <a:gd name="connsiteY5" fmla="*/ 319738 h 5282583"/>
                <a:gd name="connsiteX6" fmla="*/ 1299883 w 2582940"/>
                <a:gd name="connsiteY6" fmla="*/ 80682 h 5282583"/>
                <a:gd name="connsiteX7" fmla="*/ 1299882 w 2582940"/>
                <a:gd name="connsiteY7" fmla="*/ 4620079 h 5282583"/>
                <a:gd name="connsiteX0" fmla="*/ 2582940 w 2582940"/>
                <a:gd name="connsiteY0" fmla="*/ 4828279 h 5282583"/>
                <a:gd name="connsiteX1" fmla="*/ 1924245 w 2582940"/>
                <a:gd name="connsiteY1" fmla="*/ 4822070 h 5282583"/>
                <a:gd name="connsiteX2" fmla="*/ 1472485 w 2582940"/>
                <a:gd name="connsiteY2" fmla="*/ 4440692 h 5282583"/>
                <a:gd name="connsiteX3" fmla="*/ 1151433 w 2582940"/>
                <a:gd name="connsiteY3" fmla="*/ 5201469 h 5282583"/>
                <a:gd name="connsiteX4" fmla="*/ 824948 w 2582940"/>
                <a:gd name="connsiteY4" fmla="*/ 2157812 h 5282583"/>
                <a:gd name="connsiteX5" fmla="*/ 999311 w 2582940"/>
                <a:gd name="connsiteY5" fmla="*/ 468702 h 5282583"/>
                <a:gd name="connsiteX6" fmla="*/ 1380565 w 2582940"/>
                <a:gd name="connsiteY6" fmla="*/ 0 h 5282583"/>
                <a:gd name="connsiteX0" fmla="*/ 1299882 w 2582940"/>
                <a:gd name="connsiteY0" fmla="*/ 4620079 h 5129432"/>
                <a:gd name="connsiteX1" fmla="*/ 833717 w 2582940"/>
                <a:gd name="connsiteY1" fmla="*/ 4542388 h 5129432"/>
                <a:gd name="connsiteX2" fmla="*/ 833718 w 2582940"/>
                <a:gd name="connsiteY2" fmla="*/ 3629332 h 5129432"/>
                <a:gd name="connsiteX3" fmla="*/ 0 w 2582940"/>
                <a:gd name="connsiteY3" fmla="*/ 3730939 h 5129432"/>
                <a:gd name="connsiteX4" fmla="*/ 833718 w 2582940"/>
                <a:gd name="connsiteY4" fmla="*/ 3473950 h 5129432"/>
                <a:gd name="connsiteX5" fmla="*/ 941294 w 2582940"/>
                <a:gd name="connsiteY5" fmla="*/ 319738 h 5129432"/>
                <a:gd name="connsiteX6" fmla="*/ 1299883 w 2582940"/>
                <a:gd name="connsiteY6" fmla="*/ 80682 h 5129432"/>
                <a:gd name="connsiteX7" fmla="*/ 1299882 w 2582940"/>
                <a:gd name="connsiteY7" fmla="*/ 4620079 h 5129432"/>
                <a:gd name="connsiteX0" fmla="*/ 2582940 w 2582940"/>
                <a:gd name="connsiteY0" fmla="*/ 4828279 h 5129432"/>
                <a:gd name="connsiteX1" fmla="*/ 1924245 w 2582940"/>
                <a:gd name="connsiteY1" fmla="*/ 4822070 h 5129432"/>
                <a:gd name="connsiteX2" fmla="*/ 1472485 w 2582940"/>
                <a:gd name="connsiteY2" fmla="*/ 4440692 h 5129432"/>
                <a:gd name="connsiteX3" fmla="*/ 1210623 w 2582940"/>
                <a:gd name="connsiteY3" fmla="*/ 5039137 h 5129432"/>
                <a:gd name="connsiteX4" fmla="*/ 824948 w 2582940"/>
                <a:gd name="connsiteY4" fmla="*/ 2157812 h 5129432"/>
                <a:gd name="connsiteX5" fmla="*/ 999311 w 2582940"/>
                <a:gd name="connsiteY5" fmla="*/ 468702 h 5129432"/>
                <a:gd name="connsiteX6" fmla="*/ 1380565 w 2582940"/>
                <a:gd name="connsiteY6" fmla="*/ 0 h 5129432"/>
                <a:gd name="connsiteX0" fmla="*/ 1299882 w 2582940"/>
                <a:gd name="connsiteY0" fmla="*/ 4620079 h 5104689"/>
                <a:gd name="connsiteX1" fmla="*/ 833717 w 2582940"/>
                <a:gd name="connsiteY1" fmla="*/ 4542388 h 5104689"/>
                <a:gd name="connsiteX2" fmla="*/ 833718 w 2582940"/>
                <a:gd name="connsiteY2" fmla="*/ 3629332 h 5104689"/>
                <a:gd name="connsiteX3" fmla="*/ 0 w 2582940"/>
                <a:gd name="connsiteY3" fmla="*/ 3730939 h 5104689"/>
                <a:gd name="connsiteX4" fmla="*/ 833718 w 2582940"/>
                <a:gd name="connsiteY4" fmla="*/ 3473950 h 5104689"/>
                <a:gd name="connsiteX5" fmla="*/ 941294 w 2582940"/>
                <a:gd name="connsiteY5" fmla="*/ 319738 h 5104689"/>
                <a:gd name="connsiteX6" fmla="*/ 1299883 w 2582940"/>
                <a:gd name="connsiteY6" fmla="*/ 80682 h 5104689"/>
                <a:gd name="connsiteX7" fmla="*/ 1299882 w 2582940"/>
                <a:gd name="connsiteY7" fmla="*/ 4620079 h 5104689"/>
                <a:gd name="connsiteX0" fmla="*/ 2582940 w 2582940"/>
                <a:gd name="connsiteY0" fmla="*/ 4828279 h 5104689"/>
                <a:gd name="connsiteX1" fmla="*/ 1924245 w 2582940"/>
                <a:gd name="connsiteY1" fmla="*/ 4822070 h 5104689"/>
                <a:gd name="connsiteX2" fmla="*/ 1446178 w 2582940"/>
                <a:gd name="connsiteY2" fmla="*/ 4224250 h 5104689"/>
                <a:gd name="connsiteX3" fmla="*/ 1210623 w 2582940"/>
                <a:gd name="connsiteY3" fmla="*/ 5039137 h 5104689"/>
                <a:gd name="connsiteX4" fmla="*/ 824948 w 2582940"/>
                <a:gd name="connsiteY4" fmla="*/ 2157812 h 5104689"/>
                <a:gd name="connsiteX5" fmla="*/ 999311 w 2582940"/>
                <a:gd name="connsiteY5" fmla="*/ 468702 h 5104689"/>
                <a:gd name="connsiteX6" fmla="*/ 1380565 w 2582940"/>
                <a:gd name="connsiteY6" fmla="*/ 0 h 5104689"/>
                <a:gd name="connsiteX0" fmla="*/ 1299882 w 3003852"/>
                <a:gd name="connsiteY0" fmla="*/ 4620079 h 5104689"/>
                <a:gd name="connsiteX1" fmla="*/ 833717 w 3003852"/>
                <a:gd name="connsiteY1" fmla="*/ 4542388 h 5104689"/>
                <a:gd name="connsiteX2" fmla="*/ 833718 w 3003852"/>
                <a:gd name="connsiteY2" fmla="*/ 3629332 h 5104689"/>
                <a:gd name="connsiteX3" fmla="*/ 0 w 3003852"/>
                <a:gd name="connsiteY3" fmla="*/ 3730939 h 5104689"/>
                <a:gd name="connsiteX4" fmla="*/ 833718 w 3003852"/>
                <a:gd name="connsiteY4" fmla="*/ 3473950 h 5104689"/>
                <a:gd name="connsiteX5" fmla="*/ 941294 w 3003852"/>
                <a:gd name="connsiteY5" fmla="*/ 319738 h 5104689"/>
                <a:gd name="connsiteX6" fmla="*/ 1299883 w 3003852"/>
                <a:gd name="connsiteY6" fmla="*/ 80682 h 5104689"/>
                <a:gd name="connsiteX7" fmla="*/ 1299882 w 3003852"/>
                <a:gd name="connsiteY7" fmla="*/ 4620079 h 5104689"/>
                <a:gd name="connsiteX0" fmla="*/ 3003852 w 3003852"/>
                <a:gd name="connsiteY0" fmla="*/ 4381867 h 5104689"/>
                <a:gd name="connsiteX1" fmla="*/ 1924245 w 3003852"/>
                <a:gd name="connsiteY1" fmla="*/ 4822070 h 5104689"/>
                <a:gd name="connsiteX2" fmla="*/ 1446178 w 3003852"/>
                <a:gd name="connsiteY2" fmla="*/ 4224250 h 5104689"/>
                <a:gd name="connsiteX3" fmla="*/ 1210623 w 3003852"/>
                <a:gd name="connsiteY3" fmla="*/ 5039137 h 5104689"/>
                <a:gd name="connsiteX4" fmla="*/ 824948 w 3003852"/>
                <a:gd name="connsiteY4" fmla="*/ 2157812 h 5104689"/>
                <a:gd name="connsiteX5" fmla="*/ 999311 w 3003852"/>
                <a:gd name="connsiteY5" fmla="*/ 468702 h 5104689"/>
                <a:gd name="connsiteX6" fmla="*/ 1380565 w 3003852"/>
                <a:gd name="connsiteY6" fmla="*/ 0 h 5104689"/>
                <a:gd name="connsiteX0" fmla="*/ 1299882 w 3003852"/>
                <a:gd name="connsiteY0" fmla="*/ 4620079 h 5104689"/>
                <a:gd name="connsiteX1" fmla="*/ 833717 w 3003852"/>
                <a:gd name="connsiteY1" fmla="*/ 4542388 h 5104689"/>
                <a:gd name="connsiteX2" fmla="*/ 833718 w 3003852"/>
                <a:gd name="connsiteY2" fmla="*/ 3629332 h 5104689"/>
                <a:gd name="connsiteX3" fmla="*/ 0 w 3003852"/>
                <a:gd name="connsiteY3" fmla="*/ 3730939 h 5104689"/>
                <a:gd name="connsiteX4" fmla="*/ 833718 w 3003852"/>
                <a:gd name="connsiteY4" fmla="*/ 3473950 h 5104689"/>
                <a:gd name="connsiteX5" fmla="*/ 941294 w 3003852"/>
                <a:gd name="connsiteY5" fmla="*/ 319738 h 5104689"/>
                <a:gd name="connsiteX6" fmla="*/ 1299883 w 3003852"/>
                <a:gd name="connsiteY6" fmla="*/ 80682 h 5104689"/>
                <a:gd name="connsiteX7" fmla="*/ 1299882 w 3003852"/>
                <a:gd name="connsiteY7" fmla="*/ 4620079 h 5104689"/>
                <a:gd name="connsiteX0" fmla="*/ 3003852 w 3003852"/>
                <a:gd name="connsiteY0" fmla="*/ 4381867 h 5104689"/>
                <a:gd name="connsiteX1" fmla="*/ 1924245 w 3003852"/>
                <a:gd name="connsiteY1" fmla="*/ 4822070 h 5104689"/>
                <a:gd name="connsiteX2" fmla="*/ 1446178 w 3003852"/>
                <a:gd name="connsiteY2" fmla="*/ 4224250 h 5104689"/>
                <a:gd name="connsiteX3" fmla="*/ 1210623 w 3003852"/>
                <a:gd name="connsiteY3" fmla="*/ 5039137 h 5104689"/>
                <a:gd name="connsiteX4" fmla="*/ 824948 w 3003852"/>
                <a:gd name="connsiteY4" fmla="*/ 2157812 h 5104689"/>
                <a:gd name="connsiteX5" fmla="*/ 999311 w 3003852"/>
                <a:gd name="connsiteY5" fmla="*/ 468702 h 5104689"/>
                <a:gd name="connsiteX6" fmla="*/ 1380565 w 3003852"/>
                <a:gd name="connsiteY6" fmla="*/ 0 h 5104689"/>
                <a:gd name="connsiteX0" fmla="*/ 1299882 w 3003852"/>
                <a:gd name="connsiteY0" fmla="*/ 4620079 h 5107035"/>
                <a:gd name="connsiteX1" fmla="*/ 833717 w 3003852"/>
                <a:gd name="connsiteY1" fmla="*/ 4542388 h 5107035"/>
                <a:gd name="connsiteX2" fmla="*/ 833718 w 3003852"/>
                <a:gd name="connsiteY2" fmla="*/ 3629332 h 5107035"/>
                <a:gd name="connsiteX3" fmla="*/ 0 w 3003852"/>
                <a:gd name="connsiteY3" fmla="*/ 3730939 h 5107035"/>
                <a:gd name="connsiteX4" fmla="*/ 833718 w 3003852"/>
                <a:gd name="connsiteY4" fmla="*/ 3473950 h 5107035"/>
                <a:gd name="connsiteX5" fmla="*/ 941294 w 3003852"/>
                <a:gd name="connsiteY5" fmla="*/ 319738 h 5107035"/>
                <a:gd name="connsiteX6" fmla="*/ 1299883 w 3003852"/>
                <a:gd name="connsiteY6" fmla="*/ 80682 h 5107035"/>
                <a:gd name="connsiteX7" fmla="*/ 1299882 w 3003852"/>
                <a:gd name="connsiteY7" fmla="*/ 4620079 h 5107035"/>
                <a:gd name="connsiteX0" fmla="*/ 3003852 w 3003852"/>
                <a:gd name="connsiteY0" fmla="*/ 4381867 h 5107035"/>
                <a:gd name="connsiteX1" fmla="*/ 1943974 w 3003852"/>
                <a:gd name="connsiteY1" fmla="*/ 4524463 h 5107035"/>
                <a:gd name="connsiteX2" fmla="*/ 1446178 w 3003852"/>
                <a:gd name="connsiteY2" fmla="*/ 4224250 h 5107035"/>
                <a:gd name="connsiteX3" fmla="*/ 1210623 w 3003852"/>
                <a:gd name="connsiteY3" fmla="*/ 5039137 h 5107035"/>
                <a:gd name="connsiteX4" fmla="*/ 824948 w 3003852"/>
                <a:gd name="connsiteY4" fmla="*/ 2157812 h 5107035"/>
                <a:gd name="connsiteX5" fmla="*/ 999311 w 3003852"/>
                <a:gd name="connsiteY5" fmla="*/ 468702 h 5107035"/>
                <a:gd name="connsiteX6" fmla="*/ 1380565 w 3003852"/>
                <a:gd name="connsiteY6" fmla="*/ 0 h 5107035"/>
                <a:gd name="connsiteX0" fmla="*/ 1299882 w 3003852"/>
                <a:gd name="connsiteY0" fmla="*/ 4620079 h 5102985"/>
                <a:gd name="connsiteX1" fmla="*/ 833717 w 3003852"/>
                <a:gd name="connsiteY1" fmla="*/ 4542388 h 5102985"/>
                <a:gd name="connsiteX2" fmla="*/ 833718 w 3003852"/>
                <a:gd name="connsiteY2" fmla="*/ 3629332 h 5102985"/>
                <a:gd name="connsiteX3" fmla="*/ 0 w 3003852"/>
                <a:gd name="connsiteY3" fmla="*/ 3730939 h 5102985"/>
                <a:gd name="connsiteX4" fmla="*/ 833718 w 3003852"/>
                <a:gd name="connsiteY4" fmla="*/ 3473950 h 5102985"/>
                <a:gd name="connsiteX5" fmla="*/ 941294 w 3003852"/>
                <a:gd name="connsiteY5" fmla="*/ 319738 h 5102985"/>
                <a:gd name="connsiteX6" fmla="*/ 1299883 w 3003852"/>
                <a:gd name="connsiteY6" fmla="*/ 80682 h 5102985"/>
                <a:gd name="connsiteX7" fmla="*/ 1299882 w 3003852"/>
                <a:gd name="connsiteY7" fmla="*/ 4620079 h 5102985"/>
                <a:gd name="connsiteX0" fmla="*/ 3003852 w 3003852"/>
                <a:gd name="connsiteY0" fmla="*/ 4381867 h 5102985"/>
                <a:gd name="connsiteX1" fmla="*/ 1943974 w 3003852"/>
                <a:gd name="connsiteY1" fmla="*/ 4524463 h 5102985"/>
                <a:gd name="connsiteX2" fmla="*/ 1314643 w 3003852"/>
                <a:gd name="connsiteY2" fmla="*/ 4183669 h 5102985"/>
                <a:gd name="connsiteX3" fmla="*/ 1210623 w 3003852"/>
                <a:gd name="connsiteY3" fmla="*/ 5039137 h 5102985"/>
                <a:gd name="connsiteX4" fmla="*/ 824948 w 3003852"/>
                <a:gd name="connsiteY4" fmla="*/ 2157812 h 5102985"/>
                <a:gd name="connsiteX5" fmla="*/ 999311 w 3003852"/>
                <a:gd name="connsiteY5" fmla="*/ 468702 h 5102985"/>
                <a:gd name="connsiteX6" fmla="*/ 1380565 w 3003852"/>
                <a:gd name="connsiteY6" fmla="*/ 0 h 5102985"/>
                <a:gd name="connsiteX0" fmla="*/ 1299882 w 3003852"/>
                <a:gd name="connsiteY0" fmla="*/ 4620079 h 5561887"/>
                <a:gd name="connsiteX1" fmla="*/ 833717 w 3003852"/>
                <a:gd name="connsiteY1" fmla="*/ 4542388 h 5561887"/>
                <a:gd name="connsiteX2" fmla="*/ 833718 w 3003852"/>
                <a:gd name="connsiteY2" fmla="*/ 3629332 h 5561887"/>
                <a:gd name="connsiteX3" fmla="*/ 0 w 3003852"/>
                <a:gd name="connsiteY3" fmla="*/ 3730939 h 5561887"/>
                <a:gd name="connsiteX4" fmla="*/ 833718 w 3003852"/>
                <a:gd name="connsiteY4" fmla="*/ 3473950 h 5561887"/>
                <a:gd name="connsiteX5" fmla="*/ 941294 w 3003852"/>
                <a:gd name="connsiteY5" fmla="*/ 319738 h 5561887"/>
                <a:gd name="connsiteX6" fmla="*/ 1299883 w 3003852"/>
                <a:gd name="connsiteY6" fmla="*/ 80682 h 5561887"/>
                <a:gd name="connsiteX7" fmla="*/ 1299882 w 3003852"/>
                <a:gd name="connsiteY7" fmla="*/ 4620079 h 5561887"/>
                <a:gd name="connsiteX0" fmla="*/ 3003852 w 3003852"/>
                <a:gd name="connsiteY0" fmla="*/ 4381867 h 5561887"/>
                <a:gd name="connsiteX1" fmla="*/ 1943974 w 3003852"/>
                <a:gd name="connsiteY1" fmla="*/ 4524463 h 5561887"/>
                <a:gd name="connsiteX2" fmla="*/ 1314643 w 3003852"/>
                <a:gd name="connsiteY2" fmla="*/ 4183669 h 5561887"/>
                <a:gd name="connsiteX3" fmla="*/ 1197469 w 3003852"/>
                <a:gd name="connsiteY3" fmla="*/ 5512603 h 5561887"/>
                <a:gd name="connsiteX4" fmla="*/ 824948 w 3003852"/>
                <a:gd name="connsiteY4" fmla="*/ 2157812 h 5561887"/>
                <a:gd name="connsiteX5" fmla="*/ 999311 w 3003852"/>
                <a:gd name="connsiteY5" fmla="*/ 468702 h 5561887"/>
                <a:gd name="connsiteX6" fmla="*/ 1380565 w 3003852"/>
                <a:gd name="connsiteY6" fmla="*/ 0 h 5561887"/>
                <a:gd name="connsiteX0" fmla="*/ 1299882 w 3003852"/>
                <a:gd name="connsiteY0" fmla="*/ 4620079 h 5549790"/>
                <a:gd name="connsiteX1" fmla="*/ 833717 w 3003852"/>
                <a:gd name="connsiteY1" fmla="*/ 4542388 h 5549790"/>
                <a:gd name="connsiteX2" fmla="*/ 833718 w 3003852"/>
                <a:gd name="connsiteY2" fmla="*/ 3629332 h 5549790"/>
                <a:gd name="connsiteX3" fmla="*/ 0 w 3003852"/>
                <a:gd name="connsiteY3" fmla="*/ 3730939 h 5549790"/>
                <a:gd name="connsiteX4" fmla="*/ 833718 w 3003852"/>
                <a:gd name="connsiteY4" fmla="*/ 3473950 h 5549790"/>
                <a:gd name="connsiteX5" fmla="*/ 941294 w 3003852"/>
                <a:gd name="connsiteY5" fmla="*/ 319738 h 5549790"/>
                <a:gd name="connsiteX6" fmla="*/ 1299883 w 3003852"/>
                <a:gd name="connsiteY6" fmla="*/ 80682 h 5549790"/>
                <a:gd name="connsiteX7" fmla="*/ 1299882 w 3003852"/>
                <a:gd name="connsiteY7" fmla="*/ 4620079 h 5549790"/>
                <a:gd name="connsiteX0" fmla="*/ 3003852 w 3003852"/>
                <a:gd name="connsiteY0" fmla="*/ 4381867 h 5549790"/>
                <a:gd name="connsiteX1" fmla="*/ 1943974 w 3003852"/>
                <a:gd name="connsiteY1" fmla="*/ 4524463 h 5549790"/>
                <a:gd name="connsiteX2" fmla="*/ 1314643 w 3003852"/>
                <a:gd name="connsiteY2" fmla="*/ 4183669 h 5549790"/>
                <a:gd name="connsiteX3" fmla="*/ 1197469 w 3003852"/>
                <a:gd name="connsiteY3" fmla="*/ 5512603 h 5549790"/>
                <a:gd name="connsiteX4" fmla="*/ 936752 w 3003852"/>
                <a:gd name="connsiteY4" fmla="*/ 2468946 h 5549790"/>
                <a:gd name="connsiteX5" fmla="*/ 999311 w 3003852"/>
                <a:gd name="connsiteY5" fmla="*/ 468702 h 5549790"/>
                <a:gd name="connsiteX6" fmla="*/ 1380565 w 3003852"/>
                <a:gd name="connsiteY6" fmla="*/ 0 h 5549790"/>
                <a:gd name="connsiteX0" fmla="*/ 1299882 w 1943974"/>
                <a:gd name="connsiteY0" fmla="*/ 4620079 h 5549790"/>
                <a:gd name="connsiteX1" fmla="*/ 833717 w 1943974"/>
                <a:gd name="connsiteY1" fmla="*/ 4542388 h 5549790"/>
                <a:gd name="connsiteX2" fmla="*/ 833718 w 1943974"/>
                <a:gd name="connsiteY2" fmla="*/ 3629332 h 5549790"/>
                <a:gd name="connsiteX3" fmla="*/ 0 w 1943974"/>
                <a:gd name="connsiteY3" fmla="*/ 3730939 h 5549790"/>
                <a:gd name="connsiteX4" fmla="*/ 833718 w 1943974"/>
                <a:gd name="connsiteY4" fmla="*/ 3473950 h 5549790"/>
                <a:gd name="connsiteX5" fmla="*/ 941294 w 1943974"/>
                <a:gd name="connsiteY5" fmla="*/ 319738 h 5549790"/>
                <a:gd name="connsiteX6" fmla="*/ 1299883 w 1943974"/>
                <a:gd name="connsiteY6" fmla="*/ 80682 h 5549790"/>
                <a:gd name="connsiteX7" fmla="*/ 1299882 w 1943974"/>
                <a:gd name="connsiteY7" fmla="*/ 4620079 h 5549790"/>
                <a:gd name="connsiteX0" fmla="*/ 1943974 w 1943974"/>
                <a:gd name="connsiteY0" fmla="*/ 4524463 h 5549790"/>
                <a:gd name="connsiteX1" fmla="*/ 1314643 w 1943974"/>
                <a:gd name="connsiteY1" fmla="*/ 4183669 h 5549790"/>
                <a:gd name="connsiteX2" fmla="*/ 1197469 w 1943974"/>
                <a:gd name="connsiteY2" fmla="*/ 5512603 h 5549790"/>
                <a:gd name="connsiteX3" fmla="*/ 936752 w 1943974"/>
                <a:gd name="connsiteY3" fmla="*/ 2468946 h 5549790"/>
                <a:gd name="connsiteX4" fmla="*/ 999311 w 1943974"/>
                <a:gd name="connsiteY4" fmla="*/ 468702 h 5549790"/>
                <a:gd name="connsiteX5" fmla="*/ 1380565 w 1943974"/>
                <a:gd name="connsiteY5" fmla="*/ 0 h 5549790"/>
                <a:gd name="connsiteX0" fmla="*/ 1299882 w 2910758"/>
                <a:gd name="connsiteY0" fmla="*/ 4620079 h 5548787"/>
                <a:gd name="connsiteX1" fmla="*/ 833717 w 2910758"/>
                <a:gd name="connsiteY1" fmla="*/ 4542388 h 5548787"/>
                <a:gd name="connsiteX2" fmla="*/ 833718 w 2910758"/>
                <a:gd name="connsiteY2" fmla="*/ 3629332 h 5548787"/>
                <a:gd name="connsiteX3" fmla="*/ 0 w 2910758"/>
                <a:gd name="connsiteY3" fmla="*/ 3730939 h 5548787"/>
                <a:gd name="connsiteX4" fmla="*/ 833718 w 2910758"/>
                <a:gd name="connsiteY4" fmla="*/ 3473950 h 5548787"/>
                <a:gd name="connsiteX5" fmla="*/ 941294 w 2910758"/>
                <a:gd name="connsiteY5" fmla="*/ 319738 h 5548787"/>
                <a:gd name="connsiteX6" fmla="*/ 1299883 w 2910758"/>
                <a:gd name="connsiteY6" fmla="*/ 80682 h 5548787"/>
                <a:gd name="connsiteX7" fmla="*/ 1299882 w 2910758"/>
                <a:gd name="connsiteY7" fmla="*/ 4620079 h 5548787"/>
                <a:gd name="connsiteX0" fmla="*/ 2910758 w 2910758"/>
                <a:gd name="connsiteY0" fmla="*/ 4808542 h 5548787"/>
                <a:gd name="connsiteX1" fmla="*/ 1314643 w 2910758"/>
                <a:gd name="connsiteY1" fmla="*/ 4183669 h 5548787"/>
                <a:gd name="connsiteX2" fmla="*/ 1197469 w 2910758"/>
                <a:gd name="connsiteY2" fmla="*/ 5512603 h 5548787"/>
                <a:gd name="connsiteX3" fmla="*/ 936752 w 2910758"/>
                <a:gd name="connsiteY3" fmla="*/ 2468946 h 5548787"/>
                <a:gd name="connsiteX4" fmla="*/ 999311 w 2910758"/>
                <a:gd name="connsiteY4" fmla="*/ 468702 h 5548787"/>
                <a:gd name="connsiteX5" fmla="*/ 1380565 w 2910758"/>
                <a:gd name="connsiteY5" fmla="*/ 0 h 5548787"/>
                <a:gd name="connsiteX0" fmla="*/ 1299882 w 2910758"/>
                <a:gd name="connsiteY0" fmla="*/ 4620079 h 5548787"/>
                <a:gd name="connsiteX1" fmla="*/ 833717 w 2910758"/>
                <a:gd name="connsiteY1" fmla="*/ 4542388 h 5548787"/>
                <a:gd name="connsiteX2" fmla="*/ 833718 w 2910758"/>
                <a:gd name="connsiteY2" fmla="*/ 3629332 h 5548787"/>
                <a:gd name="connsiteX3" fmla="*/ 0 w 2910758"/>
                <a:gd name="connsiteY3" fmla="*/ 3730939 h 5548787"/>
                <a:gd name="connsiteX4" fmla="*/ 833718 w 2910758"/>
                <a:gd name="connsiteY4" fmla="*/ 3473950 h 5548787"/>
                <a:gd name="connsiteX5" fmla="*/ 941294 w 2910758"/>
                <a:gd name="connsiteY5" fmla="*/ 319738 h 5548787"/>
                <a:gd name="connsiteX6" fmla="*/ 1299883 w 2910758"/>
                <a:gd name="connsiteY6" fmla="*/ 80682 h 5548787"/>
                <a:gd name="connsiteX7" fmla="*/ 1299882 w 2910758"/>
                <a:gd name="connsiteY7" fmla="*/ 4620079 h 5548787"/>
                <a:gd name="connsiteX0" fmla="*/ 2910758 w 2910758"/>
                <a:gd name="connsiteY0" fmla="*/ 4808542 h 5548787"/>
                <a:gd name="connsiteX1" fmla="*/ 1314643 w 2910758"/>
                <a:gd name="connsiteY1" fmla="*/ 4183669 h 5548787"/>
                <a:gd name="connsiteX2" fmla="*/ 1197469 w 2910758"/>
                <a:gd name="connsiteY2" fmla="*/ 5512603 h 5548787"/>
                <a:gd name="connsiteX3" fmla="*/ 936752 w 2910758"/>
                <a:gd name="connsiteY3" fmla="*/ 2468946 h 5548787"/>
                <a:gd name="connsiteX4" fmla="*/ 999311 w 2910758"/>
                <a:gd name="connsiteY4" fmla="*/ 468702 h 5548787"/>
                <a:gd name="connsiteX5" fmla="*/ 1380565 w 2910758"/>
                <a:gd name="connsiteY5" fmla="*/ 0 h 5548787"/>
                <a:gd name="connsiteX0" fmla="*/ 1299882 w 2785800"/>
                <a:gd name="connsiteY0" fmla="*/ 4620079 h 5548739"/>
                <a:gd name="connsiteX1" fmla="*/ 833717 w 2785800"/>
                <a:gd name="connsiteY1" fmla="*/ 4542388 h 5548739"/>
                <a:gd name="connsiteX2" fmla="*/ 833718 w 2785800"/>
                <a:gd name="connsiteY2" fmla="*/ 3629332 h 5548739"/>
                <a:gd name="connsiteX3" fmla="*/ 0 w 2785800"/>
                <a:gd name="connsiteY3" fmla="*/ 3730939 h 5548739"/>
                <a:gd name="connsiteX4" fmla="*/ 833718 w 2785800"/>
                <a:gd name="connsiteY4" fmla="*/ 3473950 h 5548739"/>
                <a:gd name="connsiteX5" fmla="*/ 941294 w 2785800"/>
                <a:gd name="connsiteY5" fmla="*/ 319738 h 5548739"/>
                <a:gd name="connsiteX6" fmla="*/ 1299883 w 2785800"/>
                <a:gd name="connsiteY6" fmla="*/ 80682 h 5548739"/>
                <a:gd name="connsiteX7" fmla="*/ 1299882 w 2785800"/>
                <a:gd name="connsiteY7" fmla="*/ 4620079 h 5548739"/>
                <a:gd name="connsiteX0" fmla="*/ 2785800 w 2785800"/>
                <a:gd name="connsiteY0" fmla="*/ 4822068 h 5548739"/>
                <a:gd name="connsiteX1" fmla="*/ 1314643 w 2785800"/>
                <a:gd name="connsiteY1" fmla="*/ 4183669 h 5548739"/>
                <a:gd name="connsiteX2" fmla="*/ 1197469 w 2785800"/>
                <a:gd name="connsiteY2" fmla="*/ 5512603 h 5548739"/>
                <a:gd name="connsiteX3" fmla="*/ 936752 w 2785800"/>
                <a:gd name="connsiteY3" fmla="*/ 2468946 h 5548739"/>
                <a:gd name="connsiteX4" fmla="*/ 999311 w 2785800"/>
                <a:gd name="connsiteY4" fmla="*/ 468702 h 5548739"/>
                <a:gd name="connsiteX5" fmla="*/ 1380565 w 2785800"/>
                <a:gd name="connsiteY5" fmla="*/ 0 h 5548739"/>
                <a:gd name="connsiteX0" fmla="*/ 1299882 w 2410926"/>
                <a:gd name="connsiteY0" fmla="*/ 4620079 h 5549256"/>
                <a:gd name="connsiteX1" fmla="*/ 833717 w 2410926"/>
                <a:gd name="connsiteY1" fmla="*/ 4542388 h 5549256"/>
                <a:gd name="connsiteX2" fmla="*/ 833718 w 2410926"/>
                <a:gd name="connsiteY2" fmla="*/ 3629332 h 5549256"/>
                <a:gd name="connsiteX3" fmla="*/ 0 w 2410926"/>
                <a:gd name="connsiteY3" fmla="*/ 3730939 h 5549256"/>
                <a:gd name="connsiteX4" fmla="*/ 833718 w 2410926"/>
                <a:gd name="connsiteY4" fmla="*/ 3473950 h 5549256"/>
                <a:gd name="connsiteX5" fmla="*/ 941294 w 2410926"/>
                <a:gd name="connsiteY5" fmla="*/ 319738 h 5549256"/>
                <a:gd name="connsiteX6" fmla="*/ 1299883 w 2410926"/>
                <a:gd name="connsiteY6" fmla="*/ 80682 h 5549256"/>
                <a:gd name="connsiteX7" fmla="*/ 1299882 w 2410926"/>
                <a:gd name="connsiteY7" fmla="*/ 4620079 h 5549256"/>
                <a:gd name="connsiteX0" fmla="*/ 2410926 w 2410926"/>
                <a:gd name="connsiteY0" fmla="*/ 4673263 h 5549256"/>
                <a:gd name="connsiteX1" fmla="*/ 1314643 w 2410926"/>
                <a:gd name="connsiteY1" fmla="*/ 4183669 h 5549256"/>
                <a:gd name="connsiteX2" fmla="*/ 1197469 w 2410926"/>
                <a:gd name="connsiteY2" fmla="*/ 5512603 h 5549256"/>
                <a:gd name="connsiteX3" fmla="*/ 936752 w 2410926"/>
                <a:gd name="connsiteY3" fmla="*/ 2468946 h 5549256"/>
                <a:gd name="connsiteX4" fmla="*/ 999311 w 2410926"/>
                <a:gd name="connsiteY4" fmla="*/ 468702 h 5549256"/>
                <a:gd name="connsiteX5" fmla="*/ 1380565 w 2410926"/>
                <a:gd name="connsiteY5" fmla="*/ 0 h 5549256"/>
                <a:gd name="connsiteX0" fmla="*/ 1299882 w 2410926"/>
                <a:gd name="connsiteY0" fmla="*/ 4741826 h 5671003"/>
                <a:gd name="connsiteX1" fmla="*/ 833717 w 2410926"/>
                <a:gd name="connsiteY1" fmla="*/ 4664135 h 5671003"/>
                <a:gd name="connsiteX2" fmla="*/ 833718 w 2410926"/>
                <a:gd name="connsiteY2" fmla="*/ 3751079 h 5671003"/>
                <a:gd name="connsiteX3" fmla="*/ 0 w 2410926"/>
                <a:gd name="connsiteY3" fmla="*/ 3852686 h 5671003"/>
                <a:gd name="connsiteX4" fmla="*/ 833718 w 2410926"/>
                <a:gd name="connsiteY4" fmla="*/ 3595697 h 5671003"/>
                <a:gd name="connsiteX5" fmla="*/ 941294 w 2410926"/>
                <a:gd name="connsiteY5" fmla="*/ 441485 h 5671003"/>
                <a:gd name="connsiteX6" fmla="*/ 1299883 w 2410926"/>
                <a:gd name="connsiteY6" fmla="*/ 202429 h 5671003"/>
                <a:gd name="connsiteX7" fmla="*/ 1299882 w 2410926"/>
                <a:gd name="connsiteY7" fmla="*/ 4741826 h 5671003"/>
                <a:gd name="connsiteX0" fmla="*/ 2410926 w 2410926"/>
                <a:gd name="connsiteY0" fmla="*/ 4795010 h 5671003"/>
                <a:gd name="connsiteX1" fmla="*/ 1314643 w 2410926"/>
                <a:gd name="connsiteY1" fmla="*/ 4305416 h 5671003"/>
                <a:gd name="connsiteX2" fmla="*/ 1197469 w 2410926"/>
                <a:gd name="connsiteY2" fmla="*/ 5634350 h 5671003"/>
                <a:gd name="connsiteX3" fmla="*/ 936752 w 2410926"/>
                <a:gd name="connsiteY3" fmla="*/ 2590693 h 5671003"/>
                <a:gd name="connsiteX4" fmla="*/ 999311 w 2410926"/>
                <a:gd name="connsiteY4" fmla="*/ 590449 h 5671003"/>
                <a:gd name="connsiteX5" fmla="*/ 2215812 w 2410926"/>
                <a:gd name="connsiteY5" fmla="*/ 0 h 5671003"/>
                <a:gd name="connsiteX0" fmla="*/ 1299882 w 2410926"/>
                <a:gd name="connsiteY0" fmla="*/ 4748407 h 5677584"/>
                <a:gd name="connsiteX1" fmla="*/ 833717 w 2410926"/>
                <a:gd name="connsiteY1" fmla="*/ 4670716 h 5677584"/>
                <a:gd name="connsiteX2" fmla="*/ 833718 w 2410926"/>
                <a:gd name="connsiteY2" fmla="*/ 3757660 h 5677584"/>
                <a:gd name="connsiteX3" fmla="*/ 0 w 2410926"/>
                <a:gd name="connsiteY3" fmla="*/ 3859267 h 5677584"/>
                <a:gd name="connsiteX4" fmla="*/ 833718 w 2410926"/>
                <a:gd name="connsiteY4" fmla="*/ 3602278 h 5677584"/>
                <a:gd name="connsiteX5" fmla="*/ 941294 w 2410926"/>
                <a:gd name="connsiteY5" fmla="*/ 448066 h 5677584"/>
                <a:gd name="connsiteX6" fmla="*/ 1299883 w 2410926"/>
                <a:gd name="connsiteY6" fmla="*/ 209010 h 5677584"/>
                <a:gd name="connsiteX7" fmla="*/ 1299882 w 2410926"/>
                <a:gd name="connsiteY7" fmla="*/ 4748407 h 5677584"/>
                <a:gd name="connsiteX0" fmla="*/ 2410926 w 2410926"/>
                <a:gd name="connsiteY0" fmla="*/ 4801591 h 5677584"/>
                <a:gd name="connsiteX1" fmla="*/ 1314643 w 2410926"/>
                <a:gd name="connsiteY1" fmla="*/ 4311997 h 5677584"/>
                <a:gd name="connsiteX2" fmla="*/ 1197469 w 2410926"/>
                <a:gd name="connsiteY2" fmla="*/ 5640931 h 5677584"/>
                <a:gd name="connsiteX3" fmla="*/ 936752 w 2410926"/>
                <a:gd name="connsiteY3" fmla="*/ 2597274 h 5677584"/>
                <a:gd name="connsiteX4" fmla="*/ 933543 w 2410926"/>
                <a:gd name="connsiteY4" fmla="*/ 231783 h 5677584"/>
                <a:gd name="connsiteX5" fmla="*/ 2215812 w 2410926"/>
                <a:gd name="connsiteY5" fmla="*/ 6581 h 5677584"/>
                <a:gd name="connsiteX0" fmla="*/ 1299882 w 2410926"/>
                <a:gd name="connsiteY0" fmla="*/ 4741908 h 5671085"/>
                <a:gd name="connsiteX1" fmla="*/ 833717 w 2410926"/>
                <a:gd name="connsiteY1" fmla="*/ 4664217 h 5671085"/>
                <a:gd name="connsiteX2" fmla="*/ 833718 w 2410926"/>
                <a:gd name="connsiteY2" fmla="*/ 3751161 h 5671085"/>
                <a:gd name="connsiteX3" fmla="*/ 0 w 2410926"/>
                <a:gd name="connsiteY3" fmla="*/ 3852768 h 5671085"/>
                <a:gd name="connsiteX4" fmla="*/ 833718 w 2410926"/>
                <a:gd name="connsiteY4" fmla="*/ 3595779 h 5671085"/>
                <a:gd name="connsiteX5" fmla="*/ 941294 w 2410926"/>
                <a:gd name="connsiteY5" fmla="*/ 441567 h 5671085"/>
                <a:gd name="connsiteX6" fmla="*/ 1299883 w 2410926"/>
                <a:gd name="connsiteY6" fmla="*/ 202511 h 5671085"/>
                <a:gd name="connsiteX7" fmla="*/ 1299882 w 2410926"/>
                <a:gd name="connsiteY7" fmla="*/ 4741908 h 5671085"/>
                <a:gd name="connsiteX0" fmla="*/ 2410926 w 2410926"/>
                <a:gd name="connsiteY0" fmla="*/ 4795092 h 5671085"/>
                <a:gd name="connsiteX1" fmla="*/ 1314643 w 2410926"/>
                <a:gd name="connsiteY1" fmla="*/ 4305498 h 5671085"/>
                <a:gd name="connsiteX2" fmla="*/ 1197469 w 2410926"/>
                <a:gd name="connsiteY2" fmla="*/ 5634432 h 5671085"/>
                <a:gd name="connsiteX3" fmla="*/ 936752 w 2410926"/>
                <a:gd name="connsiteY3" fmla="*/ 2590775 h 5671085"/>
                <a:gd name="connsiteX4" fmla="*/ 1012464 w 2410926"/>
                <a:gd name="connsiteY4" fmla="*/ 279395 h 5671085"/>
                <a:gd name="connsiteX5" fmla="*/ 2215812 w 2410926"/>
                <a:gd name="connsiteY5" fmla="*/ 82 h 5671085"/>
                <a:gd name="connsiteX0" fmla="*/ 1299882 w 2410926"/>
                <a:gd name="connsiteY0" fmla="*/ 4808068 h 5737245"/>
                <a:gd name="connsiteX1" fmla="*/ 833717 w 2410926"/>
                <a:gd name="connsiteY1" fmla="*/ 4730377 h 5737245"/>
                <a:gd name="connsiteX2" fmla="*/ 833718 w 2410926"/>
                <a:gd name="connsiteY2" fmla="*/ 3817321 h 5737245"/>
                <a:gd name="connsiteX3" fmla="*/ 0 w 2410926"/>
                <a:gd name="connsiteY3" fmla="*/ 3918928 h 5737245"/>
                <a:gd name="connsiteX4" fmla="*/ 833718 w 2410926"/>
                <a:gd name="connsiteY4" fmla="*/ 3661939 h 5737245"/>
                <a:gd name="connsiteX5" fmla="*/ 941294 w 2410926"/>
                <a:gd name="connsiteY5" fmla="*/ 507727 h 5737245"/>
                <a:gd name="connsiteX6" fmla="*/ 1299883 w 2410926"/>
                <a:gd name="connsiteY6" fmla="*/ 268671 h 5737245"/>
                <a:gd name="connsiteX7" fmla="*/ 1299882 w 2410926"/>
                <a:gd name="connsiteY7" fmla="*/ 4808068 h 5737245"/>
                <a:gd name="connsiteX0" fmla="*/ 2410926 w 2410926"/>
                <a:gd name="connsiteY0" fmla="*/ 4861252 h 5737245"/>
                <a:gd name="connsiteX1" fmla="*/ 1314643 w 2410926"/>
                <a:gd name="connsiteY1" fmla="*/ 4371658 h 5737245"/>
                <a:gd name="connsiteX2" fmla="*/ 1197469 w 2410926"/>
                <a:gd name="connsiteY2" fmla="*/ 5700592 h 5737245"/>
                <a:gd name="connsiteX3" fmla="*/ 936752 w 2410926"/>
                <a:gd name="connsiteY3" fmla="*/ 2656935 h 5737245"/>
                <a:gd name="connsiteX4" fmla="*/ 1012464 w 2410926"/>
                <a:gd name="connsiteY4" fmla="*/ 345555 h 5737245"/>
                <a:gd name="connsiteX5" fmla="*/ 2215812 w 2410926"/>
                <a:gd name="connsiteY5" fmla="*/ 66242 h 5737245"/>
                <a:gd name="connsiteX0" fmla="*/ 1299882 w 2410926"/>
                <a:gd name="connsiteY0" fmla="*/ 4808068 h 5737245"/>
                <a:gd name="connsiteX1" fmla="*/ 833717 w 2410926"/>
                <a:gd name="connsiteY1" fmla="*/ 4730377 h 5737245"/>
                <a:gd name="connsiteX2" fmla="*/ 833718 w 2410926"/>
                <a:gd name="connsiteY2" fmla="*/ 3817321 h 5737245"/>
                <a:gd name="connsiteX3" fmla="*/ 0 w 2410926"/>
                <a:gd name="connsiteY3" fmla="*/ 3918928 h 5737245"/>
                <a:gd name="connsiteX4" fmla="*/ 833718 w 2410926"/>
                <a:gd name="connsiteY4" fmla="*/ 3661939 h 5737245"/>
                <a:gd name="connsiteX5" fmla="*/ 941294 w 2410926"/>
                <a:gd name="connsiteY5" fmla="*/ 507727 h 5737245"/>
                <a:gd name="connsiteX6" fmla="*/ 1299883 w 2410926"/>
                <a:gd name="connsiteY6" fmla="*/ 268671 h 5737245"/>
                <a:gd name="connsiteX7" fmla="*/ 1299882 w 2410926"/>
                <a:gd name="connsiteY7" fmla="*/ 4808068 h 5737245"/>
                <a:gd name="connsiteX0" fmla="*/ 2410926 w 2410926"/>
                <a:gd name="connsiteY0" fmla="*/ 4861252 h 5737245"/>
                <a:gd name="connsiteX1" fmla="*/ 1314643 w 2410926"/>
                <a:gd name="connsiteY1" fmla="*/ 4371658 h 5737245"/>
                <a:gd name="connsiteX2" fmla="*/ 1197469 w 2410926"/>
                <a:gd name="connsiteY2" fmla="*/ 5700592 h 5737245"/>
                <a:gd name="connsiteX3" fmla="*/ 936752 w 2410926"/>
                <a:gd name="connsiteY3" fmla="*/ 2656935 h 5737245"/>
                <a:gd name="connsiteX4" fmla="*/ 1012464 w 2410926"/>
                <a:gd name="connsiteY4" fmla="*/ 345555 h 5737245"/>
                <a:gd name="connsiteX5" fmla="*/ 2090853 w 2410926"/>
                <a:gd name="connsiteY5" fmla="*/ 66242 h 5737245"/>
                <a:gd name="connsiteX0" fmla="*/ 1299882 w 2090853"/>
                <a:gd name="connsiteY0" fmla="*/ 4808068 h 5737438"/>
                <a:gd name="connsiteX1" fmla="*/ 833717 w 2090853"/>
                <a:gd name="connsiteY1" fmla="*/ 4730377 h 5737438"/>
                <a:gd name="connsiteX2" fmla="*/ 833718 w 2090853"/>
                <a:gd name="connsiteY2" fmla="*/ 3817321 h 5737438"/>
                <a:gd name="connsiteX3" fmla="*/ 0 w 2090853"/>
                <a:gd name="connsiteY3" fmla="*/ 3918928 h 5737438"/>
                <a:gd name="connsiteX4" fmla="*/ 833718 w 2090853"/>
                <a:gd name="connsiteY4" fmla="*/ 3661939 h 5737438"/>
                <a:gd name="connsiteX5" fmla="*/ 941294 w 2090853"/>
                <a:gd name="connsiteY5" fmla="*/ 507727 h 5737438"/>
                <a:gd name="connsiteX6" fmla="*/ 1299883 w 2090853"/>
                <a:gd name="connsiteY6" fmla="*/ 268671 h 5737438"/>
                <a:gd name="connsiteX7" fmla="*/ 1299882 w 2090853"/>
                <a:gd name="connsiteY7" fmla="*/ 4808068 h 5737438"/>
                <a:gd name="connsiteX0" fmla="*/ 2075512 w 2090853"/>
                <a:gd name="connsiteY0" fmla="*/ 4807141 h 5737438"/>
                <a:gd name="connsiteX1" fmla="*/ 1314643 w 2090853"/>
                <a:gd name="connsiteY1" fmla="*/ 4371658 h 5737438"/>
                <a:gd name="connsiteX2" fmla="*/ 1197469 w 2090853"/>
                <a:gd name="connsiteY2" fmla="*/ 5700592 h 5737438"/>
                <a:gd name="connsiteX3" fmla="*/ 936752 w 2090853"/>
                <a:gd name="connsiteY3" fmla="*/ 2656935 h 5737438"/>
                <a:gd name="connsiteX4" fmla="*/ 1012464 w 2090853"/>
                <a:gd name="connsiteY4" fmla="*/ 345555 h 5737438"/>
                <a:gd name="connsiteX5" fmla="*/ 2090853 w 2090853"/>
                <a:gd name="connsiteY5" fmla="*/ 66242 h 5737438"/>
                <a:gd name="connsiteX0" fmla="*/ 1299882 w 2090853"/>
                <a:gd name="connsiteY0" fmla="*/ 4808068 h 5737438"/>
                <a:gd name="connsiteX1" fmla="*/ 833717 w 2090853"/>
                <a:gd name="connsiteY1" fmla="*/ 4730377 h 5737438"/>
                <a:gd name="connsiteX2" fmla="*/ 833718 w 2090853"/>
                <a:gd name="connsiteY2" fmla="*/ 3817321 h 5737438"/>
                <a:gd name="connsiteX3" fmla="*/ 0 w 2090853"/>
                <a:gd name="connsiteY3" fmla="*/ 3918928 h 5737438"/>
                <a:gd name="connsiteX4" fmla="*/ 833718 w 2090853"/>
                <a:gd name="connsiteY4" fmla="*/ 3661939 h 5737438"/>
                <a:gd name="connsiteX5" fmla="*/ 941294 w 2090853"/>
                <a:gd name="connsiteY5" fmla="*/ 507727 h 5737438"/>
                <a:gd name="connsiteX6" fmla="*/ 1299883 w 2090853"/>
                <a:gd name="connsiteY6" fmla="*/ 268671 h 5737438"/>
                <a:gd name="connsiteX7" fmla="*/ 1299882 w 2090853"/>
                <a:gd name="connsiteY7" fmla="*/ 4808068 h 5737438"/>
                <a:gd name="connsiteX0" fmla="*/ 2075512 w 2090853"/>
                <a:gd name="connsiteY0" fmla="*/ 4807141 h 5737438"/>
                <a:gd name="connsiteX1" fmla="*/ 1288336 w 2090853"/>
                <a:gd name="connsiteY1" fmla="*/ 4371658 h 5737438"/>
                <a:gd name="connsiteX2" fmla="*/ 1197469 w 2090853"/>
                <a:gd name="connsiteY2" fmla="*/ 5700592 h 5737438"/>
                <a:gd name="connsiteX3" fmla="*/ 936752 w 2090853"/>
                <a:gd name="connsiteY3" fmla="*/ 2656935 h 5737438"/>
                <a:gd name="connsiteX4" fmla="*/ 1012464 w 2090853"/>
                <a:gd name="connsiteY4" fmla="*/ 345555 h 5737438"/>
                <a:gd name="connsiteX5" fmla="*/ 2090853 w 2090853"/>
                <a:gd name="connsiteY5" fmla="*/ 66242 h 5737438"/>
                <a:gd name="connsiteX0" fmla="*/ 1299882 w 2090853"/>
                <a:gd name="connsiteY0" fmla="*/ 4808068 h 5738327"/>
                <a:gd name="connsiteX1" fmla="*/ 833717 w 2090853"/>
                <a:gd name="connsiteY1" fmla="*/ 4730377 h 5738327"/>
                <a:gd name="connsiteX2" fmla="*/ 833718 w 2090853"/>
                <a:gd name="connsiteY2" fmla="*/ 3817321 h 5738327"/>
                <a:gd name="connsiteX3" fmla="*/ 0 w 2090853"/>
                <a:gd name="connsiteY3" fmla="*/ 3918928 h 5738327"/>
                <a:gd name="connsiteX4" fmla="*/ 833718 w 2090853"/>
                <a:gd name="connsiteY4" fmla="*/ 3661939 h 5738327"/>
                <a:gd name="connsiteX5" fmla="*/ 941294 w 2090853"/>
                <a:gd name="connsiteY5" fmla="*/ 507727 h 5738327"/>
                <a:gd name="connsiteX6" fmla="*/ 1299883 w 2090853"/>
                <a:gd name="connsiteY6" fmla="*/ 268671 h 5738327"/>
                <a:gd name="connsiteX7" fmla="*/ 1299882 w 2090853"/>
                <a:gd name="connsiteY7" fmla="*/ 4808068 h 5738327"/>
                <a:gd name="connsiteX0" fmla="*/ 2075512 w 2090853"/>
                <a:gd name="connsiteY0" fmla="*/ 4807141 h 5738327"/>
                <a:gd name="connsiteX1" fmla="*/ 1288336 w 2090853"/>
                <a:gd name="connsiteY1" fmla="*/ 4371658 h 5738327"/>
                <a:gd name="connsiteX2" fmla="*/ 1197469 w 2090853"/>
                <a:gd name="connsiteY2" fmla="*/ 5700592 h 5738327"/>
                <a:gd name="connsiteX3" fmla="*/ 936752 w 2090853"/>
                <a:gd name="connsiteY3" fmla="*/ 2656935 h 5738327"/>
                <a:gd name="connsiteX4" fmla="*/ 1012464 w 2090853"/>
                <a:gd name="connsiteY4" fmla="*/ 345555 h 5738327"/>
                <a:gd name="connsiteX5" fmla="*/ 2090853 w 2090853"/>
                <a:gd name="connsiteY5" fmla="*/ 66242 h 5738327"/>
                <a:gd name="connsiteX0" fmla="*/ 1299882 w 2090853"/>
                <a:gd name="connsiteY0" fmla="*/ 4808068 h 5737199"/>
                <a:gd name="connsiteX1" fmla="*/ 833717 w 2090853"/>
                <a:gd name="connsiteY1" fmla="*/ 4730377 h 5737199"/>
                <a:gd name="connsiteX2" fmla="*/ 833718 w 2090853"/>
                <a:gd name="connsiteY2" fmla="*/ 3817321 h 5737199"/>
                <a:gd name="connsiteX3" fmla="*/ 0 w 2090853"/>
                <a:gd name="connsiteY3" fmla="*/ 3918928 h 5737199"/>
                <a:gd name="connsiteX4" fmla="*/ 833718 w 2090853"/>
                <a:gd name="connsiteY4" fmla="*/ 3661939 h 5737199"/>
                <a:gd name="connsiteX5" fmla="*/ 941294 w 2090853"/>
                <a:gd name="connsiteY5" fmla="*/ 507727 h 5737199"/>
                <a:gd name="connsiteX6" fmla="*/ 1299883 w 2090853"/>
                <a:gd name="connsiteY6" fmla="*/ 268671 h 5737199"/>
                <a:gd name="connsiteX7" fmla="*/ 1299882 w 2090853"/>
                <a:gd name="connsiteY7" fmla="*/ 4808068 h 5737199"/>
                <a:gd name="connsiteX0" fmla="*/ 2055782 w 2090853"/>
                <a:gd name="connsiteY0" fmla="*/ 4874781 h 5737199"/>
                <a:gd name="connsiteX1" fmla="*/ 1288336 w 2090853"/>
                <a:gd name="connsiteY1" fmla="*/ 4371658 h 5737199"/>
                <a:gd name="connsiteX2" fmla="*/ 1197469 w 2090853"/>
                <a:gd name="connsiteY2" fmla="*/ 5700592 h 5737199"/>
                <a:gd name="connsiteX3" fmla="*/ 936752 w 2090853"/>
                <a:gd name="connsiteY3" fmla="*/ 2656935 h 5737199"/>
                <a:gd name="connsiteX4" fmla="*/ 1012464 w 2090853"/>
                <a:gd name="connsiteY4" fmla="*/ 345555 h 5737199"/>
                <a:gd name="connsiteX5" fmla="*/ 2090853 w 2090853"/>
                <a:gd name="connsiteY5" fmla="*/ 66242 h 5737199"/>
                <a:gd name="connsiteX0" fmla="*/ 1299882 w 2090853"/>
                <a:gd name="connsiteY0" fmla="*/ 4808068 h 5737199"/>
                <a:gd name="connsiteX1" fmla="*/ 833717 w 2090853"/>
                <a:gd name="connsiteY1" fmla="*/ 4730377 h 5737199"/>
                <a:gd name="connsiteX2" fmla="*/ 833718 w 2090853"/>
                <a:gd name="connsiteY2" fmla="*/ 3817321 h 5737199"/>
                <a:gd name="connsiteX3" fmla="*/ 0 w 2090853"/>
                <a:gd name="connsiteY3" fmla="*/ 3918928 h 5737199"/>
                <a:gd name="connsiteX4" fmla="*/ 833718 w 2090853"/>
                <a:gd name="connsiteY4" fmla="*/ 3661939 h 5737199"/>
                <a:gd name="connsiteX5" fmla="*/ 941294 w 2090853"/>
                <a:gd name="connsiteY5" fmla="*/ 507727 h 5737199"/>
                <a:gd name="connsiteX6" fmla="*/ 1299883 w 2090853"/>
                <a:gd name="connsiteY6" fmla="*/ 268671 h 5737199"/>
                <a:gd name="connsiteX7" fmla="*/ 1299882 w 2090853"/>
                <a:gd name="connsiteY7" fmla="*/ 4808068 h 5737199"/>
                <a:gd name="connsiteX0" fmla="*/ 2055782 w 2090853"/>
                <a:gd name="connsiteY0" fmla="*/ 4874781 h 5737199"/>
                <a:gd name="connsiteX1" fmla="*/ 1288336 w 2090853"/>
                <a:gd name="connsiteY1" fmla="*/ 4371658 h 5737199"/>
                <a:gd name="connsiteX2" fmla="*/ 1197469 w 2090853"/>
                <a:gd name="connsiteY2" fmla="*/ 5700592 h 5737199"/>
                <a:gd name="connsiteX3" fmla="*/ 936752 w 2090853"/>
                <a:gd name="connsiteY3" fmla="*/ 2656935 h 5737199"/>
                <a:gd name="connsiteX4" fmla="*/ 1012464 w 2090853"/>
                <a:gd name="connsiteY4" fmla="*/ 345555 h 5737199"/>
                <a:gd name="connsiteX5" fmla="*/ 2090853 w 2090853"/>
                <a:gd name="connsiteY5" fmla="*/ 66242 h 5737199"/>
                <a:gd name="connsiteX0" fmla="*/ 1299882 w 2090853"/>
                <a:gd name="connsiteY0" fmla="*/ 4808068 h 5737199"/>
                <a:gd name="connsiteX1" fmla="*/ 833717 w 2090853"/>
                <a:gd name="connsiteY1" fmla="*/ 4730377 h 5737199"/>
                <a:gd name="connsiteX2" fmla="*/ 833718 w 2090853"/>
                <a:gd name="connsiteY2" fmla="*/ 3817321 h 5737199"/>
                <a:gd name="connsiteX3" fmla="*/ 0 w 2090853"/>
                <a:gd name="connsiteY3" fmla="*/ 3918928 h 5737199"/>
                <a:gd name="connsiteX4" fmla="*/ 833718 w 2090853"/>
                <a:gd name="connsiteY4" fmla="*/ 3661939 h 5737199"/>
                <a:gd name="connsiteX5" fmla="*/ 941294 w 2090853"/>
                <a:gd name="connsiteY5" fmla="*/ 507727 h 5737199"/>
                <a:gd name="connsiteX6" fmla="*/ 1299883 w 2090853"/>
                <a:gd name="connsiteY6" fmla="*/ 268671 h 5737199"/>
                <a:gd name="connsiteX7" fmla="*/ 1299882 w 2090853"/>
                <a:gd name="connsiteY7" fmla="*/ 4808068 h 5737199"/>
                <a:gd name="connsiteX0" fmla="*/ 2055782 w 2090853"/>
                <a:gd name="connsiteY0" fmla="*/ 4874781 h 5737199"/>
                <a:gd name="connsiteX1" fmla="*/ 1288336 w 2090853"/>
                <a:gd name="connsiteY1" fmla="*/ 4371658 h 5737199"/>
                <a:gd name="connsiteX2" fmla="*/ 1197469 w 2090853"/>
                <a:gd name="connsiteY2" fmla="*/ 5700592 h 5737199"/>
                <a:gd name="connsiteX3" fmla="*/ 936752 w 2090853"/>
                <a:gd name="connsiteY3" fmla="*/ 2656935 h 5737199"/>
                <a:gd name="connsiteX4" fmla="*/ 1012464 w 2090853"/>
                <a:gd name="connsiteY4" fmla="*/ 345555 h 5737199"/>
                <a:gd name="connsiteX5" fmla="*/ 2090853 w 2090853"/>
                <a:gd name="connsiteY5" fmla="*/ 66242 h 5737199"/>
                <a:gd name="connsiteX0" fmla="*/ 1299882 w 2090853"/>
                <a:gd name="connsiteY0" fmla="*/ 4808068 h 5737199"/>
                <a:gd name="connsiteX1" fmla="*/ 833717 w 2090853"/>
                <a:gd name="connsiteY1" fmla="*/ 4730377 h 5737199"/>
                <a:gd name="connsiteX2" fmla="*/ 833718 w 2090853"/>
                <a:gd name="connsiteY2" fmla="*/ 3817321 h 5737199"/>
                <a:gd name="connsiteX3" fmla="*/ 0 w 2090853"/>
                <a:gd name="connsiteY3" fmla="*/ 3918928 h 5737199"/>
                <a:gd name="connsiteX4" fmla="*/ 833718 w 2090853"/>
                <a:gd name="connsiteY4" fmla="*/ 3661939 h 5737199"/>
                <a:gd name="connsiteX5" fmla="*/ 941294 w 2090853"/>
                <a:gd name="connsiteY5" fmla="*/ 507727 h 5737199"/>
                <a:gd name="connsiteX6" fmla="*/ 1299883 w 2090853"/>
                <a:gd name="connsiteY6" fmla="*/ 268671 h 5737199"/>
                <a:gd name="connsiteX7" fmla="*/ 1299882 w 2090853"/>
                <a:gd name="connsiteY7" fmla="*/ 4808068 h 5737199"/>
                <a:gd name="connsiteX0" fmla="*/ 2055782 w 2090853"/>
                <a:gd name="connsiteY0" fmla="*/ 4874781 h 5737199"/>
                <a:gd name="connsiteX1" fmla="*/ 1288336 w 2090853"/>
                <a:gd name="connsiteY1" fmla="*/ 4371658 h 5737199"/>
                <a:gd name="connsiteX2" fmla="*/ 1197469 w 2090853"/>
                <a:gd name="connsiteY2" fmla="*/ 5700592 h 5737199"/>
                <a:gd name="connsiteX3" fmla="*/ 936752 w 2090853"/>
                <a:gd name="connsiteY3" fmla="*/ 2656935 h 5737199"/>
                <a:gd name="connsiteX4" fmla="*/ 1012464 w 2090853"/>
                <a:gd name="connsiteY4" fmla="*/ 345555 h 5737199"/>
                <a:gd name="connsiteX5" fmla="*/ 2090853 w 2090853"/>
                <a:gd name="connsiteY5" fmla="*/ 66242 h 5737199"/>
                <a:gd name="connsiteX0" fmla="*/ 1299882 w 2090853"/>
                <a:gd name="connsiteY0" fmla="*/ 4764618 h 5693749"/>
                <a:gd name="connsiteX1" fmla="*/ 833717 w 2090853"/>
                <a:gd name="connsiteY1" fmla="*/ 4686927 h 5693749"/>
                <a:gd name="connsiteX2" fmla="*/ 833718 w 2090853"/>
                <a:gd name="connsiteY2" fmla="*/ 3773871 h 5693749"/>
                <a:gd name="connsiteX3" fmla="*/ 0 w 2090853"/>
                <a:gd name="connsiteY3" fmla="*/ 3875478 h 5693749"/>
                <a:gd name="connsiteX4" fmla="*/ 833718 w 2090853"/>
                <a:gd name="connsiteY4" fmla="*/ 3618489 h 5693749"/>
                <a:gd name="connsiteX5" fmla="*/ 941294 w 2090853"/>
                <a:gd name="connsiteY5" fmla="*/ 464277 h 5693749"/>
                <a:gd name="connsiteX6" fmla="*/ 1299883 w 2090853"/>
                <a:gd name="connsiteY6" fmla="*/ 225221 h 5693749"/>
                <a:gd name="connsiteX7" fmla="*/ 1299882 w 2090853"/>
                <a:gd name="connsiteY7" fmla="*/ 4764618 h 5693749"/>
                <a:gd name="connsiteX0" fmla="*/ 2055782 w 2090853"/>
                <a:gd name="connsiteY0" fmla="*/ 4831331 h 5693749"/>
                <a:gd name="connsiteX1" fmla="*/ 1288336 w 2090853"/>
                <a:gd name="connsiteY1" fmla="*/ 4328208 h 5693749"/>
                <a:gd name="connsiteX2" fmla="*/ 1197469 w 2090853"/>
                <a:gd name="connsiteY2" fmla="*/ 5657142 h 5693749"/>
                <a:gd name="connsiteX3" fmla="*/ 936752 w 2090853"/>
                <a:gd name="connsiteY3" fmla="*/ 2613485 h 5693749"/>
                <a:gd name="connsiteX4" fmla="*/ 1012464 w 2090853"/>
                <a:gd name="connsiteY4" fmla="*/ 302105 h 5693749"/>
                <a:gd name="connsiteX5" fmla="*/ 2090853 w 2090853"/>
                <a:gd name="connsiteY5" fmla="*/ 22792 h 5693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0853" h="5693749" stroke="0" extrusionOk="0">
                  <a:moveTo>
                    <a:pt x="1299882" y="4764618"/>
                  </a:moveTo>
                  <a:cubicBezTo>
                    <a:pt x="1042426" y="4764618"/>
                    <a:pt x="833717" y="4729835"/>
                    <a:pt x="833717" y="4686927"/>
                  </a:cubicBezTo>
                  <a:cubicBezTo>
                    <a:pt x="833717" y="4382575"/>
                    <a:pt x="972671" y="3909112"/>
                    <a:pt x="833718" y="3773871"/>
                  </a:cubicBezTo>
                  <a:cubicBezTo>
                    <a:pt x="694765" y="3638630"/>
                    <a:pt x="257456" y="3875478"/>
                    <a:pt x="0" y="3875478"/>
                  </a:cubicBezTo>
                  <a:cubicBezTo>
                    <a:pt x="257456" y="3875478"/>
                    <a:pt x="833718" y="3661397"/>
                    <a:pt x="833718" y="3618489"/>
                  </a:cubicBezTo>
                  <a:lnTo>
                    <a:pt x="941294" y="464277"/>
                  </a:lnTo>
                  <a:cubicBezTo>
                    <a:pt x="806824" y="484122"/>
                    <a:pt x="1042427" y="225221"/>
                    <a:pt x="1299883" y="225221"/>
                  </a:cubicBezTo>
                  <a:cubicBezTo>
                    <a:pt x="1299883" y="1738353"/>
                    <a:pt x="1299882" y="3251486"/>
                    <a:pt x="1299882" y="4764618"/>
                  </a:cubicBezTo>
                  <a:close/>
                </a:path>
                <a:path w="2090853" h="5693749" fill="none">
                  <a:moveTo>
                    <a:pt x="2055782" y="4831331"/>
                  </a:moveTo>
                  <a:cubicBezTo>
                    <a:pt x="1445409" y="4811828"/>
                    <a:pt x="1431388" y="4190573"/>
                    <a:pt x="1288336" y="4328208"/>
                  </a:cubicBezTo>
                  <a:cubicBezTo>
                    <a:pt x="1145284" y="4465843"/>
                    <a:pt x="1256066" y="5942929"/>
                    <a:pt x="1197469" y="5657142"/>
                  </a:cubicBezTo>
                  <a:cubicBezTo>
                    <a:pt x="1138872" y="5371355"/>
                    <a:pt x="967586" y="3505991"/>
                    <a:pt x="936752" y="2613485"/>
                  </a:cubicBezTo>
                  <a:cubicBezTo>
                    <a:pt x="905918" y="1720979"/>
                    <a:pt x="785039" y="722615"/>
                    <a:pt x="1012464" y="302105"/>
                  </a:cubicBezTo>
                  <a:cubicBezTo>
                    <a:pt x="1239889" y="-118405"/>
                    <a:pt x="1833397" y="22792"/>
                    <a:pt x="2090853" y="22792"/>
                  </a:cubicBezTo>
                </a:path>
              </a:pathLst>
            </a:cu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grpSp>
        <p:nvGrpSpPr>
          <p:cNvPr id="29" name="Group 28">
            <a:extLst>
              <a:ext uri="{FF2B5EF4-FFF2-40B4-BE49-F238E27FC236}">
                <a16:creationId xmlns:a16="http://schemas.microsoft.com/office/drawing/2014/main" id="{BE8EB1AE-5551-4135-BBD8-E3615318249C}"/>
              </a:ext>
            </a:extLst>
          </p:cNvPr>
          <p:cNvGrpSpPr/>
          <p:nvPr/>
        </p:nvGrpSpPr>
        <p:grpSpPr>
          <a:xfrm>
            <a:off x="2003114" y="2414494"/>
            <a:ext cx="2873521" cy="2102032"/>
            <a:chOff x="2003114" y="2652619"/>
            <a:chExt cx="2873521" cy="2102032"/>
          </a:xfrm>
        </p:grpSpPr>
        <p:grpSp>
          <p:nvGrpSpPr>
            <p:cNvPr id="3" name="Group 2">
              <a:extLst>
                <a:ext uri="{FF2B5EF4-FFF2-40B4-BE49-F238E27FC236}">
                  <a16:creationId xmlns:a16="http://schemas.microsoft.com/office/drawing/2014/main" id="{8F772E5C-ECDC-4FAA-A0BD-B0DB204A957F}"/>
                </a:ext>
              </a:extLst>
            </p:cNvPr>
            <p:cNvGrpSpPr/>
            <p:nvPr/>
          </p:nvGrpSpPr>
          <p:grpSpPr>
            <a:xfrm>
              <a:off x="2003114" y="2652619"/>
              <a:ext cx="2873521" cy="2102032"/>
              <a:chOff x="2003114" y="2652619"/>
              <a:chExt cx="2873521" cy="2102032"/>
            </a:xfrm>
          </p:grpSpPr>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582AAF7-B92A-4817-9EBB-64AB81C68C78}"/>
                      </a:ext>
                    </a:extLst>
                  </p:cNvPr>
                  <p:cNvSpPr txBox="1"/>
                  <p:nvPr/>
                </p:nvSpPr>
                <p:spPr>
                  <a:xfrm>
                    <a:off x="2177398" y="2652619"/>
                    <a:ext cx="2573243" cy="707886"/>
                  </a:xfrm>
                  <a:prstGeom prst="rect">
                    <a:avLst/>
                  </a:prstGeom>
                  <a:noFill/>
                </p:spPr>
                <p:txBody>
                  <a:bodyPr wrap="square">
                    <a:spAutoFit/>
                  </a:bodyPr>
                  <a:lstStyle/>
                  <a:p>
                    <a:pPr algn="ctr"/>
                    <a:r>
                      <a:rPr lang="en-US" sz="2000" dirty="0">
                        <a:effectLst/>
                        <a:latin typeface="Times New Roman" panose="02020603050405020304" pitchFamily="18" charset="0"/>
                        <a:ea typeface="Times New Roman" panose="02020603050405020304" pitchFamily="18" charset="0"/>
                      </a:rPr>
                      <a:t>global equation of state</a:t>
                    </a:r>
                  </a:p>
                  <a:p>
                    <a:pPr algn="ctr"/>
                    <a14:m>
                      <m:oMathPara xmlns:m="http://schemas.openxmlformats.org/officeDocument/2006/math">
                        <m:oMathParaPr>
                          <m:jc m:val="centerGroup"/>
                        </m:oMathParaPr>
                        <m:oMath xmlns:m="http://schemas.openxmlformats.org/officeDocument/2006/math">
                          <m:r>
                            <a:rPr lang="en-US" sz="2000" b="0" i="1" dirty="0" smtClean="0">
                              <a:effectLst/>
                              <a:latin typeface="Cambria Math" panose="02040503050406030204" pitchFamily="18" charset="0"/>
                              <a:ea typeface="Times New Roman" panose="02020603050405020304" pitchFamily="18" charset="0"/>
                            </a:rPr>
                            <m:t>𝑈</m:t>
                          </m:r>
                          <m:r>
                            <a:rPr lang="en-US" sz="2000" b="0" i="1" dirty="0" smtClean="0">
                              <a:effectLst/>
                              <a:latin typeface="Cambria Math" panose="02040503050406030204" pitchFamily="18" charset="0"/>
                              <a:ea typeface="Times New Roman" panose="02020603050405020304" pitchFamily="18" charset="0"/>
                            </a:rPr>
                            <m:t>−</m:t>
                          </m:r>
                          <m:r>
                            <a:rPr lang="en-US" sz="2000" b="1" i="1" dirty="0" smtClean="0">
                              <a:solidFill>
                                <a:schemeClr val="tx1"/>
                              </a:solidFill>
                              <a:effectLst/>
                              <a:latin typeface="Cambria Math" panose="02040503050406030204" pitchFamily="18" charset="0"/>
                              <a:ea typeface="Cambria Math" panose="02040503050406030204" pitchFamily="18" charset="0"/>
                            </a:rPr>
                            <m:t>𝝁</m:t>
                          </m:r>
                          <m:r>
                            <a:rPr lang="en-US" sz="2000" b="0" i="1">
                              <a:latin typeface="Cambria Math" panose="02040503050406030204" pitchFamily="18" charset="0"/>
                              <a:ea typeface="Times New Roman" panose="02020603050405020304" pitchFamily="18" charset="0"/>
                              <a:cs typeface="Times New Roman" panose="02020603050405020304" pitchFamily="18" charset="0"/>
                            </a:rPr>
                            <m:t>𝒫</m:t>
                          </m:r>
                          <m:r>
                            <a:rPr lang="en-US" sz="2000" b="0" i="1" dirty="0" smtClean="0">
                              <a:effectLst/>
                              <a:latin typeface="Cambria Math" panose="02040503050406030204" pitchFamily="18" charset="0"/>
                              <a:ea typeface="Times New Roman" panose="02020603050405020304" pitchFamily="18" charset="0"/>
                            </a:rPr>
                            <m:t>=</m:t>
                          </m:r>
                          <m:r>
                            <a:rPr lang="en-US" sz="2000" b="0" i="1" dirty="0" smtClean="0">
                              <a:effectLst/>
                              <a:latin typeface="Cambria Math" panose="02040503050406030204" pitchFamily="18" charset="0"/>
                              <a:ea typeface="Times New Roman" panose="02020603050405020304" pitchFamily="18" charset="0"/>
                            </a:rPr>
                            <m:t>𝑀</m:t>
                          </m:r>
                          <m:r>
                            <a:rPr lang="en-US" sz="2000" b="1" i="1" dirty="0" smtClean="0">
                              <a:effectLst/>
                              <a:latin typeface="Cambria Math" panose="02040503050406030204" pitchFamily="18" charset="0"/>
                              <a:ea typeface="Times New Roman" panose="02020603050405020304" pitchFamily="18" charset="0"/>
                            </a:rPr>
                            <m:t>𝑻</m:t>
                          </m:r>
                          <m:r>
                            <a:rPr lang="en-US" sz="2000" b="0" i="1" dirty="0" smtClean="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de-DE" sz="2000" dirty="0"/>
                  </a:p>
                </p:txBody>
              </p:sp>
            </mc:Choice>
            <mc:Fallback xmlns="">
              <p:sp>
                <p:nvSpPr>
                  <p:cNvPr id="25" name="TextBox 24">
                    <a:extLst>
                      <a:ext uri="{FF2B5EF4-FFF2-40B4-BE49-F238E27FC236}">
                        <a16:creationId xmlns:a16="http://schemas.microsoft.com/office/drawing/2014/main" id="{5582AAF7-B92A-4817-9EBB-64AB81C68C78}"/>
                      </a:ext>
                    </a:extLst>
                  </p:cNvPr>
                  <p:cNvSpPr txBox="1">
                    <a:spLocks noRot="1" noChangeAspect="1" noMove="1" noResize="1" noEditPoints="1" noAdjustHandles="1" noChangeArrowheads="1" noChangeShapeType="1" noTextEdit="1"/>
                  </p:cNvSpPr>
                  <p:nvPr/>
                </p:nvSpPr>
                <p:spPr>
                  <a:xfrm>
                    <a:off x="2177398" y="2652619"/>
                    <a:ext cx="2573243" cy="707886"/>
                  </a:xfrm>
                  <a:prstGeom prst="rect">
                    <a:avLst/>
                  </a:prstGeom>
                  <a:blipFill>
                    <a:blip r:embed="rId14"/>
                    <a:stretch>
                      <a:fillRect l="-2133" t="-4310" r="-2370" b="-344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39BE8F7A-DCA1-43F3-A61D-78253AD8A97D}"/>
                      </a:ext>
                    </a:extLst>
                  </p:cNvPr>
                  <p:cNvSpPr txBox="1"/>
                  <p:nvPr/>
                </p:nvSpPr>
                <p:spPr>
                  <a:xfrm>
                    <a:off x="2260495" y="3340268"/>
                    <a:ext cx="2552109" cy="707886"/>
                  </a:xfrm>
                  <a:prstGeom prst="rect">
                    <a:avLst/>
                  </a:prstGeom>
                  <a:noFill/>
                </p:spPr>
                <p:txBody>
                  <a:bodyPr wrap="none" rtlCol="0">
                    <a:spAutoFit/>
                  </a:bodyPr>
                  <a:lstStyle/>
                  <a:p>
                    <a14:m>
                      <m:oMath xmlns:m="http://schemas.openxmlformats.org/officeDocument/2006/math">
                        <m:r>
                          <a:rPr lang="en-US" sz="2000" i="1" dirty="0" smtClean="0">
                            <a:latin typeface="Cambria Math" panose="02040503050406030204" pitchFamily="18" charset="0"/>
                          </a:rPr>
                          <m:t>𝑇</m:t>
                        </m:r>
                      </m:oMath>
                    </a14:m>
                    <a:r>
                      <a:rPr lang="en-US" sz="2000" dirty="0"/>
                      <a:t>: optical temperature</a:t>
                    </a:r>
                  </a:p>
                  <a:p>
                    <a14:m>
                      <m:oMath xmlns:m="http://schemas.openxmlformats.org/officeDocument/2006/math">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𝜇</m:t>
                        </m:r>
                      </m:oMath>
                    </a14:m>
                    <a:r>
                      <a:rPr lang="en-US" sz="2000" dirty="0"/>
                      <a:t>: chemical potential</a:t>
                    </a:r>
                  </a:p>
                </p:txBody>
              </p:sp>
            </mc:Choice>
            <mc:Fallback xmlns="">
              <p:sp>
                <p:nvSpPr>
                  <p:cNvPr id="26" name="TextBox 25">
                    <a:extLst>
                      <a:ext uri="{FF2B5EF4-FFF2-40B4-BE49-F238E27FC236}">
                        <a16:creationId xmlns:a16="http://schemas.microsoft.com/office/drawing/2014/main" id="{39BE8F7A-DCA1-43F3-A61D-78253AD8A97D}"/>
                      </a:ext>
                    </a:extLst>
                  </p:cNvPr>
                  <p:cNvSpPr txBox="1">
                    <a:spLocks noRot="1" noChangeAspect="1" noMove="1" noResize="1" noEditPoints="1" noAdjustHandles="1" noChangeArrowheads="1" noChangeShapeType="1" noTextEdit="1"/>
                  </p:cNvSpPr>
                  <p:nvPr/>
                </p:nvSpPr>
                <p:spPr>
                  <a:xfrm>
                    <a:off x="2260495" y="3340268"/>
                    <a:ext cx="2552109" cy="707886"/>
                  </a:xfrm>
                  <a:prstGeom prst="rect">
                    <a:avLst/>
                  </a:prstGeom>
                  <a:blipFill>
                    <a:blip r:embed="rId15"/>
                    <a:stretch>
                      <a:fillRect t="-5172" r="-2153" b="-14655"/>
                    </a:stretch>
                  </a:blipFill>
                </p:spPr>
                <p:txBody>
                  <a:bodyPr/>
                  <a:lstStyle/>
                  <a:p>
                    <a:r>
                      <a:rPr lang="de-DE">
                        <a:noFill/>
                      </a:rPr>
                      <a:t> </a:t>
                    </a:r>
                  </a:p>
                </p:txBody>
              </p:sp>
            </mc:Fallback>
          </mc:AlternateContent>
          <p:sp>
            <p:nvSpPr>
              <p:cNvPr id="27" name="Left Brace 81">
                <a:extLst>
                  <a:ext uri="{FF2B5EF4-FFF2-40B4-BE49-F238E27FC236}">
                    <a16:creationId xmlns:a16="http://schemas.microsoft.com/office/drawing/2014/main" id="{B0E60BC9-0D61-4E11-B6AF-815F2AAC4E84}"/>
                  </a:ext>
                </a:extLst>
              </p:cNvPr>
              <p:cNvSpPr/>
              <p:nvPr/>
            </p:nvSpPr>
            <p:spPr>
              <a:xfrm rot="16200000">
                <a:off x="2921145" y="2799160"/>
                <a:ext cx="1037460" cy="2873521"/>
              </a:xfrm>
              <a:custGeom>
                <a:avLst/>
                <a:gdLst>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7" fmla="*/ 932329 w 932329"/>
                  <a:gd name="connsiteY7" fmla="*/ 4539397 h 4539397"/>
                  <a:gd name="connsiteX0" fmla="*/ 932329 w 932329"/>
                  <a:gd name="connsiteY0" fmla="*/ 4539397 h 4539397"/>
                  <a:gd name="connsiteX1" fmla="*/ 466164 w 932329"/>
                  <a:gd name="connsiteY1" fmla="*/ 4461706 h 4539397"/>
                  <a:gd name="connsiteX2" fmla="*/ 466165 w 932329"/>
                  <a:gd name="connsiteY2" fmla="*/ 3548650 h 4539397"/>
                  <a:gd name="connsiteX3" fmla="*/ 0 w 932329"/>
                  <a:gd name="connsiteY3" fmla="*/ 3470959 h 4539397"/>
                  <a:gd name="connsiteX4" fmla="*/ 466165 w 932329"/>
                  <a:gd name="connsiteY4" fmla="*/ 3393268 h 4539397"/>
                  <a:gd name="connsiteX5" fmla="*/ 466165 w 932329"/>
                  <a:gd name="connsiteY5" fmla="*/ 77691 h 4539397"/>
                  <a:gd name="connsiteX6" fmla="*/ 932330 w 932329"/>
                  <a:gd name="connsiteY6" fmla="*/ 0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161364 w 1093694"/>
                  <a:gd name="connsiteY3" fmla="*/ 3470959 h 4539397"/>
                  <a:gd name="connsiteX4" fmla="*/ 627529 w 1093694"/>
                  <a:gd name="connsiteY4" fmla="*/ 3393268 h 4539397"/>
                  <a:gd name="connsiteX5" fmla="*/ 627529 w 1093694"/>
                  <a:gd name="connsiteY5" fmla="*/ 77691 h 4539397"/>
                  <a:gd name="connsiteX6" fmla="*/ 1093694 w 1093694"/>
                  <a:gd name="connsiteY6" fmla="*/ 0 h 4539397"/>
                  <a:gd name="connsiteX7" fmla="*/ 1093693 w 1093694"/>
                  <a:gd name="connsiteY7" fmla="*/ 4539397 h 4539397"/>
                  <a:gd name="connsiteX0" fmla="*/ 1093693 w 1093694"/>
                  <a:gd name="connsiteY0" fmla="*/ 4539397 h 4539397"/>
                  <a:gd name="connsiteX1" fmla="*/ 627528 w 1093694"/>
                  <a:gd name="connsiteY1" fmla="*/ 4461706 h 4539397"/>
                  <a:gd name="connsiteX2" fmla="*/ 627529 w 1093694"/>
                  <a:gd name="connsiteY2" fmla="*/ 3548650 h 4539397"/>
                  <a:gd name="connsiteX3" fmla="*/ 0 w 1093694"/>
                  <a:gd name="connsiteY3" fmla="*/ 3820582 h 4539397"/>
                  <a:gd name="connsiteX4" fmla="*/ 627529 w 1093694"/>
                  <a:gd name="connsiteY4" fmla="*/ 3393268 h 4539397"/>
                  <a:gd name="connsiteX5" fmla="*/ 627529 w 1093694"/>
                  <a:gd name="connsiteY5" fmla="*/ 77691 h 4539397"/>
                  <a:gd name="connsiteX6" fmla="*/ 1093694 w 1093694"/>
                  <a:gd name="connsiteY6" fmla="*/ 0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74981 w 1107311"/>
                  <a:gd name="connsiteY3" fmla="*/ 3470959 h 4539397"/>
                  <a:gd name="connsiteX4" fmla="*/ 641146 w 1107311"/>
                  <a:gd name="connsiteY4" fmla="*/ 3393268 h 4539397"/>
                  <a:gd name="connsiteX5" fmla="*/ 641146 w 1107311"/>
                  <a:gd name="connsiteY5" fmla="*/ 77691 h 4539397"/>
                  <a:gd name="connsiteX6" fmla="*/ 1107311 w 1107311"/>
                  <a:gd name="connsiteY6" fmla="*/ 0 h 4539397"/>
                  <a:gd name="connsiteX7" fmla="*/ 1107310 w 1107311"/>
                  <a:gd name="connsiteY7" fmla="*/ 4539397 h 4539397"/>
                  <a:gd name="connsiteX0" fmla="*/ 1107310 w 1107311"/>
                  <a:gd name="connsiteY0" fmla="*/ 4539397 h 4539397"/>
                  <a:gd name="connsiteX1" fmla="*/ 641145 w 1107311"/>
                  <a:gd name="connsiteY1" fmla="*/ 4461706 h 4539397"/>
                  <a:gd name="connsiteX2" fmla="*/ 641146 w 1107311"/>
                  <a:gd name="connsiteY2" fmla="*/ 3548650 h 4539397"/>
                  <a:gd name="connsiteX3" fmla="*/ 13617 w 1107311"/>
                  <a:gd name="connsiteY3" fmla="*/ 3820582 h 4539397"/>
                  <a:gd name="connsiteX4" fmla="*/ 641146 w 1107311"/>
                  <a:gd name="connsiteY4" fmla="*/ 3393268 h 4539397"/>
                  <a:gd name="connsiteX5" fmla="*/ 641146 w 1107311"/>
                  <a:gd name="connsiteY5" fmla="*/ 77691 h 4539397"/>
                  <a:gd name="connsiteX6" fmla="*/ 1107311 w 1107311"/>
                  <a:gd name="connsiteY6" fmla="*/ 0 h 4539397"/>
                  <a:gd name="connsiteX0" fmla="*/ 1094058 w 1094059"/>
                  <a:gd name="connsiteY0" fmla="*/ 4539397 h 4543780"/>
                  <a:gd name="connsiteX1" fmla="*/ 627893 w 1094059"/>
                  <a:gd name="connsiteY1" fmla="*/ 4461706 h 4543780"/>
                  <a:gd name="connsiteX2" fmla="*/ 627894 w 1094059"/>
                  <a:gd name="connsiteY2" fmla="*/ 3548650 h 4543780"/>
                  <a:gd name="connsiteX3" fmla="*/ 161729 w 1094059"/>
                  <a:gd name="connsiteY3" fmla="*/ 3470959 h 4543780"/>
                  <a:gd name="connsiteX4" fmla="*/ 627894 w 1094059"/>
                  <a:gd name="connsiteY4" fmla="*/ 3393268 h 4543780"/>
                  <a:gd name="connsiteX5" fmla="*/ 627894 w 1094059"/>
                  <a:gd name="connsiteY5" fmla="*/ 77691 h 4543780"/>
                  <a:gd name="connsiteX6" fmla="*/ 1094059 w 1094059"/>
                  <a:gd name="connsiteY6" fmla="*/ 0 h 4543780"/>
                  <a:gd name="connsiteX7" fmla="*/ 1094058 w 1094059"/>
                  <a:gd name="connsiteY7" fmla="*/ 4539397 h 4543780"/>
                  <a:gd name="connsiteX0" fmla="*/ 1094058 w 1094059"/>
                  <a:gd name="connsiteY0" fmla="*/ 4539397 h 4543780"/>
                  <a:gd name="connsiteX1" fmla="*/ 627893 w 1094059"/>
                  <a:gd name="connsiteY1" fmla="*/ 4461706 h 4543780"/>
                  <a:gd name="connsiteX2" fmla="*/ 538247 w 1094059"/>
                  <a:gd name="connsiteY2" fmla="*/ 3880344 h 4543780"/>
                  <a:gd name="connsiteX3" fmla="*/ 365 w 1094059"/>
                  <a:gd name="connsiteY3" fmla="*/ 3820582 h 4543780"/>
                  <a:gd name="connsiteX4" fmla="*/ 627894 w 1094059"/>
                  <a:gd name="connsiteY4" fmla="*/ 3393268 h 4543780"/>
                  <a:gd name="connsiteX5" fmla="*/ 627894 w 1094059"/>
                  <a:gd name="connsiteY5" fmla="*/ 77691 h 4543780"/>
                  <a:gd name="connsiteX6" fmla="*/ 1094059 w 1094059"/>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15484 w 1147814"/>
                  <a:gd name="connsiteY3" fmla="*/ 3470959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147813 w 1147814"/>
                  <a:gd name="connsiteY0" fmla="*/ 4539397 h 4543780"/>
                  <a:gd name="connsiteX1" fmla="*/ 681648 w 1147814"/>
                  <a:gd name="connsiteY1" fmla="*/ 4461706 h 4543780"/>
                  <a:gd name="connsiteX2" fmla="*/ 681649 w 1147814"/>
                  <a:gd name="connsiteY2" fmla="*/ 3548650 h 4543780"/>
                  <a:gd name="connsiteX3" fmla="*/ 224449 w 1147814"/>
                  <a:gd name="connsiteY3" fmla="*/ 3614394 h 4543780"/>
                  <a:gd name="connsiteX4" fmla="*/ 681649 w 1147814"/>
                  <a:gd name="connsiteY4" fmla="*/ 3393268 h 4543780"/>
                  <a:gd name="connsiteX5" fmla="*/ 681649 w 1147814"/>
                  <a:gd name="connsiteY5" fmla="*/ 77691 h 4543780"/>
                  <a:gd name="connsiteX6" fmla="*/ 1147814 w 1147814"/>
                  <a:gd name="connsiteY6" fmla="*/ 0 h 4543780"/>
                  <a:gd name="connsiteX7" fmla="*/ 1147813 w 1147814"/>
                  <a:gd name="connsiteY7" fmla="*/ 4539397 h 4543780"/>
                  <a:gd name="connsiteX0" fmla="*/ 1147813 w 1147814"/>
                  <a:gd name="connsiteY0" fmla="*/ 4539397 h 4543780"/>
                  <a:gd name="connsiteX1" fmla="*/ 681648 w 1147814"/>
                  <a:gd name="connsiteY1" fmla="*/ 4461706 h 4543780"/>
                  <a:gd name="connsiteX2" fmla="*/ 592002 w 1147814"/>
                  <a:gd name="connsiteY2" fmla="*/ 3880344 h 4543780"/>
                  <a:gd name="connsiteX3" fmla="*/ 332 w 1147814"/>
                  <a:gd name="connsiteY3" fmla="*/ 3990914 h 4543780"/>
                  <a:gd name="connsiteX4" fmla="*/ 681649 w 1147814"/>
                  <a:gd name="connsiteY4" fmla="*/ 3393268 h 4543780"/>
                  <a:gd name="connsiteX5" fmla="*/ 681649 w 1147814"/>
                  <a:gd name="connsiteY5" fmla="*/ 77691 h 4543780"/>
                  <a:gd name="connsiteX6" fmla="*/ 1147814 w 1147814"/>
                  <a:gd name="connsiteY6" fmla="*/ 0 h 4543780"/>
                  <a:gd name="connsiteX0" fmla="*/ 1255058 w 1255059"/>
                  <a:gd name="connsiteY0" fmla="*/ 4539397 h 4543780"/>
                  <a:gd name="connsiteX1" fmla="*/ 788893 w 1255059"/>
                  <a:gd name="connsiteY1" fmla="*/ 4461706 h 4543780"/>
                  <a:gd name="connsiteX2" fmla="*/ 788894 w 1255059"/>
                  <a:gd name="connsiteY2" fmla="*/ 3548650 h 4543780"/>
                  <a:gd name="connsiteX3" fmla="*/ 0 w 1255059"/>
                  <a:gd name="connsiteY3" fmla="*/ 3237877 h 4543780"/>
                  <a:gd name="connsiteX4" fmla="*/ 788894 w 1255059"/>
                  <a:gd name="connsiteY4" fmla="*/ 3393268 h 4543780"/>
                  <a:gd name="connsiteX5" fmla="*/ 788894 w 1255059"/>
                  <a:gd name="connsiteY5" fmla="*/ 77691 h 4543780"/>
                  <a:gd name="connsiteX6" fmla="*/ 1255059 w 1255059"/>
                  <a:gd name="connsiteY6" fmla="*/ 0 h 4543780"/>
                  <a:gd name="connsiteX7" fmla="*/ 1255058 w 1255059"/>
                  <a:gd name="connsiteY7" fmla="*/ 4539397 h 4543780"/>
                  <a:gd name="connsiteX0" fmla="*/ 1255058 w 1255059"/>
                  <a:gd name="connsiteY0" fmla="*/ 4539397 h 4543780"/>
                  <a:gd name="connsiteX1" fmla="*/ 788893 w 1255059"/>
                  <a:gd name="connsiteY1" fmla="*/ 4461706 h 4543780"/>
                  <a:gd name="connsiteX2" fmla="*/ 699247 w 1255059"/>
                  <a:gd name="connsiteY2" fmla="*/ 3880344 h 4543780"/>
                  <a:gd name="connsiteX3" fmla="*/ 107577 w 1255059"/>
                  <a:gd name="connsiteY3" fmla="*/ 3990914 h 4543780"/>
                  <a:gd name="connsiteX4" fmla="*/ 788894 w 1255059"/>
                  <a:gd name="connsiteY4" fmla="*/ 3393268 h 4543780"/>
                  <a:gd name="connsiteX5" fmla="*/ 788894 w 1255059"/>
                  <a:gd name="connsiteY5" fmla="*/ 77691 h 4543780"/>
                  <a:gd name="connsiteX6" fmla="*/ 1255059 w 1255059"/>
                  <a:gd name="connsiteY6" fmla="*/ 0 h 4543780"/>
                  <a:gd name="connsiteX0" fmla="*/ 1299882 w 1299883"/>
                  <a:gd name="connsiteY0" fmla="*/ 4539397 h 4543780"/>
                  <a:gd name="connsiteX1" fmla="*/ 833717 w 1299883"/>
                  <a:gd name="connsiteY1" fmla="*/ 4461706 h 4543780"/>
                  <a:gd name="connsiteX2" fmla="*/ 833718 w 1299883"/>
                  <a:gd name="connsiteY2" fmla="*/ 3548650 h 4543780"/>
                  <a:gd name="connsiteX3" fmla="*/ 0 w 1299883"/>
                  <a:gd name="connsiteY3" fmla="*/ 3650257 h 4543780"/>
                  <a:gd name="connsiteX4" fmla="*/ 833718 w 1299883"/>
                  <a:gd name="connsiteY4" fmla="*/ 3393268 h 4543780"/>
                  <a:gd name="connsiteX5" fmla="*/ 833718 w 1299883"/>
                  <a:gd name="connsiteY5" fmla="*/ 77691 h 4543780"/>
                  <a:gd name="connsiteX6" fmla="*/ 1299883 w 1299883"/>
                  <a:gd name="connsiteY6" fmla="*/ 0 h 4543780"/>
                  <a:gd name="connsiteX7" fmla="*/ 1299882 w 1299883"/>
                  <a:gd name="connsiteY7" fmla="*/ 4539397 h 4543780"/>
                  <a:gd name="connsiteX0" fmla="*/ 1299882 w 1299883"/>
                  <a:gd name="connsiteY0" fmla="*/ 4539397 h 4543780"/>
                  <a:gd name="connsiteX1" fmla="*/ 833717 w 1299883"/>
                  <a:gd name="connsiteY1" fmla="*/ 4461706 h 4543780"/>
                  <a:gd name="connsiteX2" fmla="*/ 744071 w 1299883"/>
                  <a:gd name="connsiteY2" fmla="*/ 3880344 h 4543780"/>
                  <a:gd name="connsiteX3" fmla="*/ 152401 w 1299883"/>
                  <a:gd name="connsiteY3" fmla="*/ 3990914 h 4543780"/>
                  <a:gd name="connsiteX4" fmla="*/ 833718 w 1299883"/>
                  <a:gd name="connsiteY4" fmla="*/ 3393268 h 4543780"/>
                  <a:gd name="connsiteX5" fmla="*/ 833718 w 1299883"/>
                  <a:gd name="connsiteY5" fmla="*/ 77691 h 4543780"/>
                  <a:gd name="connsiteX6" fmla="*/ 1299883 w 1299883"/>
                  <a:gd name="connsiteY6" fmla="*/ 0 h 454378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399091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52401 w 1299883"/>
                  <a:gd name="connsiteY3" fmla="*/ 4062634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393268 h 4541400"/>
                  <a:gd name="connsiteX5" fmla="*/ 833718 w 1299883"/>
                  <a:gd name="connsiteY5" fmla="*/ 77691 h 4541400"/>
                  <a:gd name="connsiteX6" fmla="*/ 1299883 w 1299883"/>
                  <a:gd name="connsiteY6" fmla="*/ 0 h 4541400"/>
                  <a:gd name="connsiteX0" fmla="*/ 1299882 w 1299883"/>
                  <a:gd name="connsiteY0" fmla="*/ 4539397 h 4541400"/>
                  <a:gd name="connsiteX1" fmla="*/ 833717 w 1299883"/>
                  <a:gd name="connsiteY1" fmla="*/ 4461706 h 4541400"/>
                  <a:gd name="connsiteX2" fmla="*/ 833718 w 1299883"/>
                  <a:gd name="connsiteY2" fmla="*/ 3548650 h 4541400"/>
                  <a:gd name="connsiteX3" fmla="*/ 0 w 1299883"/>
                  <a:gd name="connsiteY3" fmla="*/ 3650257 h 4541400"/>
                  <a:gd name="connsiteX4" fmla="*/ 833718 w 1299883"/>
                  <a:gd name="connsiteY4" fmla="*/ 3393268 h 4541400"/>
                  <a:gd name="connsiteX5" fmla="*/ 833718 w 1299883"/>
                  <a:gd name="connsiteY5" fmla="*/ 77691 h 4541400"/>
                  <a:gd name="connsiteX6" fmla="*/ 1299883 w 1299883"/>
                  <a:gd name="connsiteY6" fmla="*/ 0 h 4541400"/>
                  <a:gd name="connsiteX7" fmla="*/ 1299882 w 1299883"/>
                  <a:gd name="connsiteY7" fmla="*/ 4539397 h 4541400"/>
                  <a:gd name="connsiteX0" fmla="*/ 1299882 w 1299883"/>
                  <a:gd name="connsiteY0" fmla="*/ 4539397 h 4541400"/>
                  <a:gd name="connsiteX1" fmla="*/ 833717 w 1299883"/>
                  <a:gd name="connsiteY1" fmla="*/ 4461706 h 4541400"/>
                  <a:gd name="connsiteX2" fmla="*/ 699247 w 1299883"/>
                  <a:gd name="connsiteY2" fmla="*/ 3943100 h 4541400"/>
                  <a:gd name="connsiteX3" fmla="*/ 143437 w 1299883"/>
                  <a:gd name="connsiteY3" fmla="*/ 4134355 h 4541400"/>
                  <a:gd name="connsiteX4" fmla="*/ 833718 w 1299883"/>
                  <a:gd name="connsiteY4" fmla="*/ 3249835 h 4541400"/>
                  <a:gd name="connsiteX5" fmla="*/ 833718 w 1299883"/>
                  <a:gd name="connsiteY5" fmla="*/ 77691 h 4541400"/>
                  <a:gd name="connsiteX6" fmla="*/ 1299883 w 1299883"/>
                  <a:gd name="connsiteY6" fmla="*/ 0 h 4541400"/>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5836"/>
                  <a:gd name="connsiteX1" fmla="*/ 833717 w 1299883"/>
                  <a:gd name="connsiteY1" fmla="*/ 4461706 h 4545836"/>
                  <a:gd name="connsiteX2" fmla="*/ 833718 w 1299883"/>
                  <a:gd name="connsiteY2" fmla="*/ 3548650 h 4545836"/>
                  <a:gd name="connsiteX3" fmla="*/ 0 w 1299883"/>
                  <a:gd name="connsiteY3" fmla="*/ 3650257 h 4545836"/>
                  <a:gd name="connsiteX4" fmla="*/ 833718 w 1299883"/>
                  <a:gd name="connsiteY4" fmla="*/ 3393268 h 4545836"/>
                  <a:gd name="connsiteX5" fmla="*/ 833718 w 1299883"/>
                  <a:gd name="connsiteY5" fmla="*/ 77691 h 4545836"/>
                  <a:gd name="connsiteX6" fmla="*/ 1299883 w 1299883"/>
                  <a:gd name="connsiteY6" fmla="*/ 0 h 4545836"/>
                  <a:gd name="connsiteX7" fmla="*/ 1299882 w 1299883"/>
                  <a:gd name="connsiteY7" fmla="*/ 4539397 h 4545836"/>
                  <a:gd name="connsiteX0" fmla="*/ 1299882 w 1299883"/>
                  <a:gd name="connsiteY0" fmla="*/ 4539397 h 4545836"/>
                  <a:gd name="connsiteX1" fmla="*/ 833717 w 1299883"/>
                  <a:gd name="connsiteY1" fmla="*/ 4461706 h 4545836"/>
                  <a:gd name="connsiteX2" fmla="*/ 770965 w 1299883"/>
                  <a:gd name="connsiteY2" fmla="*/ 3835527 h 4545836"/>
                  <a:gd name="connsiteX3" fmla="*/ 143437 w 1299883"/>
                  <a:gd name="connsiteY3" fmla="*/ 4134355 h 4545836"/>
                  <a:gd name="connsiteX4" fmla="*/ 833718 w 1299883"/>
                  <a:gd name="connsiteY4" fmla="*/ 3249835 h 4545836"/>
                  <a:gd name="connsiteX5" fmla="*/ 833718 w 1299883"/>
                  <a:gd name="connsiteY5" fmla="*/ 77691 h 4545836"/>
                  <a:gd name="connsiteX6" fmla="*/ 1299883 w 1299883"/>
                  <a:gd name="connsiteY6" fmla="*/ 0 h 4545836"/>
                  <a:gd name="connsiteX0" fmla="*/ 1299882 w 1299883"/>
                  <a:gd name="connsiteY0" fmla="*/ 4539397 h 4540978"/>
                  <a:gd name="connsiteX1" fmla="*/ 833717 w 1299883"/>
                  <a:gd name="connsiteY1" fmla="*/ 4461706 h 4540978"/>
                  <a:gd name="connsiteX2" fmla="*/ 833718 w 1299883"/>
                  <a:gd name="connsiteY2" fmla="*/ 3548650 h 4540978"/>
                  <a:gd name="connsiteX3" fmla="*/ 0 w 1299883"/>
                  <a:gd name="connsiteY3" fmla="*/ 3650257 h 4540978"/>
                  <a:gd name="connsiteX4" fmla="*/ 833718 w 1299883"/>
                  <a:gd name="connsiteY4" fmla="*/ 3393268 h 4540978"/>
                  <a:gd name="connsiteX5" fmla="*/ 833718 w 1299883"/>
                  <a:gd name="connsiteY5" fmla="*/ 77691 h 4540978"/>
                  <a:gd name="connsiteX6" fmla="*/ 1299883 w 1299883"/>
                  <a:gd name="connsiteY6" fmla="*/ 0 h 4540978"/>
                  <a:gd name="connsiteX7" fmla="*/ 1299882 w 1299883"/>
                  <a:gd name="connsiteY7" fmla="*/ 4539397 h 4540978"/>
                  <a:gd name="connsiteX0" fmla="*/ 1299882 w 1299883"/>
                  <a:gd name="connsiteY0" fmla="*/ 4539397 h 4540978"/>
                  <a:gd name="connsiteX1" fmla="*/ 878541 w 1299883"/>
                  <a:gd name="connsiteY1" fmla="*/ 4443779 h 4540978"/>
                  <a:gd name="connsiteX2" fmla="*/ 770965 w 1299883"/>
                  <a:gd name="connsiteY2" fmla="*/ 3835527 h 4540978"/>
                  <a:gd name="connsiteX3" fmla="*/ 143437 w 1299883"/>
                  <a:gd name="connsiteY3" fmla="*/ 4134355 h 4540978"/>
                  <a:gd name="connsiteX4" fmla="*/ 833718 w 1299883"/>
                  <a:gd name="connsiteY4" fmla="*/ 3249835 h 4540978"/>
                  <a:gd name="connsiteX5" fmla="*/ 833718 w 1299883"/>
                  <a:gd name="connsiteY5" fmla="*/ 77691 h 4540978"/>
                  <a:gd name="connsiteX6" fmla="*/ 1299883 w 1299883"/>
                  <a:gd name="connsiteY6" fmla="*/ 0 h 4540978"/>
                  <a:gd name="connsiteX0" fmla="*/ 1299882 w 1380565"/>
                  <a:gd name="connsiteY0" fmla="*/ 4620079 h 4621660"/>
                  <a:gd name="connsiteX1" fmla="*/ 833717 w 1380565"/>
                  <a:gd name="connsiteY1" fmla="*/ 4542388 h 4621660"/>
                  <a:gd name="connsiteX2" fmla="*/ 833718 w 1380565"/>
                  <a:gd name="connsiteY2" fmla="*/ 3629332 h 4621660"/>
                  <a:gd name="connsiteX3" fmla="*/ 0 w 1380565"/>
                  <a:gd name="connsiteY3" fmla="*/ 3730939 h 4621660"/>
                  <a:gd name="connsiteX4" fmla="*/ 833718 w 1380565"/>
                  <a:gd name="connsiteY4" fmla="*/ 3473950 h 4621660"/>
                  <a:gd name="connsiteX5" fmla="*/ 833718 w 1380565"/>
                  <a:gd name="connsiteY5" fmla="*/ 158373 h 4621660"/>
                  <a:gd name="connsiteX6" fmla="*/ 1299883 w 1380565"/>
                  <a:gd name="connsiteY6" fmla="*/ 80682 h 4621660"/>
                  <a:gd name="connsiteX7" fmla="*/ 1299882 w 1380565"/>
                  <a:gd name="connsiteY7" fmla="*/ 4620079 h 4621660"/>
                  <a:gd name="connsiteX0" fmla="*/ 1299882 w 1380565"/>
                  <a:gd name="connsiteY0" fmla="*/ 4620079 h 4621660"/>
                  <a:gd name="connsiteX1" fmla="*/ 878541 w 1380565"/>
                  <a:gd name="connsiteY1" fmla="*/ 4524461 h 4621660"/>
                  <a:gd name="connsiteX2" fmla="*/ 770965 w 1380565"/>
                  <a:gd name="connsiteY2" fmla="*/ 3916209 h 4621660"/>
                  <a:gd name="connsiteX3" fmla="*/ 143437 w 1380565"/>
                  <a:gd name="connsiteY3" fmla="*/ 4215037 h 4621660"/>
                  <a:gd name="connsiteX4" fmla="*/ 833718 w 1380565"/>
                  <a:gd name="connsiteY4" fmla="*/ 3330517 h 4621660"/>
                  <a:gd name="connsiteX5" fmla="*/ 833718 w 1380565"/>
                  <a:gd name="connsiteY5" fmla="*/ 158373 h 4621660"/>
                  <a:gd name="connsiteX6" fmla="*/ 1380565 w 1380565"/>
                  <a:gd name="connsiteY6" fmla="*/ 0 h 4621660"/>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158373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833718 w 1380565"/>
                  <a:gd name="connsiteY5" fmla="*/ 158373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833718 w 1380565"/>
                  <a:gd name="connsiteY5" fmla="*/ 372438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834144 h 5004476"/>
                  <a:gd name="connsiteX1" fmla="*/ 833717 w 1380565"/>
                  <a:gd name="connsiteY1" fmla="*/ 4756453 h 5004476"/>
                  <a:gd name="connsiteX2" fmla="*/ 833718 w 1380565"/>
                  <a:gd name="connsiteY2" fmla="*/ 3843397 h 5004476"/>
                  <a:gd name="connsiteX3" fmla="*/ 0 w 1380565"/>
                  <a:gd name="connsiteY3" fmla="*/ 3945004 h 5004476"/>
                  <a:gd name="connsiteX4" fmla="*/ 833718 w 1380565"/>
                  <a:gd name="connsiteY4" fmla="*/ 3688015 h 5004476"/>
                  <a:gd name="connsiteX5" fmla="*/ 941294 w 1380565"/>
                  <a:gd name="connsiteY5" fmla="*/ 533803 h 5004476"/>
                  <a:gd name="connsiteX6" fmla="*/ 1299883 w 1380565"/>
                  <a:gd name="connsiteY6" fmla="*/ 294747 h 5004476"/>
                  <a:gd name="connsiteX7" fmla="*/ 1299882 w 1380565"/>
                  <a:gd name="connsiteY7" fmla="*/ 4834144 h 5004476"/>
                  <a:gd name="connsiteX0" fmla="*/ 1326776 w 1380565"/>
                  <a:gd name="connsiteY0" fmla="*/ 5004476 h 5004476"/>
                  <a:gd name="connsiteX1" fmla="*/ 878541 w 1380565"/>
                  <a:gd name="connsiteY1" fmla="*/ 4738526 h 5004476"/>
                  <a:gd name="connsiteX2" fmla="*/ 770965 w 1380565"/>
                  <a:gd name="connsiteY2" fmla="*/ 4130274 h 5004476"/>
                  <a:gd name="connsiteX3" fmla="*/ 143437 w 1380565"/>
                  <a:gd name="connsiteY3" fmla="*/ 4429102 h 5004476"/>
                  <a:gd name="connsiteX4" fmla="*/ 833718 w 1380565"/>
                  <a:gd name="connsiteY4" fmla="*/ 3544582 h 5004476"/>
                  <a:gd name="connsiteX5" fmla="*/ 833718 w 1380565"/>
                  <a:gd name="connsiteY5" fmla="*/ 551732 h 5004476"/>
                  <a:gd name="connsiteX6" fmla="*/ 1380565 w 1380565"/>
                  <a:gd name="connsiteY6" fmla="*/ 214065 h 5004476"/>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33718 w 1380565"/>
                  <a:gd name="connsiteY5" fmla="*/ 337667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43437 w 1380565"/>
                  <a:gd name="connsiteY3" fmla="*/ 4215037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21515 w 1380565"/>
                  <a:gd name="connsiteY3" fmla="*/ 2701595 h 4790411"/>
                  <a:gd name="connsiteX4" fmla="*/ 833718 w 1380565"/>
                  <a:gd name="connsiteY4" fmla="*/ 3330517 h 4790411"/>
                  <a:gd name="connsiteX5" fmla="*/ 887506 w 1380565"/>
                  <a:gd name="connsiteY5" fmla="*/ 292844 h 4790411"/>
                  <a:gd name="connsiteX6" fmla="*/ 1380565 w 1380565"/>
                  <a:gd name="connsiteY6" fmla="*/ 0 h 4790411"/>
                  <a:gd name="connsiteX0" fmla="*/ 1299882 w 1380565"/>
                  <a:gd name="connsiteY0" fmla="*/ 4620079 h 4790411"/>
                  <a:gd name="connsiteX1" fmla="*/ 833717 w 1380565"/>
                  <a:gd name="connsiteY1" fmla="*/ 4542388 h 4790411"/>
                  <a:gd name="connsiteX2" fmla="*/ 833718 w 1380565"/>
                  <a:gd name="connsiteY2" fmla="*/ 3629332 h 4790411"/>
                  <a:gd name="connsiteX3" fmla="*/ 0 w 1380565"/>
                  <a:gd name="connsiteY3" fmla="*/ 3730939 h 4790411"/>
                  <a:gd name="connsiteX4" fmla="*/ 833718 w 1380565"/>
                  <a:gd name="connsiteY4" fmla="*/ 3473950 h 4790411"/>
                  <a:gd name="connsiteX5" fmla="*/ 941294 w 1380565"/>
                  <a:gd name="connsiteY5" fmla="*/ 319738 h 4790411"/>
                  <a:gd name="connsiteX6" fmla="*/ 1299883 w 1380565"/>
                  <a:gd name="connsiteY6" fmla="*/ 80682 h 4790411"/>
                  <a:gd name="connsiteX7" fmla="*/ 1299882 w 1380565"/>
                  <a:gd name="connsiteY7" fmla="*/ 4620079 h 4790411"/>
                  <a:gd name="connsiteX0" fmla="*/ 1326776 w 1380565"/>
                  <a:gd name="connsiteY0" fmla="*/ 4790411 h 4790411"/>
                  <a:gd name="connsiteX1" fmla="*/ 878541 w 1380565"/>
                  <a:gd name="connsiteY1" fmla="*/ 4524461 h 4790411"/>
                  <a:gd name="connsiteX2" fmla="*/ 770965 w 1380565"/>
                  <a:gd name="connsiteY2" fmla="*/ 3916209 h 4790411"/>
                  <a:gd name="connsiteX3" fmla="*/ 121515 w 1380565"/>
                  <a:gd name="connsiteY3" fmla="*/ 2701595 h 4790411"/>
                  <a:gd name="connsiteX4" fmla="*/ 860026 w 1380565"/>
                  <a:gd name="connsiteY4" fmla="*/ 1751980 h 4790411"/>
                  <a:gd name="connsiteX5" fmla="*/ 887506 w 1380565"/>
                  <a:gd name="connsiteY5" fmla="*/ 292844 h 4790411"/>
                  <a:gd name="connsiteX6" fmla="*/ 1380565 w 1380565"/>
                  <a:gd name="connsiteY6" fmla="*/ 0 h 4790411"/>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823580 w 1380565"/>
                  <a:gd name="connsiteY2" fmla="*/ 2668569 h 4800049"/>
                  <a:gd name="connsiteX3" fmla="*/ 121515 w 1380565"/>
                  <a:gd name="connsiteY3" fmla="*/ 2701595 h 4800049"/>
                  <a:gd name="connsiteX4" fmla="*/ 860026 w 1380565"/>
                  <a:gd name="connsiteY4" fmla="*/ 1751980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60026 w 1380565"/>
                  <a:gd name="connsiteY4" fmla="*/ 1751980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121515 w 1380565"/>
                  <a:gd name="connsiteY3" fmla="*/ 2701595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24950 w 1380565"/>
                  <a:gd name="connsiteY4" fmla="*/ 1746555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121515 w 1380565"/>
                  <a:gd name="connsiteY3" fmla="*/ 2701595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121515 w 1380565"/>
                  <a:gd name="connsiteY3" fmla="*/ 2701595 h 4800047"/>
                  <a:gd name="connsiteX4" fmla="*/ 824950 w 1380565"/>
                  <a:gd name="connsiteY4" fmla="*/ 1746555 h 4800047"/>
                  <a:gd name="connsiteX5" fmla="*/ 887506 w 1380565"/>
                  <a:gd name="connsiteY5" fmla="*/ 292844 h 4800047"/>
                  <a:gd name="connsiteX6" fmla="*/ 1380565 w 1380565"/>
                  <a:gd name="connsiteY6" fmla="*/ 0 h 4800047"/>
                  <a:gd name="connsiteX0" fmla="*/ 1299882 w 1380565"/>
                  <a:gd name="connsiteY0" fmla="*/ 4620079 h 4800049"/>
                  <a:gd name="connsiteX1" fmla="*/ 833717 w 1380565"/>
                  <a:gd name="connsiteY1" fmla="*/ 4542388 h 4800049"/>
                  <a:gd name="connsiteX2" fmla="*/ 833718 w 1380565"/>
                  <a:gd name="connsiteY2" fmla="*/ 3629332 h 4800049"/>
                  <a:gd name="connsiteX3" fmla="*/ 0 w 1380565"/>
                  <a:gd name="connsiteY3" fmla="*/ 3730939 h 4800049"/>
                  <a:gd name="connsiteX4" fmla="*/ 833718 w 1380565"/>
                  <a:gd name="connsiteY4" fmla="*/ 3473950 h 4800049"/>
                  <a:gd name="connsiteX5" fmla="*/ 941294 w 1380565"/>
                  <a:gd name="connsiteY5" fmla="*/ 319738 h 4800049"/>
                  <a:gd name="connsiteX6" fmla="*/ 1299883 w 1380565"/>
                  <a:gd name="connsiteY6" fmla="*/ 80682 h 4800049"/>
                  <a:gd name="connsiteX7" fmla="*/ 1299882 w 1380565"/>
                  <a:gd name="connsiteY7" fmla="*/ 4620079 h 4800049"/>
                  <a:gd name="connsiteX0" fmla="*/ 1326776 w 1380565"/>
                  <a:gd name="connsiteY0" fmla="*/ 4790411 h 4800049"/>
                  <a:gd name="connsiteX1" fmla="*/ 878541 w 1380565"/>
                  <a:gd name="connsiteY1" fmla="*/ 4524461 h 4800049"/>
                  <a:gd name="connsiteX2" fmla="*/ 788503 w 1380565"/>
                  <a:gd name="connsiteY2" fmla="*/ 2668574 h 4800049"/>
                  <a:gd name="connsiteX3" fmla="*/ 200436 w 1380565"/>
                  <a:gd name="connsiteY3" fmla="*/ 2707019 h 4800049"/>
                  <a:gd name="connsiteX4" fmla="*/ 824950 w 1380565"/>
                  <a:gd name="connsiteY4" fmla="*/ 1746555 h 4800049"/>
                  <a:gd name="connsiteX5" fmla="*/ 887506 w 1380565"/>
                  <a:gd name="connsiteY5" fmla="*/ 292844 h 4800049"/>
                  <a:gd name="connsiteX6" fmla="*/ 1380565 w 1380565"/>
                  <a:gd name="connsiteY6" fmla="*/ 0 h 4800049"/>
                  <a:gd name="connsiteX0" fmla="*/ 1299882 w 1380565"/>
                  <a:gd name="connsiteY0" fmla="*/ 4620079 h 4800047"/>
                  <a:gd name="connsiteX1" fmla="*/ 833717 w 1380565"/>
                  <a:gd name="connsiteY1" fmla="*/ 4542388 h 4800047"/>
                  <a:gd name="connsiteX2" fmla="*/ 833718 w 1380565"/>
                  <a:gd name="connsiteY2" fmla="*/ 3629332 h 4800047"/>
                  <a:gd name="connsiteX3" fmla="*/ 0 w 1380565"/>
                  <a:gd name="connsiteY3" fmla="*/ 3730939 h 4800047"/>
                  <a:gd name="connsiteX4" fmla="*/ 833718 w 1380565"/>
                  <a:gd name="connsiteY4" fmla="*/ 3473950 h 4800047"/>
                  <a:gd name="connsiteX5" fmla="*/ 941294 w 1380565"/>
                  <a:gd name="connsiteY5" fmla="*/ 319738 h 4800047"/>
                  <a:gd name="connsiteX6" fmla="*/ 1299883 w 1380565"/>
                  <a:gd name="connsiteY6" fmla="*/ 80682 h 4800047"/>
                  <a:gd name="connsiteX7" fmla="*/ 1299882 w 1380565"/>
                  <a:gd name="connsiteY7" fmla="*/ 4620079 h 4800047"/>
                  <a:gd name="connsiteX0" fmla="*/ 1326776 w 1380565"/>
                  <a:gd name="connsiteY0" fmla="*/ 4790411 h 4800047"/>
                  <a:gd name="connsiteX1" fmla="*/ 878541 w 1380565"/>
                  <a:gd name="connsiteY1" fmla="*/ 4524461 h 4800047"/>
                  <a:gd name="connsiteX2" fmla="*/ 788503 w 1380565"/>
                  <a:gd name="connsiteY2" fmla="*/ 2668574 h 4800047"/>
                  <a:gd name="connsiteX3" fmla="*/ 200436 w 1380565"/>
                  <a:gd name="connsiteY3" fmla="*/ 2707019 h 4800047"/>
                  <a:gd name="connsiteX4" fmla="*/ 785488 w 1380565"/>
                  <a:gd name="connsiteY4" fmla="*/ 1751984 h 4800047"/>
                  <a:gd name="connsiteX5" fmla="*/ 887506 w 1380565"/>
                  <a:gd name="connsiteY5" fmla="*/ 292844 h 4800047"/>
                  <a:gd name="connsiteX6" fmla="*/ 1380565 w 1380565"/>
                  <a:gd name="connsiteY6" fmla="*/ 0 h 4800047"/>
                  <a:gd name="connsiteX0" fmla="*/ 1351993 w 1432676"/>
                  <a:gd name="connsiteY0" fmla="*/ 4620079 h 4800049"/>
                  <a:gd name="connsiteX1" fmla="*/ 885828 w 1432676"/>
                  <a:gd name="connsiteY1" fmla="*/ 4542388 h 4800049"/>
                  <a:gd name="connsiteX2" fmla="*/ 885829 w 1432676"/>
                  <a:gd name="connsiteY2" fmla="*/ 3629332 h 4800049"/>
                  <a:gd name="connsiteX3" fmla="*/ 52111 w 1432676"/>
                  <a:gd name="connsiteY3" fmla="*/ 3730939 h 4800049"/>
                  <a:gd name="connsiteX4" fmla="*/ 885829 w 1432676"/>
                  <a:gd name="connsiteY4" fmla="*/ 3473950 h 4800049"/>
                  <a:gd name="connsiteX5" fmla="*/ 993405 w 1432676"/>
                  <a:gd name="connsiteY5" fmla="*/ 319738 h 4800049"/>
                  <a:gd name="connsiteX6" fmla="*/ 1351994 w 1432676"/>
                  <a:gd name="connsiteY6" fmla="*/ 80682 h 4800049"/>
                  <a:gd name="connsiteX7" fmla="*/ 1351993 w 1432676"/>
                  <a:gd name="connsiteY7" fmla="*/ 4620079 h 4800049"/>
                  <a:gd name="connsiteX0" fmla="*/ 1378887 w 1432676"/>
                  <a:gd name="connsiteY0" fmla="*/ 4790411 h 4800049"/>
                  <a:gd name="connsiteX1" fmla="*/ 930652 w 1432676"/>
                  <a:gd name="connsiteY1" fmla="*/ 4524461 h 4800049"/>
                  <a:gd name="connsiteX2" fmla="*/ 840614 w 1432676"/>
                  <a:gd name="connsiteY2" fmla="*/ 2668574 h 4800049"/>
                  <a:gd name="connsiteX3" fmla="*/ 0 w 1432676"/>
                  <a:gd name="connsiteY3" fmla="*/ 3064108 h 4800049"/>
                  <a:gd name="connsiteX4" fmla="*/ 837599 w 1432676"/>
                  <a:gd name="connsiteY4" fmla="*/ 1751984 h 4800049"/>
                  <a:gd name="connsiteX5" fmla="*/ 939617 w 1432676"/>
                  <a:gd name="connsiteY5" fmla="*/ 292844 h 4800049"/>
                  <a:gd name="connsiteX6" fmla="*/ 1432676 w 1432676"/>
                  <a:gd name="connsiteY6" fmla="*/ 0 h 4800049"/>
                  <a:gd name="connsiteX0" fmla="*/ 1351993 w 1432676"/>
                  <a:gd name="connsiteY0" fmla="*/ 4620079 h 4909447"/>
                  <a:gd name="connsiteX1" fmla="*/ 885828 w 1432676"/>
                  <a:gd name="connsiteY1" fmla="*/ 4542388 h 4909447"/>
                  <a:gd name="connsiteX2" fmla="*/ 885829 w 1432676"/>
                  <a:gd name="connsiteY2" fmla="*/ 3629332 h 4909447"/>
                  <a:gd name="connsiteX3" fmla="*/ 52111 w 1432676"/>
                  <a:gd name="connsiteY3" fmla="*/ 3730939 h 4909447"/>
                  <a:gd name="connsiteX4" fmla="*/ 885829 w 1432676"/>
                  <a:gd name="connsiteY4" fmla="*/ 3473950 h 4909447"/>
                  <a:gd name="connsiteX5" fmla="*/ 993405 w 1432676"/>
                  <a:gd name="connsiteY5" fmla="*/ 319738 h 4909447"/>
                  <a:gd name="connsiteX6" fmla="*/ 1351994 w 1432676"/>
                  <a:gd name="connsiteY6" fmla="*/ 80682 h 4909447"/>
                  <a:gd name="connsiteX7" fmla="*/ 1351993 w 1432676"/>
                  <a:gd name="connsiteY7" fmla="*/ 4620079 h 4909447"/>
                  <a:gd name="connsiteX0" fmla="*/ 1378890 w 1432676"/>
                  <a:gd name="connsiteY0" fmla="*/ 4909446 h 4909447"/>
                  <a:gd name="connsiteX1" fmla="*/ 930652 w 1432676"/>
                  <a:gd name="connsiteY1" fmla="*/ 4524461 h 4909447"/>
                  <a:gd name="connsiteX2" fmla="*/ 840614 w 1432676"/>
                  <a:gd name="connsiteY2" fmla="*/ 2668574 h 4909447"/>
                  <a:gd name="connsiteX3" fmla="*/ 0 w 1432676"/>
                  <a:gd name="connsiteY3" fmla="*/ 3064108 h 4909447"/>
                  <a:gd name="connsiteX4" fmla="*/ 837599 w 1432676"/>
                  <a:gd name="connsiteY4" fmla="*/ 1751984 h 4909447"/>
                  <a:gd name="connsiteX5" fmla="*/ 939617 w 1432676"/>
                  <a:gd name="connsiteY5" fmla="*/ 292844 h 4909447"/>
                  <a:gd name="connsiteX6" fmla="*/ 1432676 w 1432676"/>
                  <a:gd name="connsiteY6" fmla="*/ 0 h 4909447"/>
                  <a:gd name="connsiteX0" fmla="*/ 1351993 w 1432676"/>
                  <a:gd name="connsiteY0" fmla="*/ 4620079 h 4909445"/>
                  <a:gd name="connsiteX1" fmla="*/ 885828 w 1432676"/>
                  <a:gd name="connsiteY1" fmla="*/ 4542388 h 4909445"/>
                  <a:gd name="connsiteX2" fmla="*/ 885829 w 1432676"/>
                  <a:gd name="connsiteY2" fmla="*/ 3629332 h 4909445"/>
                  <a:gd name="connsiteX3" fmla="*/ 52111 w 1432676"/>
                  <a:gd name="connsiteY3" fmla="*/ 3730939 h 4909445"/>
                  <a:gd name="connsiteX4" fmla="*/ 885829 w 1432676"/>
                  <a:gd name="connsiteY4" fmla="*/ 3473950 h 4909445"/>
                  <a:gd name="connsiteX5" fmla="*/ 993405 w 1432676"/>
                  <a:gd name="connsiteY5" fmla="*/ 319738 h 4909445"/>
                  <a:gd name="connsiteX6" fmla="*/ 1351994 w 1432676"/>
                  <a:gd name="connsiteY6" fmla="*/ 80682 h 4909445"/>
                  <a:gd name="connsiteX7" fmla="*/ 1351993 w 1432676"/>
                  <a:gd name="connsiteY7" fmla="*/ 4620079 h 4909445"/>
                  <a:gd name="connsiteX0" fmla="*/ 1378890 w 1432676"/>
                  <a:gd name="connsiteY0" fmla="*/ 4909446 h 4909445"/>
                  <a:gd name="connsiteX1" fmla="*/ 930652 w 1432676"/>
                  <a:gd name="connsiteY1" fmla="*/ 4524461 h 4909445"/>
                  <a:gd name="connsiteX2" fmla="*/ 840614 w 1432676"/>
                  <a:gd name="connsiteY2" fmla="*/ 2668574 h 4909445"/>
                  <a:gd name="connsiteX3" fmla="*/ 0 w 1432676"/>
                  <a:gd name="connsiteY3" fmla="*/ 3064108 h 4909445"/>
                  <a:gd name="connsiteX4" fmla="*/ 837599 w 1432676"/>
                  <a:gd name="connsiteY4" fmla="*/ 1751984 h 4909445"/>
                  <a:gd name="connsiteX5" fmla="*/ 939617 w 1432676"/>
                  <a:gd name="connsiteY5" fmla="*/ 292844 h 4909445"/>
                  <a:gd name="connsiteX6" fmla="*/ 1432676 w 1432676"/>
                  <a:gd name="connsiteY6" fmla="*/ 0 h 490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2676" h="4909445" stroke="0" extrusionOk="0">
                    <a:moveTo>
                      <a:pt x="1351993" y="4620079"/>
                    </a:moveTo>
                    <a:cubicBezTo>
                      <a:pt x="1094537" y="4620079"/>
                      <a:pt x="885828" y="4585296"/>
                      <a:pt x="885828" y="4542388"/>
                    </a:cubicBezTo>
                    <a:cubicBezTo>
                      <a:pt x="885828" y="4238036"/>
                      <a:pt x="1024782" y="3764573"/>
                      <a:pt x="885829" y="3629332"/>
                    </a:cubicBezTo>
                    <a:cubicBezTo>
                      <a:pt x="746876" y="3494091"/>
                      <a:pt x="309567" y="3730939"/>
                      <a:pt x="52111" y="3730939"/>
                    </a:cubicBezTo>
                    <a:cubicBezTo>
                      <a:pt x="309567" y="3730939"/>
                      <a:pt x="885829" y="3516858"/>
                      <a:pt x="885829" y="3473950"/>
                    </a:cubicBezTo>
                    <a:lnTo>
                      <a:pt x="993405" y="319738"/>
                    </a:lnTo>
                    <a:cubicBezTo>
                      <a:pt x="858935" y="339583"/>
                      <a:pt x="1094538" y="80682"/>
                      <a:pt x="1351994" y="80682"/>
                    </a:cubicBezTo>
                    <a:cubicBezTo>
                      <a:pt x="1351994" y="1593814"/>
                      <a:pt x="1351993" y="3106947"/>
                      <a:pt x="1351993" y="4620079"/>
                    </a:cubicBezTo>
                    <a:close/>
                  </a:path>
                  <a:path w="1432676" h="4909445" fill="none">
                    <a:moveTo>
                      <a:pt x="1378890" y="4909446"/>
                    </a:moveTo>
                    <a:cubicBezTo>
                      <a:pt x="1085356" y="4805296"/>
                      <a:pt x="1020365" y="4897940"/>
                      <a:pt x="930652" y="4524461"/>
                    </a:cubicBezTo>
                    <a:cubicBezTo>
                      <a:pt x="840939" y="4150982"/>
                      <a:pt x="995723" y="2911966"/>
                      <a:pt x="840614" y="2668574"/>
                    </a:cubicBezTo>
                    <a:cubicBezTo>
                      <a:pt x="685505" y="2425182"/>
                      <a:pt x="502" y="3216873"/>
                      <a:pt x="0" y="3064108"/>
                    </a:cubicBezTo>
                    <a:cubicBezTo>
                      <a:pt x="-502" y="2911343"/>
                      <a:pt x="680996" y="2213861"/>
                      <a:pt x="837599" y="1751984"/>
                    </a:cubicBezTo>
                    <a:cubicBezTo>
                      <a:pt x="994202" y="1290107"/>
                      <a:pt x="840438" y="584841"/>
                      <a:pt x="939617" y="292844"/>
                    </a:cubicBezTo>
                    <a:cubicBezTo>
                      <a:pt x="1038796" y="847"/>
                      <a:pt x="1175220" y="0"/>
                      <a:pt x="1432676" y="0"/>
                    </a:cubicBezTo>
                  </a:path>
                </a:pathLst>
              </a:cu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cxnSp>
          <p:nvCxnSpPr>
            <p:cNvPr id="4" name="Straight Connector 3">
              <a:extLst>
                <a:ext uri="{FF2B5EF4-FFF2-40B4-BE49-F238E27FC236}">
                  <a16:creationId xmlns:a16="http://schemas.microsoft.com/office/drawing/2014/main" id="{DBEC8D0A-F795-446B-B4B4-7AFB5BCBF315}"/>
                </a:ext>
              </a:extLst>
            </p:cNvPr>
            <p:cNvCxnSpPr>
              <a:cxnSpLocks/>
            </p:cNvCxnSpPr>
            <p:nvPr/>
          </p:nvCxnSpPr>
          <p:spPr>
            <a:xfrm>
              <a:off x="3076576" y="3330068"/>
              <a:ext cx="21445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2EBE6D3-493D-4A85-9568-7D6299A5804D}"/>
                </a:ext>
              </a:extLst>
            </p:cNvPr>
            <p:cNvCxnSpPr>
              <a:cxnSpLocks/>
            </p:cNvCxnSpPr>
            <p:nvPr/>
          </p:nvCxnSpPr>
          <p:spPr>
            <a:xfrm>
              <a:off x="3970020" y="3301850"/>
              <a:ext cx="22574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F4BC10B9-1ABE-4368-AAA5-F34C79DA655D}"/>
              </a:ext>
            </a:extLst>
          </p:cNvPr>
          <p:cNvSpPr txBox="1"/>
          <p:nvPr/>
        </p:nvSpPr>
        <p:spPr>
          <a:xfrm>
            <a:off x="258252" y="2025978"/>
            <a:ext cx="6114014" cy="400110"/>
          </a:xfrm>
          <a:prstGeom prst="rect">
            <a:avLst/>
          </a:prstGeom>
          <a:noFill/>
        </p:spPr>
        <p:txBody>
          <a:bodyPr wrap="square">
            <a:spAutoFit/>
          </a:bodyPr>
          <a:lstStyle/>
          <a:p>
            <a:pPr marL="457200" lvl="0" indent="-457200">
              <a:buFont typeface="+mj-lt"/>
              <a:buAutoNum type="arabicPeriod" startAt="2"/>
              <a:defRPr/>
            </a:pPr>
            <a:r>
              <a:rPr lang="en-US" sz="2000" dirty="0">
                <a:solidFill>
                  <a:prstClr val="black"/>
                </a:solidFill>
                <a:latin typeface="Calibri" panose="020F0502020204030204"/>
              </a:rPr>
              <a:t>It is a statistical model (i.e., ensemble averages). </a:t>
            </a:r>
          </a:p>
        </p:txBody>
      </p:sp>
      <p:sp>
        <p:nvSpPr>
          <p:cNvPr id="70" name="TextBox 69">
            <a:extLst>
              <a:ext uri="{FF2B5EF4-FFF2-40B4-BE49-F238E27FC236}">
                <a16:creationId xmlns:a16="http://schemas.microsoft.com/office/drawing/2014/main" id="{E3F9AB25-AB31-41AC-9132-311F88411797}"/>
              </a:ext>
            </a:extLst>
          </p:cNvPr>
          <p:cNvSpPr txBox="1"/>
          <p:nvPr/>
        </p:nvSpPr>
        <p:spPr>
          <a:xfrm>
            <a:off x="-19198" y="6321191"/>
            <a:ext cx="4361704" cy="338554"/>
          </a:xfrm>
          <a:prstGeom prst="rect">
            <a:avLst/>
          </a:prstGeom>
          <a:noFill/>
        </p:spPr>
        <p:txBody>
          <a:bodyPr wrap="square">
            <a:spAutoFit/>
          </a:bodyPr>
          <a:lstStyle/>
          <a:p>
            <a:r>
              <a:rPr lang="de-DE" sz="1600" dirty="0">
                <a:latin typeface="Times New Roman" panose="02020603050405020304" pitchFamily="18" charset="0"/>
                <a:cs typeface="Times New Roman" panose="02020603050405020304" pitchFamily="18" charset="0"/>
              </a:rPr>
              <a:t>Wu, F.O. </a:t>
            </a:r>
            <a:r>
              <a:rPr lang="de-DE" sz="1600" i="1" dirty="0">
                <a:latin typeface="Times New Roman" panose="02020603050405020304" pitchFamily="18" charset="0"/>
                <a:cs typeface="Times New Roman" panose="02020603050405020304" pitchFamily="18" charset="0"/>
              </a:rPr>
              <a:t>et al</a:t>
            </a:r>
            <a:r>
              <a:rPr lang="de-DE" sz="1600" dirty="0">
                <a:latin typeface="Times New Roman" panose="02020603050405020304" pitchFamily="18" charset="0"/>
                <a:cs typeface="Times New Roman" panose="02020603050405020304" pitchFamily="18" charset="0"/>
              </a:rPr>
              <a:t>. </a:t>
            </a:r>
            <a:r>
              <a:rPr lang="de-DE" sz="1600" i="1" dirty="0">
                <a:latin typeface="Times New Roman" panose="02020603050405020304" pitchFamily="18" charset="0"/>
                <a:cs typeface="Times New Roman" panose="02020603050405020304" pitchFamily="18" charset="0"/>
              </a:rPr>
              <a:t>Nat. Photonics </a:t>
            </a:r>
            <a:r>
              <a:rPr lang="de-DE" sz="1600" dirty="0">
                <a:latin typeface="Times New Roman" panose="02020603050405020304" pitchFamily="18" charset="0"/>
                <a:cs typeface="Times New Roman" panose="02020603050405020304" pitchFamily="18" charset="0"/>
              </a:rPr>
              <a:t>13, 776–782 (2019).</a:t>
            </a:r>
          </a:p>
        </p:txBody>
      </p:sp>
      <p:cxnSp>
        <p:nvCxnSpPr>
          <p:cNvPr id="38" name="Straight Arrow Connector 37">
            <a:extLst>
              <a:ext uri="{FF2B5EF4-FFF2-40B4-BE49-F238E27FC236}">
                <a16:creationId xmlns:a16="http://schemas.microsoft.com/office/drawing/2014/main" id="{37328E4D-D22F-43F3-8C6B-2D058732BDFC}"/>
              </a:ext>
            </a:extLst>
          </p:cNvPr>
          <p:cNvCxnSpPr/>
          <p:nvPr/>
        </p:nvCxnSpPr>
        <p:spPr>
          <a:xfrm>
            <a:off x="5999928" y="1457347"/>
            <a:ext cx="74467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9451E99-E71F-41A9-B113-0C9F12E03B11}"/>
              </a:ext>
            </a:extLst>
          </p:cNvPr>
          <p:cNvSpPr txBox="1"/>
          <p:nvPr/>
        </p:nvSpPr>
        <p:spPr>
          <a:xfrm>
            <a:off x="6941891" y="1060419"/>
            <a:ext cx="4688315" cy="707886"/>
          </a:xfrm>
          <a:prstGeom prst="rect">
            <a:avLst/>
          </a:prstGeom>
          <a:noFill/>
        </p:spPr>
        <p:txBody>
          <a:bodyPr wrap="square" rtlCol="0">
            <a:spAutoFit/>
          </a:bodyPr>
          <a:lstStyle/>
          <a:p>
            <a:r>
              <a:rPr lang="en-US" sz="2000" dirty="0">
                <a:solidFill>
                  <a:prstClr val="black"/>
                </a:solidFill>
                <a:latin typeface="Calibri" panose="020F0502020204030204"/>
              </a:rPr>
              <a:t>subcase of the Bose–Einstein distribution: the so-called Rayleigh–Jeans distribution.</a:t>
            </a:r>
            <a:endParaRPr lang="de-DE" sz="2000" dirty="0">
              <a:solidFill>
                <a:prstClr val="black"/>
              </a:solidFill>
              <a:latin typeface="Calibri" panose="020F0502020204030204"/>
            </a:endParaRPr>
          </a:p>
        </p:txBody>
      </p:sp>
    </p:spTree>
    <p:extLst>
      <p:ext uri="{BB962C8B-B14F-4D97-AF65-F5344CB8AC3E}">
        <p14:creationId xmlns:p14="http://schemas.microsoft.com/office/powerpoint/2010/main" val="5049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grpId="0" nodeType="clickEffect">
                                  <p:stCondLst>
                                    <p:cond delay="0"/>
                                  </p:stCondLst>
                                  <p:childTnLst>
                                    <p:animMotion origin="layout" path="M 3.95833E-6 -4.44444E-6 L 0.36692 -0.16041 " pathEditMode="fixed" rAng="0" ptsTypes="AA">
                                      <p:cBhvr>
                                        <p:cTn id="15" dur="2000" fill="hold"/>
                                        <p:tgtEl>
                                          <p:spTgt spid="17"/>
                                        </p:tgtEl>
                                        <p:attrNameLst>
                                          <p:attrName>ppt_x</p:attrName>
                                          <p:attrName>ppt_y</p:attrName>
                                        </p:attrNameLst>
                                      </p:cBhvr>
                                      <p:rCtr x="18346" y="-8032"/>
                                    </p:animMotion>
                                  </p:childTnLst>
                                </p:cTn>
                              </p:par>
                              <p:par>
                                <p:cTn id="16" presetID="42" presetClass="path" presetSubtype="0" accel="50000" decel="50000" fill="hold" grpId="0" nodeType="withEffect">
                                  <p:stCondLst>
                                    <p:cond delay="0"/>
                                  </p:stCondLst>
                                  <p:childTnLst>
                                    <p:animMotion origin="layout" path="M 1.04167E-6 7.40741E-7 L 0.35781 -0.13981 " pathEditMode="fixed" rAng="0" ptsTypes="AA">
                                      <p:cBhvr>
                                        <p:cTn id="17" dur="2000" fill="hold"/>
                                        <p:tgtEl>
                                          <p:spTgt spid="15"/>
                                        </p:tgtEl>
                                        <p:attrNameLst>
                                          <p:attrName>ppt_x</p:attrName>
                                          <p:attrName>ppt_y</p:attrName>
                                        </p:attrNameLst>
                                      </p:cBhvr>
                                      <p:rCtr x="17891" y="-6968"/>
                                    </p:animMotion>
                                  </p:childTnLst>
                                </p:cTn>
                              </p:par>
                              <p:par>
                                <p:cTn id="18" presetID="42" presetClass="path" presetSubtype="0" accel="50000" decel="50000" fill="hold" grpId="0" nodeType="withEffect">
                                  <p:stCondLst>
                                    <p:cond delay="0"/>
                                  </p:stCondLst>
                                  <p:childTnLst>
                                    <p:animMotion origin="layout" path="M -2.70833E-6 -2.96296E-6 L 0.36498 -0.14791 " pathEditMode="fixed" rAng="0" ptsTypes="AA">
                                      <p:cBhvr>
                                        <p:cTn id="19" dur="2000" fill="hold"/>
                                        <p:tgtEl>
                                          <p:spTgt spid="16"/>
                                        </p:tgtEl>
                                        <p:attrNameLst>
                                          <p:attrName>ppt_x</p:attrName>
                                          <p:attrName>ppt_y</p:attrName>
                                        </p:attrNameLst>
                                      </p:cBhvr>
                                      <p:rCtr x="18229" y="-7315"/>
                                    </p:animMotion>
                                  </p:childTnLst>
                                </p:cTn>
                              </p:par>
                              <p:par>
                                <p:cTn id="20" presetID="42" presetClass="path" presetSubtype="0" accel="50000" decel="50000" fill="hold" grpId="0" nodeType="withEffect">
                                  <p:stCondLst>
                                    <p:cond delay="0"/>
                                  </p:stCondLst>
                                  <p:childTnLst>
                                    <p:animMotion origin="layout" path="M 3.33333E-6 7.40741E-7 L 0.35352 -0.12569 " pathEditMode="fixed" rAng="0" ptsTypes="AA">
                                      <p:cBhvr>
                                        <p:cTn id="21" dur="2000" fill="hold"/>
                                        <p:tgtEl>
                                          <p:spTgt spid="14"/>
                                        </p:tgtEl>
                                        <p:attrNameLst>
                                          <p:attrName>ppt_x</p:attrName>
                                          <p:attrName>ppt_y</p:attrName>
                                        </p:attrNameLst>
                                      </p:cBhvr>
                                      <p:rCtr x="17604" y="-6204"/>
                                    </p:animMotion>
                                  </p:childTnLst>
                                </p:cTn>
                              </p:par>
                              <p:par>
                                <p:cTn id="22" presetID="42" presetClass="path" presetSubtype="0" accel="50000" decel="50000" fill="hold" grpId="0" nodeType="withEffect">
                                  <p:stCondLst>
                                    <p:cond delay="0"/>
                                  </p:stCondLst>
                                  <p:childTnLst>
                                    <p:animMotion origin="layout" path="M 3.75E-6 2.59259E-6 L 0.34258 -0.11574 " pathEditMode="fixed" rAng="0" ptsTypes="AA">
                                      <p:cBhvr>
                                        <p:cTn id="23" dur="2000" fill="hold"/>
                                        <p:tgtEl>
                                          <p:spTgt spid="18"/>
                                        </p:tgtEl>
                                        <p:attrNameLst>
                                          <p:attrName>ppt_x</p:attrName>
                                          <p:attrName>ppt_y</p:attrName>
                                        </p:attrNameLst>
                                      </p:cBhvr>
                                      <p:rCtr x="17044" y="-5741"/>
                                    </p:animMotion>
                                  </p:childTnLst>
                                </p:cTn>
                              </p:par>
                              <p:par>
                                <p:cTn id="24" presetID="42" presetClass="path" presetSubtype="0" accel="50000" decel="50000" fill="hold" grpId="0" nodeType="withEffect">
                                  <p:stCondLst>
                                    <p:cond delay="0"/>
                                  </p:stCondLst>
                                  <p:childTnLst>
                                    <p:animMotion origin="layout" path="M 4.79167E-6 -2.59259E-6 L 0.33464 -0.10695 " pathEditMode="fixed" rAng="0" ptsTypes="AA">
                                      <p:cBhvr>
                                        <p:cTn id="25" dur="2000" fill="hold"/>
                                        <p:tgtEl>
                                          <p:spTgt spid="19"/>
                                        </p:tgtEl>
                                        <p:attrNameLst>
                                          <p:attrName>ppt_x</p:attrName>
                                          <p:attrName>ppt_y</p:attrName>
                                        </p:attrNameLst>
                                      </p:cBhvr>
                                      <p:rCtr x="16680" y="-5394"/>
                                    </p:animMotion>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4">
                                            <p:txEl>
                                              <p:pRg st="0" end="0"/>
                                            </p:txEl>
                                          </p:spTgt>
                                        </p:tgtEl>
                                        <p:attrNameLst>
                                          <p:attrName>style.visibility</p:attrName>
                                        </p:attrNameLst>
                                      </p:cBhvr>
                                      <p:to>
                                        <p:strVal val="visible"/>
                                      </p:to>
                                    </p:set>
                                    <p:animEffect transition="in" filter="fade">
                                      <p:cBhvr>
                                        <p:cTn id="30" dur="500"/>
                                        <p:tgtEl>
                                          <p:spTgt spid="6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500"/>
                                        <p:tgtEl>
                                          <p:spTgt spid="6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ezgif.com-gif-to-mp4">
            <a:hlinkClick r:id="" action="ppaction://media"/>
            <a:extLst>
              <a:ext uri="{FF2B5EF4-FFF2-40B4-BE49-F238E27FC236}">
                <a16:creationId xmlns:a16="http://schemas.microsoft.com/office/drawing/2014/main" id="{FAAD29DB-1818-47E9-85F6-C5E99C35BAF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38467" y="2186110"/>
            <a:ext cx="4443267" cy="3434246"/>
          </a:xfrm>
          <a:prstGeom prst="rect">
            <a:avLst/>
          </a:prstGeom>
        </p:spPr>
      </p:pic>
      <p:sp>
        <p:nvSpPr>
          <p:cNvPr id="112" name="Rectangle 111">
            <a:extLst>
              <a:ext uri="{FF2B5EF4-FFF2-40B4-BE49-F238E27FC236}">
                <a16:creationId xmlns:a16="http://schemas.microsoft.com/office/drawing/2014/main" id="{BA3DA269-1553-4DEC-AAFC-D700004F60DF}"/>
              </a:ext>
            </a:extLst>
          </p:cNvPr>
          <p:cNvSpPr/>
          <p:nvPr/>
        </p:nvSpPr>
        <p:spPr>
          <a:xfrm>
            <a:off x="1906391" y="5471884"/>
            <a:ext cx="2626037" cy="424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2" name="Rectangle 131">
            <a:extLst>
              <a:ext uri="{FF2B5EF4-FFF2-40B4-BE49-F238E27FC236}">
                <a16:creationId xmlns:a16="http://schemas.microsoft.com/office/drawing/2014/main" id="{617B3AAF-8A66-4D89-872D-D058649B1FB8}"/>
              </a:ext>
            </a:extLst>
          </p:cNvPr>
          <p:cNvSpPr/>
          <p:nvPr/>
        </p:nvSpPr>
        <p:spPr>
          <a:xfrm>
            <a:off x="780917" y="2294895"/>
            <a:ext cx="4043182" cy="145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Rectangle 132">
            <a:extLst>
              <a:ext uri="{FF2B5EF4-FFF2-40B4-BE49-F238E27FC236}">
                <a16:creationId xmlns:a16="http://schemas.microsoft.com/office/drawing/2014/main" id="{6CF889F6-2BC7-489D-A205-433C4A8D58B6}"/>
              </a:ext>
            </a:extLst>
          </p:cNvPr>
          <p:cNvSpPr/>
          <p:nvPr/>
        </p:nvSpPr>
        <p:spPr>
          <a:xfrm>
            <a:off x="4647487" y="2388041"/>
            <a:ext cx="303983" cy="308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1" name="Rectangle 130">
            <a:extLst>
              <a:ext uri="{FF2B5EF4-FFF2-40B4-BE49-F238E27FC236}">
                <a16:creationId xmlns:a16="http://schemas.microsoft.com/office/drawing/2014/main" id="{95FE9807-6824-4067-B9E5-9A15C1068A99}"/>
              </a:ext>
            </a:extLst>
          </p:cNvPr>
          <p:cNvSpPr/>
          <p:nvPr/>
        </p:nvSpPr>
        <p:spPr>
          <a:xfrm>
            <a:off x="344799" y="2229929"/>
            <a:ext cx="539085" cy="34520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0" name="Rectangle 129">
            <a:extLst>
              <a:ext uri="{FF2B5EF4-FFF2-40B4-BE49-F238E27FC236}">
                <a16:creationId xmlns:a16="http://schemas.microsoft.com/office/drawing/2014/main" id="{C817C50E-9C3F-4A19-919F-8AE40563444A}"/>
              </a:ext>
            </a:extLst>
          </p:cNvPr>
          <p:cNvSpPr/>
          <p:nvPr/>
        </p:nvSpPr>
        <p:spPr>
          <a:xfrm>
            <a:off x="319476" y="5248688"/>
            <a:ext cx="2051853" cy="516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9" name="Rectangle 128">
            <a:extLst>
              <a:ext uri="{FF2B5EF4-FFF2-40B4-BE49-F238E27FC236}">
                <a16:creationId xmlns:a16="http://schemas.microsoft.com/office/drawing/2014/main" id="{85BE8948-A0BE-4093-861D-5132A5C73A96}"/>
              </a:ext>
            </a:extLst>
          </p:cNvPr>
          <p:cNvSpPr/>
          <p:nvPr/>
        </p:nvSpPr>
        <p:spPr>
          <a:xfrm>
            <a:off x="3773921" y="5353817"/>
            <a:ext cx="1222872" cy="424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tern mit 5 Zacken 44"/>
          <p:cNvSpPr/>
          <p:nvPr/>
        </p:nvSpPr>
        <p:spPr bwMode="auto">
          <a:xfrm>
            <a:off x="2210751" y="3857709"/>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5" name="Stern mit 5 Zacken 45"/>
          <p:cNvSpPr/>
          <p:nvPr/>
        </p:nvSpPr>
        <p:spPr bwMode="auto">
          <a:xfrm>
            <a:off x="2081616" y="3837969"/>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6" name="Stern mit 5 Zacken 46"/>
          <p:cNvSpPr/>
          <p:nvPr/>
        </p:nvSpPr>
        <p:spPr bwMode="auto">
          <a:xfrm>
            <a:off x="1926145" y="3907976"/>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7" name="Stern mit 5 Zacken 47"/>
          <p:cNvSpPr/>
          <p:nvPr/>
        </p:nvSpPr>
        <p:spPr bwMode="auto">
          <a:xfrm>
            <a:off x="1791231" y="389023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8" name="Stern mit 5 Zacken 48"/>
          <p:cNvSpPr/>
          <p:nvPr/>
        </p:nvSpPr>
        <p:spPr bwMode="auto">
          <a:xfrm>
            <a:off x="1667034" y="3931969"/>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9" name="Stern mit 5 Zacken 49"/>
          <p:cNvSpPr/>
          <p:nvPr/>
        </p:nvSpPr>
        <p:spPr bwMode="auto">
          <a:xfrm>
            <a:off x="1563762" y="380596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0" name="Stern mit 5 Zacken 50"/>
          <p:cNvSpPr/>
          <p:nvPr/>
        </p:nvSpPr>
        <p:spPr bwMode="auto">
          <a:xfrm>
            <a:off x="1458374" y="3850949"/>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1" name="Stern mit 5 Zacken 51"/>
          <p:cNvSpPr/>
          <p:nvPr/>
        </p:nvSpPr>
        <p:spPr bwMode="auto">
          <a:xfrm>
            <a:off x="1399241" y="383320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2" name="Stern mit 5 Zacken 52"/>
          <p:cNvSpPr/>
          <p:nvPr/>
        </p:nvSpPr>
        <p:spPr bwMode="auto">
          <a:xfrm>
            <a:off x="1351505" y="377957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3" name="Stern mit 5 Zacken 53"/>
          <p:cNvSpPr/>
          <p:nvPr/>
        </p:nvSpPr>
        <p:spPr bwMode="auto">
          <a:xfrm>
            <a:off x="1307995" y="383660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4" name="Stern mit 5 Zacken 54"/>
          <p:cNvSpPr/>
          <p:nvPr/>
        </p:nvSpPr>
        <p:spPr bwMode="auto">
          <a:xfrm>
            <a:off x="3642189" y="5360363"/>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5" name="Stern mit 5 Zacken 55"/>
          <p:cNvSpPr/>
          <p:nvPr/>
        </p:nvSpPr>
        <p:spPr bwMode="auto">
          <a:xfrm>
            <a:off x="3544770" y="5360363"/>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6" name="Stern mit 5 Zacken 56"/>
          <p:cNvSpPr/>
          <p:nvPr/>
        </p:nvSpPr>
        <p:spPr bwMode="auto">
          <a:xfrm>
            <a:off x="3436144" y="535446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7" name="Stern mit 5 Zacken 57"/>
          <p:cNvSpPr/>
          <p:nvPr/>
        </p:nvSpPr>
        <p:spPr bwMode="auto">
          <a:xfrm>
            <a:off x="3310355" y="536906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8" name="Stern mit 5 Zacken 58"/>
          <p:cNvSpPr/>
          <p:nvPr/>
        </p:nvSpPr>
        <p:spPr bwMode="auto">
          <a:xfrm>
            <a:off x="3171274" y="535381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9" name="Stern mit 5 Zacken 59"/>
          <p:cNvSpPr/>
          <p:nvPr/>
        </p:nvSpPr>
        <p:spPr bwMode="auto">
          <a:xfrm>
            <a:off x="3035733" y="5357280"/>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30" name="Stern mit 5 Zacken 60"/>
          <p:cNvSpPr/>
          <p:nvPr/>
        </p:nvSpPr>
        <p:spPr bwMode="auto">
          <a:xfrm>
            <a:off x="2891740" y="5354485"/>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31" name="Stern mit 5 Zacken 61"/>
          <p:cNvSpPr/>
          <p:nvPr/>
        </p:nvSpPr>
        <p:spPr bwMode="auto">
          <a:xfrm>
            <a:off x="2696401" y="536524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32" name="Stern mit 5 Zacken 62"/>
          <p:cNvSpPr/>
          <p:nvPr/>
        </p:nvSpPr>
        <p:spPr bwMode="auto">
          <a:xfrm>
            <a:off x="2527138" y="5318343"/>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33" name="Stern mit 5 Zacken 63"/>
          <p:cNvSpPr/>
          <p:nvPr/>
        </p:nvSpPr>
        <p:spPr bwMode="auto">
          <a:xfrm>
            <a:off x="2382736" y="5331516"/>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63" name="Estrela de 5 pontas 62"/>
          <p:cNvSpPr/>
          <p:nvPr/>
        </p:nvSpPr>
        <p:spPr bwMode="ltGray">
          <a:xfrm>
            <a:off x="1354275" y="1795019"/>
            <a:ext cx="276998" cy="276998"/>
          </a:xfrm>
          <a:prstGeom prst="star5">
            <a:avLst/>
          </a:prstGeom>
          <a:solidFill>
            <a:srgbClr val="002350">
              <a:lumMod val="75000"/>
              <a:lumOff val="25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64" name="CaixaDeTexto 63"/>
          <p:cNvSpPr txBox="1"/>
          <p:nvPr/>
        </p:nvSpPr>
        <p:spPr>
          <a:xfrm>
            <a:off x="1627020" y="1773811"/>
            <a:ext cx="739305"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Input</a:t>
            </a:r>
          </a:p>
        </p:txBody>
      </p:sp>
      <mc:AlternateContent xmlns:mc="http://schemas.openxmlformats.org/markup-compatibility/2006" xmlns:a14="http://schemas.microsoft.com/office/drawing/2010/main">
        <mc:Choice Requires="a14">
          <p:sp>
            <p:nvSpPr>
              <p:cNvPr id="76" name="CaixaDeTexto 75"/>
              <p:cNvSpPr txBox="1"/>
              <p:nvPr/>
            </p:nvSpPr>
            <p:spPr>
              <a:xfrm>
                <a:off x="2382264" y="3580046"/>
                <a:ext cx="604140" cy="3802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002350">
                                  <a:lumMod val="75000"/>
                                  <a:lumOff val="25000"/>
                                </a:srgbClr>
                              </a:solidFill>
                              <a:latin typeface="Cambria Math" panose="02040503050406030204" pitchFamily="18" charset="0"/>
                            </a:rPr>
                          </m:ctrlPr>
                        </m:sSupPr>
                        <m:e>
                          <m:d>
                            <m:dPr>
                              <m:begChr m:val="|"/>
                              <m:endChr m:val="|"/>
                              <m:ctrlPr>
                                <a:rPr lang="en-US" i="1">
                                  <a:solidFill>
                                    <a:srgbClr val="002350">
                                      <a:lumMod val="75000"/>
                                      <a:lumOff val="25000"/>
                                    </a:srgbClr>
                                  </a:solidFill>
                                  <a:latin typeface="Cambria Math" panose="02040503050406030204" pitchFamily="18" charset="0"/>
                                </a:rPr>
                              </m:ctrlPr>
                            </m:dPr>
                            <m:e>
                              <m:sSubSup>
                                <m:sSubSupPr>
                                  <m:ctrlPr>
                                    <a:rPr lang="en-US" i="1">
                                      <a:solidFill>
                                        <a:srgbClr val="002350">
                                          <a:lumMod val="75000"/>
                                          <a:lumOff val="25000"/>
                                        </a:srgbClr>
                                      </a:solidFill>
                                      <a:latin typeface="Cambria Math" panose="02040503050406030204" pitchFamily="18" charset="0"/>
                                    </a:rPr>
                                  </m:ctrlPr>
                                </m:sSubSupPr>
                                <m:e>
                                  <m:r>
                                    <a:rPr lang="en-US" i="1">
                                      <a:solidFill>
                                        <a:srgbClr val="002350">
                                          <a:lumMod val="75000"/>
                                          <a:lumOff val="25000"/>
                                        </a:srgbClr>
                                      </a:solidFill>
                                      <a:latin typeface="Cambria Math" panose="02040503050406030204" pitchFamily="18" charset="0"/>
                                    </a:rPr>
                                    <m:t>𝑐</m:t>
                                  </m:r>
                                </m:e>
                                <m:sub>
                                  <m:r>
                                    <a:rPr lang="en-US" i="1" smtClean="0">
                                      <a:solidFill>
                                        <a:srgbClr val="002350">
                                          <a:lumMod val="75000"/>
                                          <a:lumOff val="25000"/>
                                        </a:srgbClr>
                                      </a:solidFill>
                                      <a:latin typeface="Cambria Math" panose="02040503050406030204" pitchFamily="18" charset="0"/>
                                    </a:rPr>
                                    <m:t>𝑘</m:t>
                                  </m:r>
                                </m:sub>
                                <m:sup>
                                  <m:r>
                                    <a:rPr lang="en-US" i="1">
                                      <a:solidFill>
                                        <a:srgbClr val="002350">
                                          <a:lumMod val="75000"/>
                                          <a:lumOff val="25000"/>
                                        </a:srgbClr>
                                      </a:solidFill>
                                      <a:latin typeface="Cambria Math" panose="02040503050406030204" pitchFamily="18" charset="0"/>
                                    </a:rPr>
                                    <m:t>𝑖𝑛</m:t>
                                  </m:r>
                                </m:sup>
                              </m:sSubSup>
                            </m:e>
                          </m:d>
                        </m:e>
                        <m:sup>
                          <m:r>
                            <a:rPr lang="en-US" i="1" smtClean="0">
                              <a:solidFill>
                                <a:srgbClr val="002350">
                                  <a:lumMod val="75000"/>
                                  <a:lumOff val="25000"/>
                                </a:srgbClr>
                              </a:solidFill>
                              <a:latin typeface="Cambria Math" panose="02040503050406030204" pitchFamily="18" charset="0"/>
                            </a:rPr>
                            <m:t>2</m:t>
                          </m:r>
                        </m:sup>
                      </m:sSup>
                    </m:oMath>
                  </m:oMathPara>
                </a14:m>
                <a:endParaRPr lang="en-US" dirty="0">
                  <a:solidFill>
                    <a:srgbClr val="002350">
                      <a:lumMod val="75000"/>
                      <a:lumOff val="25000"/>
                    </a:srgbClr>
                  </a:solidFill>
                  <a:latin typeface="Calibri" panose="020F0502020204030204" pitchFamily="34" charset="0"/>
                  <a:cs typeface="Calibri" panose="020F0502020204030204" pitchFamily="34" charset="0"/>
                </a:endParaRPr>
              </a:p>
            </p:txBody>
          </p:sp>
        </mc:Choice>
        <mc:Fallback xmlns="">
          <p:sp>
            <p:nvSpPr>
              <p:cNvPr id="76" name="CaixaDeTexto 75"/>
              <p:cNvSpPr txBox="1">
                <a:spLocks noRot="1" noChangeAspect="1" noMove="1" noResize="1" noEditPoints="1" noAdjustHandles="1" noChangeArrowheads="1" noChangeShapeType="1" noTextEdit="1"/>
              </p:cNvSpPr>
              <p:nvPr/>
            </p:nvSpPr>
            <p:spPr>
              <a:xfrm>
                <a:off x="2382264" y="3580046"/>
                <a:ext cx="604140" cy="380232"/>
              </a:xfrm>
              <a:prstGeom prst="rect">
                <a:avLst/>
              </a:prstGeom>
              <a:blipFill>
                <a:blip r:embed="rId6"/>
                <a:stretch>
                  <a:fillRect t="-1587" r="-4040" b="-6349"/>
                </a:stretch>
              </a:blipFill>
            </p:spPr>
            <p:txBody>
              <a:bodyPr/>
              <a:lstStyle/>
              <a:p>
                <a:r>
                  <a:rPr lang="de-DE">
                    <a:noFill/>
                  </a:rPr>
                  <a:t> </a:t>
                </a:r>
              </a:p>
            </p:txBody>
          </p:sp>
        </mc:Fallback>
      </mc:AlternateContent>
      <p:sp>
        <p:nvSpPr>
          <p:cNvPr id="2" name="Título 1"/>
          <p:cNvSpPr>
            <a:spLocks noGrp="1"/>
          </p:cNvSpPr>
          <p:nvPr>
            <p:ph type="title"/>
          </p:nvPr>
        </p:nvSpPr>
        <p:spPr/>
        <p:txBody>
          <a:bodyPr/>
          <a:lstStyle/>
          <a:p>
            <a:r>
              <a:rPr lang="en-US" dirty="0"/>
              <a:t>Multimodal states in thermal equilibrium</a:t>
            </a:r>
          </a:p>
        </p:txBody>
      </p:sp>
      <p:grpSp>
        <p:nvGrpSpPr>
          <p:cNvPr id="4" name="Grupo 3"/>
          <p:cNvGrpSpPr/>
          <p:nvPr/>
        </p:nvGrpSpPr>
        <p:grpSpPr>
          <a:xfrm>
            <a:off x="10079233" y="1062595"/>
            <a:ext cx="1924858" cy="4679551"/>
            <a:chOff x="9084492" y="1595120"/>
            <a:chExt cx="1924858" cy="4679551"/>
          </a:xfrm>
        </p:grpSpPr>
        <p:pic>
          <p:nvPicPr>
            <p:cNvPr id="5" name="Bild 5" descr="Unbenannt.png"/>
            <p:cNvPicPr>
              <a:picLocks noChangeAspect="1"/>
            </p:cNvPicPr>
            <p:nvPr/>
          </p:nvPicPr>
          <p:blipFill rotWithShape="1">
            <a:blip r:embed="rId7">
              <a:extLst>
                <a:ext uri="{28A0092B-C50C-407E-A947-70E740481C1C}">
                  <a14:useLocalDpi xmlns:a14="http://schemas.microsoft.com/office/drawing/2010/main" val="0"/>
                </a:ext>
              </a:extLst>
            </a:blip>
            <a:srcRect l="82382" t="11482" r="3953" b="20894"/>
            <a:stretch/>
          </p:blipFill>
          <p:spPr>
            <a:xfrm>
              <a:off x="9084492" y="1595120"/>
              <a:ext cx="1924858" cy="4679551"/>
            </a:xfrm>
            <a:prstGeom prst="rect">
              <a:avLst/>
            </a:prstGeom>
          </p:spPr>
        </p:pic>
        <p:sp>
          <p:nvSpPr>
            <p:cNvPr id="6" name="Retângulo 5"/>
            <p:cNvSpPr/>
            <p:nvPr/>
          </p:nvSpPr>
          <p:spPr bwMode="ltGray">
            <a:xfrm>
              <a:off x="9132611" y="5820270"/>
              <a:ext cx="1796373" cy="428253"/>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mn-lt"/>
                <a:ea typeface="+mn-ea"/>
                <a:cs typeface="+mn-cs"/>
              </a:endParaRPr>
            </a:p>
          </p:txBody>
        </p:sp>
      </p:grpSp>
      <p:sp>
        <p:nvSpPr>
          <p:cNvPr id="9" name="Textfeld 40"/>
          <p:cNvSpPr txBox="1"/>
          <p:nvPr/>
        </p:nvSpPr>
        <p:spPr>
          <a:xfrm>
            <a:off x="4488320" y="5414307"/>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0.9</a:t>
            </a:r>
          </a:p>
        </p:txBody>
      </p:sp>
      <p:sp>
        <p:nvSpPr>
          <p:cNvPr id="10" name="Textfeld 39"/>
          <p:cNvSpPr txBox="1"/>
          <p:nvPr/>
        </p:nvSpPr>
        <p:spPr>
          <a:xfrm>
            <a:off x="506273" y="5416325"/>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0.5</a:t>
            </a:r>
          </a:p>
        </p:txBody>
      </p:sp>
      <p:sp>
        <p:nvSpPr>
          <p:cNvPr id="11" name="Textfeld 13"/>
          <p:cNvSpPr txBox="1"/>
          <p:nvPr/>
        </p:nvSpPr>
        <p:spPr>
          <a:xfrm>
            <a:off x="274976" y="5195061"/>
            <a:ext cx="314510"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a:t>
            </a:r>
          </a:p>
        </p:txBody>
      </p:sp>
      <p:sp>
        <p:nvSpPr>
          <p:cNvPr id="12" name="Textfeld 18"/>
          <p:cNvSpPr txBox="1"/>
          <p:nvPr/>
        </p:nvSpPr>
        <p:spPr>
          <a:xfrm>
            <a:off x="283435" y="3657654"/>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0.1</a:t>
            </a:r>
          </a:p>
        </p:txBody>
      </p:sp>
      <p:sp>
        <p:nvSpPr>
          <p:cNvPr id="13" name="Textfeld 19"/>
          <p:cNvSpPr txBox="1"/>
          <p:nvPr/>
        </p:nvSpPr>
        <p:spPr>
          <a:xfrm>
            <a:off x="256836" y="2197072"/>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0.2</a:t>
            </a:r>
          </a:p>
        </p:txBody>
      </p:sp>
      <p:sp>
        <p:nvSpPr>
          <p:cNvPr id="58" name="Textfeld 41"/>
          <p:cNvSpPr txBox="1"/>
          <p:nvPr/>
        </p:nvSpPr>
        <p:spPr>
          <a:xfrm>
            <a:off x="2401306" y="5475321"/>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0.7</a:t>
            </a:r>
          </a:p>
        </p:txBody>
      </p:sp>
      <mc:AlternateContent xmlns:mc="http://schemas.openxmlformats.org/markup-compatibility/2006" xmlns:a14="http://schemas.microsoft.com/office/drawing/2010/main">
        <mc:Choice Requires="a14">
          <p:sp>
            <p:nvSpPr>
              <p:cNvPr id="65" name="CaixaDeTexto 64"/>
              <p:cNvSpPr txBox="1"/>
              <p:nvPr/>
            </p:nvSpPr>
            <p:spPr>
              <a:xfrm>
                <a:off x="1539786" y="5731075"/>
                <a:ext cx="2241576" cy="461665"/>
              </a:xfrm>
              <a:prstGeom prst="rect">
                <a:avLst/>
              </a:prstGeom>
              <a:noFill/>
            </p:spPr>
            <p:txBody>
              <a:bodyPr wrap="none" rtlCol="0">
                <a:spAutoFit/>
              </a:bodyPr>
              <a:lstStyle/>
              <a:p>
                <a:r>
                  <a:rPr lang="en-US" sz="2400" dirty="0">
                    <a:solidFill>
                      <a:prstClr val="black"/>
                    </a:solidFill>
                    <a:ea typeface="Cambria Math" panose="02040503050406030204" pitchFamily="18" charset="0"/>
                  </a:rPr>
                  <a:t>Eigenvalues </a:t>
                </a:r>
                <a14:m>
                  <m:oMath xmlns:m="http://schemas.openxmlformats.org/officeDocument/2006/math">
                    <m:r>
                      <a:rPr lang="en-US" sz="2400" i="1" smtClean="0">
                        <a:solidFill>
                          <a:prstClr val="black"/>
                        </a:solidFill>
                        <a:latin typeface="Cambria Math" panose="02040503050406030204" pitchFamily="18" charset="0"/>
                        <a:ea typeface="Cambria Math" panose="02040503050406030204" pitchFamily="18" charset="0"/>
                      </a:rPr>
                      <m:t>𝜃</m:t>
                    </m:r>
                    <m:r>
                      <a:rPr lang="en-US" sz="2400" i="1" smtClean="0">
                        <a:solidFill>
                          <a:prstClr val="black"/>
                        </a:solidFill>
                        <a:latin typeface="Cambria Math" panose="02040503050406030204" pitchFamily="18" charset="0"/>
                        <a:ea typeface="Cambria Math" panose="02040503050406030204" pitchFamily="18" charset="0"/>
                      </a:rPr>
                      <m:t>/</m:t>
                    </m:r>
                    <m:r>
                      <a:rPr lang="en-US" sz="2400" i="1" smtClean="0">
                        <a:solidFill>
                          <a:prstClr val="black"/>
                        </a:solidFill>
                        <a:latin typeface="Cambria Math" panose="02040503050406030204" pitchFamily="18" charset="0"/>
                        <a:ea typeface="Cambria Math" panose="02040503050406030204" pitchFamily="18" charset="0"/>
                      </a:rPr>
                      <m:t>𝜋</m:t>
                    </m:r>
                  </m:oMath>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65" name="CaixaDeTexto 64"/>
              <p:cNvSpPr txBox="1">
                <a:spLocks noRot="1" noChangeAspect="1" noMove="1" noResize="1" noEditPoints="1" noAdjustHandles="1" noChangeArrowheads="1" noChangeShapeType="1" noTextEdit="1"/>
              </p:cNvSpPr>
              <p:nvPr/>
            </p:nvSpPr>
            <p:spPr>
              <a:xfrm>
                <a:off x="1539786" y="5731075"/>
                <a:ext cx="2241576" cy="461665"/>
              </a:xfrm>
              <a:prstGeom prst="rect">
                <a:avLst/>
              </a:prstGeom>
              <a:blipFill>
                <a:blip r:embed="rId8"/>
                <a:stretch>
                  <a:fillRect l="-4360" t="-10526" b="-28947"/>
                </a:stretch>
              </a:blipFill>
            </p:spPr>
            <p:txBody>
              <a:bodyPr/>
              <a:lstStyle/>
              <a:p>
                <a:r>
                  <a:rPr lang="de-DE">
                    <a:noFill/>
                  </a:rPr>
                  <a:t> </a:t>
                </a:r>
              </a:p>
            </p:txBody>
          </p:sp>
        </mc:Fallback>
      </mc:AlternateContent>
      <p:grpSp>
        <p:nvGrpSpPr>
          <p:cNvPr id="114" name="Grupo 113"/>
          <p:cNvGrpSpPr/>
          <p:nvPr/>
        </p:nvGrpSpPr>
        <p:grpSpPr>
          <a:xfrm>
            <a:off x="2657202" y="4374722"/>
            <a:ext cx="3023473" cy="627094"/>
            <a:chOff x="2584731" y="4466639"/>
            <a:chExt cx="3023473" cy="627094"/>
          </a:xfrm>
        </p:grpSpPr>
        <p:sp>
          <p:nvSpPr>
            <p:cNvPr id="66" name="Retângulo 65"/>
            <p:cNvSpPr/>
            <p:nvPr/>
          </p:nvSpPr>
          <p:spPr>
            <a:xfrm>
              <a:off x="3548025" y="4466639"/>
              <a:ext cx="2060179" cy="402546"/>
            </a:xfrm>
            <a:prstGeom prst="rect">
              <a:avLst/>
            </a:prstGeom>
            <a:ln w="28575">
              <a:solidFill>
                <a:srgbClr val="FF0000"/>
              </a:solidFill>
            </a:ln>
          </p:spPr>
          <p:txBody>
            <a:bodyPr wrap="none">
              <a:spAutoFit/>
            </a:bodyPr>
            <a:lstStyle/>
            <a:p>
              <a:pPr>
                <a:lnSpc>
                  <a:spcPct val="120000"/>
                </a:lnSpc>
              </a:pPr>
              <a:r>
                <a:rPr lang="de-DE" b="1" dirty="0">
                  <a:solidFill>
                    <a:prstClr val="black"/>
                  </a:solidFill>
                  <a:latin typeface="Calibri" panose="020F0502020204030204" pitchFamily="34" charset="0"/>
                  <a:cs typeface="Calibri" panose="020F0502020204030204" pitchFamily="34" charset="0"/>
                </a:rPr>
                <a:t>System thermalized</a:t>
              </a:r>
            </a:p>
          </p:txBody>
        </p:sp>
        <p:cxnSp>
          <p:nvCxnSpPr>
            <p:cNvPr id="67" name="Conector de seta reta 66"/>
            <p:cNvCxnSpPr>
              <a:cxnSpLocks/>
              <a:endCxn id="66" idx="1"/>
            </p:cNvCxnSpPr>
            <p:nvPr/>
          </p:nvCxnSpPr>
          <p:spPr>
            <a:xfrm flipV="1">
              <a:off x="2584731" y="4667912"/>
              <a:ext cx="963294" cy="425821"/>
            </a:xfrm>
            <a:prstGeom prst="straightConnector1">
              <a:avLst/>
            </a:prstGeom>
            <a:noFill/>
            <a:ln w="19050" cap="rnd" cmpd="sng" algn="ctr">
              <a:solidFill>
                <a:sysClr val="windowText" lastClr="000000"/>
              </a:solidFill>
              <a:prstDash val="solid"/>
              <a:tailEnd type="triangle"/>
            </a:ln>
            <a:effectLst/>
          </p:spPr>
        </p:cxnSp>
      </p:grpSp>
      <p:sp>
        <p:nvSpPr>
          <p:cNvPr id="77" name="Textfeld 15"/>
          <p:cNvSpPr txBox="1"/>
          <p:nvPr/>
        </p:nvSpPr>
        <p:spPr>
          <a:xfrm>
            <a:off x="3329458" y="2413850"/>
            <a:ext cx="1414170" cy="400110"/>
          </a:xfrm>
          <a:prstGeom prst="rect">
            <a:avLst/>
          </a:prstGeom>
          <a:noFill/>
        </p:spPr>
        <p:txBody>
          <a:bodyPr wrap="none" rtlCol="0">
            <a:spAutoFit/>
          </a:bodyPr>
          <a:lstStyle/>
          <a:p>
            <a:pPr eaLnBrk="0" fontAlgn="base" hangingPunct="0">
              <a:spcBef>
                <a:spcPct val="0"/>
              </a:spcBef>
              <a:spcAft>
                <a:spcPct val="0"/>
              </a:spcAft>
              <a:defRPr/>
            </a:pPr>
            <a:r>
              <a:rPr lang="de-DE" sz="2000" b="1" kern="0" dirty="0">
                <a:solidFill>
                  <a:srgbClr val="000000"/>
                </a:solidFill>
                <a:latin typeface="Calibri" panose="020F0502020204030204" pitchFamily="34" charset="0"/>
                <a:cs typeface="Calibri" panose="020F0502020204030204" pitchFamily="34" charset="0"/>
              </a:rPr>
              <a:t>Experiment</a:t>
            </a:r>
          </a:p>
        </p:txBody>
      </p:sp>
      <p:cxnSp>
        <p:nvCxnSpPr>
          <p:cNvPr id="78" name="Conector de seta reta 77"/>
          <p:cNvCxnSpPr/>
          <p:nvPr/>
        </p:nvCxnSpPr>
        <p:spPr>
          <a:xfrm flipV="1">
            <a:off x="722468" y="2359364"/>
            <a:ext cx="0" cy="3115957"/>
          </a:xfrm>
          <a:prstGeom prst="straightConnector1">
            <a:avLst/>
          </a:prstGeom>
          <a:noFill/>
          <a:ln w="38100" cap="rnd" cmpd="sng" algn="ctr">
            <a:solidFill>
              <a:schemeClr val="tx1"/>
            </a:solidFill>
            <a:prstDash val="solid"/>
            <a:tailEnd type="triangle"/>
          </a:ln>
          <a:effectLst/>
        </p:spPr>
      </p:cxnSp>
      <p:cxnSp>
        <p:nvCxnSpPr>
          <p:cNvPr id="79" name="Conector de seta reta 78"/>
          <p:cNvCxnSpPr/>
          <p:nvPr/>
        </p:nvCxnSpPr>
        <p:spPr>
          <a:xfrm>
            <a:off x="705122" y="5458590"/>
            <a:ext cx="4147869" cy="0"/>
          </a:xfrm>
          <a:prstGeom prst="straightConnector1">
            <a:avLst/>
          </a:prstGeom>
          <a:noFill/>
          <a:ln w="38100" cap="rnd" cmpd="sng" algn="ctr">
            <a:solidFill>
              <a:schemeClr val="tx1"/>
            </a:solidFill>
            <a:prstDash val="solid"/>
            <a:tailEnd type="triangle"/>
          </a:ln>
          <a:effectLst/>
        </p:spPr>
      </p:cxnSp>
      <p:grpSp>
        <p:nvGrpSpPr>
          <p:cNvPr id="3" name="Group 2">
            <a:extLst>
              <a:ext uri="{FF2B5EF4-FFF2-40B4-BE49-F238E27FC236}">
                <a16:creationId xmlns:a16="http://schemas.microsoft.com/office/drawing/2014/main" id="{5EE6F7C6-664D-4119-BF38-48E0B46D0ADC}"/>
              </a:ext>
            </a:extLst>
          </p:cNvPr>
          <p:cNvGrpSpPr/>
          <p:nvPr/>
        </p:nvGrpSpPr>
        <p:grpSpPr>
          <a:xfrm>
            <a:off x="2916140" y="5165389"/>
            <a:ext cx="6321177" cy="1394100"/>
            <a:chOff x="2916140" y="5165389"/>
            <a:chExt cx="6321177" cy="1394100"/>
          </a:xfrm>
        </p:grpSpPr>
        <mc:AlternateContent xmlns:mc="http://schemas.openxmlformats.org/markup-compatibility/2006" xmlns:a14="http://schemas.microsoft.com/office/drawing/2010/main">
          <mc:Choice Requires="a14">
            <p:sp>
              <p:nvSpPr>
                <p:cNvPr id="69" name="CaixaDeTexto 68"/>
                <p:cNvSpPr txBox="1"/>
                <p:nvPr/>
              </p:nvSpPr>
              <p:spPr>
                <a:xfrm>
                  <a:off x="7505144" y="5187382"/>
                  <a:ext cx="1732173" cy="707886"/>
                </a:xfrm>
                <a:prstGeom prst="rect">
                  <a:avLst/>
                </a:prstGeom>
                <a:noFill/>
                <a:ln w="28575">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schemeClr val="accent4"/>
                            </a:solidFill>
                            <a:latin typeface="Cambria Math" panose="02040503050406030204" pitchFamily="18" charset="0"/>
                          </a:rPr>
                          <m:t>𝑇</m:t>
                        </m:r>
                        <m:r>
                          <a:rPr lang="en-US" sz="2000" i="1" dirty="0" smtClean="0">
                            <a:solidFill>
                              <a:schemeClr val="accent4"/>
                            </a:solidFill>
                            <a:latin typeface="Cambria Math" panose="02040503050406030204" pitchFamily="18" charset="0"/>
                          </a:rPr>
                          <m:t>=+0.0088</m:t>
                        </m:r>
                      </m:oMath>
                    </m:oMathPara>
                  </a14:m>
                  <a:endParaRPr lang="en-US" sz="2000" dirty="0">
                    <a:solidFill>
                      <a:schemeClr val="accent4"/>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𝜇</m:t>
                        </m:r>
                        <m:r>
                          <a:rPr lang="en-US" sz="2000" i="1" smtClean="0">
                            <a:solidFill>
                              <a:prstClr val="black"/>
                            </a:solidFill>
                            <a:latin typeface="Cambria Math" panose="02040503050406030204" pitchFamily="18" charset="0"/>
                            <a:ea typeface="Cambria Math" panose="02040503050406030204" pitchFamily="18" charset="0"/>
                          </a:rPr>
                          <m:t>=+2.55</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69" name="CaixaDeTexto 68"/>
                <p:cNvSpPr txBox="1">
                  <a:spLocks noRot="1" noChangeAspect="1" noMove="1" noResize="1" noEditPoints="1" noAdjustHandles="1" noChangeArrowheads="1" noChangeShapeType="1" noTextEdit="1"/>
                </p:cNvSpPr>
                <p:nvPr/>
              </p:nvSpPr>
              <p:spPr>
                <a:xfrm>
                  <a:off x="7505144" y="5187382"/>
                  <a:ext cx="1732173" cy="707886"/>
                </a:xfrm>
                <a:prstGeom prst="rect">
                  <a:avLst/>
                </a:prstGeom>
                <a:blipFill>
                  <a:blip r:embed="rId9"/>
                  <a:stretch>
                    <a:fillRect/>
                  </a:stretch>
                </a:blipFill>
                <a:ln w="28575">
                  <a:solidFill>
                    <a:srgbClr val="FF0000"/>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5" name="CaixaDeTexto 74"/>
                <p:cNvSpPr txBox="1"/>
                <p:nvPr/>
              </p:nvSpPr>
              <p:spPr>
                <a:xfrm>
                  <a:off x="5110597" y="5165389"/>
                  <a:ext cx="2294987" cy="75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prstClr val="black"/>
                                </a:solidFill>
                                <a:latin typeface="Cambria Math" panose="02040503050406030204" pitchFamily="18" charset="0"/>
                              </a:rPr>
                            </m:ctrlPr>
                          </m:sSupPr>
                          <m:e>
                            <m:d>
                              <m:dPr>
                                <m:begChr m:val="|"/>
                                <m:endChr m:val="|"/>
                                <m:ctrlPr>
                                  <a:rPr lang="en-US" sz="2400" i="1">
                                    <a:solidFill>
                                      <a:prstClr val="black"/>
                                    </a:solidFill>
                                    <a:latin typeface="Cambria Math" panose="02040503050406030204" pitchFamily="18" charset="0"/>
                                  </a:rPr>
                                </m:ctrlPr>
                              </m:dPr>
                              <m:e>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𝑐</m:t>
                                    </m:r>
                                  </m:e>
                                  <m:sub>
                                    <m:r>
                                      <a:rPr lang="en-US" sz="2400" i="1" smtClean="0">
                                        <a:solidFill>
                                          <a:prstClr val="black"/>
                                        </a:solidFill>
                                        <a:latin typeface="Cambria Math" panose="02040503050406030204" pitchFamily="18" charset="0"/>
                                      </a:rPr>
                                      <m:t>𝑘</m:t>
                                    </m:r>
                                  </m:sub>
                                  <m:sup>
                                    <m:r>
                                      <a:rPr lang="en-US" sz="2400" i="1" smtClean="0">
                                        <a:solidFill>
                                          <a:prstClr val="black"/>
                                        </a:solidFill>
                                        <a:latin typeface="Cambria Math" panose="02040503050406030204" pitchFamily="18" charset="0"/>
                                      </a:rPr>
                                      <m:t>𝑜𝑢𝑡</m:t>
                                    </m:r>
                                  </m:sup>
                                </m:sSubSup>
                              </m:e>
                            </m:d>
                          </m:e>
                          <m:sup>
                            <m:r>
                              <a:rPr lang="en-US" sz="2400" i="1" smtClean="0">
                                <a:solidFill>
                                  <a:prstClr val="black"/>
                                </a:solidFill>
                                <a:latin typeface="Cambria Math" panose="02040503050406030204" pitchFamily="18" charset="0"/>
                              </a:rPr>
                              <m:t>2</m:t>
                            </m:r>
                          </m:sup>
                        </m:sSup>
                        <m:r>
                          <a:rPr lang="en-US" sz="2400" i="1" smtClean="0">
                            <a:solidFill>
                              <a:prstClr val="black"/>
                            </a:solidFill>
                            <a:latin typeface="Cambria Math" panose="02040503050406030204" pitchFamily="18" charset="0"/>
                          </a:rPr>
                          <m:t>=</m:t>
                        </m:r>
                        <m:f>
                          <m:fPr>
                            <m:ctrlPr>
                              <a:rPr lang="en-US" sz="2400" i="1" smtClean="0">
                                <a:solidFill>
                                  <a:prstClr val="black"/>
                                </a:solidFill>
                                <a:latin typeface="Cambria Math" panose="02040503050406030204" pitchFamily="18" charset="0"/>
                              </a:rPr>
                            </m:ctrlPr>
                          </m:fPr>
                          <m:num>
                            <m:r>
                              <a:rPr lang="en-US" sz="2400" i="1" smtClean="0">
                                <a:solidFill>
                                  <a:prstClr val="black"/>
                                </a:solidFill>
                                <a:latin typeface="Cambria Math" panose="02040503050406030204" pitchFamily="18" charset="0"/>
                              </a:rPr>
                              <m:t>𝑇</m:t>
                            </m:r>
                          </m:num>
                          <m:den>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𝜃</m:t>
                                </m:r>
                              </m:e>
                              <m:sub>
                                <m:r>
                                  <a:rPr lang="en-US" sz="2400" i="1" smtClean="0">
                                    <a:solidFill>
                                      <a:prstClr val="black"/>
                                    </a:solidFill>
                                    <a:latin typeface="Cambria Math" panose="02040503050406030204" pitchFamily="18" charset="0"/>
                                    <a:ea typeface="Cambria Math" panose="02040503050406030204" pitchFamily="18" charset="0"/>
                                  </a:rPr>
                                  <m:t>𝑘</m:t>
                                </m:r>
                              </m:sub>
                            </m:sSub>
                            <m:r>
                              <a:rPr lang="en-US" sz="2400" i="1" smtClean="0">
                                <a:solidFill>
                                  <a:prstClr val="black"/>
                                </a:solidFill>
                                <a:latin typeface="Cambria Math" panose="02040503050406030204" pitchFamily="18" charset="0"/>
                              </a:rPr>
                              <m:t>−</m:t>
                            </m:r>
                            <m:r>
                              <a:rPr lang="en-US" sz="2400" i="1" smtClean="0">
                                <a:solidFill>
                                  <a:prstClr val="black"/>
                                </a:solidFill>
                                <a:latin typeface="Cambria Math" panose="02040503050406030204" pitchFamily="18" charset="0"/>
                                <a:ea typeface="Cambria Math" panose="02040503050406030204" pitchFamily="18" charset="0"/>
                              </a:rPr>
                              <m:t>𝜇</m:t>
                            </m:r>
                          </m:den>
                        </m:f>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75" name="CaixaDeTexto 74"/>
                <p:cNvSpPr txBox="1">
                  <a:spLocks noRot="1" noChangeAspect="1" noMove="1" noResize="1" noEditPoints="1" noAdjustHandles="1" noChangeArrowheads="1" noChangeShapeType="1" noTextEdit="1"/>
                </p:cNvSpPr>
                <p:nvPr/>
              </p:nvSpPr>
              <p:spPr>
                <a:xfrm>
                  <a:off x="5110597" y="5165389"/>
                  <a:ext cx="2294987" cy="751872"/>
                </a:xfrm>
                <a:prstGeom prst="rect">
                  <a:avLst/>
                </a:prstGeom>
                <a:blipFill>
                  <a:blip r:embed="rId10"/>
                  <a:stretch>
                    <a:fillRect/>
                  </a:stretch>
                </a:blipFill>
              </p:spPr>
              <p:txBody>
                <a:bodyPr/>
                <a:lstStyle/>
                <a:p>
                  <a:r>
                    <a:rPr lang="de-DE">
                      <a:noFill/>
                    </a:rPr>
                    <a:t> </a:t>
                  </a:r>
                </a:p>
              </p:txBody>
            </p:sp>
          </mc:Fallback>
        </mc:AlternateContent>
        <p:sp>
          <p:nvSpPr>
            <p:cNvPr id="117" name="Retângulo 116"/>
            <p:cNvSpPr/>
            <p:nvPr/>
          </p:nvSpPr>
          <p:spPr>
            <a:xfrm>
              <a:off x="2916140" y="6053517"/>
              <a:ext cx="5584542" cy="505972"/>
            </a:xfrm>
            <a:prstGeom prst="rect">
              <a:avLst/>
            </a:prstGeom>
          </p:spPr>
          <p:txBody>
            <a:bodyPr wrap="none">
              <a:spAutoFit/>
            </a:bodyPr>
            <a:lstStyle/>
            <a:p>
              <a:pPr>
                <a:lnSpc>
                  <a:spcPct val="120000"/>
                </a:lnSpc>
              </a:pPr>
              <a:r>
                <a:rPr lang="de-DE" sz="2400" dirty="0">
                  <a:solidFill>
                    <a:prstClr val="black"/>
                  </a:solidFill>
                  <a:latin typeface="Calibri" panose="020F0502020204030204" pitchFamily="34" charset="0"/>
                  <a:cs typeface="Calibri" panose="020F0502020204030204" pitchFamily="34" charset="0"/>
                </a:rPr>
                <a:t>Well fitted by a</a:t>
              </a:r>
              <a:r>
                <a:rPr lang="de-DE" sz="2400" b="1" dirty="0">
                  <a:solidFill>
                    <a:prstClr val="black"/>
                  </a:solidFill>
                  <a:latin typeface="Calibri" panose="020F0502020204030204" pitchFamily="34" charset="0"/>
                  <a:cs typeface="Calibri" panose="020F0502020204030204" pitchFamily="34" charset="0"/>
                </a:rPr>
                <a:t> Rayleigh-Jeans distribution</a:t>
              </a:r>
            </a:p>
          </p:txBody>
        </p:sp>
      </p:grpSp>
      <mc:AlternateContent xmlns:mc="http://schemas.openxmlformats.org/markup-compatibility/2006" xmlns:a14="http://schemas.microsoft.com/office/drawing/2010/main">
        <mc:Choice Requires="a14">
          <p:sp>
            <p:nvSpPr>
              <p:cNvPr id="118" name="Retângulo 117"/>
              <p:cNvSpPr/>
              <p:nvPr/>
            </p:nvSpPr>
            <p:spPr>
              <a:xfrm>
                <a:off x="325221" y="1880969"/>
                <a:ext cx="88017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prstClr val="black"/>
                              </a:solidFill>
                              <a:latin typeface="Cambria Math" panose="02040503050406030204" pitchFamily="18" charset="0"/>
                            </a:rPr>
                          </m:ctrlPr>
                        </m:sSupPr>
                        <m:e>
                          <m:d>
                            <m:dPr>
                              <m:begChr m:val="|"/>
                              <m:endChr m:val="|"/>
                              <m:ctrlPr>
                                <a:rPr lang="en-US" sz="2400" i="1">
                                  <a:solidFill>
                                    <a:prstClr val="black"/>
                                  </a:solidFill>
                                  <a:latin typeface="Cambria Math" panose="02040503050406030204" pitchFamily="18" charset="0"/>
                                </a:rPr>
                              </m:ctrlPr>
                            </m:dPr>
                            <m:e>
                              <m:sSub>
                                <m:sSubPr>
                                  <m:ctrlPr>
                                    <a:rPr lang="en-US" sz="240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𝑐</m:t>
                                  </m:r>
                                </m:e>
                                <m:sub>
                                  <m:r>
                                    <a:rPr lang="en-US" sz="2400" b="0" i="1" smtClean="0">
                                      <a:solidFill>
                                        <a:prstClr val="black"/>
                                      </a:solidFill>
                                      <a:latin typeface="Cambria Math" panose="02040503050406030204" pitchFamily="18" charset="0"/>
                                    </a:rPr>
                                    <m:t>𝑘</m:t>
                                  </m:r>
                                </m:sub>
                              </m:sSub>
                            </m:e>
                          </m:d>
                        </m:e>
                        <m:sup>
                          <m:r>
                            <a:rPr lang="en-US" sz="2400" i="1">
                              <a:solidFill>
                                <a:prstClr val="black"/>
                              </a:solidFill>
                              <a:latin typeface="Cambria Math" panose="02040503050406030204" pitchFamily="18" charset="0"/>
                            </a:rPr>
                            <m:t>2</m:t>
                          </m:r>
                        </m:sup>
                      </m:sSup>
                    </m:oMath>
                  </m:oMathPara>
                </a14:m>
                <a:endParaRPr lang="en-US" sz="2400" dirty="0">
                  <a:latin typeface="Calibri" panose="020F0502020204030204" pitchFamily="34" charset="0"/>
                  <a:cs typeface="Calibri" panose="020F0502020204030204" pitchFamily="34" charset="0"/>
                </a:endParaRPr>
              </a:p>
            </p:txBody>
          </p:sp>
        </mc:Choice>
        <mc:Fallback xmlns="">
          <p:sp>
            <p:nvSpPr>
              <p:cNvPr id="118" name="Retângulo 117"/>
              <p:cNvSpPr>
                <a:spLocks noRot="1" noChangeAspect="1" noMove="1" noResize="1" noEditPoints="1" noAdjustHandles="1" noChangeArrowheads="1" noChangeShapeType="1" noTextEdit="1"/>
              </p:cNvSpPr>
              <p:nvPr/>
            </p:nvSpPr>
            <p:spPr>
              <a:xfrm>
                <a:off x="325221" y="1880969"/>
                <a:ext cx="880177" cy="461665"/>
              </a:xfrm>
              <a:prstGeom prst="rect">
                <a:avLst/>
              </a:prstGeom>
              <a:blipFill>
                <a:blip r:embed="rId11"/>
                <a:stretch>
                  <a:fillRect b="-2667"/>
                </a:stretch>
              </a:blipFill>
            </p:spPr>
            <p:txBody>
              <a:bodyPr/>
              <a:lstStyle/>
              <a:p>
                <a:r>
                  <a:rPr lang="de-DE">
                    <a:noFill/>
                  </a:rPr>
                  <a:t> </a:t>
                </a:r>
              </a:p>
            </p:txBody>
          </p:sp>
        </mc:Fallback>
      </mc:AlternateContent>
      <p:grpSp>
        <p:nvGrpSpPr>
          <p:cNvPr id="73" name="Grupo 72"/>
          <p:cNvGrpSpPr/>
          <p:nvPr/>
        </p:nvGrpSpPr>
        <p:grpSpPr>
          <a:xfrm>
            <a:off x="3023457" y="1981484"/>
            <a:ext cx="5301616" cy="2572369"/>
            <a:chOff x="2755981" y="2028106"/>
            <a:chExt cx="5301616" cy="2572369"/>
          </a:xfrm>
        </p:grpSpPr>
        <p:cxnSp>
          <p:nvCxnSpPr>
            <p:cNvPr id="68" name="Conector de seta reta 67"/>
            <p:cNvCxnSpPr>
              <a:cxnSpLocks/>
              <a:stCxn id="111" idx="1"/>
              <a:endCxn id="76" idx="3"/>
            </p:cNvCxnSpPr>
            <p:nvPr/>
          </p:nvCxnSpPr>
          <p:spPr>
            <a:xfrm flipH="1">
              <a:off x="2755981" y="3139410"/>
              <a:ext cx="2160136" cy="824464"/>
            </a:xfrm>
            <a:prstGeom prst="straightConnector1">
              <a:avLst/>
            </a:prstGeom>
            <a:noFill/>
            <a:ln w="6350" cap="rnd" cmpd="sng" algn="ctr">
              <a:solidFill>
                <a:srgbClr val="002350">
                  <a:lumMod val="50000"/>
                  <a:lumOff val="50000"/>
                </a:srgbClr>
              </a:solidFill>
              <a:prstDash val="solid"/>
              <a:tailEnd type="triangle"/>
            </a:ln>
            <a:effectLst/>
          </p:spPr>
        </p:cxnSp>
        <p:grpSp>
          <p:nvGrpSpPr>
            <p:cNvPr id="110" name="Grupo 109"/>
            <p:cNvGrpSpPr/>
            <p:nvPr/>
          </p:nvGrpSpPr>
          <p:grpSpPr>
            <a:xfrm>
              <a:off x="4984517" y="2028106"/>
              <a:ext cx="3073080" cy="2572369"/>
              <a:chOff x="4820311" y="1160576"/>
              <a:chExt cx="3073080" cy="2572369"/>
            </a:xfrm>
          </p:grpSpPr>
          <p:sp>
            <p:nvSpPr>
              <p:cNvPr id="80" name="Rechteck 26"/>
              <p:cNvSpPr/>
              <p:nvPr/>
            </p:nvSpPr>
            <p:spPr bwMode="auto">
              <a:xfrm>
                <a:off x="5337680" y="1346701"/>
                <a:ext cx="2411318" cy="1812499"/>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1" name="Rechteck 24"/>
              <p:cNvSpPr/>
              <p:nvPr/>
            </p:nvSpPr>
            <p:spPr bwMode="auto">
              <a:xfrm>
                <a:off x="6366196" y="3365080"/>
                <a:ext cx="326905" cy="145083"/>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2" name="Rechteck 28"/>
              <p:cNvSpPr/>
              <p:nvPr/>
            </p:nvSpPr>
            <p:spPr bwMode="auto">
              <a:xfrm>
                <a:off x="6070131" y="2485057"/>
                <a:ext cx="1208931" cy="227401"/>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3" name="Freihandform 29"/>
              <p:cNvSpPr/>
              <p:nvPr/>
            </p:nvSpPr>
            <p:spPr bwMode="auto">
              <a:xfrm>
                <a:off x="6267508" y="2775835"/>
                <a:ext cx="684650" cy="208001"/>
              </a:xfrm>
              <a:custGeom>
                <a:avLst/>
                <a:gdLst>
                  <a:gd name="connsiteX0" fmla="*/ 0 w 1057275"/>
                  <a:gd name="connsiteY0" fmla="*/ 123825 h 180975"/>
                  <a:gd name="connsiteX1" fmla="*/ 95250 w 1057275"/>
                  <a:gd name="connsiteY1" fmla="*/ 0 h 180975"/>
                  <a:gd name="connsiteX2" fmla="*/ 790575 w 1057275"/>
                  <a:gd name="connsiteY2" fmla="*/ 9525 h 180975"/>
                  <a:gd name="connsiteX3" fmla="*/ 1057275 w 1057275"/>
                  <a:gd name="connsiteY3" fmla="*/ 76200 h 180975"/>
                  <a:gd name="connsiteX4" fmla="*/ 1019175 w 1057275"/>
                  <a:gd name="connsiteY4" fmla="*/ 180975 h 180975"/>
                  <a:gd name="connsiteX5" fmla="*/ 0 w 1057275"/>
                  <a:gd name="connsiteY5" fmla="*/ 123825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275" h="180975">
                    <a:moveTo>
                      <a:pt x="0" y="123825"/>
                    </a:moveTo>
                    <a:lnTo>
                      <a:pt x="95250" y="0"/>
                    </a:lnTo>
                    <a:lnTo>
                      <a:pt x="790575" y="9525"/>
                    </a:lnTo>
                    <a:lnTo>
                      <a:pt x="1057275" y="76200"/>
                    </a:lnTo>
                    <a:lnTo>
                      <a:pt x="1019175" y="180975"/>
                    </a:lnTo>
                    <a:lnTo>
                      <a:pt x="0" y="123825"/>
                    </a:lnTo>
                    <a:close/>
                  </a:path>
                </a:pathLst>
              </a:cu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4" name="Freihandform 35"/>
              <p:cNvSpPr/>
              <p:nvPr/>
            </p:nvSpPr>
            <p:spPr>
              <a:xfrm flipV="1">
                <a:off x="5338462" y="2683126"/>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rgbClr val="FFFFFF">
                    <a:lumMod val="65000"/>
                  </a:srgbClr>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5" name="Rechteck 38"/>
              <p:cNvSpPr/>
              <p:nvPr/>
            </p:nvSpPr>
            <p:spPr bwMode="auto">
              <a:xfrm>
                <a:off x="5347442" y="1358056"/>
                <a:ext cx="2411227" cy="1819075"/>
              </a:xfrm>
              <a:prstGeom prst="rect">
                <a:avLst/>
              </a:prstGeom>
              <a:no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DE" sz="2000">
                  <a:solidFill>
                    <a:prstClr val="black"/>
                  </a:solidFill>
                  <a:latin typeface="Calibri" panose="020F0502020204030204" pitchFamily="34" charset="0"/>
                  <a:cs typeface="Calibri" panose="020F0502020204030204" pitchFamily="34" charset="0"/>
                </a:endParaRPr>
              </a:p>
            </p:txBody>
          </p:sp>
          <p:sp>
            <p:nvSpPr>
              <p:cNvPr id="86" name="Retângulo 85"/>
              <p:cNvSpPr/>
              <p:nvPr/>
            </p:nvSpPr>
            <p:spPr bwMode="ltGray">
              <a:xfrm>
                <a:off x="5025258" y="2081321"/>
                <a:ext cx="122324" cy="403736"/>
              </a:xfrm>
              <a:prstGeom prst="rect">
                <a:avLst/>
              </a:prstGeom>
              <a:solidFill>
                <a:srgbClr val="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7" name="CaixaDeTexto 86"/>
                  <p:cNvSpPr txBox="1"/>
                  <p:nvPr/>
                </p:nvSpPr>
                <p:spPr>
                  <a:xfrm>
                    <a:off x="6177315" y="3363613"/>
                    <a:ext cx="7447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𝑘</m:t>
                              </m:r>
                            </m:e>
                            <m:sub>
                              <m:r>
                                <a:rPr lang="en-US" i="1">
                                  <a:solidFill>
                                    <a:prstClr val="black"/>
                                  </a:solidFill>
                                  <a:latin typeface="Cambria Math" panose="02040503050406030204" pitchFamily="18" charset="0"/>
                                  <a:ea typeface="Cambria Math" panose="02040503050406030204" pitchFamily="18" charset="0"/>
                                </a:rPr>
                                <m:t>𝑥</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87" name="CaixaDeTexto 86"/>
                  <p:cNvSpPr txBox="1">
                    <a:spLocks noRot="1" noChangeAspect="1" noMove="1" noResize="1" noEditPoints="1" noAdjustHandles="1" noChangeArrowheads="1" noChangeShapeType="1" noTextEdit="1"/>
                  </p:cNvSpPr>
                  <p:nvPr/>
                </p:nvSpPr>
                <p:spPr>
                  <a:xfrm>
                    <a:off x="6177315" y="3363613"/>
                    <a:ext cx="744799" cy="369332"/>
                  </a:xfrm>
                  <a:prstGeom prst="rect">
                    <a:avLst/>
                  </a:prstGeom>
                  <a:blipFill>
                    <a:blip r:embed="rId12"/>
                    <a:stretch>
                      <a:fillRect b="-131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8" name="CaixaDeTexto 87"/>
                  <p:cNvSpPr txBox="1"/>
                  <p:nvPr/>
                </p:nvSpPr>
                <p:spPr>
                  <a:xfrm>
                    <a:off x="5751325" y="2071825"/>
                    <a:ext cx="168609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ea typeface="Cambria Math" panose="02040503050406030204" pitchFamily="18" charset="0"/>
                                </a:rPr>
                              </m:ctrlPr>
                            </m:sSubPr>
                            <m:e>
                              <m:r>
                                <a:rPr lang="en-US" i="1" smtClean="0">
                                  <a:solidFill>
                                    <a:prstClr val="black"/>
                                  </a:solidFill>
                                  <a:latin typeface="Cambria Math" panose="02040503050406030204" pitchFamily="18" charset="0"/>
                                  <a:ea typeface="Cambria Math" panose="02040503050406030204" pitchFamily="18" charset="0"/>
                                </a:rPr>
                                <m:t>𝜑</m:t>
                              </m:r>
                            </m:e>
                            <m:sub>
                              <m:r>
                                <a:rPr lang="en-US" i="1" smtClean="0">
                                  <a:solidFill>
                                    <a:prstClr val="black"/>
                                  </a:solidFill>
                                  <a:latin typeface="Cambria Math" panose="02040503050406030204" pitchFamily="18" charset="0"/>
                                  <a:ea typeface="Cambria Math" panose="02040503050406030204" pitchFamily="18" charset="0"/>
                                </a:rPr>
                                <m:t>0</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r>
                            <a:rPr lang="en-US" i="1" smtClean="0">
                              <a:solidFill>
                                <a:prstClr val="black"/>
                              </a:solidFill>
                              <a:latin typeface="Cambria Math" panose="02040503050406030204" pitchFamily="18" charset="0"/>
                              <a:ea typeface="Cambria Math" panose="02040503050406030204" pitchFamily="18" charset="0"/>
                            </a:rPr>
                            <m:t>/4</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88" name="CaixaDeTexto 87"/>
                  <p:cNvSpPr txBox="1">
                    <a:spLocks noRot="1" noChangeAspect="1" noMove="1" noResize="1" noEditPoints="1" noAdjustHandles="1" noChangeArrowheads="1" noChangeShapeType="1" noTextEdit="1"/>
                  </p:cNvSpPr>
                  <p:nvPr/>
                </p:nvSpPr>
                <p:spPr>
                  <a:xfrm>
                    <a:off x="5751325" y="2071825"/>
                    <a:ext cx="1686094" cy="369332"/>
                  </a:xfrm>
                  <a:prstGeom prst="rect">
                    <a:avLst/>
                  </a:prstGeom>
                  <a:blipFill>
                    <a:blip r:embed="rId13"/>
                    <a:stretch>
                      <a:fillRect b="-13115"/>
                    </a:stretch>
                  </a:blipFill>
                </p:spPr>
                <p:txBody>
                  <a:bodyPr/>
                  <a:lstStyle/>
                  <a:p>
                    <a:r>
                      <a:rPr lang="de-DE">
                        <a:noFill/>
                      </a:rPr>
                      <a:t> </a:t>
                    </a:r>
                  </a:p>
                </p:txBody>
              </p:sp>
            </mc:Fallback>
          </mc:AlternateContent>
          <p:sp>
            <p:nvSpPr>
              <p:cNvPr id="89" name="CaixaDeTexto 88"/>
              <p:cNvSpPr txBox="1"/>
              <p:nvPr/>
            </p:nvSpPr>
            <p:spPr>
              <a:xfrm>
                <a:off x="6433750" y="3135237"/>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90" name="CaixaDeTexto 89"/>
              <p:cNvSpPr txBox="1"/>
              <p:nvPr/>
            </p:nvSpPr>
            <p:spPr>
              <a:xfrm>
                <a:off x="7591705" y="3140831"/>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1" name="CaixaDeTexto 90"/>
              <p:cNvSpPr txBox="1"/>
              <p:nvPr/>
            </p:nvSpPr>
            <p:spPr>
              <a:xfrm>
                <a:off x="5170961" y="3129205"/>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2" name="CaixaDeTexto 91"/>
              <p:cNvSpPr txBox="1"/>
              <p:nvPr/>
            </p:nvSpPr>
            <p:spPr>
              <a:xfrm>
                <a:off x="5680022" y="3138958"/>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3" name="CaixaDeTexto 92"/>
              <p:cNvSpPr txBox="1"/>
              <p:nvPr/>
            </p:nvSpPr>
            <p:spPr>
              <a:xfrm>
                <a:off x="6989519" y="3138958"/>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4" name="CaixaDeTexto 93"/>
              <p:cNvSpPr txBox="1"/>
              <p:nvPr/>
            </p:nvSpPr>
            <p:spPr>
              <a:xfrm>
                <a:off x="5073893" y="2074398"/>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95" name="CaixaDeTexto 94"/>
              <p:cNvSpPr txBox="1"/>
              <p:nvPr/>
            </p:nvSpPr>
            <p:spPr>
              <a:xfrm>
                <a:off x="5091788" y="1160576"/>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6" name="CaixaDeTexto 95"/>
              <p:cNvSpPr txBox="1"/>
              <p:nvPr/>
            </p:nvSpPr>
            <p:spPr>
              <a:xfrm>
                <a:off x="5016849" y="2966391"/>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7" name="CaixaDeTexto 96"/>
              <p:cNvSpPr txBox="1"/>
              <p:nvPr/>
            </p:nvSpPr>
            <p:spPr>
              <a:xfrm>
                <a:off x="4820311" y="2534301"/>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8" name="CaixaDeTexto 97"/>
              <p:cNvSpPr txBox="1"/>
              <p:nvPr/>
            </p:nvSpPr>
            <p:spPr>
              <a:xfrm>
                <a:off x="4911781" y="1621077"/>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9" name="Freihandform 34"/>
              <p:cNvSpPr/>
              <p:nvPr/>
            </p:nvSpPr>
            <p:spPr>
              <a:xfrm>
                <a:off x="5338074" y="1556110"/>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0" name="Stern mit 5 Zacken 83"/>
              <p:cNvSpPr/>
              <p:nvPr/>
            </p:nvSpPr>
            <p:spPr bwMode="auto">
              <a:xfrm>
                <a:off x="6816039" y="1795087"/>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1" name="Stern mit 5 Zacken 89"/>
              <p:cNvSpPr/>
              <p:nvPr/>
            </p:nvSpPr>
            <p:spPr bwMode="auto">
              <a:xfrm>
                <a:off x="6733167" y="1808785"/>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2" name="Stern mit 5 Zacken 90"/>
              <p:cNvSpPr/>
              <p:nvPr/>
            </p:nvSpPr>
            <p:spPr bwMode="auto">
              <a:xfrm>
                <a:off x="6650295" y="1836798"/>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3" name="Stern mit 5 Zacken 91"/>
              <p:cNvSpPr/>
              <p:nvPr/>
            </p:nvSpPr>
            <p:spPr bwMode="auto">
              <a:xfrm>
                <a:off x="6567423" y="1855573"/>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4" name="Stern mit 5 Zacken 92"/>
              <p:cNvSpPr/>
              <p:nvPr/>
            </p:nvSpPr>
            <p:spPr bwMode="auto">
              <a:xfrm>
                <a:off x="6898912" y="1769284"/>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5" name="Stern mit 5 Zacken 93"/>
              <p:cNvSpPr/>
              <p:nvPr/>
            </p:nvSpPr>
            <p:spPr bwMode="auto">
              <a:xfrm>
                <a:off x="6484551" y="1858651"/>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6" name="Stern mit 5 Zacken 94"/>
              <p:cNvSpPr/>
              <p:nvPr/>
            </p:nvSpPr>
            <p:spPr bwMode="auto">
              <a:xfrm>
                <a:off x="6318807" y="1850432"/>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7" name="Stern mit 5 Zacken 95"/>
              <p:cNvSpPr/>
              <p:nvPr/>
            </p:nvSpPr>
            <p:spPr bwMode="auto">
              <a:xfrm>
                <a:off x="6235935" y="1824194"/>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8" name="Stern mit 5 Zacken 96"/>
              <p:cNvSpPr/>
              <p:nvPr/>
            </p:nvSpPr>
            <p:spPr bwMode="auto">
              <a:xfrm>
                <a:off x="6401679" y="1852673"/>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09" name="Stern mit 5 Zacken 100"/>
              <p:cNvSpPr/>
              <p:nvPr/>
            </p:nvSpPr>
            <p:spPr bwMode="auto">
              <a:xfrm>
                <a:off x="6153063" y="1795716"/>
                <a:ext cx="67265" cy="76490"/>
              </a:xfrm>
              <a:prstGeom prst="star5">
                <a:avLst/>
              </a:prstGeom>
              <a:solidFill>
                <a:srgbClr val="CD0067"/>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111" name="CaixaDeTexto 110"/>
                <p:cNvSpPr txBox="1"/>
                <p:nvPr/>
              </p:nvSpPr>
              <p:spPr>
                <a:xfrm>
                  <a:off x="4916117" y="2939355"/>
                  <a:ext cx="394147" cy="400110"/>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𝜃</m:t>
                        </m:r>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111" name="CaixaDeTexto 110"/>
                <p:cNvSpPr txBox="1">
                  <a:spLocks noRot="1" noChangeAspect="1" noMove="1" noResize="1" noEditPoints="1" noAdjustHandles="1" noChangeArrowheads="1" noChangeShapeType="1" noTextEdit="1"/>
                </p:cNvSpPr>
                <p:nvPr/>
              </p:nvSpPr>
              <p:spPr>
                <a:xfrm>
                  <a:off x="4916117" y="2939355"/>
                  <a:ext cx="394147" cy="400110"/>
                </a:xfrm>
                <a:prstGeom prst="rect">
                  <a:avLst/>
                </a:prstGeom>
                <a:blipFill>
                  <a:blip r:embed="rId14"/>
                  <a:stretch>
                    <a:fillRect/>
                  </a:stretch>
                </a:blipFill>
              </p:spPr>
              <p:txBody>
                <a:bodyPr/>
                <a:lstStyle/>
                <a:p>
                  <a:r>
                    <a:rPr lang="de-DE">
                      <a:noFill/>
                    </a:rPr>
                    <a:t> </a:t>
                  </a:r>
                </a:p>
              </p:txBody>
            </p:sp>
          </mc:Fallback>
        </mc:AlternateContent>
      </p:grpSp>
      <p:sp>
        <p:nvSpPr>
          <p:cNvPr id="71" name="TextBox 70">
            <a:extLst>
              <a:ext uri="{FF2B5EF4-FFF2-40B4-BE49-F238E27FC236}">
                <a16:creationId xmlns:a16="http://schemas.microsoft.com/office/drawing/2014/main" id="{F79FDABC-EE7B-44A0-A1C4-ACA02AA14730}"/>
              </a:ext>
            </a:extLst>
          </p:cNvPr>
          <p:cNvSpPr txBox="1"/>
          <p:nvPr/>
        </p:nvSpPr>
        <p:spPr>
          <a:xfrm>
            <a:off x="9205314" y="2863721"/>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m</a:t>
            </a:r>
            <a:endParaRPr lang="de-DE" sz="2000" i="1" dirty="0">
              <a:latin typeface="Times New Roman" panose="02020603050405020304" pitchFamily="18" charset="0"/>
              <a:cs typeface="Times New Roman" panose="02020603050405020304" pitchFamily="18" charset="0"/>
            </a:endParaRPr>
          </a:p>
        </p:txBody>
      </p:sp>
      <p:sp>
        <p:nvSpPr>
          <p:cNvPr id="74" name="TextBox 73">
            <a:extLst>
              <a:ext uri="{FF2B5EF4-FFF2-40B4-BE49-F238E27FC236}">
                <a16:creationId xmlns:a16="http://schemas.microsoft.com/office/drawing/2014/main" id="{F68D7725-673A-48B3-BB68-6C6606A984F7}"/>
              </a:ext>
            </a:extLst>
          </p:cNvPr>
          <p:cNvSpPr txBox="1"/>
          <p:nvPr/>
        </p:nvSpPr>
        <p:spPr>
          <a:xfrm>
            <a:off x="9764723" y="922362"/>
            <a:ext cx="314510" cy="400110"/>
          </a:xfrm>
          <a:prstGeom prst="rect">
            <a:avLst/>
          </a:prstGeom>
          <a:noFill/>
        </p:spPr>
        <p:txBody>
          <a:bodyPr wrap="none" rtlCol="0">
            <a:spAutoFit/>
          </a:bodyPr>
          <a:lstStyle/>
          <a:p>
            <a:r>
              <a:rPr lang="en-US" sz="2000" dirty="0"/>
              <a:t>1</a:t>
            </a:r>
            <a:endParaRPr lang="de-DE" sz="2000" dirty="0"/>
          </a:p>
        </p:txBody>
      </p:sp>
      <p:sp>
        <p:nvSpPr>
          <p:cNvPr id="119" name="TextBox 118">
            <a:extLst>
              <a:ext uri="{FF2B5EF4-FFF2-40B4-BE49-F238E27FC236}">
                <a16:creationId xmlns:a16="http://schemas.microsoft.com/office/drawing/2014/main" id="{4BC96FB7-E593-49BB-9B5F-9328DED7AB0A}"/>
              </a:ext>
            </a:extLst>
          </p:cNvPr>
          <p:cNvSpPr txBox="1"/>
          <p:nvPr/>
        </p:nvSpPr>
        <p:spPr>
          <a:xfrm>
            <a:off x="9560949" y="1653839"/>
            <a:ext cx="574196" cy="400110"/>
          </a:xfrm>
          <a:prstGeom prst="rect">
            <a:avLst/>
          </a:prstGeom>
          <a:noFill/>
        </p:spPr>
        <p:txBody>
          <a:bodyPr wrap="none" rtlCol="0">
            <a:spAutoFit/>
          </a:bodyPr>
          <a:lstStyle/>
          <a:p>
            <a:r>
              <a:rPr lang="en-US" sz="2000" dirty="0"/>
              <a:t>100</a:t>
            </a:r>
            <a:endParaRPr lang="de-DE" sz="2000" dirty="0"/>
          </a:p>
        </p:txBody>
      </p:sp>
      <p:sp>
        <p:nvSpPr>
          <p:cNvPr id="120" name="TextBox 119">
            <a:extLst>
              <a:ext uri="{FF2B5EF4-FFF2-40B4-BE49-F238E27FC236}">
                <a16:creationId xmlns:a16="http://schemas.microsoft.com/office/drawing/2014/main" id="{E21A90B8-068A-4D2A-8F1C-D2DF574E40B9}"/>
              </a:ext>
            </a:extLst>
          </p:cNvPr>
          <p:cNvSpPr txBox="1"/>
          <p:nvPr/>
        </p:nvSpPr>
        <p:spPr>
          <a:xfrm>
            <a:off x="9560949" y="2508563"/>
            <a:ext cx="574196" cy="400110"/>
          </a:xfrm>
          <a:prstGeom prst="rect">
            <a:avLst/>
          </a:prstGeom>
          <a:noFill/>
        </p:spPr>
        <p:txBody>
          <a:bodyPr wrap="none" rtlCol="0">
            <a:spAutoFit/>
          </a:bodyPr>
          <a:lstStyle/>
          <a:p>
            <a:r>
              <a:rPr lang="en-US" sz="2000" dirty="0"/>
              <a:t>200</a:t>
            </a:r>
            <a:endParaRPr lang="de-DE" sz="2000" dirty="0"/>
          </a:p>
        </p:txBody>
      </p:sp>
      <p:sp>
        <p:nvSpPr>
          <p:cNvPr id="121" name="TextBox 120">
            <a:extLst>
              <a:ext uri="{FF2B5EF4-FFF2-40B4-BE49-F238E27FC236}">
                <a16:creationId xmlns:a16="http://schemas.microsoft.com/office/drawing/2014/main" id="{4ED8DBB5-C0CA-4091-891D-CD3C60340EF6}"/>
              </a:ext>
            </a:extLst>
          </p:cNvPr>
          <p:cNvSpPr txBox="1"/>
          <p:nvPr/>
        </p:nvSpPr>
        <p:spPr>
          <a:xfrm>
            <a:off x="9560949" y="3290362"/>
            <a:ext cx="574196" cy="400110"/>
          </a:xfrm>
          <a:prstGeom prst="rect">
            <a:avLst/>
          </a:prstGeom>
          <a:noFill/>
        </p:spPr>
        <p:txBody>
          <a:bodyPr wrap="none" rtlCol="0">
            <a:spAutoFit/>
          </a:bodyPr>
          <a:lstStyle/>
          <a:p>
            <a:r>
              <a:rPr lang="en-US" sz="2000" dirty="0"/>
              <a:t>300</a:t>
            </a:r>
            <a:endParaRPr lang="de-DE" sz="2000" dirty="0"/>
          </a:p>
        </p:txBody>
      </p:sp>
      <p:sp>
        <p:nvSpPr>
          <p:cNvPr id="122" name="TextBox 121">
            <a:extLst>
              <a:ext uri="{FF2B5EF4-FFF2-40B4-BE49-F238E27FC236}">
                <a16:creationId xmlns:a16="http://schemas.microsoft.com/office/drawing/2014/main" id="{D8026A6B-9E0E-406D-B49E-4EB81FECBD43}"/>
              </a:ext>
            </a:extLst>
          </p:cNvPr>
          <p:cNvSpPr txBox="1"/>
          <p:nvPr/>
        </p:nvSpPr>
        <p:spPr>
          <a:xfrm>
            <a:off x="9560949" y="4129499"/>
            <a:ext cx="574196" cy="400110"/>
          </a:xfrm>
          <a:prstGeom prst="rect">
            <a:avLst/>
          </a:prstGeom>
          <a:noFill/>
        </p:spPr>
        <p:txBody>
          <a:bodyPr wrap="none" rtlCol="0">
            <a:spAutoFit/>
          </a:bodyPr>
          <a:lstStyle/>
          <a:p>
            <a:r>
              <a:rPr lang="en-US" sz="2000" dirty="0"/>
              <a:t>400</a:t>
            </a:r>
            <a:endParaRPr lang="de-DE" sz="2000" dirty="0"/>
          </a:p>
        </p:txBody>
      </p:sp>
      <p:sp>
        <p:nvSpPr>
          <p:cNvPr id="123" name="TextBox 122">
            <a:extLst>
              <a:ext uri="{FF2B5EF4-FFF2-40B4-BE49-F238E27FC236}">
                <a16:creationId xmlns:a16="http://schemas.microsoft.com/office/drawing/2014/main" id="{B1BD4260-D23B-45D5-A9FC-ADF9FB9788F1}"/>
              </a:ext>
            </a:extLst>
          </p:cNvPr>
          <p:cNvSpPr txBox="1"/>
          <p:nvPr/>
        </p:nvSpPr>
        <p:spPr>
          <a:xfrm>
            <a:off x="9555985" y="4953707"/>
            <a:ext cx="574196" cy="400110"/>
          </a:xfrm>
          <a:prstGeom prst="rect">
            <a:avLst/>
          </a:prstGeom>
          <a:noFill/>
        </p:spPr>
        <p:txBody>
          <a:bodyPr wrap="none" rtlCol="0">
            <a:spAutoFit/>
          </a:bodyPr>
          <a:lstStyle/>
          <a:p>
            <a:r>
              <a:rPr lang="en-US" sz="2000" dirty="0"/>
              <a:t>500</a:t>
            </a:r>
            <a:endParaRPr lang="de-DE" sz="2000" dirty="0"/>
          </a:p>
        </p:txBody>
      </p:sp>
      <p:sp>
        <p:nvSpPr>
          <p:cNvPr id="124" name="TextBox 123">
            <a:extLst>
              <a:ext uri="{FF2B5EF4-FFF2-40B4-BE49-F238E27FC236}">
                <a16:creationId xmlns:a16="http://schemas.microsoft.com/office/drawing/2014/main" id="{8C6378C6-CFEF-4DAB-BC52-DF6C6E9ED4B4}"/>
              </a:ext>
            </a:extLst>
          </p:cNvPr>
          <p:cNvSpPr txBox="1"/>
          <p:nvPr/>
        </p:nvSpPr>
        <p:spPr>
          <a:xfrm>
            <a:off x="10915289" y="5471652"/>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x</a:t>
            </a:r>
            <a:endParaRPr lang="de-DE" sz="2000" i="1" dirty="0">
              <a:latin typeface="Times New Roman" panose="02020603050405020304" pitchFamily="18" charset="0"/>
              <a:cs typeface="Times New Roman" panose="02020603050405020304" pitchFamily="18" charset="0"/>
            </a:endParaRPr>
          </a:p>
        </p:txBody>
      </p:sp>
      <p:sp>
        <p:nvSpPr>
          <p:cNvPr id="125" name="TextBox 124">
            <a:extLst>
              <a:ext uri="{FF2B5EF4-FFF2-40B4-BE49-F238E27FC236}">
                <a16:creationId xmlns:a16="http://schemas.microsoft.com/office/drawing/2014/main" id="{946C1B04-A995-45D1-8131-4A807C91D414}"/>
              </a:ext>
            </a:extLst>
          </p:cNvPr>
          <p:cNvSpPr txBox="1"/>
          <p:nvPr/>
        </p:nvSpPr>
        <p:spPr>
          <a:xfrm>
            <a:off x="10918118" y="5226033"/>
            <a:ext cx="314510" cy="400110"/>
          </a:xfrm>
          <a:prstGeom prst="rect">
            <a:avLst/>
          </a:prstGeom>
          <a:noFill/>
        </p:spPr>
        <p:txBody>
          <a:bodyPr wrap="none" rtlCol="0">
            <a:spAutoFit/>
          </a:bodyPr>
          <a:lstStyle/>
          <a:p>
            <a:r>
              <a:rPr lang="en-US" sz="2000" dirty="0"/>
              <a:t>0</a:t>
            </a:r>
            <a:endParaRPr lang="de-DE" sz="2000" dirty="0"/>
          </a:p>
        </p:txBody>
      </p:sp>
      <p:sp>
        <p:nvSpPr>
          <p:cNvPr id="126" name="TextBox 125">
            <a:extLst>
              <a:ext uri="{FF2B5EF4-FFF2-40B4-BE49-F238E27FC236}">
                <a16:creationId xmlns:a16="http://schemas.microsoft.com/office/drawing/2014/main" id="{C2B8E7E6-CF9E-4873-9756-BD7CEC2A17F3}"/>
              </a:ext>
            </a:extLst>
          </p:cNvPr>
          <p:cNvSpPr txBox="1"/>
          <p:nvPr/>
        </p:nvSpPr>
        <p:spPr>
          <a:xfrm>
            <a:off x="10144515" y="5222216"/>
            <a:ext cx="522900" cy="400110"/>
          </a:xfrm>
          <a:prstGeom prst="rect">
            <a:avLst/>
          </a:prstGeom>
          <a:noFill/>
        </p:spPr>
        <p:txBody>
          <a:bodyPr wrap="none" rtlCol="0">
            <a:spAutoFit/>
          </a:bodyPr>
          <a:lstStyle/>
          <a:p>
            <a:r>
              <a:rPr lang="en-US" sz="2000" dirty="0"/>
              <a:t>-10</a:t>
            </a:r>
            <a:endParaRPr lang="de-DE" sz="2000" dirty="0"/>
          </a:p>
        </p:txBody>
      </p:sp>
      <p:sp>
        <p:nvSpPr>
          <p:cNvPr id="127" name="TextBox 126">
            <a:extLst>
              <a:ext uri="{FF2B5EF4-FFF2-40B4-BE49-F238E27FC236}">
                <a16:creationId xmlns:a16="http://schemas.microsoft.com/office/drawing/2014/main" id="{0F7096D6-6432-4928-8531-BA18DA646209}"/>
              </a:ext>
            </a:extLst>
          </p:cNvPr>
          <p:cNvSpPr txBox="1"/>
          <p:nvPr/>
        </p:nvSpPr>
        <p:spPr>
          <a:xfrm>
            <a:off x="11440748" y="5223329"/>
            <a:ext cx="444352" cy="400110"/>
          </a:xfrm>
          <a:prstGeom prst="rect">
            <a:avLst/>
          </a:prstGeom>
          <a:noFill/>
        </p:spPr>
        <p:txBody>
          <a:bodyPr wrap="none" rtlCol="0">
            <a:spAutoFit/>
          </a:bodyPr>
          <a:lstStyle/>
          <a:p>
            <a:r>
              <a:rPr lang="en-US" sz="2000" dirty="0"/>
              <a:t>10</a:t>
            </a:r>
            <a:endParaRPr lang="de-DE" sz="2000" dirty="0"/>
          </a:p>
        </p:txBody>
      </p:sp>
      <p:sp>
        <p:nvSpPr>
          <p:cNvPr id="115" name="TextBox 114">
            <a:extLst>
              <a:ext uri="{FF2B5EF4-FFF2-40B4-BE49-F238E27FC236}">
                <a16:creationId xmlns:a16="http://schemas.microsoft.com/office/drawing/2014/main" id="{C622548F-1A08-42DB-9EFB-8D35510F6334}"/>
              </a:ext>
            </a:extLst>
          </p:cNvPr>
          <p:cNvSpPr txBox="1"/>
          <p:nvPr/>
        </p:nvSpPr>
        <p:spPr>
          <a:xfrm>
            <a:off x="10809389" y="1027236"/>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7" name="TextBox 6">
            <a:extLst>
              <a:ext uri="{FF2B5EF4-FFF2-40B4-BE49-F238E27FC236}">
                <a16:creationId xmlns:a16="http://schemas.microsoft.com/office/drawing/2014/main" id="{D222D834-FBE2-4725-BD5E-7F7B50D4A05C}"/>
              </a:ext>
            </a:extLst>
          </p:cNvPr>
          <p:cNvSpPr txBox="1"/>
          <p:nvPr/>
        </p:nvSpPr>
        <p:spPr>
          <a:xfrm>
            <a:off x="527843" y="1034174"/>
            <a:ext cx="5091522" cy="400110"/>
          </a:xfrm>
          <a:prstGeom prst="rect">
            <a:avLst/>
          </a:prstGeom>
          <a:noFill/>
        </p:spPr>
        <p:txBody>
          <a:bodyPr wrap="none" rtlCol="0">
            <a:spAutoFit/>
          </a:bodyPr>
          <a:lstStyle/>
          <a:p>
            <a:r>
              <a:rPr lang="en-US" sz="2000" dirty="0"/>
              <a:t>Experimental results of thermalization process</a:t>
            </a:r>
            <a:endParaRPr lang="de-DE" sz="2000" dirty="0"/>
          </a:p>
        </p:txBody>
      </p:sp>
      <mc:AlternateContent xmlns:mc="http://schemas.openxmlformats.org/markup-compatibility/2006" xmlns:a14="http://schemas.microsoft.com/office/drawing/2010/main">
        <mc:Choice Requires="a14">
          <p:sp>
            <p:nvSpPr>
              <p:cNvPr id="134" name="CaixaDeTexto 69">
                <a:extLst>
                  <a:ext uri="{FF2B5EF4-FFF2-40B4-BE49-F238E27FC236}">
                    <a16:creationId xmlns:a16="http://schemas.microsoft.com/office/drawing/2014/main" id="{F2C6E79A-45C8-4BD8-A441-07F8EB50A159}"/>
                  </a:ext>
                </a:extLst>
              </p:cNvPr>
              <p:cNvSpPr txBox="1"/>
              <p:nvPr/>
            </p:nvSpPr>
            <p:spPr>
              <a:xfrm flipH="1">
                <a:off x="1483182" y="2984500"/>
                <a:ext cx="1010020" cy="4049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0000"/>
                              </a:solidFill>
                              <a:latin typeface="Cambria Math" panose="02040503050406030204" pitchFamily="18" charset="0"/>
                            </a:rPr>
                          </m:ctrlPr>
                        </m:sSupPr>
                        <m:e>
                          <m:d>
                            <m:dPr>
                              <m:begChr m:val="|"/>
                              <m:endChr m:val="|"/>
                              <m:ctrlPr>
                                <a:rPr lang="en-US" i="1">
                                  <a:solidFill>
                                    <a:srgbClr val="FF0000"/>
                                  </a:solidFill>
                                  <a:latin typeface="Cambria Math" panose="02040503050406030204" pitchFamily="18" charset="0"/>
                                </a:rPr>
                              </m:ctrlPr>
                            </m:dPr>
                            <m:e>
                              <m:sSubSup>
                                <m:sSubSupPr>
                                  <m:ctrlPr>
                                    <a:rPr lang="en-US" i="1">
                                      <a:solidFill>
                                        <a:srgbClr val="FF0000"/>
                                      </a:solidFill>
                                      <a:latin typeface="Cambria Math" panose="02040503050406030204" pitchFamily="18" charset="0"/>
                                    </a:rPr>
                                  </m:ctrlPr>
                                </m:sSubSupPr>
                                <m:e>
                                  <m:r>
                                    <a:rPr lang="en-US" i="1" smtClean="0">
                                      <a:solidFill>
                                        <a:srgbClr val="FF0000"/>
                                      </a:solidFill>
                                      <a:latin typeface="Cambria Math" panose="02040503050406030204" pitchFamily="18" charset="0"/>
                                    </a:rPr>
                                    <m:t>𝑐</m:t>
                                  </m:r>
                                </m:e>
                                <m:sub>
                                  <m:r>
                                    <a:rPr lang="en-US" i="1" smtClean="0">
                                      <a:solidFill>
                                        <a:srgbClr val="FF0000"/>
                                      </a:solidFill>
                                      <a:latin typeface="Cambria Math" panose="02040503050406030204" pitchFamily="18" charset="0"/>
                                    </a:rPr>
                                    <m:t>𝑘</m:t>
                                  </m:r>
                                </m:sub>
                                <m:sup>
                                  <m:r>
                                    <a:rPr lang="en-US" i="1" smtClean="0">
                                      <a:solidFill>
                                        <a:srgbClr val="FF0000"/>
                                      </a:solidFill>
                                      <a:latin typeface="Cambria Math" panose="02040503050406030204" pitchFamily="18" charset="0"/>
                                    </a:rPr>
                                    <m:t>𝑜𝑢𝑡</m:t>
                                  </m:r>
                                </m:sup>
                              </m:sSubSup>
                              <m:r>
                                <m:rPr>
                                  <m:nor/>
                                </m:rPr>
                                <a:rPr lang="en-US" dirty="0">
                                  <a:solidFill>
                                    <a:srgbClr val="FF0000"/>
                                  </a:solidFill>
                                  <a:latin typeface="Calibri" panose="020F0502020204030204" pitchFamily="34" charset="0"/>
                                  <a:cs typeface="Calibri" panose="020F0502020204030204" pitchFamily="34" charset="0"/>
                                </a:rPr>
                                <m:t> </m:t>
                              </m:r>
                            </m:e>
                          </m:d>
                          <m:r>
                            <m:rPr>
                              <m:nor/>
                            </m:rPr>
                            <a:rPr lang="en-US" dirty="0">
                              <a:solidFill>
                                <a:srgbClr val="FF0000"/>
                              </a:solidFill>
                              <a:latin typeface="Calibri" panose="020F0502020204030204" pitchFamily="34" charset="0"/>
                              <a:cs typeface="Calibri" panose="020F0502020204030204" pitchFamily="34" charset="0"/>
                            </a:rPr>
                            <m:t> </m:t>
                          </m:r>
                        </m:e>
                        <m:sup>
                          <m:r>
                            <a:rPr lang="en-US" i="1" smtClean="0">
                              <a:solidFill>
                                <a:srgbClr val="FF0000"/>
                              </a:solidFill>
                              <a:latin typeface="Cambria Math" panose="02040503050406030204" pitchFamily="18" charset="0"/>
                            </a:rPr>
                            <m:t>2</m:t>
                          </m:r>
                        </m:sup>
                      </m:sSup>
                    </m:oMath>
                  </m:oMathPara>
                </a14:m>
                <a:endParaRPr lang="en-US" dirty="0">
                  <a:solidFill>
                    <a:srgbClr val="FF0000"/>
                  </a:solidFill>
                  <a:latin typeface="Calibri" panose="020F0502020204030204" pitchFamily="34" charset="0"/>
                  <a:cs typeface="Calibri" panose="020F0502020204030204" pitchFamily="34" charset="0"/>
                </a:endParaRPr>
              </a:p>
            </p:txBody>
          </p:sp>
        </mc:Choice>
        <mc:Fallback xmlns="">
          <p:sp>
            <p:nvSpPr>
              <p:cNvPr id="134" name="CaixaDeTexto 69">
                <a:extLst>
                  <a:ext uri="{FF2B5EF4-FFF2-40B4-BE49-F238E27FC236}">
                    <a16:creationId xmlns:a16="http://schemas.microsoft.com/office/drawing/2014/main" id="{F2C6E79A-45C8-4BD8-A441-07F8EB50A159}"/>
                  </a:ext>
                </a:extLst>
              </p:cNvPr>
              <p:cNvSpPr txBox="1">
                <a:spLocks noRot="1" noChangeAspect="1" noMove="1" noResize="1" noEditPoints="1" noAdjustHandles="1" noChangeArrowheads="1" noChangeShapeType="1" noTextEdit="1"/>
              </p:cNvSpPr>
              <p:nvPr/>
            </p:nvSpPr>
            <p:spPr>
              <a:xfrm flipH="1">
                <a:off x="1483182" y="2984500"/>
                <a:ext cx="1010020" cy="404983"/>
              </a:xfrm>
              <a:prstGeom prst="rect">
                <a:avLst/>
              </a:prstGeom>
              <a:blipFill>
                <a:blip r:embed="rId1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6" name="CaixaDeTexto 60">
                <a:extLst>
                  <a:ext uri="{FF2B5EF4-FFF2-40B4-BE49-F238E27FC236}">
                    <a16:creationId xmlns:a16="http://schemas.microsoft.com/office/drawing/2014/main" id="{C714CFAC-444E-4CFC-86A7-02519A915295}"/>
                  </a:ext>
                </a:extLst>
              </p:cNvPr>
              <p:cNvSpPr txBox="1"/>
              <p:nvPr/>
            </p:nvSpPr>
            <p:spPr>
              <a:xfrm>
                <a:off x="2780860" y="1775726"/>
                <a:ext cx="2128468"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Output (</a:t>
                </a:r>
                <a14:m>
                  <m:oMath xmlns:m="http://schemas.openxmlformats.org/officeDocument/2006/math">
                    <m:r>
                      <a:rPr lang="en-US" sz="2000" i="1" dirty="0" smtClean="0">
                        <a:solidFill>
                          <a:prstClr val="black"/>
                        </a:solidFill>
                        <a:latin typeface="Cambria Math" panose="02040503050406030204" pitchFamily="18" charset="0"/>
                      </a:rPr>
                      <m:t>𝑚</m:t>
                    </m:r>
                    <m:r>
                      <a:rPr lang="en-US" sz="2000" i="1" dirty="0" smtClean="0">
                        <a:solidFill>
                          <a:prstClr val="black"/>
                        </a:solidFill>
                        <a:latin typeface="Cambria Math" panose="02040503050406030204" pitchFamily="18" charset="0"/>
                      </a:rPr>
                      <m:t>=500</m:t>
                    </m:r>
                  </m:oMath>
                </a14:m>
                <a:r>
                  <a:rPr lang="en-US" sz="2000" dirty="0">
                    <a:solidFill>
                      <a:prstClr val="black"/>
                    </a:solidFill>
                    <a:latin typeface="Calibri" panose="020F0502020204030204" pitchFamily="34" charset="0"/>
                    <a:cs typeface="Calibri" panose="020F0502020204030204" pitchFamily="34" charset="0"/>
                  </a:rPr>
                  <a:t>)</a:t>
                </a:r>
              </a:p>
            </p:txBody>
          </p:sp>
        </mc:Choice>
        <mc:Fallback xmlns="">
          <p:sp>
            <p:nvSpPr>
              <p:cNvPr id="136" name="CaixaDeTexto 60">
                <a:extLst>
                  <a:ext uri="{FF2B5EF4-FFF2-40B4-BE49-F238E27FC236}">
                    <a16:creationId xmlns:a16="http://schemas.microsoft.com/office/drawing/2014/main" id="{C714CFAC-444E-4CFC-86A7-02519A915295}"/>
                  </a:ext>
                </a:extLst>
              </p:cNvPr>
              <p:cNvSpPr txBox="1">
                <a:spLocks noRot="1" noChangeAspect="1" noMove="1" noResize="1" noEditPoints="1" noAdjustHandles="1" noChangeArrowheads="1" noChangeShapeType="1" noTextEdit="1"/>
              </p:cNvSpPr>
              <p:nvPr/>
            </p:nvSpPr>
            <p:spPr>
              <a:xfrm>
                <a:off x="2780860" y="1775726"/>
                <a:ext cx="2128468" cy="400110"/>
              </a:xfrm>
              <a:prstGeom prst="rect">
                <a:avLst/>
              </a:prstGeom>
              <a:blipFill>
                <a:blip r:embed="rId16"/>
                <a:stretch>
                  <a:fillRect l="-2865" t="-7576" r="-2579" b="-25758"/>
                </a:stretch>
              </a:blipFill>
            </p:spPr>
            <p:txBody>
              <a:bodyPr/>
              <a:lstStyle/>
              <a:p>
                <a:r>
                  <a:rPr lang="de-DE">
                    <a:noFill/>
                  </a:rPr>
                  <a:t> </a:t>
                </a:r>
              </a:p>
            </p:txBody>
          </p:sp>
        </mc:Fallback>
      </mc:AlternateContent>
      <p:sp>
        <p:nvSpPr>
          <p:cNvPr id="137" name="Elipse 61">
            <a:extLst>
              <a:ext uri="{FF2B5EF4-FFF2-40B4-BE49-F238E27FC236}">
                <a16:creationId xmlns:a16="http://schemas.microsoft.com/office/drawing/2014/main" id="{A1EB291C-BD8B-4024-AFA9-7A50307D14F3}"/>
              </a:ext>
            </a:extLst>
          </p:cNvPr>
          <p:cNvSpPr/>
          <p:nvPr/>
        </p:nvSpPr>
        <p:spPr bwMode="ltGray">
          <a:xfrm>
            <a:off x="2613481" y="1881113"/>
            <a:ext cx="169892" cy="169892"/>
          </a:xfrm>
          <a:prstGeom prst="ellipse">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38" name="CaixaDeTexto 58">
            <a:extLst>
              <a:ext uri="{FF2B5EF4-FFF2-40B4-BE49-F238E27FC236}">
                <a16:creationId xmlns:a16="http://schemas.microsoft.com/office/drawing/2014/main" id="{D7B21843-AC9C-481E-9788-8EFD2676C874}"/>
              </a:ext>
            </a:extLst>
          </p:cNvPr>
          <p:cNvSpPr txBox="1"/>
          <p:nvPr/>
        </p:nvSpPr>
        <p:spPr>
          <a:xfrm>
            <a:off x="2324004" y="1450562"/>
            <a:ext cx="913712"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Theory</a:t>
            </a:r>
          </a:p>
        </p:txBody>
      </p:sp>
      <p:cxnSp>
        <p:nvCxnSpPr>
          <p:cNvPr id="139" name="Conector reto 59">
            <a:extLst>
              <a:ext uri="{FF2B5EF4-FFF2-40B4-BE49-F238E27FC236}">
                <a16:creationId xmlns:a16="http://schemas.microsoft.com/office/drawing/2014/main" id="{C5341409-EE36-4ED5-A937-CEFFD9439751}"/>
              </a:ext>
            </a:extLst>
          </p:cNvPr>
          <p:cNvCxnSpPr/>
          <p:nvPr/>
        </p:nvCxnSpPr>
        <p:spPr>
          <a:xfrm flipH="1">
            <a:off x="1748481" y="1655717"/>
            <a:ext cx="460961" cy="0"/>
          </a:xfrm>
          <a:prstGeom prst="line">
            <a:avLst/>
          </a:prstGeom>
          <a:noFill/>
          <a:ln w="38100" cap="rnd" cmpd="sng" algn="ctr">
            <a:solidFill>
              <a:sysClr val="windowText" lastClr="000000"/>
            </a:solidFill>
            <a:prstDash val="dash"/>
          </a:ln>
          <a:effectLst/>
        </p:spPr>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3C4B4D-ADF0-474E-B462-7BECBC1A326F}"/>
                  </a:ext>
                </a:extLst>
              </p:cNvPr>
              <p:cNvSpPr txBox="1"/>
              <p:nvPr/>
            </p:nvSpPr>
            <p:spPr>
              <a:xfrm>
                <a:off x="6076615" y="1128564"/>
                <a:ext cx="1239442" cy="707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Times New Roman" panose="02020603050405020304" pitchFamily="18" charset="0"/>
                          <a:cs typeface="Times New Roman" panose="02020603050405020304" pitchFamily="18" charset="0"/>
                        </a:rPr>
                        <m:t>𝒫</m:t>
                      </m:r>
                      <m:r>
                        <a:rPr lang="en-US" sz="2000" b="0" i="1" smtClean="0">
                          <a:latin typeface="Cambria Math" panose="02040503050406030204" pitchFamily="18" charset="0"/>
                          <a:ea typeface="Times New Roman" panose="02020603050405020304" pitchFamily="18" charset="0"/>
                          <a:cs typeface="Times New Roman" panose="02020603050405020304" pitchFamily="18" charset="0"/>
                        </a:rPr>
                        <m:t>=1</m:t>
                      </m:r>
                    </m:oMath>
                  </m:oMathPara>
                </a14:m>
                <a:endParaRPr lang="en-US" sz="2000" b="0" dirty="0">
                  <a:ea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de-DE" sz="2000" i="1" dirty="0" smtClean="0">
                          <a:latin typeface="Cambria Math" panose="02040503050406030204" pitchFamily="18" charset="0"/>
                        </a:rPr>
                        <m:t>𝑈</m:t>
                      </m:r>
                      <m:r>
                        <a:rPr lang="de-DE" sz="2000" i="1" dirty="0" smtClean="0">
                          <a:latin typeface="Cambria Math" panose="02040503050406030204" pitchFamily="18" charset="0"/>
                        </a:rPr>
                        <m:t>=1.87</m:t>
                      </m:r>
                    </m:oMath>
                  </m:oMathPara>
                </a14:m>
                <a:endParaRPr lang="en-US" sz="2000" dirty="0"/>
              </a:p>
            </p:txBody>
          </p:sp>
        </mc:Choice>
        <mc:Fallback xmlns="">
          <p:sp>
            <p:nvSpPr>
              <p:cNvPr id="8" name="TextBox 7">
                <a:extLst>
                  <a:ext uri="{FF2B5EF4-FFF2-40B4-BE49-F238E27FC236}">
                    <a16:creationId xmlns:a16="http://schemas.microsoft.com/office/drawing/2014/main" id="{703C4B4D-ADF0-474E-B462-7BECBC1A326F}"/>
                  </a:ext>
                </a:extLst>
              </p:cNvPr>
              <p:cNvSpPr txBox="1">
                <a:spLocks noRot="1" noChangeAspect="1" noMove="1" noResize="1" noEditPoints="1" noAdjustHandles="1" noChangeArrowheads="1" noChangeShapeType="1" noTextEdit="1"/>
              </p:cNvSpPr>
              <p:nvPr/>
            </p:nvSpPr>
            <p:spPr>
              <a:xfrm>
                <a:off x="6076615" y="1128564"/>
                <a:ext cx="1239442" cy="707886"/>
              </a:xfrm>
              <a:prstGeom prst="rect">
                <a:avLst/>
              </a:prstGeom>
              <a:blipFill>
                <a:blip r:embed="rId1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0984EA9-340E-41FB-A2C8-E04338A771D1}"/>
                  </a:ext>
                </a:extLst>
              </p:cNvPr>
              <p:cNvSpPr txBox="1"/>
              <p:nvPr/>
            </p:nvSpPr>
            <p:spPr>
              <a:xfrm>
                <a:off x="7448909" y="1181383"/>
                <a:ext cx="1463542"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000" dirty="0" smtClean="0">
                          <a:latin typeface="Cambria Math" panose="02040503050406030204" pitchFamily="18" charset="0"/>
                          <a:ea typeface="Times New Roman" panose="02020603050405020304" pitchFamily="18" charset="0"/>
                          <a:cs typeface="Times New Roman" panose="02020603050405020304" pitchFamily="18" charset="0"/>
                        </a:rPr>
                        <m:t>𝑀</m:t>
                      </m:r>
                      <m:r>
                        <a:rPr lang="de-DE" sz="2000" dirty="0" smtClean="0">
                          <a:latin typeface="Cambria Math" panose="02040503050406030204" pitchFamily="18" charset="0"/>
                          <a:ea typeface="Times New Roman" panose="02020603050405020304" pitchFamily="18" charset="0"/>
                          <a:cs typeface="Times New Roman" panose="02020603050405020304" pitchFamily="18" charset="0"/>
                        </a:rPr>
                        <m:t>=22</m:t>
                      </m:r>
                    </m:oMath>
                  </m:oMathPara>
                </a14:m>
                <a:endParaRPr lang="en-US" sz="2000" dirty="0"/>
              </a:p>
              <a:p>
                <a14:m>
                  <m:oMath xmlns:m="http://schemas.openxmlformats.org/officeDocument/2006/math">
                    <m:r>
                      <a:rPr lang="en-US" sz="2000" i="1" dirty="0" smtClean="0">
                        <a:latin typeface="Cambria Math" panose="02040503050406030204" pitchFamily="18" charset="0"/>
                      </a:rPr>
                      <m:t>50</m:t>
                    </m:r>
                  </m:oMath>
                </a14:m>
                <a:r>
                  <a:rPr lang="en-US" sz="2000" dirty="0"/>
                  <a:t> ensembles</a:t>
                </a:r>
                <a:endParaRPr lang="de-DE" sz="2000" dirty="0"/>
              </a:p>
            </p:txBody>
          </p:sp>
        </mc:Choice>
        <mc:Fallback xmlns="">
          <p:sp>
            <p:nvSpPr>
              <p:cNvPr id="34" name="TextBox 33">
                <a:extLst>
                  <a:ext uri="{FF2B5EF4-FFF2-40B4-BE49-F238E27FC236}">
                    <a16:creationId xmlns:a16="http://schemas.microsoft.com/office/drawing/2014/main" id="{30984EA9-340E-41FB-A2C8-E04338A771D1}"/>
                  </a:ext>
                </a:extLst>
              </p:cNvPr>
              <p:cNvSpPr txBox="1">
                <a:spLocks noRot="1" noChangeAspect="1" noMove="1" noResize="1" noEditPoints="1" noAdjustHandles="1" noChangeArrowheads="1" noChangeShapeType="1" noTextEdit="1"/>
              </p:cNvSpPr>
              <p:nvPr/>
            </p:nvSpPr>
            <p:spPr>
              <a:xfrm>
                <a:off x="7448909" y="1181383"/>
                <a:ext cx="1463542" cy="615553"/>
              </a:xfrm>
              <a:prstGeom prst="rect">
                <a:avLst/>
              </a:prstGeom>
              <a:blipFill>
                <a:blip r:embed="rId18"/>
                <a:stretch>
                  <a:fillRect l="-6250" r="-9583" b="-23762"/>
                </a:stretch>
              </a:blipFill>
            </p:spPr>
            <p:txBody>
              <a:bodyPr/>
              <a:lstStyle/>
              <a:p>
                <a:r>
                  <a:rPr lang="de-DE">
                    <a:noFill/>
                  </a:rPr>
                  <a:t> </a:t>
                </a:r>
              </a:p>
            </p:txBody>
          </p:sp>
        </mc:Fallback>
      </mc:AlternateContent>
    </p:spTree>
    <p:extLst>
      <p:ext uri="{BB962C8B-B14F-4D97-AF65-F5344CB8AC3E}">
        <p14:creationId xmlns:p14="http://schemas.microsoft.com/office/powerpoint/2010/main" val="202658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2400" fill="hold"/>
                                        <p:tgtEl>
                                          <p:spTgt spid="128"/>
                                        </p:tgtEl>
                                      </p:cBhvr>
                                    </p:cmd>
                                  </p:childTnLst>
                                </p:cTn>
                              </p:par>
                            </p:childTnLst>
                          </p:cTn>
                        </p:par>
                        <p:par>
                          <p:cTn id="12" fill="hold">
                            <p:stCondLst>
                              <p:cond delay="12400"/>
                            </p:stCondLst>
                            <p:childTnLst>
                              <p:par>
                                <p:cTn id="13" presetID="42" presetClass="entr" presetSubtype="0"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1000"/>
                                        <p:tgtEl>
                                          <p:spTgt spid="114"/>
                                        </p:tgtEl>
                                      </p:cBhvr>
                                    </p:animEffect>
                                    <p:anim calcmode="lin" valueType="num">
                                      <p:cBhvr>
                                        <p:cTn id="16" dur="1000" fill="hold"/>
                                        <p:tgtEl>
                                          <p:spTgt spid="114"/>
                                        </p:tgtEl>
                                        <p:attrNameLst>
                                          <p:attrName>ppt_x</p:attrName>
                                        </p:attrNameLst>
                                      </p:cBhvr>
                                      <p:tavLst>
                                        <p:tav tm="0">
                                          <p:val>
                                            <p:strVal val="#ppt_x"/>
                                          </p:val>
                                        </p:tav>
                                        <p:tav tm="100000">
                                          <p:val>
                                            <p:strVal val="#ppt_x"/>
                                          </p:val>
                                        </p:tav>
                                      </p:tavLst>
                                    </p:anim>
                                    <p:anim calcmode="lin" valueType="num">
                                      <p:cBhvr>
                                        <p:cTn id="17"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128"/>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Maximizing photonic entropy </a:t>
            </a:r>
          </a:p>
        </p:txBody>
      </p:sp>
      <p:sp>
        <p:nvSpPr>
          <p:cNvPr id="5" name="Textfeld 6"/>
          <p:cNvSpPr txBox="1"/>
          <p:nvPr/>
        </p:nvSpPr>
        <p:spPr>
          <a:xfrm>
            <a:off x="862498" y="2501289"/>
            <a:ext cx="997645" cy="400110"/>
          </a:xfrm>
          <a:prstGeom prst="rect">
            <a:avLst/>
          </a:prstGeom>
          <a:noFill/>
        </p:spPr>
        <p:txBody>
          <a:bodyPr wrap="none" rtlCol="0">
            <a:spAutoFit/>
          </a:bodyPr>
          <a:lstStyle/>
          <a:p>
            <a:pPr eaLnBrk="0" fontAlgn="base" hangingPunct="0">
              <a:spcBef>
                <a:spcPct val="0"/>
              </a:spcBef>
              <a:spcAft>
                <a:spcPct val="0"/>
              </a:spcAft>
            </a:pPr>
            <a:r>
              <a:rPr lang="de-DE" sz="2000" dirty="0">
                <a:latin typeface="Calibri" panose="020F0502020204030204" pitchFamily="34" charset="0"/>
                <a:cs typeface="Calibri" panose="020F0502020204030204" pitchFamily="34" charset="0"/>
              </a:rPr>
              <a:t>Entropy</a:t>
            </a:r>
          </a:p>
        </p:txBody>
      </p:sp>
      <mc:AlternateContent xmlns:mc="http://schemas.openxmlformats.org/markup-compatibility/2006" xmlns:a14="http://schemas.microsoft.com/office/drawing/2010/main">
        <mc:Choice Requires="a14">
          <p:sp>
            <p:nvSpPr>
              <p:cNvPr id="6" name="CaixaDeTexto 5"/>
              <p:cNvSpPr txBox="1"/>
              <p:nvPr/>
            </p:nvSpPr>
            <p:spPr>
              <a:xfrm>
                <a:off x="1824769" y="2109320"/>
                <a:ext cx="2926827" cy="11308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chemeClr val="tx1"/>
                          </a:solidFill>
                          <a:latin typeface="Cambria Math" panose="02040503050406030204" pitchFamily="18" charset="0"/>
                        </a:rPr>
                        <m:t>𝑆</m:t>
                      </m:r>
                      <m:d>
                        <m:dPr>
                          <m:ctrlPr>
                            <a:rPr lang="en-US" sz="2400" b="0" i="1" dirty="0" smtClean="0">
                              <a:solidFill>
                                <a:schemeClr val="tx1"/>
                              </a:solidFill>
                              <a:latin typeface="Cambria Math" panose="02040503050406030204" pitchFamily="18" charset="0"/>
                            </a:rPr>
                          </m:ctrlPr>
                        </m:dPr>
                        <m:e>
                          <m:r>
                            <a:rPr lang="en-US" sz="2400" b="0" i="1" dirty="0" smtClean="0">
                              <a:solidFill>
                                <a:schemeClr val="tx1"/>
                              </a:solidFill>
                              <a:latin typeface="Cambria Math" panose="02040503050406030204" pitchFamily="18" charset="0"/>
                            </a:rPr>
                            <m:t>𝑚</m:t>
                          </m:r>
                        </m:e>
                      </m:d>
                      <m:r>
                        <a:rPr lang="en-US" sz="2400" b="0" i="1" dirty="0" smtClean="0">
                          <a:solidFill>
                            <a:schemeClr val="tx1"/>
                          </a:solidFill>
                          <a:latin typeface="Cambria Math" panose="02040503050406030204" pitchFamily="18" charset="0"/>
                          <a:ea typeface="Cambria Math" panose="02040503050406030204" pitchFamily="18" charset="0"/>
                        </a:rPr>
                        <m:t>=</m:t>
                      </m:r>
                      <m:nary>
                        <m:naryPr>
                          <m:chr m:val="∑"/>
                          <m:ctrlPr>
                            <a:rPr lang="en-US" sz="2400" i="1" dirty="0" smtClean="0">
                              <a:solidFill>
                                <a:schemeClr val="tx1"/>
                              </a:solidFill>
                              <a:latin typeface="Cambria Math" panose="02040503050406030204" pitchFamily="18" charset="0"/>
                              <a:ea typeface="Cambria Math" panose="02040503050406030204" pitchFamily="18" charset="0"/>
                            </a:rPr>
                          </m:ctrlPr>
                        </m:naryPr>
                        <m:sub>
                          <m:r>
                            <a:rPr lang="en-US" sz="2400" b="0" i="1" dirty="0" smtClean="0">
                              <a:solidFill>
                                <a:schemeClr val="tx1"/>
                              </a:solidFill>
                              <a:latin typeface="Cambria Math" panose="02040503050406030204" pitchFamily="18" charset="0"/>
                              <a:ea typeface="Cambria Math" panose="02040503050406030204" pitchFamily="18" charset="0"/>
                            </a:rPr>
                            <m:t>𝑘</m:t>
                          </m:r>
                          <m:r>
                            <a:rPr lang="en-US" sz="2400" b="0" i="1" dirty="0" smtClean="0">
                              <a:solidFill>
                                <a:schemeClr val="tx1"/>
                              </a:solidFill>
                              <a:latin typeface="Cambria Math" panose="02040503050406030204" pitchFamily="18" charset="0"/>
                              <a:ea typeface="Cambria Math" panose="02040503050406030204" pitchFamily="18" charset="0"/>
                            </a:rPr>
                            <m:t>=1</m:t>
                          </m:r>
                        </m:sub>
                        <m:sup>
                          <m:r>
                            <a:rPr lang="en-US" sz="2400" b="0" i="1" dirty="0" smtClean="0">
                              <a:solidFill>
                                <a:schemeClr val="tx1"/>
                              </a:solidFill>
                              <a:latin typeface="Cambria Math" panose="02040503050406030204" pitchFamily="18" charset="0"/>
                              <a:ea typeface="Cambria Math" panose="02040503050406030204" pitchFamily="18" charset="0"/>
                            </a:rPr>
                            <m:t>𝑁</m:t>
                          </m:r>
                        </m:sup>
                        <m:e>
                          <m:sSup>
                            <m:sSupPr>
                              <m:ctrlPr>
                                <a:rPr lang="en-US" sz="2400" i="1">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𝑙𝑛</m:t>
                              </m:r>
                              <m:d>
                                <m:dPr>
                                  <m:begChr m:val="|"/>
                                  <m:endChr m:val="|"/>
                                  <m:ctrlPr>
                                    <a:rPr lang="en-US" sz="2400" i="1">
                                      <a:solidFill>
                                        <a:schemeClr val="tx1"/>
                                      </a:solidFill>
                                      <a:latin typeface="Cambria Math" panose="02040503050406030204" pitchFamily="18" charset="0"/>
                                    </a:rPr>
                                  </m:ctrlPr>
                                </m:dPr>
                                <m:e>
                                  <m:sSubSup>
                                    <m:sSubSupPr>
                                      <m:ctrlPr>
                                        <a:rPr lang="en-US" sz="2400" i="1">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𝑐</m:t>
                                      </m:r>
                                    </m:e>
                                    <m:sub>
                                      <m:r>
                                        <a:rPr lang="en-US" sz="2400" b="0" i="1" smtClean="0">
                                          <a:solidFill>
                                            <a:schemeClr val="tx1"/>
                                          </a:solidFill>
                                          <a:latin typeface="Cambria Math" panose="02040503050406030204" pitchFamily="18" charset="0"/>
                                        </a:rPr>
                                        <m:t>𝑘</m:t>
                                      </m:r>
                                    </m:sub>
                                    <m:sup>
                                      <m:r>
                                        <a:rPr lang="en-US" sz="2400" b="0" i="1" smtClean="0">
                                          <a:solidFill>
                                            <a:schemeClr val="tx1"/>
                                          </a:solidFill>
                                          <a:latin typeface="Cambria Math" panose="02040503050406030204" pitchFamily="18" charset="0"/>
                                        </a:rPr>
                                        <m:t>𝑚</m:t>
                                      </m:r>
                                    </m:sup>
                                  </m:sSubSup>
                                </m:e>
                              </m:d>
                            </m:e>
                            <m:sup>
                              <m:r>
                                <a:rPr lang="en-US" sz="2400" i="1">
                                  <a:solidFill>
                                    <a:schemeClr val="tx1"/>
                                  </a:solidFill>
                                  <a:latin typeface="Cambria Math" panose="02040503050406030204" pitchFamily="18" charset="0"/>
                                </a:rPr>
                                <m:t>2</m:t>
                              </m:r>
                            </m:sup>
                          </m:sSup>
                          <m:r>
                            <m:rPr>
                              <m:nor/>
                            </m:rPr>
                            <a:rPr lang="en-US" sz="2400" dirty="0">
                              <a:solidFill>
                                <a:schemeClr val="tx1"/>
                              </a:solidFill>
                              <a:latin typeface="Calibri" panose="020F0502020204030204" pitchFamily="34" charset="0"/>
                              <a:cs typeface="Calibri" panose="020F0502020204030204" pitchFamily="34" charset="0"/>
                            </a:rPr>
                            <m:t> </m:t>
                          </m:r>
                        </m:e>
                      </m:nary>
                    </m:oMath>
                  </m:oMathPara>
                </a14:m>
                <a:endParaRPr lang="en-US" sz="2400" dirty="0">
                  <a:solidFill>
                    <a:schemeClr val="tx1"/>
                  </a:solidFill>
                  <a:latin typeface="Calibri" panose="020F0502020204030204" pitchFamily="34" charset="0"/>
                  <a:cs typeface="Calibri" panose="020F0502020204030204" pitchFamily="34" charset="0"/>
                </a:endParaRPr>
              </a:p>
            </p:txBody>
          </p:sp>
        </mc:Choice>
        <mc:Fallback xmlns="">
          <p:sp>
            <p:nvSpPr>
              <p:cNvPr id="6" name="CaixaDeTexto 5"/>
              <p:cNvSpPr txBox="1">
                <a:spLocks noRot="1" noChangeAspect="1" noMove="1" noResize="1" noEditPoints="1" noAdjustHandles="1" noChangeArrowheads="1" noChangeShapeType="1" noTextEdit="1"/>
              </p:cNvSpPr>
              <p:nvPr/>
            </p:nvSpPr>
            <p:spPr>
              <a:xfrm>
                <a:off x="1824769" y="2109320"/>
                <a:ext cx="2926827" cy="1130822"/>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5" name="CaixaDeTexto 84"/>
              <p:cNvSpPr txBox="1"/>
              <p:nvPr/>
            </p:nvSpPr>
            <p:spPr>
              <a:xfrm>
                <a:off x="9587930" y="3984163"/>
                <a:ext cx="1732173" cy="707886"/>
              </a:xfrm>
              <a:prstGeom prst="rect">
                <a:avLst/>
              </a:prstGeom>
              <a:noFill/>
              <a:ln w="28575">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schemeClr val="accent4"/>
                          </a:solidFill>
                          <a:latin typeface="Cambria Math" panose="02040503050406030204" pitchFamily="18" charset="0"/>
                        </a:rPr>
                        <m:t>𝑇</m:t>
                      </m:r>
                      <m:r>
                        <a:rPr lang="en-US" sz="2000" i="1" dirty="0" smtClean="0">
                          <a:solidFill>
                            <a:schemeClr val="accent4"/>
                          </a:solidFill>
                          <a:latin typeface="Cambria Math" panose="02040503050406030204" pitchFamily="18" charset="0"/>
                        </a:rPr>
                        <m:t>=+0.0088</m:t>
                      </m:r>
                    </m:oMath>
                  </m:oMathPara>
                </a14:m>
                <a:endParaRPr lang="en-US" sz="2000" dirty="0">
                  <a:solidFill>
                    <a:schemeClr val="accent4"/>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i="1">
                          <a:solidFill>
                            <a:prstClr val="black"/>
                          </a:solidFill>
                          <a:latin typeface="Cambria Math" panose="02040503050406030204" pitchFamily="18" charset="0"/>
                          <a:ea typeface="Cambria Math" panose="02040503050406030204" pitchFamily="18" charset="0"/>
                        </a:rPr>
                        <m:t>𝜇</m:t>
                      </m:r>
                      <m:r>
                        <a:rPr lang="en-US" sz="2000" i="1">
                          <a:solidFill>
                            <a:prstClr val="black"/>
                          </a:solidFill>
                          <a:latin typeface="Cambria Math" panose="02040503050406030204" pitchFamily="18" charset="0"/>
                          <a:ea typeface="Cambria Math" panose="02040503050406030204" pitchFamily="18" charset="0"/>
                        </a:rPr>
                        <m:t>=+2.55</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85" name="CaixaDeTexto 84"/>
              <p:cNvSpPr txBox="1">
                <a:spLocks noRot="1" noChangeAspect="1" noMove="1" noResize="1" noEditPoints="1" noAdjustHandles="1" noChangeArrowheads="1" noChangeShapeType="1" noTextEdit="1"/>
              </p:cNvSpPr>
              <p:nvPr/>
            </p:nvSpPr>
            <p:spPr>
              <a:xfrm>
                <a:off x="9587930" y="3984163"/>
                <a:ext cx="1732173" cy="707886"/>
              </a:xfrm>
              <a:prstGeom prst="rect">
                <a:avLst/>
              </a:prstGeom>
              <a:blipFill>
                <a:blip r:embed="rId5"/>
                <a:stretch>
                  <a:fillRect/>
                </a:stretch>
              </a:blipFill>
              <a:ln w="28575">
                <a:solidFill>
                  <a:srgbClr val="FF0000"/>
                </a:solidFill>
              </a:ln>
            </p:spPr>
            <p:txBody>
              <a:bodyPr/>
              <a:lstStyle/>
              <a:p>
                <a:r>
                  <a:rPr lang="de-DE">
                    <a:noFill/>
                  </a:rPr>
                  <a:t> </a:t>
                </a:r>
              </a:p>
            </p:txBody>
          </p:sp>
        </mc:Fallback>
      </mc:AlternateContent>
      <p:grpSp>
        <p:nvGrpSpPr>
          <p:cNvPr id="4" name="Grupo 3"/>
          <p:cNvGrpSpPr/>
          <p:nvPr/>
        </p:nvGrpSpPr>
        <p:grpSpPr>
          <a:xfrm>
            <a:off x="2923335" y="3214421"/>
            <a:ext cx="4016205" cy="3104413"/>
            <a:chOff x="2923335" y="3214421"/>
            <a:chExt cx="4016205" cy="3104413"/>
          </a:xfrm>
        </p:grpSpPr>
        <p:sp>
          <p:nvSpPr>
            <p:cNvPr id="43" name="Textfeld 6"/>
            <p:cNvSpPr txBox="1"/>
            <p:nvPr/>
          </p:nvSpPr>
          <p:spPr>
            <a:xfrm>
              <a:off x="4716222" y="3214421"/>
              <a:ext cx="997645"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Entropy</a:t>
              </a:r>
            </a:p>
          </p:txBody>
        </p:sp>
        <p:grpSp>
          <p:nvGrpSpPr>
            <p:cNvPr id="3" name="Grupo 2"/>
            <p:cNvGrpSpPr/>
            <p:nvPr/>
          </p:nvGrpSpPr>
          <p:grpSpPr>
            <a:xfrm>
              <a:off x="2923335" y="3501781"/>
              <a:ext cx="4016205" cy="2817053"/>
              <a:chOff x="2923335" y="3501781"/>
              <a:chExt cx="4016205" cy="2817053"/>
            </a:xfrm>
          </p:grpSpPr>
          <p:sp>
            <p:nvSpPr>
              <p:cNvPr id="40" name="Textfeld 8"/>
              <p:cNvSpPr txBox="1"/>
              <p:nvPr/>
            </p:nvSpPr>
            <p:spPr>
              <a:xfrm>
                <a:off x="3328820" y="3501781"/>
                <a:ext cx="458780"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-80</a:t>
                </a:r>
              </a:p>
            </p:txBody>
          </p:sp>
          <p:sp>
            <p:nvSpPr>
              <p:cNvPr id="41" name="Textfeld 9"/>
              <p:cNvSpPr txBox="1"/>
              <p:nvPr/>
            </p:nvSpPr>
            <p:spPr>
              <a:xfrm>
                <a:off x="3240901" y="4541750"/>
                <a:ext cx="56137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-100</a:t>
                </a:r>
              </a:p>
            </p:txBody>
          </p:sp>
          <p:sp>
            <p:nvSpPr>
              <p:cNvPr id="42" name="Textfeld 11"/>
              <p:cNvSpPr txBox="1"/>
              <p:nvPr/>
            </p:nvSpPr>
            <p:spPr>
              <a:xfrm>
                <a:off x="3218879" y="5644916"/>
                <a:ext cx="56137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-120</a:t>
                </a:r>
              </a:p>
            </p:txBody>
          </p:sp>
          <p:grpSp>
            <p:nvGrpSpPr>
              <p:cNvPr id="87" name="Grupo 86"/>
              <p:cNvGrpSpPr/>
              <p:nvPr/>
            </p:nvGrpSpPr>
            <p:grpSpPr>
              <a:xfrm>
                <a:off x="3725473" y="3611706"/>
                <a:ext cx="3214067" cy="2459012"/>
                <a:chOff x="6677425" y="3734128"/>
                <a:chExt cx="3214067" cy="2459012"/>
              </a:xfrm>
            </p:grpSpPr>
            <p:pic>
              <p:nvPicPr>
                <p:cNvPr id="88" name="Bild 89" descr="Unbenannt.png"/>
                <p:cNvPicPr>
                  <a:picLocks noChangeAspect="1"/>
                </p:cNvPicPr>
                <p:nvPr/>
              </p:nvPicPr>
              <p:blipFill rotWithShape="1">
                <a:blip r:embed="rId6">
                  <a:extLst>
                    <a:ext uri="{28A0092B-C50C-407E-A947-70E740481C1C}">
                      <a14:useLocalDpi xmlns:a14="http://schemas.microsoft.com/office/drawing/2010/main" val="0"/>
                    </a:ext>
                  </a:extLst>
                </a:blip>
                <a:srcRect l="8427" t="48994" r="50782" b="3919"/>
                <a:stretch/>
              </p:blipFill>
              <p:spPr>
                <a:xfrm>
                  <a:off x="6677425" y="3734128"/>
                  <a:ext cx="3214067" cy="2459012"/>
                </a:xfrm>
                <a:prstGeom prst="rect">
                  <a:avLst/>
                </a:prstGeom>
              </p:spPr>
            </p:pic>
            <p:sp>
              <p:nvSpPr>
                <p:cNvPr id="89" name="Retângulo 88"/>
                <p:cNvSpPr/>
                <p:nvPr/>
              </p:nvSpPr>
              <p:spPr bwMode="ltGray">
                <a:xfrm>
                  <a:off x="9342930" y="3831025"/>
                  <a:ext cx="289426" cy="246047"/>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90" name="Retângulo 89"/>
                  <p:cNvSpPr/>
                  <p:nvPr/>
                </p:nvSpPr>
                <p:spPr>
                  <a:xfrm>
                    <a:off x="2923335" y="4020737"/>
                    <a:ext cx="8284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dirty="0">
                              <a:latin typeface="Cambria Math" panose="02040503050406030204" pitchFamily="18" charset="0"/>
                            </a:rPr>
                            <m:t>𝑆</m:t>
                          </m:r>
                          <m:d>
                            <m:dPr>
                              <m:ctrlPr>
                                <a:rPr lang="en-US" sz="2000" i="1" dirty="0">
                                  <a:latin typeface="Cambria Math" panose="02040503050406030204" pitchFamily="18" charset="0"/>
                                </a:rPr>
                              </m:ctrlPr>
                            </m:dPr>
                            <m:e>
                              <m:r>
                                <a:rPr lang="en-US" sz="2000" i="1" dirty="0">
                                  <a:latin typeface="Cambria Math" panose="02040503050406030204" pitchFamily="18" charset="0"/>
                                </a:rPr>
                                <m:t>𝑚</m:t>
                              </m:r>
                            </m:e>
                          </m:d>
                        </m:oMath>
                      </m:oMathPara>
                    </a14:m>
                    <a:endParaRPr lang="en-US" sz="2000" dirty="0">
                      <a:latin typeface="Calibri" panose="020F0502020204030204" pitchFamily="34" charset="0"/>
                      <a:cs typeface="Calibri" panose="020F0502020204030204" pitchFamily="34" charset="0"/>
                    </a:endParaRPr>
                  </a:p>
                </p:txBody>
              </p:sp>
            </mc:Choice>
            <mc:Fallback xmlns="">
              <p:sp>
                <p:nvSpPr>
                  <p:cNvPr id="90" name="Retângulo 89"/>
                  <p:cNvSpPr>
                    <a:spLocks noRot="1" noChangeAspect="1" noMove="1" noResize="1" noEditPoints="1" noAdjustHandles="1" noChangeArrowheads="1" noChangeShapeType="1" noTextEdit="1"/>
                  </p:cNvSpPr>
                  <p:nvPr/>
                </p:nvSpPr>
                <p:spPr>
                  <a:xfrm>
                    <a:off x="2923335" y="4020737"/>
                    <a:ext cx="828496" cy="400110"/>
                  </a:xfrm>
                  <a:prstGeom prst="rect">
                    <a:avLst/>
                  </a:prstGeom>
                  <a:blipFill>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1" name="Textfeld 12"/>
                  <p:cNvSpPr txBox="1"/>
                  <p:nvPr/>
                </p:nvSpPr>
                <p:spPr>
                  <a:xfrm>
                    <a:off x="5101737" y="5918724"/>
                    <a:ext cx="461537" cy="400110"/>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2000" b="0" i="1" u="none" strike="noStrike" kern="0" cap="none" spc="0" normalizeH="0" baseline="0" noProof="0" dirty="0" smtClean="0">
                              <a:ln>
                                <a:noFill/>
                              </a:ln>
                              <a:solidFill>
                                <a:srgbClr val="000000"/>
                              </a:solidFill>
                              <a:effectLst/>
                              <a:uLnTx/>
                              <a:uFillTx/>
                              <a:latin typeface="Cambria Math" panose="02040503050406030204" pitchFamily="18" charset="0"/>
                            </a:rPr>
                            <m:t>𝑚</m:t>
                          </m:r>
                        </m:oMath>
                      </m:oMathPara>
                    </a14:m>
                    <a:endParaRPr kumimoji="0" lang="de-DE"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mc:Choice>
            <mc:Fallback xmlns="">
              <p:sp>
                <p:nvSpPr>
                  <p:cNvPr id="91" name="Textfeld 12"/>
                  <p:cNvSpPr txBox="1">
                    <a:spLocks noRot="1" noChangeAspect="1" noMove="1" noResize="1" noEditPoints="1" noAdjustHandles="1" noChangeArrowheads="1" noChangeShapeType="1" noTextEdit="1"/>
                  </p:cNvSpPr>
                  <p:nvPr/>
                </p:nvSpPr>
                <p:spPr>
                  <a:xfrm>
                    <a:off x="5101737" y="5918724"/>
                    <a:ext cx="461537" cy="400110"/>
                  </a:xfrm>
                  <a:prstGeom prst="rect">
                    <a:avLst/>
                  </a:prstGeom>
                  <a:blipFill>
                    <a:blip r:embed="rId8"/>
                    <a:stretch>
                      <a:fillRect/>
                    </a:stretch>
                  </a:blipFill>
                </p:spPr>
                <p:txBody>
                  <a:bodyPr/>
                  <a:lstStyle/>
                  <a:p>
                    <a:r>
                      <a:rPr lang="de-DE">
                        <a:noFill/>
                      </a:rPr>
                      <a:t> </a:t>
                    </a:r>
                  </a:p>
                </p:txBody>
              </p:sp>
            </mc:Fallback>
          </mc:AlternateContent>
        </p:grpSp>
      </p:grpSp>
      <p:sp>
        <p:nvSpPr>
          <p:cNvPr id="93" name="Rechteck 26"/>
          <p:cNvSpPr/>
          <p:nvPr/>
        </p:nvSpPr>
        <p:spPr bwMode="auto">
          <a:xfrm>
            <a:off x="9224274" y="1194527"/>
            <a:ext cx="2411318" cy="1812499"/>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4" name="Rechteck 24"/>
          <p:cNvSpPr/>
          <p:nvPr/>
        </p:nvSpPr>
        <p:spPr bwMode="auto">
          <a:xfrm>
            <a:off x="10252790" y="3212906"/>
            <a:ext cx="326905" cy="145083"/>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5" name="Rechteck 28"/>
          <p:cNvSpPr/>
          <p:nvPr/>
        </p:nvSpPr>
        <p:spPr bwMode="auto">
          <a:xfrm>
            <a:off x="9956725" y="2332883"/>
            <a:ext cx="1208931" cy="227401"/>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6" name="Freihandform 29"/>
          <p:cNvSpPr/>
          <p:nvPr/>
        </p:nvSpPr>
        <p:spPr bwMode="auto">
          <a:xfrm>
            <a:off x="10154102" y="2623661"/>
            <a:ext cx="684650" cy="208001"/>
          </a:xfrm>
          <a:custGeom>
            <a:avLst/>
            <a:gdLst>
              <a:gd name="connsiteX0" fmla="*/ 0 w 1057275"/>
              <a:gd name="connsiteY0" fmla="*/ 123825 h 180975"/>
              <a:gd name="connsiteX1" fmla="*/ 95250 w 1057275"/>
              <a:gd name="connsiteY1" fmla="*/ 0 h 180975"/>
              <a:gd name="connsiteX2" fmla="*/ 790575 w 1057275"/>
              <a:gd name="connsiteY2" fmla="*/ 9525 h 180975"/>
              <a:gd name="connsiteX3" fmla="*/ 1057275 w 1057275"/>
              <a:gd name="connsiteY3" fmla="*/ 76200 h 180975"/>
              <a:gd name="connsiteX4" fmla="*/ 1019175 w 1057275"/>
              <a:gd name="connsiteY4" fmla="*/ 180975 h 180975"/>
              <a:gd name="connsiteX5" fmla="*/ 0 w 1057275"/>
              <a:gd name="connsiteY5" fmla="*/ 123825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275" h="180975">
                <a:moveTo>
                  <a:pt x="0" y="123825"/>
                </a:moveTo>
                <a:lnTo>
                  <a:pt x="95250" y="0"/>
                </a:lnTo>
                <a:lnTo>
                  <a:pt x="790575" y="9525"/>
                </a:lnTo>
                <a:lnTo>
                  <a:pt x="1057275" y="76200"/>
                </a:lnTo>
                <a:lnTo>
                  <a:pt x="1019175" y="180975"/>
                </a:lnTo>
                <a:lnTo>
                  <a:pt x="0" y="123825"/>
                </a:lnTo>
                <a:close/>
              </a:path>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7" name="Freihandform 35"/>
          <p:cNvSpPr/>
          <p:nvPr/>
        </p:nvSpPr>
        <p:spPr>
          <a:xfrm flipV="1">
            <a:off x="9225056" y="2530952"/>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chemeClr val="bg2">
                <a:lumMod val="65000"/>
              </a:schemeClr>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8" name="Rechteck 38"/>
          <p:cNvSpPr/>
          <p:nvPr/>
        </p:nvSpPr>
        <p:spPr bwMode="auto">
          <a:xfrm>
            <a:off x="9234036" y="1205882"/>
            <a:ext cx="2411227" cy="1819075"/>
          </a:xfrm>
          <a:prstGeom prst="rect">
            <a:avLst/>
          </a:prstGeom>
          <a:no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9" name="Retângulo 98"/>
          <p:cNvSpPr/>
          <p:nvPr/>
        </p:nvSpPr>
        <p:spPr bwMode="ltGray">
          <a:xfrm>
            <a:off x="8911852" y="1929147"/>
            <a:ext cx="122324" cy="40373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00" name="CaixaDeTexto 99"/>
              <p:cNvSpPr txBox="1"/>
              <p:nvPr/>
            </p:nvSpPr>
            <p:spPr>
              <a:xfrm>
                <a:off x="10063909" y="3211439"/>
                <a:ext cx="7447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𝑘</m:t>
                          </m:r>
                        </m:e>
                        <m:sub>
                          <m:r>
                            <a:rPr lang="en-US" i="1">
                              <a:latin typeface="Cambria Math" panose="02040503050406030204" pitchFamily="18" charset="0"/>
                              <a:ea typeface="Cambria Math" panose="02040503050406030204" pitchFamily="18" charset="0"/>
                            </a:rPr>
                            <m:t>𝑥</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oMath>
                  </m:oMathPara>
                </a14:m>
                <a:endParaRPr lang="en-US" dirty="0">
                  <a:latin typeface="Calibri" panose="020F0502020204030204" pitchFamily="34" charset="0"/>
                  <a:cs typeface="Calibri" panose="020F0502020204030204" pitchFamily="34" charset="0"/>
                </a:endParaRPr>
              </a:p>
            </p:txBody>
          </p:sp>
        </mc:Choice>
        <mc:Fallback xmlns="">
          <p:sp>
            <p:nvSpPr>
              <p:cNvPr id="100" name="CaixaDeTexto 99"/>
              <p:cNvSpPr txBox="1">
                <a:spLocks noRot="1" noChangeAspect="1" noMove="1" noResize="1" noEditPoints="1" noAdjustHandles="1" noChangeArrowheads="1" noChangeShapeType="1" noTextEdit="1"/>
              </p:cNvSpPr>
              <p:nvPr/>
            </p:nvSpPr>
            <p:spPr>
              <a:xfrm>
                <a:off x="10063909" y="3211439"/>
                <a:ext cx="744799" cy="369332"/>
              </a:xfrm>
              <a:prstGeom prst="rect">
                <a:avLst/>
              </a:prstGeom>
              <a:blipFill>
                <a:blip r:embed="rId9"/>
                <a:stretch>
                  <a:fillRect b="-1333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1" name="CaixaDeTexto 100"/>
              <p:cNvSpPr txBox="1"/>
              <p:nvPr/>
            </p:nvSpPr>
            <p:spPr>
              <a:xfrm>
                <a:off x="9637919" y="1919651"/>
                <a:ext cx="168609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/4</m:t>
                      </m:r>
                    </m:oMath>
                  </m:oMathPara>
                </a14:m>
                <a:endParaRPr lang="en-US" dirty="0">
                  <a:latin typeface="Calibri" panose="020F0502020204030204" pitchFamily="34" charset="0"/>
                  <a:cs typeface="Calibri" panose="020F0502020204030204" pitchFamily="34" charset="0"/>
                </a:endParaRPr>
              </a:p>
            </p:txBody>
          </p:sp>
        </mc:Choice>
        <mc:Fallback xmlns="">
          <p:sp>
            <p:nvSpPr>
              <p:cNvPr id="101" name="CaixaDeTexto 100"/>
              <p:cNvSpPr txBox="1">
                <a:spLocks noRot="1" noChangeAspect="1" noMove="1" noResize="1" noEditPoints="1" noAdjustHandles="1" noChangeArrowheads="1" noChangeShapeType="1" noTextEdit="1"/>
              </p:cNvSpPr>
              <p:nvPr/>
            </p:nvSpPr>
            <p:spPr>
              <a:xfrm>
                <a:off x="9637919" y="1919651"/>
                <a:ext cx="1686094" cy="369332"/>
              </a:xfrm>
              <a:prstGeom prst="rect">
                <a:avLst/>
              </a:prstGeom>
              <a:blipFill>
                <a:blip r:embed="rId10"/>
                <a:stretch>
                  <a:fillRect b="-1333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2" name="CaixaDeTexto 101"/>
              <p:cNvSpPr txBox="1"/>
              <p:nvPr/>
            </p:nvSpPr>
            <p:spPr>
              <a:xfrm>
                <a:off x="8405029" y="1912417"/>
                <a:ext cx="62914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oMath>
                  </m:oMathPara>
                </a14:m>
                <a:endParaRPr lang="en-US" dirty="0">
                  <a:latin typeface="Calibri" panose="020F0502020204030204" pitchFamily="34" charset="0"/>
                  <a:cs typeface="Calibri" panose="020F0502020204030204" pitchFamily="34" charset="0"/>
                </a:endParaRPr>
              </a:p>
            </p:txBody>
          </p:sp>
        </mc:Choice>
        <mc:Fallback xmlns="">
          <p:sp>
            <p:nvSpPr>
              <p:cNvPr id="102" name="CaixaDeTexto 101"/>
              <p:cNvSpPr txBox="1">
                <a:spLocks noRot="1" noChangeAspect="1" noMove="1" noResize="1" noEditPoints="1" noAdjustHandles="1" noChangeArrowheads="1" noChangeShapeType="1" noTextEdit="1"/>
              </p:cNvSpPr>
              <p:nvPr/>
            </p:nvSpPr>
            <p:spPr>
              <a:xfrm>
                <a:off x="8405029" y="1912417"/>
                <a:ext cx="629147" cy="369332"/>
              </a:xfrm>
              <a:prstGeom prst="rect">
                <a:avLst/>
              </a:prstGeom>
              <a:blipFill>
                <a:blip r:embed="rId11"/>
                <a:stretch>
                  <a:fillRect b="-13333"/>
                </a:stretch>
              </a:blipFill>
            </p:spPr>
            <p:txBody>
              <a:bodyPr/>
              <a:lstStyle/>
              <a:p>
                <a:r>
                  <a:rPr lang="de-DE">
                    <a:noFill/>
                  </a:rPr>
                  <a:t> </a:t>
                </a:r>
              </a:p>
            </p:txBody>
          </p:sp>
        </mc:Fallback>
      </mc:AlternateContent>
      <p:sp>
        <p:nvSpPr>
          <p:cNvPr id="103" name="CaixaDeTexto 102"/>
          <p:cNvSpPr txBox="1"/>
          <p:nvPr/>
        </p:nvSpPr>
        <p:spPr>
          <a:xfrm>
            <a:off x="10320344" y="2983063"/>
            <a:ext cx="301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104" name="CaixaDeTexto 103"/>
          <p:cNvSpPr txBox="1"/>
          <p:nvPr/>
        </p:nvSpPr>
        <p:spPr>
          <a:xfrm>
            <a:off x="11478299" y="2988657"/>
            <a:ext cx="301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105" name="CaixaDeTexto 104"/>
          <p:cNvSpPr txBox="1"/>
          <p:nvPr/>
        </p:nvSpPr>
        <p:spPr>
          <a:xfrm>
            <a:off x="9097193" y="2977236"/>
            <a:ext cx="37221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106" name="CaixaDeTexto 105"/>
          <p:cNvSpPr txBox="1"/>
          <p:nvPr/>
        </p:nvSpPr>
        <p:spPr>
          <a:xfrm>
            <a:off x="9606254" y="2986989"/>
            <a:ext cx="54694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-0.5</a:t>
            </a:r>
          </a:p>
        </p:txBody>
      </p:sp>
      <p:sp>
        <p:nvSpPr>
          <p:cNvPr id="107" name="CaixaDeTexto 106"/>
          <p:cNvSpPr txBox="1"/>
          <p:nvPr/>
        </p:nvSpPr>
        <p:spPr>
          <a:xfrm>
            <a:off x="10876113" y="2986784"/>
            <a:ext cx="476412"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0.5</a:t>
            </a:r>
          </a:p>
        </p:txBody>
      </p:sp>
      <p:sp>
        <p:nvSpPr>
          <p:cNvPr id="108" name="CaixaDeTexto 107"/>
          <p:cNvSpPr txBox="1"/>
          <p:nvPr/>
        </p:nvSpPr>
        <p:spPr>
          <a:xfrm>
            <a:off x="8960487" y="1922224"/>
            <a:ext cx="301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a:t>
            </a:r>
          </a:p>
        </p:txBody>
      </p:sp>
      <p:sp>
        <p:nvSpPr>
          <p:cNvPr id="109" name="CaixaDeTexto 108"/>
          <p:cNvSpPr txBox="1"/>
          <p:nvPr/>
        </p:nvSpPr>
        <p:spPr>
          <a:xfrm>
            <a:off x="8978382" y="1008402"/>
            <a:ext cx="301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110" name="CaixaDeTexto 109"/>
          <p:cNvSpPr txBox="1"/>
          <p:nvPr/>
        </p:nvSpPr>
        <p:spPr>
          <a:xfrm>
            <a:off x="8903443" y="2814217"/>
            <a:ext cx="37221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a:t>
            </a:r>
          </a:p>
        </p:txBody>
      </p:sp>
      <p:sp>
        <p:nvSpPr>
          <p:cNvPr id="111" name="CaixaDeTexto 110"/>
          <p:cNvSpPr txBox="1"/>
          <p:nvPr/>
        </p:nvSpPr>
        <p:spPr>
          <a:xfrm>
            <a:off x="8706905" y="2382127"/>
            <a:ext cx="54694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-0.5</a:t>
            </a:r>
          </a:p>
        </p:txBody>
      </p:sp>
      <p:sp>
        <p:nvSpPr>
          <p:cNvPr id="112" name="CaixaDeTexto 111"/>
          <p:cNvSpPr txBox="1"/>
          <p:nvPr/>
        </p:nvSpPr>
        <p:spPr>
          <a:xfrm>
            <a:off x="8798375" y="1468903"/>
            <a:ext cx="476412"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0.5</a:t>
            </a:r>
          </a:p>
        </p:txBody>
      </p:sp>
      <p:sp>
        <p:nvSpPr>
          <p:cNvPr id="113" name="Freihandform 34"/>
          <p:cNvSpPr/>
          <p:nvPr/>
        </p:nvSpPr>
        <p:spPr>
          <a:xfrm>
            <a:off x="9224668" y="1403936"/>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chemeClr val="tx2"/>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4" name="Stern mit 5 Zacken 83"/>
          <p:cNvSpPr/>
          <p:nvPr/>
        </p:nvSpPr>
        <p:spPr bwMode="auto">
          <a:xfrm>
            <a:off x="10702633" y="1642913"/>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5" name="Stern mit 5 Zacken 89"/>
          <p:cNvSpPr/>
          <p:nvPr/>
        </p:nvSpPr>
        <p:spPr bwMode="auto">
          <a:xfrm>
            <a:off x="10619761" y="1656611"/>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6" name="Stern mit 5 Zacken 90"/>
          <p:cNvSpPr/>
          <p:nvPr/>
        </p:nvSpPr>
        <p:spPr bwMode="auto">
          <a:xfrm>
            <a:off x="10536889" y="1684624"/>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7" name="Stern mit 5 Zacken 91"/>
          <p:cNvSpPr/>
          <p:nvPr/>
        </p:nvSpPr>
        <p:spPr bwMode="auto">
          <a:xfrm>
            <a:off x="10454017" y="1703399"/>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8" name="Stern mit 5 Zacken 92"/>
          <p:cNvSpPr/>
          <p:nvPr/>
        </p:nvSpPr>
        <p:spPr bwMode="auto">
          <a:xfrm>
            <a:off x="10785506" y="161711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19" name="Stern mit 5 Zacken 93"/>
          <p:cNvSpPr/>
          <p:nvPr/>
        </p:nvSpPr>
        <p:spPr bwMode="auto">
          <a:xfrm>
            <a:off x="10371145" y="1706477"/>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20" name="Stern mit 5 Zacken 94"/>
          <p:cNvSpPr/>
          <p:nvPr/>
        </p:nvSpPr>
        <p:spPr bwMode="auto">
          <a:xfrm>
            <a:off x="10205401" y="1698258"/>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21" name="Stern mit 5 Zacken 95"/>
          <p:cNvSpPr/>
          <p:nvPr/>
        </p:nvSpPr>
        <p:spPr bwMode="auto">
          <a:xfrm>
            <a:off x="10122529" y="167202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22" name="Stern mit 5 Zacken 96"/>
          <p:cNvSpPr/>
          <p:nvPr/>
        </p:nvSpPr>
        <p:spPr bwMode="auto">
          <a:xfrm>
            <a:off x="10288273" y="1700499"/>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23" name="Stern mit 5 Zacken 100"/>
          <p:cNvSpPr/>
          <p:nvPr/>
        </p:nvSpPr>
        <p:spPr bwMode="auto">
          <a:xfrm>
            <a:off x="10039657" y="1643542"/>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grpSp>
        <p:nvGrpSpPr>
          <p:cNvPr id="133" name="Grupo 132"/>
          <p:cNvGrpSpPr/>
          <p:nvPr/>
        </p:nvGrpSpPr>
        <p:grpSpPr>
          <a:xfrm>
            <a:off x="6647123" y="3263309"/>
            <a:ext cx="2491659" cy="2296942"/>
            <a:chOff x="6647123" y="3263309"/>
            <a:chExt cx="2491659" cy="2296942"/>
          </a:xfrm>
        </p:grpSpPr>
        <p:grpSp>
          <p:nvGrpSpPr>
            <p:cNvPr id="45" name="Gruppierung 228"/>
            <p:cNvGrpSpPr/>
            <p:nvPr/>
          </p:nvGrpSpPr>
          <p:grpSpPr>
            <a:xfrm>
              <a:off x="7365071" y="3615169"/>
              <a:ext cx="1773711" cy="1914024"/>
              <a:chOff x="5691977" y="1638808"/>
              <a:chExt cx="1773711" cy="1914024"/>
            </a:xfrm>
          </p:grpSpPr>
          <p:grpSp>
            <p:nvGrpSpPr>
              <p:cNvPr id="46" name="Gruppierung 229"/>
              <p:cNvGrpSpPr/>
              <p:nvPr/>
            </p:nvGrpSpPr>
            <p:grpSpPr>
              <a:xfrm>
                <a:off x="6190098" y="1719203"/>
                <a:ext cx="1165448" cy="1287303"/>
                <a:chOff x="2557103" y="2428294"/>
                <a:chExt cx="3003307" cy="3037513"/>
              </a:xfrm>
            </p:grpSpPr>
            <p:sp>
              <p:nvSpPr>
                <p:cNvPr id="61" name="Oval 246"/>
                <p:cNvSpPr/>
                <p:nvPr/>
              </p:nvSpPr>
              <p:spPr bwMode="auto">
                <a:xfrm>
                  <a:off x="2812474" y="3661842"/>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2" name="Oval 247"/>
                <p:cNvSpPr/>
                <p:nvPr/>
              </p:nvSpPr>
              <p:spPr bwMode="auto">
                <a:xfrm>
                  <a:off x="2947713" y="415746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3" name="Oval 248"/>
                <p:cNvSpPr/>
                <p:nvPr/>
              </p:nvSpPr>
              <p:spPr bwMode="auto">
                <a:xfrm>
                  <a:off x="2608589" y="242829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4" name="Oval 249"/>
                <p:cNvSpPr/>
                <p:nvPr/>
              </p:nvSpPr>
              <p:spPr bwMode="auto">
                <a:xfrm>
                  <a:off x="2557103" y="2574163"/>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5" name="Oval 250"/>
                <p:cNvSpPr/>
                <p:nvPr/>
              </p:nvSpPr>
              <p:spPr bwMode="auto">
                <a:xfrm>
                  <a:off x="2694397" y="284016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6" name="Oval 251"/>
                <p:cNvSpPr/>
                <p:nvPr/>
              </p:nvSpPr>
              <p:spPr bwMode="auto">
                <a:xfrm>
                  <a:off x="3312221" y="453910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7" name="Oval 252"/>
                <p:cNvSpPr/>
                <p:nvPr/>
              </p:nvSpPr>
              <p:spPr bwMode="auto">
                <a:xfrm>
                  <a:off x="3123441" y="451336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8" name="Oval 253"/>
                <p:cNvSpPr/>
                <p:nvPr/>
              </p:nvSpPr>
              <p:spPr bwMode="auto">
                <a:xfrm>
                  <a:off x="3501000" y="485658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9" name="Oval 254"/>
                <p:cNvSpPr/>
                <p:nvPr/>
              </p:nvSpPr>
              <p:spPr bwMode="auto">
                <a:xfrm>
                  <a:off x="3706941" y="4933813"/>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0" name="Oval 255"/>
                <p:cNvSpPr/>
                <p:nvPr/>
              </p:nvSpPr>
              <p:spPr bwMode="auto">
                <a:xfrm>
                  <a:off x="3912882" y="495955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1" name="Oval 256"/>
                <p:cNvSpPr/>
                <p:nvPr/>
              </p:nvSpPr>
              <p:spPr bwMode="auto">
                <a:xfrm>
                  <a:off x="4101662" y="498529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2" name="Oval 257"/>
                <p:cNvSpPr/>
                <p:nvPr/>
              </p:nvSpPr>
              <p:spPr bwMode="auto">
                <a:xfrm>
                  <a:off x="4307603" y="520839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3" name="Oval 258"/>
                <p:cNvSpPr/>
                <p:nvPr/>
              </p:nvSpPr>
              <p:spPr bwMode="auto">
                <a:xfrm>
                  <a:off x="4487801" y="5165488"/>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4" name="Oval 259"/>
                <p:cNvSpPr/>
                <p:nvPr/>
              </p:nvSpPr>
              <p:spPr bwMode="auto">
                <a:xfrm>
                  <a:off x="4668000" y="521697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5" name="Oval 260"/>
                <p:cNvSpPr/>
                <p:nvPr/>
              </p:nvSpPr>
              <p:spPr bwMode="auto">
                <a:xfrm>
                  <a:off x="4839617" y="5242712"/>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6" name="Oval 261"/>
                <p:cNvSpPr/>
                <p:nvPr/>
              </p:nvSpPr>
              <p:spPr bwMode="auto">
                <a:xfrm>
                  <a:off x="4985492" y="5277035"/>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7" name="Oval 262"/>
                <p:cNvSpPr/>
                <p:nvPr/>
              </p:nvSpPr>
              <p:spPr bwMode="auto">
                <a:xfrm>
                  <a:off x="5105625" y="5277035"/>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l 263"/>
                <p:cNvSpPr/>
                <p:nvPr/>
              </p:nvSpPr>
              <p:spPr bwMode="auto">
                <a:xfrm>
                  <a:off x="5208595" y="530277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9" name="Oval 264"/>
                <p:cNvSpPr/>
                <p:nvPr/>
              </p:nvSpPr>
              <p:spPr bwMode="auto">
                <a:xfrm>
                  <a:off x="5285823" y="526845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0" name="Oval 265"/>
                <p:cNvSpPr/>
                <p:nvPr/>
              </p:nvSpPr>
              <p:spPr bwMode="auto">
                <a:xfrm>
                  <a:off x="5380213" y="530277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1" name="Oval 266"/>
                <p:cNvSpPr/>
                <p:nvPr/>
              </p:nvSpPr>
              <p:spPr bwMode="auto">
                <a:xfrm>
                  <a:off x="5423117" y="532851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sp>
            <p:nvSpPr>
              <p:cNvPr id="47" name="Freihandform 230"/>
              <p:cNvSpPr/>
              <p:nvPr/>
            </p:nvSpPr>
            <p:spPr>
              <a:xfrm>
                <a:off x="6222568" y="1647010"/>
                <a:ext cx="1103011" cy="1319495"/>
              </a:xfrm>
              <a:custGeom>
                <a:avLst/>
                <a:gdLst>
                  <a:gd name="connsiteX0" fmla="*/ 0 w 2866014"/>
                  <a:gd name="connsiteY0" fmla="*/ 0 h 3620990"/>
                  <a:gd name="connsiteX1" fmla="*/ 128714 w 2866014"/>
                  <a:gd name="connsiteY1" fmla="*/ 1501595 h 3620990"/>
                  <a:gd name="connsiteX2" fmla="*/ 231684 w 2866014"/>
                  <a:gd name="connsiteY2" fmla="*/ 2076492 h 3620990"/>
                  <a:gd name="connsiteX3" fmla="*/ 420463 w 2866014"/>
                  <a:gd name="connsiteY3" fmla="*/ 2599905 h 3620990"/>
                  <a:gd name="connsiteX4" fmla="*/ 660728 w 2866014"/>
                  <a:gd name="connsiteY4" fmla="*/ 2968868 h 3620990"/>
                  <a:gd name="connsiteX5" fmla="*/ 1003963 w 2866014"/>
                  <a:gd name="connsiteY5" fmla="*/ 3226285 h 3620990"/>
                  <a:gd name="connsiteX6" fmla="*/ 1398684 w 2866014"/>
                  <a:gd name="connsiteY6" fmla="*/ 3372154 h 3620990"/>
                  <a:gd name="connsiteX7" fmla="*/ 1724757 w 2866014"/>
                  <a:gd name="connsiteY7" fmla="*/ 3449379 h 3620990"/>
                  <a:gd name="connsiteX8" fmla="*/ 2273933 w 2866014"/>
                  <a:gd name="connsiteY8" fmla="*/ 3578087 h 3620990"/>
                  <a:gd name="connsiteX9" fmla="*/ 2866014 w 2866014"/>
                  <a:gd name="connsiteY9" fmla="*/ 3620990 h 3620990"/>
                  <a:gd name="connsiteX0" fmla="*/ 0 w 2842409"/>
                  <a:gd name="connsiteY0" fmla="*/ 0 h 3113473"/>
                  <a:gd name="connsiteX1" fmla="*/ 105109 w 2842409"/>
                  <a:gd name="connsiteY1" fmla="*/ 994078 h 3113473"/>
                  <a:gd name="connsiteX2" fmla="*/ 208079 w 2842409"/>
                  <a:gd name="connsiteY2" fmla="*/ 1568975 h 3113473"/>
                  <a:gd name="connsiteX3" fmla="*/ 396858 w 2842409"/>
                  <a:gd name="connsiteY3" fmla="*/ 2092388 h 3113473"/>
                  <a:gd name="connsiteX4" fmla="*/ 637123 w 2842409"/>
                  <a:gd name="connsiteY4" fmla="*/ 2461351 h 3113473"/>
                  <a:gd name="connsiteX5" fmla="*/ 980358 w 2842409"/>
                  <a:gd name="connsiteY5" fmla="*/ 2718768 h 3113473"/>
                  <a:gd name="connsiteX6" fmla="*/ 1375079 w 2842409"/>
                  <a:gd name="connsiteY6" fmla="*/ 2864637 h 3113473"/>
                  <a:gd name="connsiteX7" fmla="*/ 1701152 w 2842409"/>
                  <a:gd name="connsiteY7" fmla="*/ 2941862 h 3113473"/>
                  <a:gd name="connsiteX8" fmla="*/ 2250328 w 2842409"/>
                  <a:gd name="connsiteY8" fmla="*/ 3070570 h 3113473"/>
                  <a:gd name="connsiteX9" fmla="*/ 2842409 w 2842409"/>
                  <a:gd name="connsiteY9" fmla="*/ 3113473 h 311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2409" h="3113473">
                    <a:moveTo>
                      <a:pt x="0" y="0"/>
                    </a:moveTo>
                    <a:cubicBezTo>
                      <a:pt x="45050" y="577756"/>
                      <a:pt x="70429" y="732582"/>
                      <a:pt x="105109" y="994078"/>
                    </a:cubicBezTo>
                    <a:cubicBezTo>
                      <a:pt x="139789" y="1255574"/>
                      <a:pt x="159454" y="1385923"/>
                      <a:pt x="208079" y="1568975"/>
                    </a:cubicBezTo>
                    <a:cubicBezTo>
                      <a:pt x="256704" y="1752027"/>
                      <a:pt x="325351" y="1943659"/>
                      <a:pt x="396858" y="2092388"/>
                    </a:cubicBezTo>
                    <a:cubicBezTo>
                      <a:pt x="468365" y="2241117"/>
                      <a:pt x="539873" y="2356954"/>
                      <a:pt x="637123" y="2461351"/>
                    </a:cubicBezTo>
                    <a:cubicBezTo>
                      <a:pt x="734373" y="2565748"/>
                      <a:pt x="857365" y="2651554"/>
                      <a:pt x="980358" y="2718768"/>
                    </a:cubicBezTo>
                    <a:cubicBezTo>
                      <a:pt x="1103351" y="2785982"/>
                      <a:pt x="1254947" y="2827455"/>
                      <a:pt x="1375079" y="2864637"/>
                    </a:cubicBezTo>
                    <a:cubicBezTo>
                      <a:pt x="1495211" y="2901819"/>
                      <a:pt x="1701152" y="2941862"/>
                      <a:pt x="1701152" y="2941862"/>
                    </a:cubicBezTo>
                    <a:cubicBezTo>
                      <a:pt x="1847027" y="2976184"/>
                      <a:pt x="2060118" y="3041968"/>
                      <a:pt x="2250328" y="3070570"/>
                    </a:cubicBezTo>
                    <a:cubicBezTo>
                      <a:pt x="2440538" y="3099172"/>
                      <a:pt x="2842409" y="3113473"/>
                      <a:pt x="2842409" y="3113473"/>
                    </a:cubicBezTo>
                  </a:path>
                </a:pathLst>
              </a:custGeom>
              <a:ln w="28575" cmpd="sng">
                <a:solidFill>
                  <a:srgbClr val="000000"/>
                </a:solidFill>
                <a:prstDash val="dash"/>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8" name="Rechteck 233"/>
              <p:cNvSpPr/>
              <p:nvPr/>
            </p:nvSpPr>
            <p:spPr bwMode="auto">
              <a:xfrm>
                <a:off x="6092577" y="1638808"/>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9" name="Textfeld 234"/>
              <p:cNvSpPr txBox="1"/>
              <p:nvPr/>
            </p:nvSpPr>
            <p:spPr>
              <a:xfrm>
                <a:off x="5957730" y="3007285"/>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0.5</a:t>
                </a:r>
              </a:p>
            </p:txBody>
          </p:sp>
          <p:sp>
            <p:nvSpPr>
              <p:cNvPr id="50" name="Textfeld 235"/>
              <p:cNvSpPr txBox="1"/>
              <p:nvPr/>
            </p:nvSpPr>
            <p:spPr>
              <a:xfrm>
                <a:off x="5823116" y="2897473"/>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51" name="Textfeld 236"/>
              <p:cNvSpPr txBox="1"/>
              <p:nvPr/>
            </p:nvSpPr>
            <p:spPr>
              <a:xfrm>
                <a:off x="5691977" y="2068682"/>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52" name="Textfeld 237"/>
              <p:cNvSpPr txBox="1"/>
              <p:nvPr/>
            </p:nvSpPr>
            <p:spPr>
              <a:xfrm>
                <a:off x="6444059" y="3007285"/>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0.6</a:t>
                </a:r>
              </a:p>
            </p:txBody>
          </p:sp>
          <mc:AlternateContent xmlns:mc="http://schemas.openxmlformats.org/markup-compatibility/2006" xmlns:a14="http://schemas.microsoft.com/office/drawing/2010/main">
            <mc:Choice Requires="a14">
              <p:graphicFrame>
                <p:nvGraphicFramePr>
                  <p:cNvPr id="53" name="Objekt 238"/>
                  <p:cNvGraphicFramePr>
                    <a:graphicFrameLocks noChangeAspect="1"/>
                  </p:cNvGraphicFramePr>
                  <p:nvPr/>
                </p:nvGraphicFramePr>
                <p:xfrm>
                  <a:off x="6411061" y="3272220"/>
                  <a:ext cx="436025" cy="280612"/>
                </p:xfrm>
                <a:graphic>
                  <a:graphicData uri="http://schemas.openxmlformats.org/presentationml/2006/ole">
                    <mc:AlternateContent>
                      <mc:Choice xmlns:v="urn:schemas-microsoft-com:vml" Requires="v">
                        <p:oleObj name="Equation" r:id="rId12" imgW="711200" imgH="419100" progId="Equation.DSMT4">
                          <p:embed/>
                        </p:oleObj>
                      </mc:Choice>
                      <mc:Fallback>
                        <p:oleObj name="Equation" r:id="rId12" imgW="711200" imgH="419100" progId="Equation.DSMT4">
                          <p:embed/>
                          <p:pic>
                            <p:nvPicPr>
                              <p:cNvPr id="53" name="Objekt 238"/>
                              <p:cNvPicPr/>
                              <p:nvPr/>
                            </p:nvPicPr>
                            <p:blipFill>
                              <a:blip r:embed="rId13"/>
                              <a:stretch>
                                <a:fillRect/>
                              </a:stretch>
                            </p:blipFill>
                            <p:spPr>
                              <a:xfrm>
                                <a:off x="6411061" y="3272220"/>
                                <a:ext cx="436025" cy="280612"/>
                              </a:xfrm>
                              <a:prstGeom prst="rect">
                                <a:avLst/>
                              </a:prstGeom>
                            </p:spPr>
                          </p:pic>
                        </p:oleObj>
                      </mc:Fallback>
                    </mc:AlternateContent>
                  </a:graphicData>
                </a:graphic>
              </p:graphicFrame>
            </mc:Choice>
            <mc:Fallback xmlns="">
              <p:graphicFrame>
                <p:nvGraphicFramePr>
                  <p:cNvPr id="53" name="Objekt 238"/>
                  <p:cNvGraphicFramePr>
                    <a:graphicFrameLocks noChangeAspect="1"/>
                  </p:cNvGraphicFramePr>
                  <p:nvPr/>
                </p:nvGraphicFramePr>
                <p:xfrm>
                  <a:off x="6411061" y="3272220"/>
                  <a:ext cx="436025" cy="280612"/>
                </p:xfrm>
                <a:graphic>
                  <a:graphicData uri="http://schemas.openxmlformats.org/presentationml/2006/ole">
                    <mc:AlternateContent>
                      <mc:Choice xmlns:v="urn:schemas-microsoft-com:vml" Requires="v">
                        <p:oleObj name="Equation" r:id="rId14" imgW="711200" imgH="419100" progId="Equation.DSMT4">
                          <p:embed/>
                        </p:oleObj>
                      </mc:Choice>
                      <mc:Fallback>
                        <p:oleObj name="Equation" r:id="rId14" imgW="711200" imgH="419100" progId="Equation.DSMT4">
                          <p:embed/>
                          <p:pic>
                            <p:nvPicPr>
                              <p:cNvPr id="53" name="Objekt 238"/>
                              <p:cNvPicPr/>
                              <p:nvPr/>
                            </p:nvPicPr>
                            <p:blipFill>
                              <a:blip r:embed="rId15"/>
                              <a:stretch>
                                <a:fillRect/>
                              </a:stretch>
                            </p:blipFill>
                            <p:spPr>
                              <a:xfrm>
                                <a:off x="6411061" y="3272220"/>
                                <a:ext cx="436025" cy="280612"/>
                              </a:xfrm>
                              <a:prstGeom prst="rect">
                                <a:avLst/>
                              </a:prstGeom>
                            </p:spPr>
                          </p:pic>
                        </p:oleObj>
                      </mc:Fallback>
                    </mc:AlternateContent>
                  </a:graphicData>
                </a:graphic>
              </p:graphicFrame>
            </mc:Fallback>
          </mc:AlternateContent>
          <p:sp>
            <p:nvSpPr>
              <p:cNvPr id="54" name="Rechteck 239"/>
              <p:cNvSpPr/>
              <p:nvPr/>
            </p:nvSpPr>
            <p:spPr bwMode="auto">
              <a:xfrm>
                <a:off x="6096241" y="1642809"/>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5" name="Textfeld 240"/>
              <p:cNvSpPr txBox="1"/>
              <p:nvPr/>
            </p:nvSpPr>
            <p:spPr>
              <a:xfrm>
                <a:off x="6931381" y="3007285"/>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0.7</a:t>
                </a:r>
              </a:p>
            </p:txBody>
          </p:sp>
          <p:grpSp>
            <p:nvGrpSpPr>
              <p:cNvPr id="56" name="Gruppierung 241"/>
              <p:cNvGrpSpPr/>
              <p:nvPr/>
            </p:nvGrpSpPr>
            <p:grpSpPr>
              <a:xfrm>
                <a:off x="6102972" y="2237963"/>
                <a:ext cx="1056133" cy="812797"/>
                <a:chOff x="6307198" y="1626967"/>
                <a:chExt cx="1722658" cy="1213930"/>
              </a:xfrm>
            </p:grpSpPr>
            <p:cxnSp>
              <p:nvCxnSpPr>
                <p:cNvPr id="57" name="Gerade Verbindung 242"/>
                <p:cNvCxnSpPr/>
                <p:nvPr/>
              </p:nvCxnSpPr>
              <p:spPr bwMode="auto">
                <a:xfrm flipV="1">
                  <a:off x="7232931"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8" name="Gerade Verbindung 243"/>
                <p:cNvCxnSpPr/>
                <p:nvPr/>
              </p:nvCxnSpPr>
              <p:spPr bwMode="auto">
                <a:xfrm flipV="1">
                  <a:off x="6442253"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9" name="Gerade Verbindung 244"/>
                <p:cNvCxnSpPr/>
                <p:nvPr/>
              </p:nvCxnSpPr>
              <p:spPr bwMode="auto">
                <a:xfrm rot="5400000" flipV="1">
                  <a:off x="6343203" y="1590962"/>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0" name="Gerade Verbindung 245"/>
                <p:cNvCxnSpPr/>
                <p:nvPr/>
              </p:nvCxnSpPr>
              <p:spPr bwMode="auto">
                <a:xfrm flipV="1">
                  <a:off x="8029856"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mc:AlternateContent xmlns:mc="http://schemas.openxmlformats.org/markup-compatibility/2006" xmlns:a14="http://schemas.microsoft.com/office/drawing/2010/main">
          <mc:Choice Requires="a14">
            <p:sp>
              <p:nvSpPr>
                <p:cNvPr id="82" name="CaixaDeTexto 81"/>
                <p:cNvSpPr txBox="1"/>
                <p:nvPr/>
              </p:nvSpPr>
              <p:spPr>
                <a:xfrm>
                  <a:off x="7143726" y="3263309"/>
                  <a:ext cx="730777" cy="3673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𝑐</m:t>
                                    </m:r>
                                  </m:e>
                                  <m:sub>
                                    <m:r>
                                      <a:rPr lang="en-US" i="1">
                                        <a:solidFill>
                                          <a:schemeClr val="tx1"/>
                                        </a:solidFill>
                                        <a:latin typeface="Cambria Math" panose="02040503050406030204" pitchFamily="18" charset="0"/>
                                      </a:rPr>
                                      <m:t>𝑖</m:t>
                                    </m:r>
                                  </m:sub>
                                  <m:sup>
                                    <m:r>
                                      <a:rPr lang="en-US" b="0" i="1" smtClean="0">
                                        <a:solidFill>
                                          <a:schemeClr val="tx1"/>
                                        </a:solidFill>
                                        <a:latin typeface="Cambria Math" panose="02040503050406030204" pitchFamily="18" charset="0"/>
                                      </a:rPr>
                                      <m:t>𝑜𝑢𝑡</m:t>
                                    </m:r>
                                  </m:sup>
                                </m:sSubSup>
                              </m:e>
                            </m:d>
                          </m:e>
                          <m:sup>
                            <m:r>
                              <a:rPr lang="en-US" b="0" i="1" smtClean="0">
                                <a:solidFill>
                                  <a:schemeClr val="tx1"/>
                                </a:solidFill>
                                <a:latin typeface="Cambria Math" panose="02040503050406030204" pitchFamily="18" charset="0"/>
                              </a:rPr>
                              <m:t>2</m:t>
                            </m:r>
                          </m:sup>
                        </m:sSup>
                      </m:oMath>
                    </m:oMathPara>
                  </a14:m>
                  <a:endParaRPr lang="en-US" dirty="0">
                    <a:solidFill>
                      <a:schemeClr val="tx1"/>
                    </a:solidFill>
                    <a:latin typeface="Calibri" panose="020F0502020204030204" pitchFamily="34" charset="0"/>
                    <a:cs typeface="Calibri" panose="020F0502020204030204" pitchFamily="34" charset="0"/>
                  </a:endParaRPr>
                </a:p>
              </p:txBody>
            </p:sp>
          </mc:Choice>
          <mc:Fallback xmlns="">
            <p:sp>
              <p:nvSpPr>
                <p:cNvPr id="82" name="CaixaDeTexto 81"/>
                <p:cNvSpPr txBox="1">
                  <a:spLocks noRot="1" noChangeAspect="1" noMove="1" noResize="1" noEditPoints="1" noAdjustHandles="1" noChangeArrowheads="1" noChangeShapeType="1" noTextEdit="1"/>
                </p:cNvSpPr>
                <p:nvPr/>
              </p:nvSpPr>
              <p:spPr>
                <a:xfrm>
                  <a:off x="7143726" y="3263309"/>
                  <a:ext cx="730777" cy="367345"/>
                </a:xfrm>
                <a:prstGeom prst="rect">
                  <a:avLst/>
                </a:prstGeom>
                <a:blipFill>
                  <a:blip r:embed="rId16"/>
                  <a:stretch>
                    <a:fillRect r="-1667" b="-13115"/>
                  </a:stretch>
                </a:blipFill>
              </p:spPr>
              <p:txBody>
                <a:bodyPr/>
                <a:lstStyle/>
                <a:p>
                  <a:r>
                    <a:rPr lang="de-DE">
                      <a:noFill/>
                    </a:rPr>
                    <a:t> </a:t>
                  </a:r>
                </a:p>
              </p:txBody>
            </p:sp>
          </mc:Fallback>
        </mc:AlternateContent>
        <p:sp>
          <p:nvSpPr>
            <p:cNvPr id="83" name="Retângulo 82"/>
            <p:cNvSpPr/>
            <p:nvPr/>
          </p:nvSpPr>
          <p:spPr bwMode="ltGray">
            <a:xfrm>
              <a:off x="8055988" y="5248581"/>
              <a:ext cx="539771" cy="272846"/>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4" name="CaixaDeTexto 83"/>
                <p:cNvSpPr txBox="1"/>
                <p:nvPr/>
              </p:nvSpPr>
              <p:spPr>
                <a:xfrm>
                  <a:off x="8041408" y="5160141"/>
                  <a:ext cx="67698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𝜋</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84" name="CaixaDeTexto 83"/>
                <p:cNvSpPr txBox="1">
                  <a:spLocks noRot="1" noChangeAspect="1" noMove="1" noResize="1" noEditPoints="1" noAdjustHandles="1" noChangeArrowheads="1" noChangeShapeType="1" noTextEdit="1"/>
                </p:cNvSpPr>
                <p:nvPr/>
              </p:nvSpPr>
              <p:spPr>
                <a:xfrm>
                  <a:off x="8041408" y="5160141"/>
                  <a:ext cx="676980" cy="400110"/>
                </a:xfrm>
                <a:prstGeom prst="rect">
                  <a:avLst/>
                </a:prstGeom>
                <a:blipFill>
                  <a:blip r:embed="rId17"/>
                  <a:stretch>
                    <a:fillRect b="-13636"/>
                  </a:stretch>
                </a:blipFill>
              </p:spPr>
              <p:txBody>
                <a:bodyPr/>
                <a:lstStyle/>
                <a:p>
                  <a:r>
                    <a:rPr lang="de-DE">
                      <a:noFill/>
                    </a:rPr>
                    <a:t> </a:t>
                  </a:r>
                </a:p>
              </p:txBody>
            </p:sp>
          </mc:Fallback>
        </mc:AlternateContent>
        <p:sp>
          <p:nvSpPr>
            <p:cNvPr id="126" name="Elipse 125"/>
            <p:cNvSpPr/>
            <p:nvPr/>
          </p:nvSpPr>
          <p:spPr>
            <a:xfrm>
              <a:off x="6647123" y="3913043"/>
              <a:ext cx="196166" cy="1961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cxnSp>
          <p:nvCxnSpPr>
            <p:cNvPr id="128" name="Conector de seta reta 127"/>
            <p:cNvCxnSpPr>
              <a:stCxn id="126" idx="6"/>
            </p:cNvCxnSpPr>
            <p:nvPr/>
          </p:nvCxnSpPr>
          <p:spPr>
            <a:xfrm flipV="1">
              <a:off x="6843289" y="3977294"/>
              <a:ext cx="787535" cy="338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2" name="Grupo 131"/>
          <p:cNvGrpSpPr/>
          <p:nvPr/>
        </p:nvGrpSpPr>
        <p:grpSpPr>
          <a:xfrm>
            <a:off x="806120" y="3534023"/>
            <a:ext cx="3043794" cy="2422904"/>
            <a:chOff x="806120" y="3534023"/>
            <a:chExt cx="3043794" cy="2422904"/>
          </a:xfrm>
        </p:grpSpPr>
        <p:grpSp>
          <p:nvGrpSpPr>
            <p:cNvPr id="7" name="Gruppierung 194"/>
            <p:cNvGrpSpPr/>
            <p:nvPr/>
          </p:nvGrpSpPr>
          <p:grpSpPr>
            <a:xfrm>
              <a:off x="955311" y="3977294"/>
              <a:ext cx="1794801" cy="1715366"/>
              <a:chOff x="3189666" y="303720"/>
              <a:chExt cx="1794801" cy="1715366"/>
            </a:xfrm>
          </p:grpSpPr>
          <p:sp>
            <p:nvSpPr>
              <p:cNvPr id="8" name="Stern mit 5 Zacken 195"/>
              <p:cNvSpPr/>
              <p:nvPr/>
            </p:nvSpPr>
            <p:spPr bwMode="auto">
              <a:xfrm>
                <a:off x="4221365" y="846772"/>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 name="Stern mit 5 Zacken 196"/>
              <p:cNvSpPr/>
              <p:nvPr/>
            </p:nvSpPr>
            <p:spPr bwMode="auto">
              <a:xfrm>
                <a:off x="4146568" y="860470"/>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0" name="Stern mit 5 Zacken 197"/>
              <p:cNvSpPr/>
              <p:nvPr/>
            </p:nvSpPr>
            <p:spPr bwMode="auto">
              <a:xfrm>
                <a:off x="4062487" y="831333"/>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 name="Stern mit 5 Zacken 198"/>
              <p:cNvSpPr/>
              <p:nvPr/>
            </p:nvSpPr>
            <p:spPr bwMode="auto">
              <a:xfrm>
                <a:off x="3991859" y="878683"/>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2" name="Stern mit 5 Zacken 199"/>
              <p:cNvSpPr/>
              <p:nvPr/>
            </p:nvSpPr>
            <p:spPr bwMode="auto">
              <a:xfrm>
                <a:off x="3917868" y="849544"/>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3" name="Stern mit 5 Zacken 200"/>
              <p:cNvSpPr/>
              <p:nvPr/>
            </p:nvSpPr>
            <p:spPr bwMode="auto">
              <a:xfrm>
                <a:off x="3850603" y="853186"/>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 name="Stern mit 5 Zacken 201"/>
              <p:cNvSpPr/>
              <p:nvPr/>
            </p:nvSpPr>
            <p:spPr bwMode="auto">
              <a:xfrm>
                <a:off x="3796792" y="83861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Stern mit 5 Zacken 202"/>
              <p:cNvSpPr/>
              <p:nvPr/>
            </p:nvSpPr>
            <p:spPr bwMode="auto">
              <a:xfrm>
                <a:off x="3742979" y="856829"/>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Stern mit 5 Zacken 203"/>
              <p:cNvSpPr/>
              <p:nvPr/>
            </p:nvSpPr>
            <p:spPr bwMode="auto">
              <a:xfrm>
                <a:off x="3712710" y="831333"/>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7" name="Stern mit 5 Zacken 204"/>
              <p:cNvSpPr/>
              <p:nvPr/>
            </p:nvSpPr>
            <p:spPr bwMode="auto">
              <a:xfrm>
                <a:off x="3695894" y="882326"/>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8" name="Rechteck 205"/>
              <p:cNvSpPr/>
              <p:nvPr/>
            </p:nvSpPr>
            <p:spPr bwMode="auto">
              <a:xfrm>
                <a:off x="3723606" y="883195"/>
                <a:ext cx="548208" cy="801191"/>
              </a:xfrm>
              <a:prstGeom prst="rect">
                <a:avLst/>
              </a:prstGeom>
              <a:gradFill flip="none" rotWithShape="1">
                <a:gsLst>
                  <a:gs pos="0">
                    <a:srgbClr val="FFFFFF"/>
                  </a:gs>
                  <a:gs pos="100000">
                    <a:srgbClr val="3333CC">
                      <a:alpha val="41000"/>
                    </a:srgbClr>
                  </a:gs>
                </a:gsLst>
                <a:lin ang="16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Textfeld 206"/>
              <p:cNvSpPr txBox="1"/>
              <p:nvPr/>
            </p:nvSpPr>
            <p:spPr>
              <a:xfrm>
                <a:off x="3457606" y="1680532"/>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0.5</a:t>
                </a:r>
              </a:p>
            </p:txBody>
          </p:sp>
          <p:sp>
            <p:nvSpPr>
              <p:cNvPr id="20" name="Textfeld 207"/>
              <p:cNvSpPr txBox="1"/>
              <p:nvPr/>
            </p:nvSpPr>
            <p:spPr>
              <a:xfrm>
                <a:off x="3298989" y="1550487"/>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21" name="Textfeld 208"/>
              <p:cNvSpPr txBox="1"/>
              <p:nvPr/>
            </p:nvSpPr>
            <p:spPr>
              <a:xfrm>
                <a:off x="3189666" y="74038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22" name="Textfeld 209"/>
              <p:cNvSpPr txBox="1"/>
              <p:nvPr/>
            </p:nvSpPr>
            <p:spPr>
              <a:xfrm>
                <a:off x="3948812" y="1680532"/>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0.6</a:t>
                </a:r>
              </a:p>
            </p:txBody>
          </p:sp>
          <p:sp>
            <p:nvSpPr>
              <p:cNvPr id="23" name="Rechteck 212"/>
              <p:cNvSpPr/>
              <p:nvPr/>
            </p:nvSpPr>
            <p:spPr bwMode="auto">
              <a:xfrm>
                <a:off x="3601288" y="303720"/>
                <a:ext cx="1383179" cy="1422883"/>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4" name="Textfeld 213"/>
              <p:cNvSpPr txBox="1"/>
              <p:nvPr/>
            </p:nvSpPr>
            <p:spPr>
              <a:xfrm>
                <a:off x="4441021" y="1680532"/>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0.7</a:t>
                </a:r>
              </a:p>
            </p:txBody>
          </p:sp>
          <p:cxnSp>
            <p:nvCxnSpPr>
              <p:cNvPr id="25" name="Gerade Verbindung 214"/>
              <p:cNvCxnSpPr/>
              <p:nvPr/>
            </p:nvCxnSpPr>
            <p:spPr bwMode="auto">
              <a:xfrm flipV="1">
                <a:off x="4176708" y="1668738"/>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6" name="Gerade Verbindung 215"/>
              <p:cNvCxnSpPr/>
              <p:nvPr/>
            </p:nvCxnSpPr>
            <p:spPr bwMode="auto">
              <a:xfrm flipV="1">
                <a:off x="3687096" y="1668738"/>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7" name="Gerade Verbindung 216"/>
              <p:cNvCxnSpPr/>
              <p:nvPr/>
            </p:nvCxnSpPr>
            <p:spPr bwMode="auto">
              <a:xfrm rot="5400000" flipV="1">
                <a:off x="3625761" y="880613"/>
                <a:ext cx="0" cy="44591"/>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8" name="Stern mit 5 Zacken 217"/>
              <p:cNvSpPr/>
              <p:nvPr/>
            </p:nvSpPr>
            <p:spPr bwMode="auto">
              <a:xfrm>
                <a:off x="4812490"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Stern mit 5 Zacken 218"/>
              <p:cNvSpPr/>
              <p:nvPr/>
            </p:nvSpPr>
            <p:spPr bwMode="auto">
              <a:xfrm>
                <a:off x="4781415"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0" name="Stern mit 5 Zacken 219"/>
              <p:cNvSpPr/>
              <p:nvPr/>
            </p:nvSpPr>
            <p:spPr bwMode="auto">
              <a:xfrm>
                <a:off x="4744420"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1" name="Stern mit 5 Zacken 220"/>
              <p:cNvSpPr/>
              <p:nvPr/>
            </p:nvSpPr>
            <p:spPr bwMode="auto">
              <a:xfrm>
                <a:off x="4687244"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2" name="Stern mit 5 Zacken 221"/>
              <p:cNvSpPr/>
              <p:nvPr/>
            </p:nvSpPr>
            <p:spPr bwMode="auto">
              <a:xfrm>
                <a:off x="4579620"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3" name="Stern mit 5 Zacken 222"/>
              <p:cNvSpPr/>
              <p:nvPr/>
            </p:nvSpPr>
            <p:spPr bwMode="auto">
              <a:xfrm>
                <a:off x="4519083"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4" name="Stern mit 5 Zacken 223"/>
              <p:cNvSpPr/>
              <p:nvPr/>
            </p:nvSpPr>
            <p:spPr bwMode="auto">
              <a:xfrm>
                <a:off x="4461908"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5" name="Stern mit 5 Zacken 224"/>
              <p:cNvSpPr/>
              <p:nvPr/>
            </p:nvSpPr>
            <p:spPr bwMode="auto">
              <a:xfrm>
                <a:off x="4387916"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6" name="Stern mit 5 Zacken 225"/>
              <p:cNvSpPr/>
              <p:nvPr/>
            </p:nvSpPr>
            <p:spPr bwMode="auto">
              <a:xfrm>
                <a:off x="4310562"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cxnSp>
            <p:nvCxnSpPr>
              <p:cNvPr id="37" name="Gerade Verbindung 226"/>
              <p:cNvCxnSpPr/>
              <p:nvPr/>
            </p:nvCxnSpPr>
            <p:spPr bwMode="auto">
              <a:xfrm flipV="1">
                <a:off x="4670188" y="1668738"/>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8" name="Stern mit 5 Zacken 227"/>
              <p:cNvSpPr/>
              <p:nvPr/>
            </p:nvSpPr>
            <p:spPr bwMode="auto">
              <a:xfrm>
                <a:off x="4636796" y="16809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39" name="CaixaDeTexto 38"/>
                <p:cNvSpPr txBox="1"/>
                <p:nvPr/>
              </p:nvSpPr>
              <p:spPr>
                <a:xfrm>
                  <a:off x="806120" y="3534023"/>
                  <a:ext cx="672235" cy="4142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solidFill>
                                  <a:schemeClr val="tx1"/>
                                </a:solidFill>
                                <a:latin typeface="Cambria Math" panose="02040503050406030204" pitchFamily="18" charset="0"/>
                              </a:rPr>
                            </m:ctrlPr>
                          </m:sSupPr>
                          <m:e>
                            <m:d>
                              <m:dPr>
                                <m:begChr m:val="|"/>
                                <m:endChr m:val="|"/>
                                <m:ctrlPr>
                                  <a:rPr lang="en-US" sz="2000" i="1">
                                    <a:solidFill>
                                      <a:schemeClr val="tx1"/>
                                    </a:solidFill>
                                    <a:latin typeface="Cambria Math" panose="02040503050406030204" pitchFamily="18" charset="0"/>
                                  </a:rPr>
                                </m:ctrlPr>
                              </m:dPr>
                              <m:e>
                                <m:sSubSup>
                                  <m:sSubSupPr>
                                    <m:ctrlPr>
                                      <a:rPr lang="en-US" sz="2000" i="1">
                                        <a:solidFill>
                                          <a:schemeClr val="tx1"/>
                                        </a:solidFill>
                                        <a:latin typeface="Cambria Math" panose="02040503050406030204" pitchFamily="18" charset="0"/>
                                      </a:rPr>
                                    </m:ctrlPr>
                                  </m:sSubSupPr>
                                  <m:e>
                                    <m:r>
                                      <a:rPr lang="en-US" sz="2000" i="1">
                                        <a:solidFill>
                                          <a:schemeClr val="tx1"/>
                                        </a:solidFill>
                                        <a:latin typeface="Cambria Math" panose="02040503050406030204" pitchFamily="18" charset="0"/>
                                      </a:rPr>
                                      <m:t>𝑐</m:t>
                                    </m:r>
                                  </m:e>
                                  <m:sub>
                                    <m:r>
                                      <a:rPr lang="en-US" sz="2000" i="1">
                                        <a:solidFill>
                                          <a:schemeClr val="tx1"/>
                                        </a:solidFill>
                                        <a:latin typeface="Cambria Math" panose="02040503050406030204" pitchFamily="18" charset="0"/>
                                      </a:rPr>
                                      <m:t>𝑖</m:t>
                                    </m:r>
                                  </m:sub>
                                  <m:sup>
                                    <m:r>
                                      <a:rPr lang="en-US" sz="2000" b="0" i="1" smtClean="0">
                                        <a:solidFill>
                                          <a:schemeClr val="tx1"/>
                                        </a:solidFill>
                                        <a:latin typeface="Cambria Math" panose="02040503050406030204" pitchFamily="18" charset="0"/>
                                      </a:rPr>
                                      <m:t>𝑖𝑛</m:t>
                                    </m:r>
                                  </m:sup>
                                </m:sSubSup>
                              </m:e>
                            </m:d>
                          </m:e>
                          <m:sup>
                            <m:r>
                              <a:rPr lang="en-US" sz="2000" b="0" i="1" smtClean="0">
                                <a:solidFill>
                                  <a:schemeClr val="tx1"/>
                                </a:solidFill>
                                <a:latin typeface="Cambria Math" panose="02040503050406030204" pitchFamily="18" charset="0"/>
                              </a:rPr>
                              <m:t>2</m:t>
                            </m:r>
                          </m:sup>
                        </m:sSup>
                      </m:oMath>
                    </m:oMathPara>
                  </a14:m>
                  <a:endParaRPr lang="en-US" sz="2000" dirty="0">
                    <a:solidFill>
                      <a:schemeClr val="tx1"/>
                    </a:solidFill>
                    <a:latin typeface="Calibri" panose="020F0502020204030204" pitchFamily="34" charset="0"/>
                    <a:cs typeface="Calibri" panose="020F0502020204030204" pitchFamily="34" charset="0"/>
                  </a:endParaRPr>
                </a:p>
              </p:txBody>
            </p:sp>
          </mc:Choice>
          <mc:Fallback xmlns="">
            <p:sp>
              <p:nvSpPr>
                <p:cNvPr id="39" name="CaixaDeTexto 38"/>
                <p:cNvSpPr txBox="1">
                  <a:spLocks noRot="1" noChangeAspect="1" noMove="1" noResize="1" noEditPoints="1" noAdjustHandles="1" noChangeArrowheads="1" noChangeShapeType="1" noTextEdit="1"/>
                </p:cNvSpPr>
                <p:nvPr/>
              </p:nvSpPr>
              <p:spPr>
                <a:xfrm>
                  <a:off x="806120" y="3534023"/>
                  <a:ext cx="672235" cy="414281"/>
                </a:xfrm>
                <a:prstGeom prst="rect">
                  <a:avLst/>
                </a:prstGeom>
                <a:blipFill>
                  <a:blip r:embed="rId18"/>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4" name="CaixaDeTexto 43"/>
                <p:cNvSpPr txBox="1"/>
                <p:nvPr/>
              </p:nvSpPr>
              <p:spPr>
                <a:xfrm>
                  <a:off x="1668285" y="5556817"/>
                  <a:ext cx="67698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𝜋</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44" name="CaixaDeTexto 43"/>
                <p:cNvSpPr txBox="1">
                  <a:spLocks noRot="1" noChangeAspect="1" noMove="1" noResize="1" noEditPoints="1" noAdjustHandles="1" noChangeArrowheads="1" noChangeShapeType="1" noTextEdit="1"/>
                </p:cNvSpPr>
                <p:nvPr/>
              </p:nvSpPr>
              <p:spPr>
                <a:xfrm>
                  <a:off x="1668285" y="5556817"/>
                  <a:ext cx="676980" cy="400110"/>
                </a:xfrm>
                <a:prstGeom prst="rect">
                  <a:avLst/>
                </a:prstGeom>
                <a:blipFill>
                  <a:blip r:embed="rId19"/>
                  <a:stretch>
                    <a:fillRect b="-15385"/>
                  </a:stretch>
                </a:blipFill>
              </p:spPr>
              <p:txBody>
                <a:bodyPr/>
                <a:lstStyle/>
                <a:p>
                  <a:r>
                    <a:rPr lang="de-DE">
                      <a:noFill/>
                    </a:rPr>
                    <a:t> </a:t>
                  </a:r>
                </a:p>
              </p:txBody>
            </p:sp>
          </mc:Fallback>
        </mc:AlternateContent>
        <p:sp>
          <p:nvSpPr>
            <p:cNvPr id="130" name="Elipse 129"/>
            <p:cNvSpPr/>
            <p:nvPr/>
          </p:nvSpPr>
          <p:spPr>
            <a:xfrm>
              <a:off x="3653748" y="5431021"/>
              <a:ext cx="196166" cy="196166"/>
            </a:xfrm>
            <a:prstGeom prst="ellipse">
              <a:avLst/>
            </a:prstGeom>
            <a:solidFill>
              <a:srgbClr val="33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cxnSp>
          <p:nvCxnSpPr>
            <p:cNvPr id="131" name="Conector de seta reta 130"/>
            <p:cNvCxnSpPr>
              <a:stCxn id="130" idx="1"/>
              <a:endCxn id="23" idx="3"/>
            </p:cNvCxnSpPr>
            <p:nvPr/>
          </p:nvCxnSpPr>
          <p:spPr>
            <a:xfrm flipH="1" flipV="1">
              <a:off x="2750112" y="4688736"/>
              <a:ext cx="932364" cy="7710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34" name="Retângulo 123">
            <a:extLst>
              <a:ext uri="{FF2B5EF4-FFF2-40B4-BE49-F238E27FC236}">
                <a16:creationId xmlns:a16="http://schemas.microsoft.com/office/drawing/2014/main" id="{940E204E-5E4D-4716-848E-3C8B01325AFD}"/>
              </a:ext>
            </a:extLst>
          </p:cNvPr>
          <p:cNvSpPr/>
          <p:nvPr/>
        </p:nvSpPr>
        <p:spPr>
          <a:xfrm>
            <a:off x="8115" y="6214778"/>
            <a:ext cx="12275498" cy="338554"/>
          </a:xfrm>
          <a:prstGeom prst="rect">
            <a:avLst/>
          </a:prstGeom>
        </p:spPr>
        <p:txBody>
          <a:bodyPr wrap="square">
            <a:spAutoFit/>
          </a:bodyPr>
          <a:lstStyle/>
          <a:p>
            <a:pPr algn="just">
              <a:spcAft>
                <a:spcPts val="1000"/>
              </a:spcAf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A. L. M. Muniz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“Observation of photon-photon thermodynamics in nonlinear multimode optical lattices.”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in preparation</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5" name="TextBox 134">
            <a:extLst>
              <a:ext uri="{FF2B5EF4-FFF2-40B4-BE49-F238E27FC236}">
                <a16:creationId xmlns:a16="http://schemas.microsoft.com/office/drawing/2014/main" id="{1B46307C-555B-499F-8055-5FC90F3B405D}"/>
              </a:ext>
            </a:extLst>
          </p:cNvPr>
          <p:cNvSpPr txBox="1"/>
          <p:nvPr/>
        </p:nvSpPr>
        <p:spPr>
          <a:xfrm>
            <a:off x="349732" y="1112727"/>
            <a:ext cx="7767421" cy="1015663"/>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mj-lt"/>
              </a:rPr>
              <a:t>Lower group of modes is mostly occupied as in the case of </a:t>
            </a:r>
            <a:r>
              <a:rPr lang="en-US" sz="2000" b="1" dirty="0">
                <a:latin typeface="+mj-lt"/>
              </a:rPr>
              <a:t>beam self-cleaning</a:t>
            </a:r>
            <a:r>
              <a:rPr lang="en-US" sz="2000" dirty="0">
                <a:latin typeface="+mj-lt"/>
              </a:rPr>
              <a:t>;</a:t>
            </a:r>
          </a:p>
          <a:p>
            <a:pPr marL="342900" indent="-342900">
              <a:buFont typeface="Arial" panose="020B0604020202020204" pitchFamily="34" charset="0"/>
              <a:buChar char="•"/>
            </a:pPr>
            <a:r>
              <a:rPr lang="de-DE" sz="2000" dirty="0">
                <a:solidFill>
                  <a:srgbClr val="000000"/>
                </a:solidFill>
                <a:latin typeface="+mj-lt"/>
                <a:cs typeface="Calibri" panose="020F0502020204030204" pitchFamily="34" charset="0"/>
              </a:rPr>
              <a:t>State of maximum entropy = mode distribution thermalized</a:t>
            </a:r>
          </a:p>
        </p:txBody>
      </p:sp>
    </p:spTree>
    <p:extLst>
      <p:ext uri="{BB962C8B-B14F-4D97-AF65-F5344CB8AC3E}">
        <p14:creationId xmlns:p14="http://schemas.microsoft.com/office/powerpoint/2010/main" val="63495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32"/>
                                        </p:tgtEl>
                                        <p:attrNameLst>
                                          <p:attrName>style.visibility</p:attrName>
                                        </p:attrNameLst>
                                      </p:cBhvr>
                                      <p:to>
                                        <p:strVal val="visible"/>
                                      </p:to>
                                    </p:set>
                                    <p:animEffect transition="in" filter="fade">
                                      <p:cBhvr>
                                        <p:cTn id="11" dur="500"/>
                                        <p:tgtEl>
                                          <p:spTgt spid="13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3"/>
                                        </p:tgtEl>
                                        <p:attrNameLst>
                                          <p:attrName>style.visibility</p:attrName>
                                        </p:attrNameLst>
                                      </p:cBhvr>
                                      <p:to>
                                        <p:strVal val="visible"/>
                                      </p:to>
                                    </p:set>
                                    <p:animEffect transition="in" filter="fade">
                                      <p:cBhvr>
                                        <p:cTn id="16" dur="500"/>
                                        <p:tgtEl>
                                          <p:spTgt spid="133"/>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fade">
                                      <p:cBhvr>
                                        <p:cTn id="2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zgif.com-gif-to-2_mp4">
            <a:hlinkClick r:id="" action="ppaction://media"/>
            <a:extLst>
              <a:ext uri="{FF2B5EF4-FFF2-40B4-BE49-F238E27FC236}">
                <a16:creationId xmlns:a16="http://schemas.microsoft.com/office/drawing/2014/main" id="{AAFFCEFE-3BB3-4B25-A91D-7582BDEE4EF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75787" y="2328685"/>
            <a:ext cx="4395344" cy="3293641"/>
          </a:xfrm>
          <a:prstGeom prst="rect">
            <a:avLst/>
          </a:prstGeom>
        </p:spPr>
      </p:pic>
      <p:sp>
        <p:nvSpPr>
          <p:cNvPr id="128" name="Rectangle 127">
            <a:extLst>
              <a:ext uri="{FF2B5EF4-FFF2-40B4-BE49-F238E27FC236}">
                <a16:creationId xmlns:a16="http://schemas.microsoft.com/office/drawing/2014/main" id="{ECB68CBC-E824-45F7-B680-53743C67BA61}"/>
              </a:ext>
            </a:extLst>
          </p:cNvPr>
          <p:cNvSpPr/>
          <p:nvPr/>
        </p:nvSpPr>
        <p:spPr>
          <a:xfrm>
            <a:off x="807952" y="2424425"/>
            <a:ext cx="4043182" cy="145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9" name="Rectangle 128">
            <a:extLst>
              <a:ext uri="{FF2B5EF4-FFF2-40B4-BE49-F238E27FC236}">
                <a16:creationId xmlns:a16="http://schemas.microsoft.com/office/drawing/2014/main" id="{7F9D9E0D-2AA3-4E01-B2C0-06ECD50957A5}"/>
              </a:ext>
            </a:extLst>
          </p:cNvPr>
          <p:cNvSpPr/>
          <p:nvPr/>
        </p:nvSpPr>
        <p:spPr>
          <a:xfrm>
            <a:off x="4665627" y="2398658"/>
            <a:ext cx="303983" cy="308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Rectangle 141">
            <a:extLst>
              <a:ext uri="{FF2B5EF4-FFF2-40B4-BE49-F238E27FC236}">
                <a16:creationId xmlns:a16="http://schemas.microsoft.com/office/drawing/2014/main" id="{90FE4516-0896-4103-8C05-3992BF536153}"/>
              </a:ext>
            </a:extLst>
          </p:cNvPr>
          <p:cNvSpPr/>
          <p:nvPr/>
        </p:nvSpPr>
        <p:spPr>
          <a:xfrm>
            <a:off x="362939" y="2240546"/>
            <a:ext cx="539085" cy="34520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3" name="Rectangle 142">
            <a:extLst>
              <a:ext uri="{FF2B5EF4-FFF2-40B4-BE49-F238E27FC236}">
                <a16:creationId xmlns:a16="http://schemas.microsoft.com/office/drawing/2014/main" id="{74FA9FF5-C010-4564-B6EC-EB5841C7E71D}"/>
              </a:ext>
            </a:extLst>
          </p:cNvPr>
          <p:cNvSpPr/>
          <p:nvPr/>
        </p:nvSpPr>
        <p:spPr>
          <a:xfrm>
            <a:off x="840905" y="5526903"/>
            <a:ext cx="2051853" cy="516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Rectangle 143">
            <a:extLst>
              <a:ext uri="{FF2B5EF4-FFF2-40B4-BE49-F238E27FC236}">
                <a16:creationId xmlns:a16="http://schemas.microsoft.com/office/drawing/2014/main" id="{A4EDC37C-3041-4F1B-A8E8-A4F6804EB639}"/>
              </a:ext>
            </a:extLst>
          </p:cNvPr>
          <p:cNvSpPr/>
          <p:nvPr/>
        </p:nvSpPr>
        <p:spPr>
          <a:xfrm>
            <a:off x="2619499" y="5295115"/>
            <a:ext cx="2313198" cy="424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7" name="Textfeld 40">
            <a:extLst>
              <a:ext uri="{FF2B5EF4-FFF2-40B4-BE49-F238E27FC236}">
                <a16:creationId xmlns:a16="http://schemas.microsoft.com/office/drawing/2014/main" id="{2166C9E3-4FD9-4B50-942C-A545C3165466}"/>
              </a:ext>
            </a:extLst>
          </p:cNvPr>
          <p:cNvSpPr txBox="1"/>
          <p:nvPr/>
        </p:nvSpPr>
        <p:spPr>
          <a:xfrm>
            <a:off x="4506460" y="5424924"/>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0.9</a:t>
            </a:r>
          </a:p>
        </p:txBody>
      </p:sp>
      <p:sp>
        <p:nvSpPr>
          <p:cNvPr id="169" name="Textfeld 13">
            <a:extLst>
              <a:ext uri="{FF2B5EF4-FFF2-40B4-BE49-F238E27FC236}">
                <a16:creationId xmlns:a16="http://schemas.microsoft.com/office/drawing/2014/main" id="{9662DFD4-DFB8-44A5-A2DF-AAB3365EDAF6}"/>
              </a:ext>
            </a:extLst>
          </p:cNvPr>
          <p:cNvSpPr txBox="1"/>
          <p:nvPr/>
        </p:nvSpPr>
        <p:spPr>
          <a:xfrm>
            <a:off x="293116" y="5205678"/>
            <a:ext cx="314510"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a:t>
            </a:r>
          </a:p>
        </p:txBody>
      </p:sp>
      <p:sp>
        <p:nvSpPr>
          <p:cNvPr id="170" name="Textfeld 18">
            <a:extLst>
              <a:ext uri="{FF2B5EF4-FFF2-40B4-BE49-F238E27FC236}">
                <a16:creationId xmlns:a16="http://schemas.microsoft.com/office/drawing/2014/main" id="{CE2A7FAB-01F1-4503-8897-4D3AD03A9E40}"/>
              </a:ext>
            </a:extLst>
          </p:cNvPr>
          <p:cNvSpPr txBox="1"/>
          <p:nvPr/>
        </p:nvSpPr>
        <p:spPr>
          <a:xfrm>
            <a:off x="301575" y="3668271"/>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0.1</a:t>
            </a:r>
          </a:p>
        </p:txBody>
      </p:sp>
      <p:sp>
        <p:nvSpPr>
          <p:cNvPr id="171" name="Textfeld 19">
            <a:extLst>
              <a:ext uri="{FF2B5EF4-FFF2-40B4-BE49-F238E27FC236}">
                <a16:creationId xmlns:a16="http://schemas.microsoft.com/office/drawing/2014/main" id="{D541D6B0-B6D7-4E49-8219-CA301E277E84}"/>
              </a:ext>
            </a:extLst>
          </p:cNvPr>
          <p:cNvSpPr txBox="1"/>
          <p:nvPr/>
        </p:nvSpPr>
        <p:spPr>
          <a:xfrm>
            <a:off x="274976" y="2207689"/>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0.2</a:t>
            </a:r>
          </a:p>
        </p:txBody>
      </p:sp>
      <p:sp>
        <p:nvSpPr>
          <p:cNvPr id="172" name="Textfeld 41">
            <a:extLst>
              <a:ext uri="{FF2B5EF4-FFF2-40B4-BE49-F238E27FC236}">
                <a16:creationId xmlns:a16="http://schemas.microsoft.com/office/drawing/2014/main" id="{3BFC3270-87CF-45AE-8686-066E2AD71280}"/>
              </a:ext>
            </a:extLst>
          </p:cNvPr>
          <p:cNvSpPr txBox="1"/>
          <p:nvPr/>
        </p:nvSpPr>
        <p:spPr>
          <a:xfrm>
            <a:off x="2419446" y="5485938"/>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0.7</a:t>
            </a:r>
          </a:p>
        </p:txBody>
      </p:sp>
      <p:sp>
        <p:nvSpPr>
          <p:cNvPr id="174" name="Textfeld 15">
            <a:extLst>
              <a:ext uri="{FF2B5EF4-FFF2-40B4-BE49-F238E27FC236}">
                <a16:creationId xmlns:a16="http://schemas.microsoft.com/office/drawing/2014/main" id="{6442290D-4CB5-469D-8CFE-5DACA7B20CD4}"/>
              </a:ext>
            </a:extLst>
          </p:cNvPr>
          <p:cNvSpPr txBox="1"/>
          <p:nvPr/>
        </p:nvSpPr>
        <p:spPr>
          <a:xfrm>
            <a:off x="1113274" y="2427667"/>
            <a:ext cx="1414170" cy="400110"/>
          </a:xfrm>
          <a:prstGeom prst="rect">
            <a:avLst/>
          </a:prstGeom>
          <a:noFill/>
        </p:spPr>
        <p:txBody>
          <a:bodyPr wrap="none" rtlCol="0">
            <a:spAutoFit/>
          </a:bodyPr>
          <a:lstStyle/>
          <a:p>
            <a:pPr eaLnBrk="0" fontAlgn="base" hangingPunct="0">
              <a:spcBef>
                <a:spcPct val="0"/>
              </a:spcBef>
              <a:spcAft>
                <a:spcPct val="0"/>
              </a:spcAft>
              <a:defRPr/>
            </a:pPr>
            <a:r>
              <a:rPr lang="de-DE" sz="2000" b="1" kern="0" dirty="0">
                <a:solidFill>
                  <a:srgbClr val="000000"/>
                </a:solidFill>
                <a:latin typeface="Calibri" panose="020F0502020204030204" pitchFamily="34" charset="0"/>
                <a:cs typeface="Calibri" panose="020F0502020204030204" pitchFamily="34" charset="0"/>
              </a:rPr>
              <a:t>Experiment</a:t>
            </a:r>
          </a:p>
        </p:txBody>
      </p:sp>
      <mc:AlternateContent xmlns:mc="http://schemas.openxmlformats.org/markup-compatibility/2006" xmlns:a14="http://schemas.microsoft.com/office/drawing/2010/main">
        <mc:Choice Requires="a14">
          <p:sp>
            <p:nvSpPr>
              <p:cNvPr id="177" name="Retângulo 117">
                <a:extLst>
                  <a:ext uri="{FF2B5EF4-FFF2-40B4-BE49-F238E27FC236}">
                    <a16:creationId xmlns:a16="http://schemas.microsoft.com/office/drawing/2014/main" id="{41CC1659-9C9B-4357-9C24-6C5D9F0328FE}"/>
                  </a:ext>
                </a:extLst>
              </p:cNvPr>
              <p:cNvSpPr/>
              <p:nvPr/>
            </p:nvSpPr>
            <p:spPr>
              <a:xfrm>
                <a:off x="343361" y="1891586"/>
                <a:ext cx="88017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prstClr val="black"/>
                              </a:solidFill>
                              <a:latin typeface="Cambria Math" panose="02040503050406030204" pitchFamily="18" charset="0"/>
                            </a:rPr>
                          </m:ctrlPr>
                        </m:sSupPr>
                        <m:e>
                          <m:d>
                            <m:dPr>
                              <m:begChr m:val="|"/>
                              <m:endChr m:val="|"/>
                              <m:ctrlPr>
                                <a:rPr lang="en-US" sz="2400" i="1">
                                  <a:solidFill>
                                    <a:prstClr val="black"/>
                                  </a:solidFill>
                                  <a:latin typeface="Cambria Math" panose="02040503050406030204" pitchFamily="18" charset="0"/>
                                </a:rPr>
                              </m:ctrlPr>
                            </m:dPr>
                            <m:e>
                              <m:sSub>
                                <m:sSubPr>
                                  <m:ctrlPr>
                                    <a:rPr lang="en-US" sz="240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𝑐</m:t>
                                  </m:r>
                                </m:e>
                                <m:sub>
                                  <m:r>
                                    <a:rPr lang="en-US" sz="2400" b="0" i="1" smtClean="0">
                                      <a:solidFill>
                                        <a:prstClr val="black"/>
                                      </a:solidFill>
                                      <a:latin typeface="Cambria Math" panose="02040503050406030204" pitchFamily="18" charset="0"/>
                                    </a:rPr>
                                    <m:t>𝑘</m:t>
                                  </m:r>
                                </m:sub>
                              </m:sSub>
                            </m:e>
                          </m:d>
                        </m:e>
                        <m:sup>
                          <m:r>
                            <a:rPr lang="en-US" sz="2400" i="1">
                              <a:solidFill>
                                <a:prstClr val="black"/>
                              </a:solidFill>
                              <a:latin typeface="Cambria Math" panose="02040503050406030204" pitchFamily="18" charset="0"/>
                            </a:rPr>
                            <m:t>2</m:t>
                          </m:r>
                        </m:sup>
                      </m:sSup>
                    </m:oMath>
                  </m:oMathPara>
                </a14:m>
                <a:endParaRPr lang="en-US" sz="2400" dirty="0">
                  <a:latin typeface="Calibri" panose="020F0502020204030204" pitchFamily="34" charset="0"/>
                  <a:cs typeface="Calibri" panose="020F0502020204030204" pitchFamily="34" charset="0"/>
                </a:endParaRPr>
              </a:p>
            </p:txBody>
          </p:sp>
        </mc:Choice>
        <mc:Fallback xmlns="">
          <p:sp>
            <p:nvSpPr>
              <p:cNvPr id="177" name="Retângulo 117">
                <a:extLst>
                  <a:ext uri="{FF2B5EF4-FFF2-40B4-BE49-F238E27FC236}">
                    <a16:creationId xmlns:a16="http://schemas.microsoft.com/office/drawing/2014/main" id="{41CC1659-9C9B-4357-9C24-6C5D9F0328FE}"/>
                  </a:ext>
                </a:extLst>
              </p:cNvPr>
              <p:cNvSpPr>
                <a:spLocks noRot="1" noChangeAspect="1" noMove="1" noResize="1" noEditPoints="1" noAdjustHandles="1" noChangeArrowheads="1" noChangeShapeType="1" noTextEdit="1"/>
              </p:cNvSpPr>
              <p:nvPr/>
            </p:nvSpPr>
            <p:spPr>
              <a:xfrm>
                <a:off x="343361" y="1891586"/>
                <a:ext cx="880177" cy="461665"/>
              </a:xfrm>
              <a:prstGeom prst="rect">
                <a:avLst/>
              </a:prstGeom>
              <a:blipFill>
                <a:blip r:embed="rId7"/>
                <a:stretch>
                  <a:fillRect b="-2632"/>
                </a:stretch>
              </a:blipFill>
            </p:spPr>
            <p:txBody>
              <a:bodyPr/>
              <a:lstStyle/>
              <a:p>
                <a:r>
                  <a:rPr lang="de-DE">
                    <a:noFill/>
                  </a:rPr>
                  <a:t> </a:t>
                </a:r>
              </a:p>
            </p:txBody>
          </p:sp>
        </mc:Fallback>
      </mc:AlternateContent>
      <p:sp>
        <p:nvSpPr>
          <p:cNvPr id="179" name="Rectangle 178">
            <a:extLst>
              <a:ext uri="{FF2B5EF4-FFF2-40B4-BE49-F238E27FC236}">
                <a16:creationId xmlns:a16="http://schemas.microsoft.com/office/drawing/2014/main" id="{491959A3-4077-431E-9CFA-0753D632D2B2}"/>
              </a:ext>
            </a:extLst>
          </p:cNvPr>
          <p:cNvSpPr/>
          <p:nvPr/>
        </p:nvSpPr>
        <p:spPr>
          <a:xfrm>
            <a:off x="627204" y="5248105"/>
            <a:ext cx="663457" cy="516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6" name="Conector de seta reta 78">
            <a:extLst>
              <a:ext uri="{FF2B5EF4-FFF2-40B4-BE49-F238E27FC236}">
                <a16:creationId xmlns:a16="http://schemas.microsoft.com/office/drawing/2014/main" id="{25EF7682-FD80-4EDA-8010-5F8BE4F15737}"/>
              </a:ext>
            </a:extLst>
          </p:cNvPr>
          <p:cNvCxnSpPr/>
          <p:nvPr/>
        </p:nvCxnSpPr>
        <p:spPr>
          <a:xfrm>
            <a:off x="723262" y="5469207"/>
            <a:ext cx="4147869" cy="0"/>
          </a:xfrm>
          <a:prstGeom prst="straightConnector1">
            <a:avLst/>
          </a:prstGeom>
          <a:noFill/>
          <a:ln w="38100" cap="rnd" cmpd="sng" algn="ctr">
            <a:solidFill>
              <a:schemeClr val="tx1"/>
            </a:solidFill>
            <a:prstDash val="solid"/>
            <a:tailEnd type="triangle"/>
          </a:ln>
          <a:effectLst/>
        </p:spPr>
      </p:cxnSp>
      <p:cxnSp>
        <p:nvCxnSpPr>
          <p:cNvPr id="175" name="Conector de seta reta 77">
            <a:extLst>
              <a:ext uri="{FF2B5EF4-FFF2-40B4-BE49-F238E27FC236}">
                <a16:creationId xmlns:a16="http://schemas.microsoft.com/office/drawing/2014/main" id="{11A171ED-1385-4E1A-936C-D26DB2926CD3}"/>
              </a:ext>
            </a:extLst>
          </p:cNvPr>
          <p:cNvCxnSpPr/>
          <p:nvPr/>
        </p:nvCxnSpPr>
        <p:spPr>
          <a:xfrm flipV="1">
            <a:off x="740608" y="2369981"/>
            <a:ext cx="0" cy="3115957"/>
          </a:xfrm>
          <a:prstGeom prst="straightConnector1">
            <a:avLst/>
          </a:prstGeom>
          <a:noFill/>
          <a:ln w="38100" cap="rnd" cmpd="sng" algn="ctr">
            <a:solidFill>
              <a:schemeClr val="tx1"/>
            </a:solidFill>
            <a:prstDash val="solid"/>
            <a:tailEnd type="triangle"/>
          </a:ln>
          <a:effectLst/>
        </p:spPr>
      </p:cxnSp>
      <p:sp>
        <p:nvSpPr>
          <p:cNvPr id="168" name="Textfeld 39">
            <a:extLst>
              <a:ext uri="{FF2B5EF4-FFF2-40B4-BE49-F238E27FC236}">
                <a16:creationId xmlns:a16="http://schemas.microsoft.com/office/drawing/2014/main" id="{BF7CC5E5-896C-435A-AEF0-C935AEE6BE9D}"/>
              </a:ext>
            </a:extLst>
          </p:cNvPr>
          <p:cNvSpPr txBox="1"/>
          <p:nvPr/>
        </p:nvSpPr>
        <p:spPr>
          <a:xfrm>
            <a:off x="524413" y="5426942"/>
            <a:ext cx="508473"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0.5</a:t>
            </a:r>
          </a:p>
        </p:txBody>
      </p:sp>
      <p:sp>
        <p:nvSpPr>
          <p:cNvPr id="2" name="Title 1">
            <a:extLst>
              <a:ext uri="{FF2B5EF4-FFF2-40B4-BE49-F238E27FC236}">
                <a16:creationId xmlns:a16="http://schemas.microsoft.com/office/drawing/2014/main" id="{FC18A15B-B210-41E6-AFAD-B9649BA9B2F8}"/>
              </a:ext>
            </a:extLst>
          </p:cNvPr>
          <p:cNvSpPr>
            <a:spLocks noGrp="1"/>
          </p:cNvSpPr>
          <p:nvPr>
            <p:ph type="title"/>
          </p:nvPr>
        </p:nvSpPr>
        <p:spPr/>
        <p:txBody>
          <a:bodyPr/>
          <a:lstStyle/>
          <a:p>
            <a:r>
              <a:rPr lang="en-US" dirty="0"/>
              <a:t>Negative temperature in thermal equilibrium</a:t>
            </a:r>
            <a:endParaRPr lang="de-DE" dirty="0"/>
          </a:p>
        </p:txBody>
      </p:sp>
      <p:sp>
        <p:nvSpPr>
          <p:cNvPr id="6" name="Estrela de 5 pontas 62">
            <a:extLst>
              <a:ext uri="{FF2B5EF4-FFF2-40B4-BE49-F238E27FC236}">
                <a16:creationId xmlns:a16="http://schemas.microsoft.com/office/drawing/2014/main" id="{FDAADC3C-28EB-4A96-9034-A48682240B84}"/>
              </a:ext>
            </a:extLst>
          </p:cNvPr>
          <p:cNvSpPr/>
          <p:nvPr/>
        </p:nvSpPr>
        <p:spPr bwMode="ltGray">
          <a:xfrm>
            <a:off x="1203209" y="1679874"/>
            <a:ext cx="276998" cy="276998"/>
          </a:xfrm>
          <a:prstGeom prst="star5">
            <a:avLst/>
          </a:prstGeom>
          <a:solidFill>
            <a:srgbClr val="002350">
              <a:lumMod val="75000"/>
              <a:lumOff val="25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 name="CaixaDeTexto 63">
            <a:extLst>
              <a:ext uri="{FF2B5EF4-FFF2-40B4-BE49-F238E27FC236}">
                <a16:creationId xmlns:a16="http://schemas.microsoft.com/office/drawing/2014/main" id="{C7328F57-0C7E-4A2F-947C-DF9B1699DE28}"/>
              </a:ext>
            </a:extLst>
          </p:cNvPr>
          <p:cNvSpPr txBox="1"/>
          <p:nvPr/>
        </p:nvSpPr>
        <p:spPr>
          <a:xfrm>
            <a:off x="1475954" y="1658666"/>
            <a:ext cx="739305"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Input</a:t>
            </a:r>
          </a:p>
        </p:txBody>
      </p:sp>
      <p:grpSp>
        <p:nvGrpSpPr>
          <p:cNvPr id="30" name="Grupo 3">
            <a:extLst>
              <a:ext uri="{FF2B5EF4-FFF2-40B4-BE49-F238E27FC236}">
                <a16:creationId xmlns:a16="http://schemas.microsoft.com/office/drawing/2014/main" id="{378BD1A2-46E5-46F1-8F04-F4DEE2E05275}"/>
              </a:ext>
            </a:extLst>
          </p:cNvPr>
          <p:cNvGrpSpPr/>
          <p:nvPr/>
        </p:nvGrpSpPr>
        <p:grpSpPr>
          <a:xfrm>
            <a:off x="10079233" y="1062595"/>
            <a:ext cx="1924858" cy="4679551"/>
            <a:chOff x="9084492" y="1595120"/>
            <a:chExt cx="1924858" cy="4679551"/>
          </a:xfrm>
        </p:grpSpPr>
        <p:pic>
          <p:nvPicPr>
            <p:cNvPr id="31" name="Bild 5" descr="Unbenannt.png">
              <a:extLst>
                <a:ext uri="{FF2B5EF4-FFF2-40B4-BE49-F238E27FC236}">
                  <a16:creationId xmlns:a16="http://schemas.microsoft.com/office/drawing/2014/main" id="{A53B848C-84C8-4D20-9DD0-912F61B9EF2F}"/>
                </a:ext>
              </a:extLst>
            </p:cNvPr>
            <p:cNvPicPr>
              <a:picLocks noChangeAspect="1"/>
            </p:cNvPicPr>
            <p:nvPr/>
          </p:nvPicPr>
          <p:blipFill rotWithShape="1">
            <a:blip r:embed="rId8">
              <a:extLst>
                <a:ext uri="{28A0092B-C50C-407E-A947-70E740481C1C}">
                  <a14:useLocalDpi xmlns:a14="http://schemas.microsoft.com/office/drawing/2010/main" val="0"/>
                </a:ext>
              </a:extLst>
            </a:blip>
            <a:srcRect l="82382" t="11482" r="3953" b="20894"/>
            <a:stretch/>
          </p:blipFill>
          <p:spPr>
            <a:xfrm>
              <a:off x="9084492" y="1595120"/>
              <a:ext cx="1924858" cy="4679551"/>
            </a:xfrm>
            <a:prstGeom prst="rect">
              <a:avLst/>
            </a:prstGeom>
          </p:spPr>
        </p:pic>
        <p:sp>
          <p:nvSpPr>
            <p:cNvPr id="32" name="Retângulo 5">
              <a:extLst>
                <a:ext uri="{FF2B5EF4-FFF2-40B4-BE49-F238E27FC236}">
                  <a16:creationId xmlns:a16="http://schemas.microsoft.com/office/drawing/2014/main" id="{B82FC505-E7BB-4E4D-86D2-E53B8E173526}"/>
                </a:ext>
              </a:extLst>
            </p:cNvPr>
            <p:cNvSpPr/>
            <p:nvPr/>
          </p:nvSpPr>
          <p:spPr bwMode="ltGray">
            <a:xfrm>
              <a:off x="9132611" y="5820270"/>
              <a:ext cx="1796373" cy="428253"/>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mn-lt"/>
                <a:ea typeface="+mn-ea"/>
                <a:cs typeface="+mn-cs"/>
              </a:endParaRPr>
            </a:p>
          </p:txBody>
        </p:sp>
      </p:grpSp>
      <p:sp>
        <p:nvSpPr>
          <p:cNvPr id="41" name="CaixaDeTexto 58">
            <a:extLst>
              <a:ext uri="{FF2B5EF4-FFF2-40B4-BE49-F238E27FC236}">
                <a16:creationId xmlns:a16="http://schemas.microsoft.com/office/drawing/2014/main" id="{C4C81D37-A069-4BDA-B1C8-33502F859D13}"/>
              </a:ext>
            </a:extLst>
          </p:cNvPr>
          <p:cNvSpPr txBox="1"/>
          <p:nvPr/>
        </p:nvSpPr>
        <p:spPr>
          <a:xfrm>
            <a:off x="2240638" y="1283912"/>
            <a:ext cx="913712"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Theory</a:t>
            </a:r>
          </a:p>
        </p:txBody>
      </p:sp>
      <p:cxnSp>
        <p:nvCxnSpPr>
          <p:cNvPr id="42" name="Conector reto 59">
            <a:extLst>
              <a:ext uri="{FF2B5EF4-FFF2-40B4-BE49-F238E27FC236}">
                <a16:creationId xmlns:a16="http://schemas.microsoft.com/office/drawing/2014/main" id="{F78FABC2-3F6F-4520-8163-A2C05DAAA221}"/>
              </a:ext>
            </a:extLst>
          </p:cNvPr>
          <p:cNvCxnSpPr/>
          <p:nvPr/>
        </p:nvCxnSpPr>
        <p:spPr>
          <a:xfrm flipH="1">
            <a:off x="1665115" y="1489067"/>
            <a:ext cx="460961" cy="0"/>
          </a:xfrm>
          <a:prstGeom prst="line">
            <a:avLst/>
          </a:prstGeom>
          <a:noFill/>
          <a:ln w="38100" cap="rnd" cmpd="sng" algn="ctr">
            <a:solidFill>
              <a:sysClr val="windowText" lastClr="000000"/>
            </a:solidFill>
            <a:prstDash val="dash"/>
          </a:ln>
          <a:effectLst/>
        </p:spPr>
      </p:cxnSp>
      <p:grpSp>
        <p:nvGrpSpPr>
          <p:cNvPr id="44" name="Grupo 113">
            <a:extLst>
              <a:ext uri="{FF2B5EF4-FFF2-40B4-BE49-F238E27FC236}">
                <a16:creationId xmlns:a16="http://schemas.microsoft.com/office/drawing/2014/main" id="{B77E6CDE-43D4-406F-828D-6051CD8DBDA6}"/>
              </a:ext>
            </a:extLst>
          </p:cNvPr>
          <p:cNvGrpSpPr/>
          <p:nvPr/>
        </p:nvGrpSpPr>
        <p:grpSpPr>
          <a:xfrm>
            <a:off x="3316856" y="4596838"/>
            <a:ext cx="2731704" cy="402546"/>
            <a:chOff x="2244041" y="4438558"/>
            <a:chExt cx="2731704" cy="402546"/>
          </a:xfrm>
        </p:grpSpPr>
        <p:sp>
          <p:nvSpPr>
            <p:cNvPr id="45" name="Retângulo 65">
              <a:extLst>
                <a:ext uri="{FF2B5EF4-FFF2-40B4-BE49-F238E27FC236}">
                  <a16:creationId xmlns:a16="http://schemas.microsoft.com/office/drawing/2014/main" id="{6C4E3E0F-5116-4EE3-B42D-52CB92ED6863}"/>
                </a:ext>
              </a:extLst>
            </p:cNvPr>
            <p:cNvSpPr/>
            <p:nvPr/>
          </p:nvSpPr>
          <p:spPr>
            <a:xfrm>
              <a:off x="2915566" y="4438558"/>
              <a:ext cx="2060179" cy="402546"/>
            </a:xfrm>
            <a:prstGeom prst="rect">
              <a:avLst/>
            </a:prstGeom>
            <a:ln w="28575">
              <a:solidFill>
                <a:srgbClr val="FF0000"/>
              </a:solidFill>
            </a:ln>
          </p:spPr>
          <p:txBody>
            <a:bodyPr wrap="none">
              <a:spAutoFit/>
            </a:bodyPr>
            <a:lstStyle/>
            <a:p>
              <a:pPr>
                <a:lnSpc>
                  <a:spcPct val="120000"/>
                </a:lnSpc>
              </a:pPr>
              <a:r>
                <a:rPr lang="de-DE" b="1" dirty="0">
                  <a:solidFill>
                    <a:prstClr val="black"/>
                  </a:solidFill>
                  <a:latin typeface="Calibri" panose="020F0502020204030204" pitchFamily="34" charset="0"/>
                  <a:cs typeface="Calibri" panose="020F0502020204030204" pitchFamily="34" charset="0"/>
                </a:rPr>
                <a:t>System thermalized</a:t>
              </a:r>
            </a:p>
          </p:txBody>
        </p:sp>
        <p:cxnSp>
          <p:nvCxnSpPr>
            <p:cNvPr id="46" name="Conector de seta reta 66">
              <a:extLst>
                <a:ext uri="{FF2B5EF4-FFF2-40B4-BE49-F238E27FC236}">
                  <a16:creationId xmlns:a16="http://schemas.microsoft.com/office/drawing/2014/main" id="{4214828C-34E3-4502-B8DB-F7E4EF1B1C85}"/>
                </a:ext>
              </a:extLst>
            </p:cNvPr>
            <p:cNvCxnSpPr>
              <a:cxnSpLocks/>
              <a:endCxn id="45" idx="1"/>
            </p:cNvCxnSpPr>
            <p:nvPr/>
          </p:nvCxnSpPr>
          <p:spPr>
            <a:xfrm>
              <a:off x="2244041" y="4606246"/>
              <a:ext cx="671525" cy="33585"/>
            </a:xfrm>
            <a:prstGeom prst="straightConnector1">
              <a:avLst/>
            </a:prstGeom>
            <a:noFill/>
            <a:ln w="19050" cap="rnd" cmpd="sng" algn="ctr">
              <a:solidFill>
                <a:sysClr val="windowText" lastClr="000000"/>
              </a:solidFill>
              <a:prstDash val="solid"/>
              <a:tailEnd type="triangle"/>
            </a:ln>
            <a:effectLst/>
          </p:spPr>
        </p:cxnSp>
      </p:grpSp>
      <mc:AlternateContent xmlns:mc="http://schemas.openxmlformats.org/markup-compatibility/2006" xmlns:a14="http://schemas.microsoft.com/office/drawing/2010/main">
        <mc:Choice Requires="a14">
          <p:sp>
            <p:nvSpPr>
              <p:cNvPr id="49" name="CaixaDeTexto 60">
                <a:extLst>
                  <a:ext uri="{FF2B5EF4-FFF2-40B4-BE49-F238E27FC236}">
                    <a16:creationId xmlns:a16="http://schemas.microsoft.com/office/drawing/2014/main" id="{53AA148A-63A1-4AE5-A853-9890C395285A}"/>
                  </a:ext>
                </a:extLst>
              </p:cNvPr>
              <p:cNvSpPr txBox="1"/>
              <p:nvPr/>
            </p:nvSpPr>
            <p:spPr>
              <a:xfrm>
                <a:off x="2767036" y="1670927"/>
                <a:ext cx="2128468"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Output (</a:t>
                </a:r>
                <a14:m>
                  <m:oMath xmlns:m="http://schemas.openxmlformats.org/officeDocument/2006/math">
                    <m:r>
                      <a:rPr lang="en-US" sz="2000" i="1" dirty="0" smtClean="0">
                        <a:solidFill>
                          <a:prstClr val="black"/>
                        </a:solidFill>
                        <a:latin typeface="Cambria Math" panose="02040503050406030204" pitchFamily="18" charset="0"/>
                      </a:rPr>
                      <m:t>𝑚</m:t>
                    </m:r>
                    <m:r>
                      <a:rPr lang="en-US" sz="2000" i="1" dirty="0" smtClean="0">
                        <a:solidFill>
                          <a:prstClr val="black"/>
                        </a:solidFill>
                        <a:latin typeface="Cambria Math" panose="02040503050406030204" pitchFamily="18" charset="0"/>
                      </a:rPr>
                      <m:t>=500</m:t>
                    </m:r>
                  </m:oMath>
                </a14:m>
                <a:r>
                  <a:rPr lang="en-US" sz="2000" dirty="0">
                    <a:solidFill>
                      <a:prstClr val="black"/>
                    </a:solidFill>
                    <a:latin typeface="Calibri" panose="020F0502020204030204" pitchFamily="34" charset="0"/>
                    <a:cs typeface="Calibri" panose="020F0502020204030204" pitchFamily="34" charset="0"/>
                  </a:rPr>
                  <a:t>)</a:t>
                </a:r>
              </a:p>
            </p:txBody>
          </p:sp>
        </mc:Choice>
        <mc:Fallback xmlns="">
          <p:sp>
            <p:nvSpPr>
              <p:cNvPr id="49" name="CaixaDeTexto 60">
                <a:extLst>
                  <a:ext uri="{FF2B5EF4-FFF2-40B4-BE49-F238E27FC236}">
                    <a16:creationId xmlns:a16="http://schemas.microsoft.com/office/drawing/2014/main" id="{53AA148A-63A1-4AE5-A853-9890C395285A}"/>
                  </a:ext>
                </a:extLst>
              </p:cNvPr>
              <p:cNvSpPr txBox="1">
                <a:spLocks noRot="1" noChangeAspect="1" noMove="1" noResize="1" noEditPoints="1" noAdjustHandles="1" noChangeArrowheads="1" noChangeShapeType="1" noTextEdit="1"/>
              </p:cNvSpPr>
              <p:nvPr/>
            </p:nvSpPr>
            <p:spPr>
              <a:xfrm>
                <a:off x="2767036" y="1670927"/>
                <a:ext cx="2128468" cy="400110"/>
              </a:xfrm>
              <a:prstGeom prst="rect">
                <a:avLst/>
              </a:prstGeom>
              <a:blipFill>
                <a:blip r:embed="rId9"/>
                <a:stretch>
                  <a:fillRect l="-3152" t="-7576" r="-2292" b="-25758"/>
                </a:stretch>
              </a:blipFill>
            </p:spPr>
            <p:txBody>
              <a:bodyPr/>
              <a:lstStyle/>
              <a:p>
                <a:r>
                  <a:rPr lang="de-DE">
                    <a:noFill/>
                  </a:rPr>
                  <a:t> </a:t>
                </a:r>
              </a:p>
            </p:txBody>
          </p:sp>
        </mc:Fallback>
      </mc:AlternateContent>
      <p:sp>
        <p:nvSpPr>
          <p:cNvPr id="50" name="Elipse 61">
            <a:extLst>
              <a:ext uri="{FF2B5EF4-FFF2-40B4-BE49-F238E27FC236}">
                <a16:creationId xmlns:a16="http://schemas.microsoft.com/office/drawing/2014/main" id="{626E0049-C66C-4F82-A6EF-798EB70A204A}"/>
              </a:ext>
            </a:extLst>
          </p:cNvPr>
          <p:cNvSpPr/>
          <p:nvPr/>
        </p:nvSpPr>
        <p:spPr bwMode="ltGray">
          <a:xfrm>
            <a:off x="2599657" y="1776314"/>
            <a:ext cx="169892" cy="169892"/>
          </a:xfrm>
          <a:prstGeom prst="ellipse">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 name="Stern mit 5 Zacken 44">
            <a:extLst>
              <a:ext uri="{FF2B5EF4-FFF2-40B4-BE49-F238E27FC236}">
                <a16:creationId xmlns:a16="http://schemas.microsoft.com/office/drawing/2014/main" id="{C1E2FE38-82E1-49A7-9484-B71794733BBD}"/>
              </a:ext>
            </a:extLst>
          </p:cNvPr>
          <p:cNvSpPr/>
          <p:nvPr/>
        </p:nvSpPr>
        <p:spPr bwMode="auto">
          <a:xfrm flipH="1">
            <a:off x="2547191" y="3949442"/>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0" name="Stern mit 5 Zacken 45">
            <a:extLst>
              <a:ext uri="{FF2B5EF4-FFF2-40B4-BE49-F238E27FC236}">
                <a16:creationId xmlns:a16="http://schemas.microsoft.com/office/drawing/2014/main" id="{1F08EBD2-22A8-40CB-B719-1EF7D5A030C6}"/>
              </a:ext>
            </a:extLst>
          </p:cNvPr>
          <p:cNvSpPr/>
          <p:nvPr/>
        </p:nvSpPr>
        <p:spPr bwMode="auto">
          <a:xfrm flipH="1">
            <a:off x="2716010" y="3937596"/>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1" name="Stern mit 5 Zacken 46">
            <a:extLst>
              <a:ext uri="{FF2B5EF4-FFF2-40B4-BE49-F238E27FC236}">
                <a16:creationId xmlns:a16="http://schemas.microsoft.com/office/drawing/2014/main" id="{4DFA1DCB-777C-4730-B221-E8B75ECECEB9}"/>
              </a:ext>
            </a:extLst>
          </p:cNvPr>
          <p:cNvSpPr/>
          <p:nvPr/>
        </p:nvSpPr>
        <p:spPr bwMode="auto">
          <a:xfrm flipH="1">
            <a:off x="2866375" y="3904900"/>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2" name="Stern mit 5 Zacken 47">
            <a:extLst>
              <a:ext uri="{FF2B5EF4-FFF2-40B4-BE49-F238E27FC236}">
                <a16:creationId xmlns:a16="http://schemas.microsoft.com/office/drawing/2014/main" id="{483F9099-B3A4-404F-BE0D-59CCBA4E7BA9}"/>
              </a:ext>
            </a:extLst>
          </p:cNvPr>
          <p:cNvSpPr/>
          <p:nvPr/>
        </p:nvSpPr>
        <p:spPr bwMode="auto">
          <a:xfrm flipH="1">
            <a:off x="3024406" y="3899382"/>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3" name="Stern mit 5 Zacken 48">
            <a:extLst>
              <a:ext uri="{FF2B5EF4-FFF2-40B4-BE49-F238E27FC236}">
                <a16:creationId xmlns:a16="http://schemas.microsoft.com/office/drawing/2014/main" id="{5FB1C3CB-32CB-409B-B81C-60A92D22F419}"/>
              </a:ext>
            </a:extLst>
          </p:cNvPr>
          <p:cNvSpPr/>
          <p:nvPr/>
        </p:nvSpPr>
        <p:spPr bwMode="auto">
          <a:xfrm flipH="1">
            <a:off x="3179065" y="392951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4" name="Stern mit 5 Zacken 49">
            <a:extLst>
              <a:ext uri="{FF2B5EF4-FFF2-40B4-BE49-F238E27FC236}">
                <a16:creationId xmlns:a16="http://schemas.microsoft.com/office/drawing/2014/main" id="{3E41F120-5300-4FA1-8563-EA84751025BC}"/>
              </a:ext>
            </a:extLst>
          </p:cNvPr>
          <p:cNvSpPr/>
          <p:nvPr/>
        </p:nvSpPr>
        <p:spPr bwMode="auto">
          <a:xfrm flipH="1">
            <a:off x="3316856" y="3936552"/>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5" name="Stern mit 5 Zacken 50">
            <a:extLst>
              <a:ext uri="{FF2B5EF4-FFF2-40B4-BE49-F238E27FC236}">
                <a16:creationId xmlns:a16="http://schemas.microsoft.com/office/drawing/2014/main" id="{E007B65C-2E1D-41C9-8403-865077B099F1}"/>
              </a:ext>
            </a:extLst>
          </p:cNvPr>
          <p:cNvSpPr/>
          <p:nvPr/>
        </p:nvSpPr>
        <p:spPr bwMode="auto">
          <a:xfrm flipH="1">
            <a:off x="3434820" y="3892415"/>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6" name="Stern mit 5 Zacken 51">
            <a:extLst>
              <a:ext uri="{FF2B5EF4-FFF2-40B4-BE49-F238E27FC236}">
                <a16:creationId xmlns:a16="http://schemas.microsoft.com/office/drawing/2014/main" id="{6826F89D-1232-41FC-88BA-CF1BB9889206}"/>
              </a:ext>
            </a:extLst>
          </p:cNvPr>
          <p:cNvSpPr/>
          <p:nvPr/>
        </p:nvSpPr>
        <p:spPr bwMode="auto">
          <a:xfrm flipH="1">
            <a:off x="3529082" y="389599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7" name="Stern mit 5 Zacken 52">
            <a:extLst>
              <a:ext uri="{FF2B5EF4-FFF2-40B4-BE49-F238E27FC236}">
                <a16:creationId xmlns:a16="http://schemas.microsoft.com/office/drawing/2014/main" id="{B5DB59FE-4349-4446-8FB8-F0FC44F91CB5}"/>
              </a:ext>
            </a:extLst>
          </p:cNvPr>
          <p:cNvSpPr/>
          <p:nvPr/>
        </p:nvSpPr>
        <p:spPr bwMode="auto">
          <a:xfrm flipH="1">
            <a:off x="3624720" y="386473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8" name="Stern mit 5 Zacken 53">
            <a:extLst>
              <a:ext uri="{FF2B5EF4-FFF2-40B4-BE49-F238E27FC236}">
                <a16:creationId xmlns:a16="http://schemas.microsoft.com/office/drawing/2014/main" id="{271FB977-D3E2-49DC-9ACA-1125DA1FDE03}"/>
              </a:ext>
            </a:extLst>
          </p:cNvPr>
          <p:cNvSpPr/>
          <p:nvPr/>
        </p:nvSpPr>
        <p:spPr bwMode="auto">
          <a:xfrm flipH="1">
            <a:off x="3575612" y="3906054"/>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19" name="Stern mit 5 Zacken 54">
            <a:extLst>
              <a:ext uri="{FF2B5EF4-FFF2-40B4-BE49-F238E27FC236}">
                <a16:creationId xmlns:a16="http://schemas.microsoft.com/office/drawing/2014/main" id="{8B351236-8BDB-4329-8EC3-E0CD096DEF99}"/>
              </a:ext>
            </a:extLst>
          </p:cNvPr>
          <p:cNvSpPr/>
          <p:nvPr/>
        </p:nvSpPr>
        <p:spPr bwMode="auto">
          <a:xfrm flipH="1">
            <a:off x="1305609" y="538781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0" name="Stern mit 5 Zacken 55">
            <a:extLst>
              <a:ext uri="{FF2B5EF4-FFF2-40B4-BE49-F238E27FC236}">
                <a16:creationId xmlns:a16="http://schemas.microsoft.com/office/drawing/2014/main" id="{6E3166EF-047B-4BEF-9554-FBDAA50A7402}"/>
              </a:ext>
            </a:extLst>
          </p:cNvPr>
          <p:cNvSpPr/>
          <p:nvPr/>
        </p:nvSpPr>
        <p:spPr bwMode="auto">
          <a:xfrm flipH="1">
            <a:off x="1450090" y="538781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1" name="Stern mit 5 Zacken 56">
            <a:extLst>
              <a:ext uri="{FF2B5EF4-FFF2-40B4-BE49-F238E27FC236}">
                <a16:creationId xmlns:a16="http://schemas.microsoft.com/office/drawing/2014/main" id="{9E4AD7EC-F330-4A7B-89D2-876F07E53293}"/>
              </a:ext>
            </a:extLst>
          </p:cNvPr>
          <p:cNvSpPr/>
          <p:nvPr/>
        </p:nvSpPr>
        <p:spPr bwMode="auto">
          <a:xfrm flipH="1">
            <a:off x="1387474" y="5381230"/>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2" name="Stern mit 5 Zacken 57">
            <a:extLst>
              <a:ext uri="{FF2B5EF4-FFF2-40B4-BE49-F238E27FC236}">
                <a16:creationId xmlns:a16="http://schemas.microsoft.com/office/drawing/2014/main" id="{A4FCC7C4-7B90-4F7A-8F41-C5CD9343CF8B}"/>
              </a:ext>
            </a:extLst>
          </p:cNvPr>
          <p:cNvSpPr/>
          <p:nvPr/>
        </p:nvSpPr>
        <p:spPr bwMode="auto">
          <a:xfrm flipH="1">
            <a:off x="1565431" y="5378623"/>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3" name="Stern mit 5 Zacken 58">
            <a:extLst>
              <a:ext uri="{FF2B5EF4-FFF2-40B4-BE49-F238E27FC236}">
                <a16:creationId xmlns:a16="http://schemas.microsoft.com/office/drawing/2014/main" id="{7D4E0E9B-5DDF-4ED4-AE7B-9464DAED31D4}"/>
              </a:ext>
            </a:extLst>
          </p:cNvPr>
          <p:cNvSpPr/>
          <p:nvPr/>
        </p:nvSpPr>
        <p:spPr bwMode="auto">
          <a:xfrm flipH="1">
            <a:off x="1664991" y="5380949"/>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4" name="Stern mit 5 Zacken 59">
            <a:extLst>
              <a:ext uri="{FF2B5EF4-FFF2-40B4-BE49-F238E27FC236}">
                <a16:creationId xmlns:a16="http://schemas.microsoft.com/office/drawing/2014/main" id="{98D7C787-E738-4075-863A-D7406D3CEA95}"/>
              </a:ext>
            </a:extLst>
          </p:cNvPr>
          <p:cNvSpPr/>
          <p:nvPr/>
        </p:nvSpPr>
        <p:spPr bwMode="auto">
          <a:xfrm flipH="1">
            <a:off x="1778597" y="5385026"/>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5" name="Stern mit 5 Zacken 60">
            <a:extLst>
              <a:ext uri="{FF2B5EF4-FFF2-40B4-BE49-F238E27FC236}">
                <a16:creationId xmlns:a16="http://schemas.microsoft.com/office/drawing/2014/main" id="{B763F08D-2AC9-437F-B0F5-236753A14146}"/>
              </a:ext>
            </a:extLst>
          </p:cNvPr>
          <p:cNvSpPr/>
          <p:nvPr/>
        </p:nvSpPr>
        <p:spPr bwMode="auto">
          <a:xfrm flipH="1">
            <a:off x="1917556" y="5387817"/>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6" name="Stern mit 5 Zacken 61">
            <a:extLst>
              <a:ext uri="{FF2B5EF4-FFF2-40B4-BE49-F238E27FC236}">
                <a16:creationId xmlns:a16="http://schemas.microsoft.com/office/drawing/2014/main" id="{01146AF8-9197-4091-AFF9-90ADDB130DAC}"/>
              </a:ext>
            </a:extLst>
          </p:cNvPr>
          <p:cNvSpPr/>
          <p:nvPr/>
        </p:nvSpPr>
        <p:spPr bwMode="auto">
          <a:xfrm flipH="1">
            <a:off x="2064153" y="537425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7" name="Stern mit 5 Zacken 62">
            <a:extLst>
              <a:ext uri="{FF2B5EF4-FFF2-40B4-BE49-F238E27FC236}">
                <a16:creationId xmlns:a16="http://schemas.microsoft.com/office/drawing/2014/main" id="{6D140A68-5D33-49AA-AC81-1FF0F65D7B54}"/>
              </a:ext>
            </a:extLst>
          </p:cNvPr>
          <p:cNvSpPr/>
          <p:nvPr/>
        </p:nvSpPr>
        <p:spPr bwMode="auto">
          <a:xfrm flipH="1">
            <a:off x="2229746" y="5374251"/>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p:sp>
        <p:nvSpPr>
          <p:cNvPr id="28" name="Stern mit 5 Zacken 63">
            <a:extLst>
              <a:ext uri="{FF2B5EF4-FFF2-40B4-BE49-F238E27FC236}">
                <a16:creationId xmlns:a16="http://schemas.microsoft.com/office/drawing/2014/main" id="{E0650B8E-1B6C-4EF5-8C27-DA0BF91E535D}"/>
              </a:ext>
            </a:extLst>
          </p:cNvPr>
          <p:cNvSpPr/>
          <p:nvPr/>
        </p:nvSpPr>
        <p:spPr bwMode="auto">
          <a:xfrm flipH="1">
            <a:off x="2369169" y="5385026"/>
            <a:ext cx="108626" cy="114054"/>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de-DE" sz="2000" kern="0">
              <a:solidFill>
                <a:srgbClr val="00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 name="CaixaDeTexto 75">
                <a:extLst>
                  <a:ext uri="{FF2B5EF4-FFF2-40B4-BE49-F238E27FC236}">
                    <a16:creationId xmlns:a16="http://schemas.microsoft.com/office/drawing/2014/main" id="{7CE30E69-25B7-4B07-BDA4-B460306A5F13}"/>
                  </a:ext>
                </a:extLst>
              </p:cNvPr>
              <p:cNvSpPr txBox="1"/>
              <p:nvPr/>
            </p:nvSpPr>
            <p:spPr>
              <a:xfrm>
                <a:off x="3659461" y="3978514"/>
                <a:ext cx="604140" cy="3802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002350">
                                  <a:lumMod val="75000"/>
                                  <a:lumOff val="25000"/>
                                </a:srgbClr>
                              </a:solidFill>
                              <a:latin typeface="Cambria Math" panose="02040503050406030204" pitchFamily="18" charset="0"/>
                            </a:rPr>
                          </m:ctrlPr>
                        </m:sSupPr>
                        <m:e>
                          <m:d>
                            <m:dPr>
                              <m:begChr m:val="|"/>
                              <m:endChr m:val="|"/>
                              <m:ctrlPr>
                                <a:rPr lang="en-US" i="1">
                                  <a:solidFill>
                                    <a:srgbClr val="002350">
                                      <a:lumMod val="75000"/>
                                      <a:lumOff val="25000"/>
                                    </a:srgbClr>
                                  </a:solidFill>
                                  <a:latin typeface="Cambria Math" panose="02040503050406030204" pitchFamily="18" charset="0"/>
                                </a:rPr>
                              </m:ctrlPr>
                            </m:dPr>
                            <m:e>
                              <m:sSubSup>
                                <m:sSubSupPr>
                                  <m:ctrlPr>
                                    <a:rPr lang="en-US" i="1">
                                      <a:solidFill>
                                        <a:srgbClr val="002350">
                                          <a:lumMod val="75000"/>
                                          <a:lumOff val="25000"/>
                                        </a:srgbClr>
                                      </a:solidFill>
                                      <a:latin typeface="Cambria Math" panose="02040503050406030204" pitchFamily="18" charset="0"/>
                                    </a:rPr>
                                  </m:ctrlPr>
                                </m:sSubSupPr>
                                <m:e>
                                  <m:r>
                                    <a:rPr lang="en-US" i="1">
                                      <a:solidFill>
                                        <a:srgbClr val="002350">
                                          <a:lumMod val="75000"/>
                                          <a:lumOff val="25000"/>
                                        </a:srgbClr>
                                      </a:solidFill>
                                      <a:latin typeface="Cambria Math" panose="02040503050406030204" pitchFamily="18" charset="0"/>
                                    </a:rPr>
                                    <m:t>𝑐</m:t>
                                  </m:r>
                                </m:e>
                                <m:sub>
                                  <m:r>
                                    <a:rPr lang="en-US" i="1" smtClean="0">
                                      <a:solidFill>
                                        <a:srgbClr val="002350">
                                          <a:lumMod val="75000"/>
                                          <a:lumOff val="25000"/>
                                        </a:srgbClr>
                                      </a:solidFill>
                                      <a:latin typeface="Cambria Math" panose="02040503050406030204" pitchFamily="18" charset="0"/>
                                    </a:rPr>
                                    <m:t>𝑘</m:t>
                                  </m:r>
                                </m:sub>
                                <m:sup>
                                  <m:r>
                                    <a:rPr lang="en-US" i="1">
                                      <a:solidFill>
                                        <a:srgbClr val="002350">
                                          <a:lumMod val="75000"/>
                                          <a:lumOff val="25000"/>
                                        </a:srgbClr>
                                      </a:solidFill>
                                      <a:latin typeface="Cambria Math" panose="02040503050406030204" pitchFamily="18" charset="0"/>
                                    </a:rPr>
                                    <m:t>𝑖𝑛</m:t>
                                  </m:r>
                                </m:sup>
                              </m:sSubSup>
                            </m:e>
                          </m:d>
                        </m:e>
                        <m:sup>
                          <m:r>
                            <a:rPr lang="en-US" i="1" smtClean="0">
                              <a:solidFill>
                                <a:srgbClr val="002350">
                                  <a:lumMod val="75000"/>
                                  <a:lumOff val="25000"/>
                                </a:srgbClr>
                              </a:solidFill>
                              <a:latin typeface="Cambria Math" panose="02040503050406030204" pitchFamily="18" charset="0"/>
                            </a:rPr>
                            <m:t>2</m:t>
                          </m:r>
                        </m:sup>
                      </m:sSup>
                    </m:oMath>
                  </m:oMathPara>
                </a14:m>
                <a:endParaRPr lang="en-US" dirty="0">
                  <a:solidFill>
                    <a:srgbClr val="002350">
                      <a:lumMod val="75000"/>
                      <a:lumOff val="25000"/>
                    </a:srgbClr>
                  </a:solidFill>
                  <a:latin typeface="Calibri" panose="020F0502020204030204" pitchFamily="34" charset="0"/>
                  <a:cs typeface="Calibri" panose="020F0502020204030204" pitchFamily="34" charset="0"/>
                </a:endParaRPr>
              </a:p>
            </p:txBody>
          </p:sp>
        </mc:Choice>
        <mc:Fallback xmlns="">
          <p:sp>
            <p:nvSpPr>
              <p:cNvPr id="8" name="CaixaDeTexto 75">
                <a:extLst>
                  <a:ext uri="{FF2B5EF4-FFF2-40B4-BE49-F238E27FC236}">
                    <a16:creationId xmlns:a16="http://schemas.microsoft.com/office/drawing/2014/main" id="{7CE30E69-25B7-4B07-BDA4-B460306A5F13}"/>
                  </a:ext>
                </a:extLst>
              </p:cNvPr>
              <p:cNvSpPr txBox="1">
                <a:spLocks noRot="1" noChangeAspect="1" noMove="1" noResize="1" noEditPoints="1" noAdjustHandles="1" noChangeArrowheads="1" noChangeShapeType="1" noTextEdit="1"/>
              </p:cNvSpPr>
              <p:nvPr/>
            </p:nvSpPr>
            <p:spPr>
              <a:xfrm>
                <a:off x="3659461" y="3978514"/>
                <a:ext cx="604140" cy="380232"/>
              </a:xfrm>
              <a:prstGeom prst="rect">
                <a:avLst/>
              </a:prstGeom>
              <a:blipFill>
                <a:blip r:embed="rId10"/>
                <a:stretch>
                  <a:fillRect t="-1613" r="-5051" b="-806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3" name="CaixaDeTexto 69">
                <a:extLst>
                  <a:ext uri="{FF2B5EF4-FFF2-40B4-BE49-F238E27FC236}">
                    <a16:creationId xmlns:a16="http://schemas.microsoft.com/office/drawing/2014/main" id="{C6FB8816-DD20-4AAF-A1F8-0C4F335042B2}"/>
                  </a:ext>
                </a:extLst>
              </p:cNvPr>
              <p:cNvSpPr txBox="1"/>
              <p:nvPr/>
            </p:nvSpPr>
            <p:spPr>
              <a:xfrm flipH="1">
                <a:off x="2041527" y="3249703"/>
                <a:ext cx="1010020" cy="4049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rgbClr val="FF0000"/>
                              </a:solidFill>
                              <a:latin typeface="Cambria Math" panose="02040503050406030204" pitchFamily="18" charset="0"/>
                            </a:rPr>
                          </m:ctrlPr>
                        </m:sSupPr>
                        <m:e>
                          <m:d>
                            <m:dPr>
                              <m:begChr m:val="|"/>
                              <m:endChr m:val="|"/>
                              <m:ctrlPr>
                                <a:rPr lang="en-US" i="1">
                                  <a:solidFill>
                                    <a:srgbClr val="FF0000"/>
                                  </a:solidFill>
                                  <a:latin typeface="Cambria Math" panose="02040503050406030204" pitchFamily="18" charset="0"/>
                                </a:rPr>
                              </m:ctrlPr>
                            </m:dPr>
                            <m:e>
                              <m:sSubSup>
                                <m:sSubSupPr>
                                  <m:ctrlPr>
                                    <a:rPr lang="en-US" i="1">
                                      <a:solidFill>
                                        <a:srgbClr val="FF0000"/>
                                      </a:solidFill>
                                      <a:latin typeface="Cambria Math" panose="02040503050406030204" pitchFamily="18" charset="0"/>
                                    </a:rPr>
                                  </m:ctrlPr>
                                </m:sSubSupPr>
                                <m:e>
                                  <m:r>
                                    <a:rPr lang="en-US" i="1" smtClean="0">
                                      <a:solidFill>
                                        <a:srgbClr val="FF0000"/>
                                      </a:solidFill>
                                      <a:latin typeface="Cambria Math" panose="02040503050406030204" pitchFamily="18" charset="0"/>
                                    </a:rPr>
                                    <m:t>𝑐</m:t>
                                  </m:r>
                                </m:e>
                                <m:sub>
                                  <m:r>
                                    <a:rPr lang="en-US" i="1" smtClean="0">
                                      <a:solidFill>
                                        <a:srgbClr val="FF0000"/>
                                      </a:solidFill>
                                      <a:latin typeface="Cambria Math" panose="02040503050406030204" pitchFamily="18" charset="0"/>
                                    </a:rPr>
                                    <m:t>𝑘</m:t>
                                  </m:r>
                                </m:sub>
                                <m:sup>
                                  <m:r>
                                    <a:rPr lang="en-US" i="1" smtClean="0">
                                      <a:solidFill>
                                        <a:srgbClr val="FF0000"/>
                                      </a:solidFill>
                                      <a:latin typeface="Cambria Math" panose="02040503050406030204" pitchFamily="18" charset="0"/>
                                    </a:rPr>
                                    <m:t>𝑜𝑢𝑡</m:t>
                                  </m:r>
                                </m:sup>
                              </m:sSubSup>
                              <m:r>
                                <m:rPr>
                                  <m:nor/>
                                </m:rPr>
                                <a:rPr lang="en-US" dirty="0">
                                  <a:solidFill>
                                    <a:srgbClr val="FF0000"/>
                                  </a:solidFill>
                                  <a:latin typeface="Calibri" panose="020F0502020204030204" pitchFamily="34" charset="0"/>
                                  <a:cs typeface="Calibri" panose="020F0502020204030204" pitchFamily="34" charset="0"/>
                                </a:rPr>
                                <m:t> </m:t>
                              </m:r>
                            </m:e>
                          </m:d>
                          <m:r>
                            <m:rPr>
                              <m:nor/>
                            </m:rPr>
                            <a:rPr lang="en-US" dirty="0">
                              <a:solidFill>
                                <a:srgbClr val="FF0000"/>
                              </a:solidFill>
                              <a:latin typeface="Calibri" panose="020F0502020204030204" pitchFamily="34" charset="0"/>
                              <a:cs typeface="Calibri" panose="020F0502020204030204" pitchFamily="34" charset="0"/>
                            </a:rPr>
                            <m:t> </m:t>
                          </m:r>
                        </m:e>
                        <m:sup>
                          <m:r>
                            <a:rPr lang="en-US" i="1" smtClean="0">
                              <a:solidFill>
                                <a:srgbClr val="FF0000"/>
                              </a:solidFill>
                              <a:latin typeface="Cambria Math" panose="02040503050406030204" pitchFamily="18" charset="0"/>
                            </a:rPr>
                            <m:t>2</m:t>
                          </m:r>
                        </m:sup>
                      </m:sSup>
                    </m:oMath>
                  </m:oMathPara>
                </a14:m>
                <a:endParaRPr lang="en-US" dirty="0">
                  <a:solidFill>
                    <a:srgbClr val="FF0000"/>
                  </a:solidFill>
                  <a:latin typeface="Calibri" panose="020F0502020204030204" pitchFamily="34" charset="0"/>
                  <a:cs typeface="Calibri" panose="020F0502020204030204" pitchFamily="34" charset="0"/>
                </a:endParaRPr>
              </a:p>
            </p:txBody>
          </p:sp>
        </mc:Choice>
        <mc:Fallback xmlns="">
          <p:sp>
            <p:nvSpPr>
              <p:cNvPr id="53" name="CaixaDeTexto 69">
                <a:extLst>
                  <a:ext uri="{FF2B5EF4-FFF2-40B4-BE49-F238E27FC236}">
                    <a16:creationId xmlns:a16="http://schemas.microsoft.com/office/drawing/2014/main" id="{C6FB8816-DD20-4AAF-A1F8-0C4F335042B2}"/>
                  </a:ext>
                </a:extLst>
              </p:cNvPr>
              <p:cNvSpPr txBox="1">
                <a:spLocks noRot="1" noChangeAspect="1" noMove="1" noResize="1" noEditPoints="1" noAdjustHandles="1" noChangeArrowheads="1" noChangeShapeType="1" noTextEdit="1"/>
              </p:cNvSpPr>
              <p:nvPr/>
            </p:nvSpPr>
            <p:spPr>
              <a:xfrm flipH="1">
                <a:off x="2041527" y="3249703"/>
                <a:ext cx="1010020" cy="404983"/>
              </a:xfrm>
              <a:prstGeom prst="rect">
                <a:avLst/>
              </a:prstGeom>
              <a:blipFill>
                <a:blip r:embed="rId11"/>
                <a:stretch>
                  <a:fillRect/>
                </a:stretch>
              </a:blipFill>
            </p:spPr>
            <p:txBody>
              <a:bodyPr/>
              <a:lstStyle/>
              <a:p>
                <a:r>
                  <a:rPr lang="de-DE">
                    <a:noFill/>
                  </a:rPr>
                  <a:t> </a:t>
                </a:r>
              </a:p>
            </p:txBody>
          </p:sp>
        </mc:Fallback>
      </mc:AlternateContent>
      <p:grpSp>
        <p:nvGrpSpPr>
          <p:cNvPr id="34" name="Group 33">
            <a:extLst>
              <a:ext uri="{FF2B5EF4-FFF2-40B4-BE49-F238E27FC236}">
                <a16:creationId xmlns:a16="http://schemas.microsoft.com/office/drawing/2014/main" id="{5076B679-93C6-419C-B2D8-EA783886F0C6}"/>
              </a:ext>
            </a:extLst>
          </p:cNvPr>
          <p:cNvGrpSpPr/>
          <p:nvPr/>
        </p:nvGrpSpPr>
        <p:grpSpPr>
          <a:xfrm>
            <a:off x="2523197" y="5279863"/>
            <a:ext cx="6943411" cy="1331803"/>
            <a:chOff x="2523197" y="5279863"/>
            <a:chExt cx="6943411" cy="1331803"/>
          </a:xfrm>
        </p:grpSpPr>
        <mc:AlternateContent xmlns:mc="http://schemas.openxmlformats.org/markup-compatibility/2006" xmlns:a14="http://schemas.microsoft.com/office/drawing/2010/main">
          <mc:Choice Requires="a14">
            <p:sp>
              <p:nvSpPr>
                <p:cNvPr id="47" name="CaixaDeTexto 68">
                  <a:extLst>
                    <a:ext uri="{FF2B5EF4-FFF2-40B4-BE49-F238E27FC236}">
                      <a16:creationId xmlns:a16="http://schemas.microsoft.com/office/drawing/2014/main" id="{1BABA616-FDF6-4843-831E-83DECE6FC369}"/>
                    </a:ext>
                  </a:extLst>
                </p:cNvPr>
                <p:cNvSpPr txBox="1"/>
                <p:nvPr/>
              </p:nvSpPr>
              <p:spPr>
                <a:xfrm>
                  <a:off x="7734435" y="5301856"/>
                  <a:ext cx="1732173" cy="707886"/>
                </a:xfrm>
                <a:prstGeom prst="rect">
                  <a:avLst/>
                </a:prstGeom>
                <a:noFill/>
                <a:ln w="28575">
                  <a:solidFill>
                    <a:srgbClr val="00A7FF"/>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70C0"/>
                            </a:solidFill>
                            <a:latin typeface="Cambria Math" panose="02040503050406030204" pitchFamily="18" charset="0"/>
                          </a:rPr>
                          <m:t>𝑻</m:t>
                        </m:r>
                        <m:r>
                          <a:rPr lang="en-US" sz="2000" b="1" i="1" dirty="0" smtClean="0">
                            <a:solidFill>
                              <a:srgbClr val="0070C0"/>
                            </a:solidFill>
                            <a:latin typeface="Cambria Math" panose="02040503050406030204" pitchFamily="18" charset="0"/>
                          </a:rPr>
                          <m:t>=−</m:t>
                        </m:r>
                        <m:r>
                          <a:rPr lang="en-US" sz="2000" b="1" i="1" dirty="0" smtClean="0">
                            <a:solidFill>
                              <a:srgbClr val="0070C0"/>
                            </a:solidFill>
                            <a:latin typeface="Cambria Math" panose="02040503050406030204" pitchFamily="18" charset="0"/>
                          </a:rPr>
                          <m:t>𝟎</m:t>
                        </m:r>
                        <m:r>
                          <a:rPr lang="en-US" sz="2000" b="1" i="1" dirty="0" smtClean="0">
                            <a:solidFill>
                              <a:srgbClr val="0070C0"/>
                            </a:solidFill>
                            <a:latin typeface="Cambria Math" panose="02040503050406030204" pitchFamily="18" charset="0"/>
                          </a:rPr>
                          <m:t>.</m:t>
                        </m:r>
                        <m:r>
                          <a:rPr lang="en-US" sz="2000" b="1" i="1" dirty="0" smtClean="0">
                            <a:solidFill>
                              <a:srgbClr val="0070C0"/>
                            </a:solidFill>
                            <a:latin typeface="Cambria Math" panose="02040503050406030204" pitchFamily="18" charset="0"/>
                          </a:rPr>
                          <m:t>𝟎𝟎𝟕𝟕</m:t>
                        </m:r>
                      </m:oMath>
                    </m:oMathPara>
                  </a14:m>
                  <a:endParaRPr lang="en-US" sz="2000" b="1" dirty="0">
                    <a:solidFill>
                      <a:srgbClr val="0070C0"/>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𝜇</m:t>
                        </m:r>
                        <m:r>
                          <a:rPr lang="en-US" sz="2000" i="1" smtClean="0">
                            <a:solidFill>
                              <a:prstClr val="black"/>
                            </a:solidFill>
                            <a:latin typeface="Cambria Math" panose="02040503050406030204" pitchFamily="18" charset="0"/>
                            <a:ea typeface="Cambria Math" panose="02040503050406030204" pitchFamily="18" charset="0"/>
                          </a:rPr>
                          <m:t>=+1.75</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47" name="CaixaDeTexto 68">
                  <a:extLst>
                    <a:ext uri="{FF2B5EF4-FFF2-40B4-BE49-F238E27FC236}">
                      <a16:creationId xmlns:a16="http://schemas.microsoft.com/office/drawing/2014/main" id="{1BABA616-FDF6-4843-831E-83DECE6FC369}"/>
                    </a:ext>
                  </a:extLst>
                </p:cNvPr>
                <p:cNvSpPr txBox="1">
                  <a:spLocks noRot="1" noChangeAspect="1" noMove="1" noResize="1" noEditPoints="1" noAdjustHandles="1" noChangeArrowheads="1" noChangeShapeType="1" noTextEdit="1"/>
                </p:cNvSpPr>
                <p:nvPr/>
              </p:nvSpPr>
              <p:spPr>
                <a:xfrm>
                  <a:off x="7734435" y="5301856"/>
                  <a:ext cx="1732173" cy="707886"/>
                </a:xfrm>
                <a:prstGeom prst="rect">
                  <a:avLst/>
                </a:prstGeom>
                <a:blipFill>
                  <a:blip r:embed="rId12"/>
                  <a:stretch>
                    <a:fillRect/>
                  </a:stretch>
                </a:blipFill>
                <a:ln w="28575">
                  <a:solidFill>
                    <a:srgbClr val="00A7FF"/>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5" name="CaixaDeTexto 74">
                  <a:extLst>
                    <a:ext uri="{FF2B5EF4-FFF2-40B4-BE49-F238E27FC236}">
                      <a16:creationId xmlns:a16="http://schemas.microsoft.com/office/drawing/2014/main" id="{076E97F2-F0DA-4AFC-951A-FABD9C609889}"/>
                    </a:ext>
                  </a:extLst>
                </p:cNvPr>
                <p:cNvSpPr txBox="1"/>
                <p:nvPr/>
              </p:nvSpPr>
              <p:spPr>
                <a:xfrm>
                  <a:off x="5339888" y="5279863"/>
                  <a:ext cx="2294987" cy="75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prstClr val="black"/>
                                </a:solidFill>
                                <a:latin typeface="Cambria Math" panose="02040503050406030204" pitchFamily="18" charset="0"/>
                              </a:rPr>
                            </m:ctrlPr>
                          </m:sSupPr>
                          <m:e>
                            <m:d>
                              <m:dPr>
                                <m:begChr m:val="|"/>
                                <m:endChr m:val="|"/>
                                <m:ctrlPr>
                                  <a:rPr lang="en-US" sz="2400" i="1">
                                    <a:solidFill>
                                      <a:prstClr val="black"/>
                                    </a:solidFill>
                                    <a:latin typeface="Cambria Math" panose="02040503050406030204" pitchFamily="18" charset="0"/>
                                  </a:rPr>
                                </m:ctrlPr>
                              </m:dPr>
                              <m:e>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𝑐</m:t>
                                    </m:r>
                                  </m:e>
                                  <m:sub>
                                    <m:r>
                                      <a:rPr lang="en-US" sz="2400" i="1" smtClean="0">
                                        <a:solidFill>
                                          <a:prstClr val="black"/>
                                        </a:solidFill>
                                        <a:latin typeface="Cambria Math" panose="02040503050406030204" pitchFamily="18" charset="0"/>
                                      </a:rPr>
                                      <m:t>𝑘</m:t>
                                    </m:r>
                                  </m:sub>
                                  <m:sup>
                                    <m:r>
                                      <a:rPr lang="en-US" sz="2400" i="1" smtClean="0">
                                        <a:solidFill>
                                          <a:prstClr val="black"/>
                                        </a:solidFill>
                                        <a:latin typeface="Cambria Math" panose="02040503050406030204" pitchFamily="18" charset="0"/>
                                      </a:rPr>
                                      <m:t>𝑜𝑢𝑡</m:t>
                                    </m:r>
                                  </m:sup>
                                </m:sSubSup>
                              </m:e>
                            </m:d>
                          </m:e>
                          <m:sup>
                            <m:r>
                              <a:rPr lang="en-US" sz="2400" i="1" smtClean="0">
                                <a:solidFill>
                                  <a:prstClr val="black"/>
                                </a:solidFill>
                                <a:latin typeface="Cambria Math" panose="02040503050406030204" pitchFamily="18" charset="0"/>
                              </a:rPr>
                              <m:t>2</m:t>
                            </m:r>
                          </m:sup>
                        </m:sSup>
                        <m:r>
                          <a:rPr lang="en-US" sz="2400" i="1" smtClean="0">
                            <a:solidFill>
                              <a:prstClr val="black"/>
                            </a:solidFill>
                            <a:latin typeface="Cambria Math" panose="02040503050406030204" pitchFamily="18" charset="0"/>
                          </a:rPr>
                          <m:t>=</m:t>
                        </m:r>
                        <m:f>
                          <m:fPr>
                            <m:ctrlPr>
                              <a:rPr lang="en-US" sz="2400" i="1" smtClean="0">
                                <a:solidFill>
                                  <a:prstClr val="black"/>
                                </a:solidFill>
                                <a:latin typeface="Cambria Math" panose="02040503050406030204" pitchFamily="18" charset="0"/>
                              </a:rPr>
                            </m:ctrlPr>
                          </m:fPr>
                          <m:num>
                            <m:r>
                              <a:rPr lang="en-US" sz="2400" i="1" smtClean="0">
                                <a:solidFill>
                                  <a:prstClr val="black"/>
                                </a:solidFill>
                                <a:latin typeface="Cambria Math" panose="02040503050406030204" pitchFamily="18" charset="0"/>
                              </a:rPr>
                              <m:t>𝑇</m:t>
                            </m:r>
                          </m:num>
                          <m:den>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𝜃</m:t>
                                </m:r>
                              </m:e>
                              <m:sub>
                                <m:r>
                                  <a:rPr lang="en-US" sz="2400" i="1" smtClean="0">
                                    <a:solidFill>
                                      <a:prstClr val="black"/>
                                    </a:solidFill>
                                    <a:latin typeface="Cambria Math" panose="02040503050406030204" pitchFamily="18" charset="0"/>
                                    <a:ea typeface="Cambria Math" panose="02040503050406030204" pitchFamily="18" charset="0"/>
                                  </a:rPr>
                                  <m:t>𝑘</m:t>
                                </m:r>
                              </m:sub>
                            </m:sSub>
                            <m:r>
                              <a:rPr lang="en-US" sz="2400" i="1" smtClean="0">
                                <a:solidFill>
                                  <a:prstClr val="black"/>
                                </a:solidFill>
                                <a:latin typeface="Cambria Math" panose="02040503050406030204" pitchFamily="18" charset="0"/>
                              </a:rPr>
                              <m:t>−</m:t>
                            </m:r>
                            <m:r>
                              <a:rPr lang="en-US" sz="2400" i="1" smtClean="0">
                                <a:solidFill>
                                  <a:prstClr val="black"/>
                                </a:solidFill>
                                <a:latin typeface="Cambria Math" panose="02040503050406030204" pitchFamily="18" charset="0"/>
                                <a:ea typeface="Cambria Math" panose="02040503050406030204" pitchFamily="18" charset="0"/>
                              </a:rPr>
                              <m:t>𝜇</m:t>
                            </m:r>
                          </m:den>
                        </m:f>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75" name="CaixaDeTexto 74">
                  <a:extLst>
                    <a:ext uri="{FF2B5EF4-FFF2-40B4-BE49-F238E27FC236}">
                      <a16:creationId xmlns:a16="http://schemas.microsoft.com/office/drawing/2014/main" id="{076E97F2-F0DA-4AFC-951A-FABD9C609889}"/>
                    </a:ext>
                  </a:extLst>
                </p:cNvPr>
                <p:cNvSpPr txBox="1">
                  <a:spLocks noRot="1" noChangeAspect="1" noMove="1" noResize="1" noEditPoints="1" noAdjustHandles="1" noChangeArrowheads="1" noChangeShapeType="1" noTextEdit="1"/>
                </p:cNvSpPr>
                <p:nvPr/>
              </p:nvSpPr>
              <p:spPr>
                <a:xfrm>
                  <a:off x="5339888" y="5279863"/>
                  <a:ext cx="2294987" cy="751872"/>
                </a:xfrm>
                <a:prstGeom prst="rect">
                  <a:avLst/>
                </a:prstGeom>
                <a:blipFill>
                  <a:blip r:embed="rId13"/>
                  <a:stretch>
                    <a:fillRect/>
                  </a:stretch>
                </a:blipFill>
              </p:spPr>
              <p:txBody>
                <a:bodyPr/>
                <a:lstStyle/>
                <a:p>
                  <a:r>
                    <a:rPr lang="de-DE">
                      <a:noFill/>
                    </a:rPr>
                    <a:t> </a:t>
                  </a:r>
                </a:p>
              </p:txBody>
            </p:sp>
          </mc:Fallback>
        </mc:AlternateContent>
        <p:sp>
          <p:nvSpPr>
            <p:cNvPr id="79" name="Retângulo 116">
              <a:extLst>
                <a:ext uri="{FF2B5EF4-FFF2-40B4-BE49-F238E27FC236}">
                  <a16:creationId xmlns:a16="http://schemas.microsoft.com/office/drawing/2014/main" id="{3F3B3FE4-B6F5-4DA9-BB4B-6A51293E318E}"/>
                </a:ext>
              </a:extLst>
            </p:cNvPr>
            <p:cNvSpPr/>
            <p:nvPr/>
          </p:nvSpPr>
          <p:spPr>
            <a:xfrm>
              <a:off x="2523197" y="6105694"/>
              <a:ext cx="5584542" cy="505972"/>
            </a:xfrm>
            <a:prstGeom prst="rect">
              <a:avLst/>
            </a:prstGeom>
          </p:spPr>
          <p:txBody>
            <a:bodyPr wrap="none">
              <a:spAutoFit/>
            </a:bodyPr>
            <a:lstStyle/>
            <a:p>
              <a:pPr>
                <a:lnSpc>
                  <a:spcPct val="120000"/>
                </a:lnSpc>
              </a:pPr>
              <a:r>
                <a:rPr lang="de-DE" sz="2400" dirty="0">
                  <a:solidFill>
                    <a:prstClr val="black"/>
                  </a:solidFill>
                  <a:latin typeface="Calibri" panose="020F0502020204030204" pitchFamily="34" charset="0"/>
                  <a:cs typeface="Calibri" panose="020F0502020204030204" pitchFamily="34" charset="0"/>
                </a:rPr>
                <a:t>Well fitted by a</a:t>
              </a:r>
              <a:r>
                <a:rPr lang="de-DE" sz="2400" b="1" dirty="0">
                  <a:solidFill>
                    <a:prstClr val="black"/>
                  </a:solidFill>
                  <a:latin typeface="Calibri" panose="020F0502020204030204" pitchFamily="34" charset="0"/>
                  <a:cs typeface="Calibri" panose="020F0502020204030204" pitchFamily="34" charset="0"/>
                </a:rPr>
                <a:t> Rayleigh-Jeans distribution</a:t>
              </a:r>
            </a:p>
          </p:txBody>
        </p:sp>
      </p:grpSp>
      <p:sp>
        <p:nvSpPr>
          <p:cNvPr id="115" name="TextBox 114">
            <a:extLst>
              <a:ext uri="{FF2B5EF4-FFF2-40B4-BE49-F238E27FC236}">
                <a16:creationId xmlns:a16="http://schemas.microsoft.com/office/drawing/2014/main" id="{E7D9CE0D-E3A6-46A4-B930-DC8A97C7108F}"/>
              </a:ext>
            </a:extLst>
          </p:cNvPr>
          <p:cNvSpPr txBox="1"/>
          <p:nvPr/>
        </p:nvSpPr>
        <p:spPr>
          <a:xfrm>
            <a:off x="9205314" y="2863721"/>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m</a:t>
            </a:r>
            <a:endParaRPr lang="de-DE" sz="2000" i="1" dirty="0">
              <a:latin typeface="Times New Roman" panose="02020603050405020304" pitchFamily="18" charset="0"/>
              <a:cs typeface="Times New Roman" panose="02020603050405020304" pitchFamily="18" charset="0"/>
            </a:endParaRPr>
          </a:p>
        </p:txBody>
      </p:sp>
      <p:sp>
        <p:nvSpPr>
          <p:cNvPr id="116" name="TextBox 115">
            <a:extLst>
              <a:ext uri="{FF2B5EF4-FFF2-40B4-BE49-F238E27FC236}">
                <a16:creationId xmlns:a16="http://schemas.microsoft.com/office/drawing/2014/main" id="{659CECEA-3DEE-472B-9D70-EB4770046F84}"/>
              </a:ext>
            </a:extLst>
          </p:cNvPr>
          <p:cNvSpPr txBox="1"/>
          <p:nvPr/>
        </p:nvSpPr>
        <p:spPr>
          <a:xfrm>
            <a:off x="9560949" y="1653839"/>
            <a:ext cx="574196" cy="400110"/>
          </a:xfrm>
          <a:prstGeom prst="rect">
            <a:avLst/>
          </a:prstGeom>
          <a:noFill/>
        </p:spPr>
        <p:txBody>
          <a:bodyPr wrap="none" rtlCol="0">
            <a:spAutoFit/>
          </a:bodyPr>
          <a:lstStyle/>
          <a:p>
            <a:r>
              <a:rPr lang="en-US" sz="2000" dirty="0"/>
              <a:t>100</a:t>
            </a:r>
            <a:endParaRPr lang="de-DE" sz="2000" dirty="0"/>
          </a:p>
        </p:txBody>
      </p:sp>
      <p:sp>
        <p:nvSpPr>
          <p:cNvPr id="117" name="TextBox 116">
            <a:extLst>
              <a:ext uri="{FF2B5EF4-FFF2-40B4-BE49-F238E27FC236}">
                <a16:creationId xmlns:a16="http://schemas.microsoft.com/office/drawing/2014/main" id="{24ACFEB5-13E4-4BBD-846F-5CAAA8470C27}"/>
              </a:ext>
            </a:extLst>
          </p:cNvPr>
          <p:cNvSpPr txBox="1"/>
          <p:nvPr/>
        </p:nvSpPr>
        <p:spPr>
          <a:xfrm>
            <a:off x="9560949" y="2508563"/>
            <a:ext cx="574196" cy="400110"/>
          </a:xfrm>
          <a:prstGeom prst="rect">
            <a:avLst/>
          </a:prstGeom>
          <a:noFill/>
        </p:spPr>
        <p:txBody>
          <a:bodyPr wrap="none" rtlCol="0">
            <a:spAutoFit/>
          </a:bodyPr>
          <a:lstStyle/>
          <a:p>
            <a:r>
              <a:rPr lang="en-US" sz="2000" dirty="0"/>
              <a:t>200</a:t>
            </a:r>
            <a:endParaRPr lang="de-DE" sz="2000" dirty="0"/>
          </a:p>
        </p:txBody>
      </p:sp>
      <p:sp>
        <p:nvSpPr>
          <p:cNvPr id="118" name="TextBox 117">
            <a:extLst>
              <a:ext uri="{FF2B5EF4-FFF2-40B4-BE49-F238E27FC236}">
                <a16:creationId xmlns:a16="http://schemas.microsoft.com/office/drawing/2014/main" id="{C20943F7-762D-47B6-BEFA-E245AE63F12D}"/>
              </a:ext>
            </a:extLst>
          </p:cNvPr>
          <p:cNvSpPr txBox="1"/>
          <p:nvPr/>
        </p:nvSpPr>
        <p:spPr>
          <a:xfrm>
            <a:off x="9560949" y="3290362"/>
            <a:ext cx="574196" cy="400110"/>
          </a:xfrm>
          <a:prstGeom prst="rect">
            <a:avLst/>
          </a:prstGeom>
          <a:noFill/>
        </p:spPr>
        <p:txBody>
          <a:bodyPr wrap="none" rtlCol="0">
            <a:spAutoFit/>
          </a:bodyPr>
          <a:lstStyle/>
          <a:p>
            <a:r>
              <a:rPr lang="en-US" sz="2000" dirty="0"/>
              <a:t>300</a:t>
            </a:r>
            <a:endParaRPr lang="de-DE" sz="2000" dirty="0"/>
          </a:p>
        </p:txBody>
      </p:sp>
      <p:sp>
        <p:nvSpPr>
          <p:cNvPr id="119" name="TextBox 118">
            <a:extLst>
              <a:ext uri="{FF2B5EF4-FFF2-40B4-BE49-F238E27FC236}">
                <a16:creationId xmlns:a16="http://schemas.microsoft.com/office/drawing/2014/main" id="{CE6EC277-4B17-490D-A08D-77BE335E37DB}"/>
              </a:ext>
            </a:extLst>
          </p:cNvPr>
          <p:cNvSpPr txBox="1"/>
          <p:nvPr/>
        </p:nvSpPr>
        <p:spPr>
          <a:xfrm>
            <a:off x="9560949" y="4129499"/>
            <a:ext cx="574196" cy="400110"/>
          </a:xfrm>
          <a:prstGeom prst="rect">
            <a:avLst/>
          </a:prstGeom>
          <a:noFill/>
        </p:spPr>
        <p:txBody>
          <a:bodyPr wrap="none" rtlCol="0">
            <a:spAutoFit/>
          </a:bodyPr>
          <a:lstStyle/>
          <a:p>
            <a:r>
              <a:rPr lang="en-US" sz="2000" dirty="0"/>
              <a:t>400</a:t>
            </a:r>
            <a:endParaRPr lang="de-DE" sz="2000" dirty="0"/>
          </a:p>
        </p:txBody>
      </p:sp>
      <p:sp>
        <p:nvSpPr>
          <p:cNvPr id="120" name="TextBox 119">
            <a:extLst>
              <a:ext uri="{FF2B5EF4-FFF2-40B4-BE49-F238E27FC236}">
                <a16:creationId xmlns:a16="http://schemas.microsoft.com/office/drawing/2014/main" id="{5623A1FD-A555-423C-98B4-6F18ED5E69C4}"/>
              </a:ext>
            </a:extLst>
          </p:cNvPr>
          <p:cNvSpPr txBox="1"/>
          <p:nvPr/>
        </p:nvSpPr>
        <p:spPr>
          <a:xfrm>
            <a:off x="9555985" y="4953707"/>
            <a:ext cx="574196" cy="400110"/>
          </a:xfrm>
          <a:prstGeom prst="rect">
            <a:avLst/>
          </a:prstGeom>
          <a:noFill/>
        </p:spPr>
        <p:txBody>
          <a:bodyPr wrap="none" rtlCol="0">
            <a:spAutoFit/>
          </a:bodyPr>
          <a:lstStyle/>
          <a:p>
            <a:r>
              <a:rPr lang="en-US" sz="2000" dirty="0"/>
              <a:t>500</a:t>
            </a:r>
            <a:endParaRPr lang="de-DE" sz="2000" dirty="0"/>
          </a:p>
        </p:txBody>
      </p:sp>
      <p:sp>
        <p:nvSpPr>
          <p:cNvPr id="121" name="TextBox 120">
            <a:extLst>
              <a:ext uri="{FF2B5EF4-FFF2-40B4-BE49-F238E27FC236}">
                <a16:creationId xmlns:a16="http://schemas.microsoft.com/office/drawing/2014/main" id="{6F8ACF98-5F6B-4B92-8819-81BDE9CA42A2}"/>
              </a:ext>
            </a:extLst>
          </p:cNvPr>
          <p:cNvSpPr txBox="1"/>
          <p:nvPr/>
        </p:nvSpPr>
        <p:spPr>
          <a:xfrm>
            <a:off x="10915289" y="5471652"/>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x</a:t>
            </a:r>
            <a:endParaRPr lang="de-DE" sz="2000" i="1" dirty="0">
              <a:latin typeface="Times New Roman" panose="02020603050405020304" pitchFamily="18" charset="0"/>
              <a:cs typeface="Times New Roman" panose="02020603050405020304" pitchFamily="18" charset="0"/>
            </a:endParaRPr>
          </a:p>
        </p:txBody>
      </p:sp>
      <p:sp>
        <p:nvSpPr>
          <p:cNvPr id="122" name="TextBox 121">
            <a:extLst>
              <a:ext uri="{FF2B5EF4-FFF2-40B4-BE49-F238E27FC236}">
                <a16:creationId xmlns:a16="http://schemas.microsoft.com/office/drawing/2014/main" id="{C4178DD1-BD1D-4B22-A7E2-363770885726}"/>
              </a:ext>
            </a:extLst>
          </p:cNvPr>
          <p:cNvSpPr txBox="1"/>
          <p:nvPr/>
        </p:nvSpPr>
        <p:spPr>
          <a:xfrm>
            <a:off x="10918118" y="5226033"/>
            <a:ext cx="314510" cy="400110"/>
          </a:xfrm>
          <a:prstGeom prst="rect">
            <a:avLst/>
          </a:prstGeom>
          <a:noFill/>
        </p:spPr>
        <p:txBody>
          <a:bodyPr wrap="none" rtlCol="0">
            <a:spAutoFit/>
          </a:bodyPr>
          <a:lstStyle/>
          <a:p>
            <a:r>
              <a:rPr lang="en-US" sz="2000" dirty="0"/>
              <a:t>0</a:t>
            </a:r>
            <a:endParaRPr lang="de-DE" sz="2000" dirty="0"/>
          </a:p>
        </p:txBody>
      </p:sp>
      <p:sp>
        <p:nvSpPr>
          <p:cNvPr id="123" name="TextBox 122">
            <a:extLst>
              <a:ext uri="{FF2B5EF4-FFF2-40B4-BE49-F238E27FC236}">
                <a16:creationId xmlns:a16="http://schemas.microsoft.com/office/drawing/2014/main" id="{04FDF921-4FFB-43CE-92D7-81815FA40923}"/>
              </a:ext>
            </a:extLst>
          </p:cNvPr>
          <p:cNvSpPr txBox="1"/>
          <p:nvPr/>
        </p:nvSpPr>
        <p:spPr>
          <a:xfrm>
            <a:off x="10144515" y="5222216"/>
            <a:ext cx="522900" cy="400110"/>
          </a:xfrm>
          <a:prstGeom prst="rect">
            <a:avLst/>
          </a:prstGeom>
          <a:noFill/>
        </p:spPr>
        <p:txBody>
          <a:bodyPr wrap="none" rtlCol="0">
            <a:spAutoFit/>
          </a:bodyPr>
          <a:lstStyle/>
          <a:p>
            <a:r>
              <a:rPr lang="en-US" sz="2000" dirty="0"/>
              <a:t>-10</a:t>
            </a:r>
            <a:endParaRPr lang="de-DE" sz="2000" dirty="0"/>
          </a:p>
        </p:txBody>
      </p:sp>
      <p:sp>
        <p:nvSpPr>
          <p:cNvPr id="124" name="TextBox 123">
            <a:extLst>
              <a:ext uri="{FF2B5EF4-FFF2-40B4-BE49-F238E27FC236}">
                <a16:creationId xmlns:a16="http://schemas.microsoft.com/office/drawing/2014/main" id="{F69E10CB-4294-4FA2-BF3B-50F4940C37BA}"/>
              </a:ext>
            </a:extLst>
          </p:cNvPr>
          <p:cNvSpPr txBox="1"/>
          <p:nvPr/>
        </p:nvSpPr>
        <p:spPr>
          <a:xfrm>
            <a:off x="11440748" y="5223329"/>
            <a:ext cx="444352" cy="400110"/>
          </a:xfrm>
          <a:prstGeom prst="rect">
            <a:avLst/>
          </a:prstGeom>
          <a:noFill/>
        </p:spPr>
        <p:txBody>
          <a:bodyPr wrap="none" rtlCol="0">
            <a:spAutoFit/>
          </a:bodyPr>
          <a:lstStyle/>
          <a:p>
            <a:r>
              <a:rPr lang="en-US" sz="2000" dirty="0"/>
              <a:t>10</a:t>
            </a:r>
            <a:endParaRPr lang="de-DE" sz="2000" dirty="0"/>
          </a:p>
        </p:txBody>
      </p:sp>
      <p:sp>
        <p:nvSpPr>
          <p:cNvPr id="125" name="TextBox 124">
            <a:extLst>
              <a:ext uri="{FF2B5EF4-FFF2-40B4-BE49-F238E27FC236}">
                <a16:creationId xmlns:a16="http://schemas.microsoft.com/office/drawing/2014/main" id="{525E2549-1715-43FF-B6A0-BCFEF6FE1A06}"/>
              </a:ext>
            </a:extLst>
          </p:cNvPr>
          <p:cNvSpPr txBox="1"/>
          <p:nvPr/>
        </p:nvSpPr>
        <p:spPr>
          <a:xfrm>
            <a:off x="10809389" y="1027236"/>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sp>
        <p:nvSpPr>
          <p:cNvPr id="126" name="TextBox 125">
            <a:extLst>
              <a:ext uri="{FF2B5EF4-FFF2-40B4-BE49-F238E27FC236}">
                <a16:creationId xmlns:a16="http://schemas.microsoft.com/office/drawing/2014/main" id="{E228B6EB-97B9-4274-8932-1D98F4903D4B}"/>
              </a:ext>
            </a:extLst>
          </p:cNvPr>
          <p:cNvSpPr txBox="1"/>
          <p:nvPr/>
        </p:nvSpPr>
        <p:spPr>
          <a:xfrm>
            <a:off x="527843" y="1034174"/>
            <a:ext cx="5091522" cy="400110"/>
          </a:xfrm>
          <a:prstGeom prst="rect">
            <a:avLst/>
          </a:prstGeom>
          <a:noFill/>
        </p:spPr>
        <p:txBody>
          <a:bodyPr wrap="none" rtlCol="0">
            <a:spAutoFit/>
          </a:bodyPr>
          <a:lstStyle/>
          <a:p>
            <a:r>
              <a:rPr lang="en-US" sz="2000" dirty="0"/>
              <a:t>Experimental results of thermalization process</a:t>
            </a:r>
            <a:endParaRPr lang="de-DE" sz="2000" dirty="0"/>
          </a:p>
        </p:txBody>
      </p:sp>
      <p:grpSp>
        <p:nvGrpSpPr>
          <p:cNvPr id="5" name="Group 4">
            <a:extLst>
              <a:ext uri="{FF2B5EF4-FFF2-40B4-BE49-F238E27FC236}">
                <a16:creationId xmlns:a16="http://schemas.microsoft.com/office/drawing/2014/main" id="{89033556-2966-4E4E-9D14-7B75CC062891}"/>
              </a:ext>
            </a:extLst>
          </p:cNvPr>
          <p:cNvGrpSpPr/>
          <p:nvPr/>
        </p:nvGrpSpPr>
        <p:grpSpPr>
          <a:xfrm>
            <a:off x="4333957" y="2181568"/>
            <a:ext cx="4135462" cy="2572369"/>
            <a:chOff x="4152558" y="1834394"/>
            <a:chExt cx="4135462" cy="2572369"/>
          </a:xfrm>
        </p:grpSpPr>
        <p:cxnSp>
          <p:nvCxnSpPr>
            <p:cNvPr id="82" name="Conector de seta reta 67">
              <a:extLst>
                <a:ext uri="{FF2B5EF4-FFF2-40B4-BE49-F238E27FC236}">
                  <a16:creationId xmlns:a16="http://schemas.microsoft.com/office/drawing/2014/main" id="{C950FD36-32F6-4B19-81FC-6F5AD22B39FE}"/>
                </a:ext>
              </a:extLst>
            </p:cNvPr>
            <p:cNvCxnSpPr>
              <a:cxnSpLocks/>
              <a:stCxn id="84" idx="1"/>
            </p:cNvCxnSpPr>
            <p:nvPr/>
          </p:nvCxnSpPr>
          <p:spPr>
            <a:xfrm flipH="1">
              <a:off x="4152558" y="2945698"/>
              <a:ext cx="993982" cy="827438"/>
            </a:xfrm>
            <a:prstGeom prst="straightConnector1">
              <a:avLst/>
            </a:prstGeom>
            <a:noFill/>
            <a:ln w="6350" cap="rnd" cmpd="sng" algn="ctr">
              <a:solidFill>
                <a:srgbClr val="002350">
                  <a:lumMod val="50000"/>
                  <a:lumOff val="50000"/>
                </a:srgbClr>
              </a:solidFill>
              <a:prstDash val="solid"/>
              <a:tailEnd type="triangle"/>
            </a:ln>
            <a:effectLst/>
          </p:spPr>
        </p:cxnSp>
        <p:sp>
          <p:nvSpPr>
            <p:cNvPr id="85" name="Rechteck 26">
              <a:extLst>
                <a:ext uri="{FF2B5EF4-FFF2-40B4-BE49-F238E27FC236}">
                  <a16:creationId xmlns:a16="http://schemas.microsoft.com/office/drawing/2014/main" id="{C4F0E424-8BAE-486D-AB31-A695CFB0A937}"/>
                </a:ext>
              </a:extLst>
            </p:cNvPr>
            <p:cNvSpPr/>
            <p:nvPr/>
          </p:nvSpPr>
          <p:spPr bwMode="auto">
            <a:xfrm>
              <a:off x="5732309" y="2020519"/>
              <a:ext cx="2411318" cy="1812499"/>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6" name="Rechteck 24">
              <a:extLst>
                <a:ext uri="{FF2B5EF4-FFF2-40B4-BE49-F238E27FC236}">
                  <a16:creationId xmlns:a16="http://schemas.microsoft.com/office/drawing/2014/main" id="{BEE61B29-93AC-4DE2-BA62-35DDEB68A36E}"/>
                </a:ext>
              </a:extLst>
            </p:cNvPr>
            <p:cNvSpPr/>
            <p:nvPr/>
          </p:nvSpPr>
          <p:spPr bwMode="auto">
            <a:xfrm>
              <a:off x="6760825" y="4038898"/>
              <a:ext cx="326905" cy="145083"/>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7" name="Rechteck 28">
              <a:extLst>
                <a:ext uri="{FF2B5EF4-FFF2-40B4-BE49-F238E27FC236}">
                  <a16:creationId xmlns:a16="http://schemas.microsoft.com/office/drawing/2014/main" id="{5944A68C-1330-4CF9-AE9D-957A7ED20FD6}"/>
                </a:ext>
              </a:extLst>
            </p:cNvPr>
            <p:cNvSpPr/>
            <p:nvPr/>
          </p:nvSpPr>
          <p:spPr bwMode="auto">
            <a:xfrm>
              <a:off x="6464760" y="3158875"/>
              <a:ext cx="1208931" cy="227401"/>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8" name="Freihandform 29">
              <a:extLst>
                <a:ext uri="{FF2B5EF4-FFF2-40B4-BE49-F238E27FC236}">
                  <a16:creationId xmlns:a16="http://schemas.microsoft.com/office/drawing/2014/main" id="{F7787D39-1231-431D-87AC-12473E9C13F5}"/>
                </a:ext>
              </a:extLst>
            </p:cNvPr>
            <p:cNvSpPr/>
            <p:nvPr/>
          </p:nvSpPr>
          <p:spPr bwMode="auto">
            <a:xfrm>
              <a:off x="6662137" y="3449653"/>
              <a:ext cx="684650" cy="208001"/>
            </a:xfrm>
            <a:custGeom>
              <a:avLst/>
              <a:gdLst>
                <a:gd name="connsiteX0" fmla="*/ 0 w 1057275"/>
                <a:gd name="connsiteY0" fmla="*/ 123825 h 180975"/>
                <a:gd name="connsiteX1" fmla="*/ 95250 w 1057275"/>
                <a:gd name="connsiteY1" fmla="*/ 0 h 180975"/>
                <a:gd name="connsiteX2" fmla="*/ 790575 w 1057275"/>
                <a:gd name="connsiteY2" fmla="*/ 9525 h 180975"/>
                <a:gd name="connsiteX3" fmla="*/ 1057275 w 1057275"/>
                <a:gd name="connsiteY3" fmla="*/ 76200 h 180975"/>
                <a:gd name="connsiteX4" fmla="*/ 1019175 w 1057275"/>
                <a:gd name="connsiteY4" fmla="*/ 180975 h 180975"/>
                <a:gd name="connsiteX5" fmla="*/ 0 w 1057275"/>
                <a:gd name="connsiteY5" fmla="*/ 123825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275" h="180975">
                  <a:moveTo>
                    <a:pt x="0" y="123825"/>
                  </a:moveTo>
                  <a:lnTo>
                    <a:pt x="95250" y="0"/>
                  </a:lnTo>
                  <a:lnTo>
                    <a:pt x="790575" y="9525"/>
                  </a:lnTo>
                  <a:lnTo>
                    <a:pt x="1057275" y="76200"/>
                  </a:lnTo>
                  <a:lnTo>
                    <a:pt x="1019175" y="180975"/>
                  </a:lnTo>
                  <a:lnTo>
                    <a:pt x="0" y="123825"/>
                  </a:lnTo>
                  <a:close/>
                </a:path>
              </a:pathLst>
            </a:cu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89" name="Freihandform 35">
              <a:extLst>
                <a:ext uri="{FF2B5EF4-FFF2-40B4-BE49-F238E27FC236}">
                  <a16:creationId xmlns:a16="http://schemas.microsoft.com/office/drawing/2014/main" id="{CD277CCF-A8AB-4DFD-BA11-86368584E878}"/>
                </a:ext>
              </a:extLst>
            </p:cNvPr>
            <p:cNvSpPr/>
            <p:nvPr/>
          </p:nvSpPr>
          <p:spPr>
            <a:xfrm flipV="1">
              <a:off x="5733091" y="3356945"/>
              <a:ext cx="2422507" cy="345364"/>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2409 h 404138"/>
                <a:gd name="connsiteX1" fmla="*/ 207352 w 3740972"/>
                <a:gd name="connsiteY1" fmla="*/ 11049 h 404138"/>
                <a:gd name="connsiteX2" fmla="*/ 639313 w 3740972"/>
                <a:gd name="connsiteY2" fmla="*/ 127857 h 404138"/>
                <a:gd name="connsiteX3" fmla="*/ 1395305 w 3740972"/>
                <a:gd name="connsiteY3" fmla="*/ 343662 h 404138"/>
                <a:gd name="connsiteX4" fmla="*/ 1857527 w 3740972"/>
                <a:gd name="connsiteY4" fmla="*/ 404138 h 404138"/>
                <a:gd name="connsiteX5" fmla="*/ 2406145 w 3740972"/>
                <a:gd name="connsiteY5" fmla="*/ 343662 h 404138"/>
                <a:gd name="connsiteX6" fmla="*/ 2803569 w 3740972"/>
                <a:gd name="connsiteY6" fmla="*/ 231351 h 404138"/>
                <a:gd name="connsiteX7" fmla="*/ 3352188 w 3740972"/>
                <a:gd name="connsiteY7" fmla="*/ 67204 h 404138"/>
                <a:gd name="connsiteX8" fmla="*/ 3576819 w 3740972"/>
                <a:gd name="connsiteY8" fmla="*/ 11049 h 404138"/>
                <a:gd name="connsiteX9" fmla="*/ 3740972 w 3740972"/>
                <a:gd name="connsiteY9" fmla="*/ 2409 h 40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0972" h="404138">
                  <a:moveTo>
                    <a:pt x="0" y="2409"/>
                  </a:moveTo>
                  <a:cubicBezTo>
                    <a:pt x="33119" y="6009"/>
                    <a:pt x="100800" y="-9859"/>
                    <a:pt x="207352" y="11049"/>
                  </a:cubicBezTo>
                  <a:cubicBezTo>
                    <a:pt x="313904" y="31957"/>
                    <a:pt x="514038" y="93300"/>
                    <a:pt x="639313" y="127857"/>
                  </a:cubicBezTo>
                  <a:cubicBezTo>
                    <a:pt x="837305" y="183292"/>
                    <a:pt x="1192269" y="297615"/>
                    <a:pt x="1395305" y="343662"/>
                  </a:cubicBezTo>
                  <a:cubicBezTo>
                    <a:pt x="1598341" y="389709"/>
                    <a:pt x="1689054" y="404138"/>
                    <a:pt x="1857527" y="404138"/>
                  </a:cubicBezTo>
                  <a:cubicBezTo>
                    <a:pt x="2026000" y="404138"/>
                    <a:pt x="2248471" y="372460"/>
                    <a:pt x="2406145" y="343662"/>
                  </a:cubicBezTo>
                  <a:cubicBezTo>
                    <a:pt x="2563819" y="301905"/>
                    <a:pt x="2645895" y="273828"/>
                    <a:pt x="2803569" y="231351"/>
                  </a:cubicBezTo>
                  <a:cubicBezTo>
                    <a:pt x="2961243" y="188874"/>
                    <a:pt x="3224033" y="101041"/>
                    <a:pt x="3352188" y="67204"/>
                  </a:cubicBezTo>
                  <a:cubicBezTo>
                    <a:pt x="3480343" y="33367"/>
                    <a:pt x="3512022" y="21848"/>
                    <a:pt x="3576819" y="11049"/>
                  </a:cubicBezTo>
                  <a:cubicBezTo>
                    <a:pt x="3641616" y="250"/>
                    <a:pt x="3712893" y="6729"/>
                    <a:pt x="3740972" y="2409"/>
                  </a:cubicBezTo>
                </a:path>
              </a:pathLst>
            </a:custGeom>
            <a:ln w="28575" cmpd="sng">
              <a:solidFill>
                <a:srgbClr val="002350"/>
              </a:solidFill>
            </a:ln>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DE" sz="2000" kern="0">
                <a:solidFill>
                  <a:prstClr val="black"/>
                </a:solidFill>
                <a:latin typeface="Calibri" panose="020F0502020204030204" pitchFamily="34" charset="0"/>
                <a:cs typeface="Calibri" panose="020F0502020204030204" pitchFamily="34" charset="0"/>
              </a:endParaRPr>
            </a:p>
          </p:txBody>
        </p:sp>
        <p:sp>
          <p:nvSpPr>
            <p:cNvPr id="90" name="Rechteck 38">
              <a:extLst>
                <a:ext uri="{FF2B5EF4-FFF2-40B4-BE49-F238E27FC236}">
                  <a16:creationId xmlns:a16="http://schemas.microsoft.com/office/drawing/2014/main" id="{67623470-960E-451B-B103-8F2BF1E8DE44}"/>
                </a:ext>
              </a:extLst>
            </p:cNvPr>
            <p:cNvSpPr/>
            <p:nvPr/>
          </p:nvSpPr>
          <p:spPr bwMode="auto">
            <a:xfrm>
              <a:off x="5742071" y="2031874"/>
              <a:ext cx="2411227" cy="1819075"/>
            </a:xfrm>
            <a:prstGeom prst="rect">
              <a:avLst/>
            </a:prstGeom>
            <a:no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DE" sz="2000">
                <a:solidFill>
                  <a:prstClr val="black"/>
                </a:solidFill>
                <a:latin typeface="Calibri" panose="020F0502020204030204" pitchFamily="34" charset="0"/>
                <a:cs typeface="Calibri" panose="020F0502020204030204" pitchFamily="34" charset="0"/>
              </a:endParaRPr>
            </a:p>
          </p:txBody>
        </p:sp>
        <p:sp>
          <p:nvSpPr>
            <p:cNvPr id="91" name="Retângulo 85">
              <a:extLst>
                <a:ext uri="{FF2B5EF4-FFF2-40B4-BE49-F238E27FC236}">
                  <a16:creationId xmlns:a16="http://schemas.microsoft.com/office/drawing/2014/main" id="{08FE93ED-6478-4ADF-95B4-7250B166735C}"/>
                </a:ext>
              </a:extLst>
            </p:cNvPr>
            <p:cNvSpPr/>
            <p:nvPr/>
          </p:nvSpPr>
          <p:spPr bwMode="ltGray">
            <a:xfrm>
              <a:off x="5419887" y="2755139"/>
              <a:ext cx="122324" cy="403736"/>
            </a:xfrm>
            <a:prstGeom prst="rect">
              <a:avLst/>
            </a:prstGeom>
            <a:solidFill>
              <a:srgbClr val="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92" name="CaixaDeTexto 86">
                  <a:extLst>
                    <a:ext uri="{FF2B5EF4-FFF2-40B4-BE49-F238E27FC236}">
                      <a16:creationId xmlns:a16="http://schemas.microsoft.com/office/drawing/2014/main" id="{B3B45E0D-F78A-42D9-AD42-5BE2E564C4CD}"/>
                    </a:ext>
                  </a:extLst>
                </p:cNvPr>
                <p:cNvSpPr txBox="1"/>
                <p:nvPr/>
              </p:nvSpPr>
              <p:spPr>
                <a:xfrm>
                  <a:off x="6571944" y="4037431"/>
                  <a:ext cx="7447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𝑘</m:t>
                            </m:r>
                          </m:e>
                          <m:sub>
                            <m:r>
                              <a:rPr lang="en-US" i="1">
                                <a:solidFill>
                                  <a:prstClr val="black"/>
                                </a:solidFill>
                                <a:latin typeface="Cambria Math" panose="02040503050406030204" pitchFamily="18" charset="0"/>
                                <a:ea typeface="Cambria Math" panose="02040503050406030204" pitchFamily="18" charset="0"/>
                              </a:rPr>
                              <m:t>𝑥</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92" name="CaixaDeTexto 86">
                  <a:extLst>
                    <a:ext uri="{FF2B5EF4-FFF2-40B4-BE49-F238E27FC236}">
                      <a16:creationId xmlns:a16="http://schemas.microsoft.com/office/drawing/2014/main" id="{B3B45E0D-F78A-42D9-AD42-5BE2E564C4CD}"/>
                    </a:ext>
                  </a:extLst>
                </p:cNvPr>
                <p:cNvSpPr txBox="1">
                  <a:spLocks noRot="1" noChangeAspect="1" noMove="1" noResize="1" noEditPoints="1" noAdjustHandles="1" noChangeArrowheads="1" noChangeShapeType="1" noTextEdit="1"/>
                </p:cNvSpPr>
                <p:nvPr/>
              </p:nvSpPr>
              <p:spPr>
                <a:xfrm>
                  <a:off x="6571944" y="4037431"/>
                  <a:ext cx="744799" cy="369332"/>
                </a:xfrm>
                <a:prstGeom prst="rect">
                  <a:avLst/>
                </a:prstGeom>
                <a:blipFill>
                  <a:blip r:embed="rId14"/>
                  <a:stretch>
                    <a:fillRect b="-131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3" name="CaixaDeTexto 87">
                  <a:extLst>
                    <a:ext uri="{FF2B5EF4-FFF2-40B4-BE49-F238E27FC236}">
                      <a16:creationId xmlns:a16="http://schemas.microsoft.com/office/drawing/2014/main" id="{DC3B8656-2DD3-4F20-9CB6-55C7F8AF1E02}"/>
                    </a:ext>
                  </a:extLst>
                </p:cNvPr>
                <p:cNvSpPr txBox="1"/>
                <p:nvPr/>
              </p:nvSpPr>
              <p:spPr>
                <a:xfrm>
                  <a:off x="6145954" y="2745643"/>
                  <a:ext cx="168609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ea typeface="Cambria Math" panose="02040503050406030204" pitchFamily="18" charset="0"/>
                              </a:rPr>
                            </m:ctrlPr>
                          </m:sSubPr>
                          <m:e>
                            <m:r>
                              <a:rPr lang="en-US" i="1" smtClean="0">
                                <a:solidFill>
                                  <a:prstClr val="black"/>
                                </a:solidFill>
                                <a:latin typeface="Cambria Math" panose="02040503050406030204" pitchFamily="18" charset="0"/>
                                <a:ea typeface="Cambria Math" panose="02040503050406030204" pitchFamily="18" charset="0"/>
                              </a:rPr>
                              <m:t>𝜑</m:t>
                            </m:r>
                          </m:e>
                          <m:sub>
                            <m:r>
                              <a:rPr lang="en-US" i="1" smtClean="0">
                                <a:solidFill>
                                  <a:prstClr val="black"/>
                                </a:solidFill>
                                <a:latin typeface="Cambria Math" panose="02040503050406030204" pitchFamily="18" charset="0"/>
                                <a:ea typeface="Cambria Math" panose="02040503050406030204" pitchFamily="18" charset="0"/>
                              </a:rPr>
                              <m:t>0</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r>
                          <a:rPr lang="en-US" i="1" smtClean="0">
                            <a:solidFill>
                              <a:prstClr val="black"/>
                            </a:solidFill>
                            <a:latin typeface="Cambria Math" panose="02040503050406030204" pitchFamily="18" charset="0"/>
                            <a:ea typeface="Cambria Math" panose="02040503050406030204" pitchFamily="18" charset="0"/>
                          </a:rPr>
                          <m:t>/4</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93" name="CaixaDeTexto 87">
                  <a:extLst>
                    <a:ext uri="{FF2B5EF4-FFF2-40B4-BE49-F238E27FC236}">
                      <a16:creationId xmlns:a16="http://schemas.microsoft.com/office/drawing/2014/main" id="{DC3B8656-2DD3-4F20-9CB6-55C7F8AF1E02}"/>
                    </a:ext>
                  </a:extLst>
                </p:cNvPr>
                <p:cNvSpPr txBox="1">
                  <a:spLocks noRot="1" noChangeAspect="1" noMove="1" noResize="1" noEditPoints="1" noAdjustHandles="1" noChangeArrowheads="1" noChangeShapeType="1" noTextEdit="1"/>
                </p:cNvSpPr>
                <p:nvPr/>
              </p:nvSpPr>
              <p:spPr>
                <a:xfrm>
                  <a:off x="6145954" y="2745643"/>
                  <a:ext cx="1686094" cy="369332"/>
                </a:xfrm>
                <a:prstGeom prst="rect">
                  <a:avLst/>
                </a:prstGeom>
                <a:blipFill>
                  <a:blip r:embed="rId15"/>
                  <a:stretch>
                    <a:fillRect b="-13115"/>
                  </a:stretch>
                </a:blipFill>
              </p:spPr>
              <p:txBody>
                <a:bodyPr/>
                <a:lstStyle/>
                <a:p>
                  <a:r>
                    <a:rPr lang="de-DE">
                      <a:noFill/>
                    </a:rPr>
                    <a:t> </a:t>
                  </a:r>
                </a:p>
              </p:txBody>
            </p:sp>
          </mc:Fallback>
        </mc:AlternateContent>
        <p:sp>
          <p:nvSpPr>
            <p:cNvPr id="94" name="CaixaDeTexto 88">
              <a:extLst>
                <a:ext uri="{FF2B5EF4-FFF2-40B4-BE49-F238E27FC236}">
                  <a16:creationId xmlns:a16="http://schemas.microsoft.com/office/drawing/2014/main" id="{99613FE9-068D-4379-8DEC-3429B50A7771}"/>
                </a:ext>
              </a:extLst>
            </p:cNvPr>
            <p:cNvSpPr txBox="1"/>
            <p:nvPr/>
          </p:nvSpPr>
          <p:spPr>
            <a:xfrm>
              <a:off x="6828379" y="3809055"/>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95" name="CaixaDeTexto 89">
              <a:extLst>
                <a:ext uri="{FF2B5EF4-FFF2-40B4-BE49-F238E27FC236}">
                  <a16:creationId xmlns:a16="http://schemas.microsoft.com/office/drawing/2014/main" id="{7760161E-F45E-4BA2-8416-A9AF9D886E0D}"/>
                </a:ext>
              </a:extLst>
            </p:cNvPr>
            <p:cNvSpPr txBox="1"/>
            <p:nvPr/>
          </p:nvSpPr>
          <p:spPr>
            <a:xfrm>
              <a:off x="7986334" y="3814649"/>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6" name="CaixaDeTexto 90">
              <a:extLst>
                <a:ext uri="{FF2B5EF4-FFF2-40B4-BE49-F238E27FC236}">
                  <a16:creationId xmlns:a16="http://schemas.microsoft.com/office/drawing/2014/main" id="{569C269D-55EA-46DE-881E-1E68BE4E5AFE}"/>
                </a:ext>
              </a:extLst>
            </p:cNvPr>
            <p:cNvSpPr txBox="1"/>
            <p:nvPr/>
          </p:nvSpPr>
          <p:spPr>
            <a:xfrm>
              <a:off x="5565590" y="3803023"/>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97" name="CaixaDeTexto 91">
              <a:extLst>
                <a:ext uri="{FF2B5EF4-FFF2-40B4-BE49-F238E27FC236}">
                  <a16:creationId xmlns:a16="http://schemas.microsoft.com/office/drawing/2014/main" id="{8151BF07-DBE5-4B7C-AE8A-163AC94B9067}"/>
                </a:ext>
              </a:extLst>
            </p:cNvPr>
            <p:cNvSpPr txBox="1"/>
            <p:nvPr/>
          </p:nvSpPr>
          <p:spPr>
            <a:xfrm>
              <a:off x="6074651" y="3812776"/>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8" name="CaixaDeTexto 92">
              <a:extLst>
                <a:ext uri="{FF2B5EF4-FFF2-40B4-BE49-F238E27FC236}">
                  <a16:creationId xmlns:a16="http://schemas.microsoft.com/office/drawing/2014/main" id="{4C970C89-9A18-495D-97CF-36F1C9024A17}"/>
                </a:ext>
              </a:extLst>
            </p:cNvPr>
            <p:cNvSpPr txBox="1"/>
            <p:nvPr/>
          </p:nvSpPr>
          <p:spPr>
            <a:xfrm>
              <a:off x="7384148" y="3812776"/>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99" name="CaixaDeTexto 93">
              <a:extLst>
                <a:ext uri="{FF2B5EF4-FFF2-40B4-BE49-F238E27FC236}">
                  <a16:creationId xmlns:a16="http://schemas.microsoft.com/office/drawing/2014/main" id="{CCE8B854-40F9-4F6D-980D-E98B04ED50D0}"/>
                </a:ext>
              </a:extLst>
            </p:cNvPr>
            <p:cNvSpPr txBox="1"/>
            <p:nvPr/>
          </p:nvSpPr>
          <p:spPr>
            <a:xfrm>
              <a:off x="5468522" y="2748216"/>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100" name="CaixaDeTexto 94">
              <a:extLst>
                <a:ext uri="{FF2B5EF4-FFF2-40B4-BE49-F238E27FC236}">
                  <a16:creationId xmlns:a16="http://schemas.microsoft.com/office/drawing/2014/main" id="{5344EF1E-F2ED-4A64-8F2F-2EC96189A4E2}"/>
                </a:ext>
              </a:extLst>
            </p:cNvPr>
            <p:cNvSpPr txBox="1"/>
            <p:nvPr/>
          </p:nvSpPr>
          <p:spPr>
            <a:xfrm>
              <a:off x="5486417" y="1834394"/>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01" name="CaixaDeTexto 95">
              <a:extLst>
                <a:ext uri="{FF2B5EF4-FFF2-40B4-BE49-F238E27FC236}">
                  <a16:creationId xmlns:a16="http://schemas.microsoft.com/office/drawing/2014/main" id="{0C4A9414-5CBC-49A7-8D9F-E5C88E581BED}"/>
                </a:ext>
              </a:extLst>
            </p:cNvPr>
            <p:cNvSpPr txBox="1"/>
            <p:nvPr/>
          </p:nvSpPr>
          <p:spPr>
            <a:xfrm>
              <a:off x="5411478" y="3640209"/>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02" name="CaixaDeTexto 96">
              <a:extLst>
                <a:ext uri="{FF2B5EF4-FFF2-40B4-BE49-F238E27FC236}">
                  <a16:creationId xmlns:a16="http://schemas.microsoft.com/office/drawing/2014/main" id="{306723B6-4F1A-4440-A0D8-0D85532F4668}"/>
                </a:ext>
              </a:extLst>
            </p:cNvPr>
            <p:cNvSpPr txBox="1"/>
            <p:nvPr/>
          </p:nvSpPr>
          <p:spPr>
            <a:xfrm>
              <a:off x="5214940" y="3208119"/>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03" name="CaixaDeTexto 97">
              <a:extLst>
                <a:ext uri="{FF2B5EF4-FFF2-40B4-BE49-F238E27FC236}">
                  <a16:creationId xmlns:a16="http://schemas.microsoft.com/office/drawing/2014/main" id="{AA638197-EF27-4EFE-9745-3454992D945C}"/>
                </a:ext>
              </a:extLst>
            </p:cNvPr>
            <p:cNvSpPr txBox="1"/>
            <p:nvPr/>
          </p:nvSpPr>
          <p:spPr>
            <a:xfrm>
              <a:off x="5306410" y="2294895"/>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04" name="Freihandform 34">
              <a:extLst>
                <a:ext uri="{FF2B5EF4-FFF2-40B4-BE49-F238E27FC236}">
                  <a16:creationId xmlns:a16="http://schemas.microsoft.com/office/drawing/2014/main" id="{95D97D03-FB9C-46DE-A18C-C26BB0AC7A73}"/>
                </a:ext>
              </a:extLst>
            </p:cNvPr>
            <p:cNvSpPr/>
            <p:nvPr/>
          </p:nvSpPr>
          <p:spPr>
            <a:xfrm>
              <a:off x="5732703" y="2229928"/>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4" name="CaixaDeTexto 110">
                  <a:extLst>
                    <a:ext uri="{FF2B5EF4-FFF2-40B4-BE49-F238E27FC236}">
                      <a16:creationId xmlns:a16="http://schemas.microsoft.com/office/drawing/2014/main" id="{03AD5FEF-C90E-4909-891E-5A7500C12517}"/>
                    </a:ext>
                  </a:extLst>
                </p:cNvPr>
                <p:cNvSpPr txBox="1"/>
                <p:nvPr/>
              </p:nvSpPr>
              <p:spPr>
                <a:xfrm>
                  <a:off x="5146540" y="2745643"/>
                  <a:ext cx="394147" cy="400110"/>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𝜃</m:t>
                        </m:r>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84" name="CaixaDeTexto 110">
                  <a:extLst>
                    <a:ext uri="{FF2B5EF4-FFF2-40B4-BE49-F238E27FC236}">
                      <a16:creationId xmlns:a16="http://schemas.microsoft.com/office/drawing/2014/main" id="{03AD5FEF-C90E-4909-891E-5A7500C12517}"/>
                    </a:ext>
                  </a:extLst>
                </p:cNvPr>
                <p:cNvSpPr txBox="1">
                  <a:spLocks noRot="1" noChangeAspect="1" noMove="1" noResize="1" noEditPoints="1" noAdjustHandles="1" noChangeArrowheads="1" noChangeShapeType="1" noTextEdit="1"/>
                </p:cNvSpPr>
                <p:nvPr/>
              </p:nvSpPr>
              <p:spPr>
                <a:xfrm>
                  <a:off x="5146540" y="2745643"/>
                  <a:ext cx="394147" cy="400110"/>
                </a:xfrm>
                <a:prstGeom prst="rect">
                  <a:avLst/>
                </a:prstGeom>
                <a:blipFill>
                  <a:blip r:embed="rId16"/>
                  <a:stretch>
                    <a:fillRect/>
                  </a:stretch>
                </a:blipFill>
              </p:spPr>
              <p:txBody>
                <a:bodyPr/>
                <a:lstStyle/>
                <a:p>
                  <a:r>
                    <a:rPr lang="de-DE">
                      <a:noFill/>
                    </a:rPr>
                    <a:t> </a:t>
                  </a:r>
                </a:p>
              </p:txBody>
            </p:sp>
          </mc:Fallback>
        </mc:AlternateContent>
        <p:sp>
          <p:nvSpPr>
            <p:cNvPr id="130" name="Stern mit 5 Zacken 83">
              <a:extLst>
                <a:ext uri="{FF2B5EF4-FFF2-40B4-BE49-F238E27FC236}">
                  <a16:creationId xmlns:a16="http://schemas.microsoft.com/office/drawing/2014/main" id="{8954DBC5-593C-4AC7-8C5A-BA18A4C8E55C}"/>
                </a:ext>
              </a:extLst>
            </p:cNvPr>
            <p:cNvSpPr/>
            <p:nvPr/>
          </p:nvSpPr>
          <p:spPr bwMode="auto">
            <a:xfrm rot="21421795" flipV="1">
              <a:off x="7825395" y="2250503"/>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1" name="Stern mit 5 Zacken 89">
              <a:extLst>
                <a:ext uri="{FF2B5EF4-FFF2-40B4-BE49-F238E27FC236}">
                  <a16:creationId xmlns:a16="http://schemas.microsoft.com/office/drawing/2014/main" id="{F76F10DA-0DDB-4824-B4B4-3A80FE8DE4EF}"/>
                </a:ext>
              </a:extLst>
            </p:cNvPr>
            <p:cNvSpPr/>
            <p:nvPr/>
          </p:nvSpPr>
          <p:spPr bwMode="auto">
            <a:xfrm rot="21421795" flipV="1">
              <a:off x="7700802" y="2296586"/>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2" name="Stern mit 5 Zacken 90">
              <a:extLst>
                <a:ext uri="{FF2B5EF4-FFF2-40B4-BE49-F238E27FC236}">
                  <a16:creationId xmlns:a16="http://schemas.microsoft.com/office/drawing/2014/main" id="{12876CC7-3338-4086-86F8-C6943F7EE969}"/>
                </a:ext>
              </a:extLst>
            </p:cNvPr>
            <p:cNvSpPr/>
            <p:nvPr/>
          </p:nvSpPr>
          <p:spPr bwMode="auto">
            <a:xfrm rot="21421795" flipV="1">
              <a:off x="8053908" y="2199302"/>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3" name="Stern mit 5 Zacken 91">
              <a:extLst>
                <a:ext uri="{FF2B5EF4-FFF2-40B4-BE49-F238E27FC236}">
                  <a16:creationId xmlns:a16="http://schemas.microsoft.com/office/drawing/2014/main" id="{C7FC7293-85CB-4C90-9606-E3AE817BB90C}"/>
                </a:ext>
              </a:extLst>
            </p:cNvPr>
            <p:cNvSpPr/>
            <p:nvPr/>
          </p:nvSpPr>
          <p:spPr bwMode="auto">
            <a:xfrm rot="21421795" flipV="1">
              <a:off x="6380920" y="2429359"/>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4" name="Stern mit 5 Zacken 92">
              <a:extLst>
                <a:ext uri="{FF2B5EF4-FFF2-40B4-BE49-F238E27FC236}">
                  <a16:creationId xmlns:a16="http://schemas.microsoft.com/office/drawing/2014/main" id="{C23CABF9-6EB6-4F8F-9CFC-BC33841075D2}"/>
                </a:ext>
              </a:extLst>
            </p:cNvPr>
            <p:cNvSpPr/>
            <p:nvPr/>
          </p:nvSpPr>
          <p:spPr bwMode="auto">
            <a:xfrm rot="21421795" flipV="1">
              <a:off x="7922527" y="2233823"/>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5" name="Stern mit 5 Zacken 93">
              <a:extLst>
                <a:ext uri="{FF2B5EF4-FFF2-40B4-BE49-F238E27FC236}">
                  <a16:creationId xmlns:a16="http://schemas.microsoft.com/office/drawing/2014/main" id="{6DB672BC-DBAA-41E0-A9A8-8A497009C42E}"/>
                </a:ext>
              </a:extLst>
            </p:cNvPr>
            <p:cNvSpPr/>
            <p:nvPr/>
          </p:nvSpPr>
          <p:spPr bwMode="auto">
            <a:xfrm rot="21421795" flipV="1">
              <a:off x="6265844" y="237957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6" name="Stern mit 5 Zacken 94">
              <a:extLst>
                <a:ext uri="{FF2B5EF4-FFF2-40B4-BE49-F238E27FC236}">
                  <a16:creationId xmlns:a16="http://schemas.microsoft.com/office/drawing/2014/main" id="{1FB9F3C7-9A00-4298-BDD9-BB9353EB2AC8}"/>
                </a:ext>
              </a:extLst>
            </p:cNvPr>
            <p:cNvSpPr/>
            <p:nvPr/>
          </p:nvSpPr>
          <p:spPr bwMode="auto">
            <a:xfrm rot="21421795" flipV="1">
              <a:off x="6012976" y="2264437"/>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7" name="Stern mit 5 Zacken 95">
              <a:extLst>
                <a:ext uri="{FF2B5EF4-FFF2-40B4-BE49-F238E27FC236}">
                  <a16:creationId xmlns:a16="http://schemas.microsoft.com/office/drawing/2014/main" id="{76EE9579-FA4C-46A2-A557-8A554FBFC385}"/>
                </a:ext>
              </a:extLst>
            </p:cNvPr>
            <p:cNvSpPr/>
            <p:nvPr/>
          </p:nvSpPr>
          <p:spPr bwMode="auto">
            <a:xfrm rot="21421795" flipV="1">
              <a:off x="5896800" y="2217271"/>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8" name="Stern mit 5 Zacken 96">
              <a:extLst>
                <a:ext uri="{FF2B5EF4-FFF2-40B4-BE49-F238E27FC236}">
                  <a16:creationId xmlns:a16="http://schemas.microsoft.com/office/drawing/2014/main" id="{5FFD4B95-DE5D-43B2-BECF-29AF804BE873}"/>
                </a:ext>
              </a:extLst>
            </p:cNvPr>
            <p:cNvSpPr/>
            <p:nvPr/>
          </p:nvSpPr>
          <p:spPr bwMode="auto">
            <a:xfrm rot="21421795" flipV="1">
              <a:off x="6144602" y="233443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9" name="Stern mit 5 Zacken 100">
              <a:extLst>
                <a:ext uri="{FF2B5EF4-FFF2-40B4-BE49-F238E27FC236}">
                  <a16:creationId xmlns:a16="http://schemas.microsoft.com/office/drawing/2014/main" id="{A1CA750F-EDA6-4F51-9599-11AD928CDBBF}"/>
                </a:ext>
              </a:extLst>
            </p:cNvPr>
            <p:cNvSpPr/>
            <p:nvPr/>
          </p:nvSpPr>
          <p:spPr bwMode="auto">
            <a:xfrm rot="21421795" flipV="1">
              <a:off x="5759306" y="2195872"/>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40" name="Stern mit 5 Zacken 89">
              <a:extLst>
                <a:ext uri="{FF2B5EF4-FFF2-40B4-BE49-F238E27FC236}">
                  <a16:creationId xmlns:a16="http://schemas.microsoft.com/office/drawing/2014/main" id="{05CA0671-7A6A-4AB8-91F6-B4FD79643398}"/>
                </a:ext>
              </a:extLst>
            </p:cNvPr>
            <p:cNvSpPr/>
            <p:nvPr/>
          </p:nvSpPr>
          <p:spPr bwMode="auto">
            <a:xfrm rot="21421795" flipV="1">
              <a:off x="7556982" y="236104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41" name="Stern mit 5 Zacken 89">
              <a:extLst>
                <a:ext uri="{FF2B5EF4-FFF2-40B4-BE49-F238E27FC236}">
                  <a16:creationId xmlns:a16="http://schemas.microsoft.com/office/drawing/2014/main" id="{C6F7BE13-D955-4920-80B6-C9BF4087FCD2}"/>
                </a:ext>
              </a:extLst>
            </p:cNvPr>
            <p:cNvSpPr/>
            <p:nvPr/>
          </p:nvSpPr>
          <p:spPr bwMode="auto">
            <a:xfrm rot="21421795" flipV="1">
              <a:off x="7425292" y="2406444"/>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106" name="CaixaDeTexto 64">
                <a:extLst>
                  <a:ext uri="{FF2B5EF4-FFF2-40B4-BE49-F238E27FC236}">
                    <a16:creationId xmlns:a16="http://schemas.microsoft.com/office/drawing/2014/main" id="{C2660F60-653A-4A32-BF3A-D139F984E1A0}"/>
                  </a:ext>
                </a:extLst>
              </p:cNvPr>
              <p:cNvSpPr txBox="1"/>
              <p:nvPr/>
            </p:nvSpPr>
            <p:spPr>
              <a:xfrm>
                <a:off x="1539786" y="5731075"/>
                <a:ext cx="2241576" cy="461665"/>
              </a:xfrm>
              <a:prstGeom prst="rect">
                <a:avLst/>
              </a:prstGeom>
              <a:noFill/>
            </p:spPr>
            <p:txBody>
              <a:bodyPr wrap="none" rtlCol="0">
                <a:spAutoFit/>
              </a:bodyPr>
              <a:lstStyle/>
              <a:p>
                <a:r>
                  <a:rPr lang="en-US" sz="2400" dirty="0">
                    <a:solidFill>
                      <a:prstClr val="black"/>
                    </a:solidFill>
                    <a:ea typeface="Cambria Math" panose="02040503050406030204" pitchFamily="18" charset="0"/>
                  </a:rPr>
                  <a:t>Eigenvalues </a:t>
                </a:r>
                <a14:m>
                  <m:oMath xmlns:m="http://schemas.openxmlformats.org/officeDocument/2006/math">
                    <m:r>
                      <a:rPr lang="en-US" sz="2400" i="1" smtClean="0">
                        <a:solidFill>
                          <a:prstClr val="black"/>
                        </a:solidFill>
                        <a:latin typeface="Cambria Math" panose="02040503050406030204" pitchFamily="18" charset="0"/>
                        <a:ea typeface="Cambria Math" panose="02040503050406030204" pitchFamily="18" charset="0"/>
                      </a:rPr>
                      <m:t>𝜃</m:t>
                    </m:r>
                    <m:r>
                      <a:rPr lang="en-US" sz="2400" i="1" smtClean="0">
                        <a:solidFill>
                          <a:prstClr val="black"/>
                        </a:solidFill>
                        <a:latin typeface="Cambria Math" panose="02040503050406030204" pitchFamily="18" charset="0"/>
                        <a:ea typeface="Cambria Math" panose="02040503050406030204" pitchFamily="18" charset="0"/>
                      </a:rPr>
                      <m:t>/</m:t>
                    </m:r>
                    <m:r>
                      <a:rPr lang="en-US" sz="2400" i="1" smtClean="0">
                        <a:solidFill>
                          <a:prstClr val="black"/>
                        </a:solidFill>
                        <a:latin typeface="Cambria Math" panose="02040503050406030204" pitchFamily="18" charset="0"/>
                        <a:ea typeface="Cambria Math" panose="02040503050406030204" pitchFamily="18" charset="0"/>
                      </a:rPr>
                      <m:t>𝜋</m:t>
                    </m:r>
                  </m:oMath>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06" name="CaixaDeTexto 64">
                <a:extLst>
                  <a:ext uri="{FF2B5EF4-FFF2-40B4-BE49-F238E27FC236}">
                    <a16:creationId xmlns:a16="http://schemas.microsoft.com/office/drawing/2014/main" id="{C2660F60-653A-4A32-BF3A-D139F984E1A0}"/>
                  </a:ext>
                </a:extLst>
              </p:cNvPr>
              <p:cNvSpPr txBox="1">
                <a:spLocks noRot="1" noChangeAspect="1" noMove="1" noResize="1" noEditPoints="1" noAdjustHandles="1" noChangeArrowheads="1" noChangeShapeType="1" noTextEdit="1"/>
              </p:cNvSpPr>
              <p:nvPr/>
            </p:nvSpPr>
            <p:spPr>
              <a:xfrm>
                <a:off x="1539786" y="5731075"/>
                <a:ext cx="2241576" cy="461665"/>
              </a:xfrm>
              <a:prstGeom prst="rect">
                <a:avLst/>
              </a:prstGeom>
              <a:blipFill>
                <a:blip r:embed="rId17"/>
                <a:stretch>
                  <a:fillRect l="-4360" t="-10526" b="-2894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7" name="TextBox 106">
                <a:extLst>
                  <a:ext uri="{FF2B5EF4-FFF2-40B4-BE49-F238E27FC236}">
                    <a16:creationId xmlns:a16="http://schemas.microsoft.com/office/drawing/2014/main" id="{BD26A682-0ED3-4C35-B243-AE7887D4E44A}"/>
                  </a:ext>
                </a:extLst>
              </p:cNvPr>
              <p:cNvSpPr txBox="1"/>
              <p:nvPr/>
            </p:nvSpPr>
            <p:spPr>
              <a:xfrm>
                <a:off x="6123763" y="1237916"/>
                <a:ext cx="1237838" cy="707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Times New Roman" panose="02020603050405020304" pitchFamily="18" charset="0"/>
                          <a:cs typeface="Times New Roman" panose="02020603050405020304" pitchFamily="18" charset="0"/>
                        </a:rPr>
                        <m:t>𝒫</m:t>
                      </m:r>
                      <m:r>
                        <a:rPr lang="en-US" sz="2000" b="0" i="1" smtClean="0">
                          <a:latin typeface="Cambria Math" panose="02040503050406030204" pitchFamily="18" charset="0"/>
                          <a:ea typeface="Times New Roman" panose="02020603050405020304" pitchFamily="18" charset="0"/>
                          <a:cs typeface="Times New Roman" panose="02020603050405020304" pitchFamily="18" charset="0"/>
                        </a:rPr>
                        <m:t>=1</m:t>
                      </m:r>
                    </m:oMath>
                  </m:oMathPara>
                </a14:m>
                <a:endParaRPr lang="en-US" sz="2000" b="0" dirty="0">
                  <a:ea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Times New Roman" panose="02020603050405020304" pitchFamily="18" charset="0"/>
                          <a:cs typeface="Times New Roman" panose="02020603050405020304" pitchFamily="18" charset="0"/>
                        </a:rPr>
                        <m:t>𝑈</m:t>
                      </m:r>
                      <m:r>
                        <a:rPr lang="en-US" sz="2000" b="0" i="1" smtClean="0">
                          <a:latin typeface="Cambria Math" panose="02040503050406030204" pitchFamily="18" charset="0"/>
                          <a:ea typeface="Times New Roman" panose="02020603050405020304" pitchFamily="18" charset="0"/>
                          <a:cs typeface="Times New Roman" panose="02020603050405020304" pitchFamily="18" charset="0"/>
                        </a:rPr>
                        <m:t>=2.34</m:t>
                      </m:r>
                    </m:oMath>
                  </m:oMathPara>
                </a14:m>
                <a:endParaRPr lang="en-US" sz="2000" dirty="0">
                  <a:latin typeface="Cambria Math" panose="02040503050406030204" pitchFamily="18" charset="0"/>
                  <a:ea typeface="Times New Roman" panose="02020603050405020304" pitchFamily="18" charset="0"/>
                  <a:cs typeface="Times New Roman" panose="02020603050405020304" pitchFamily="18" charset="0"/>
                </a:endParaRPr>
              </a:p>
            </p:txBody>
          </p:sp>
        </mc:Choice>
        <mc:Fallback xmlns="">
          <p:sp>
            <p:nvSpPr>
              <p:cNvPr id="107" name="TextBox 106">
                <a:extLst>
                  <a:ext uri="{FF2B5EF4-FFF2-40B4-BE49-F238E27FC236}">
                    <a16:creationId xmlns:a16="http://schemas.microsoft.com/office/drawing/2014/main" id="{BD26A682-0ED3-4C35-B243-AE7887D4E44A}"/>
                  </a:ext>
                </a:extLst>
              </p:cNvPr>
              <p:cNvSpPr txBox="1">
                <a:spLocks noRot="1" noChangeAspect="1" noMove="1" noResize="1" noEditPoints="1" noAdjustHandles="1" noChangeArrowheads="1" noChangeShapeType="1" noTextEdit="1"/>
              </p:cNvSpPr>
              <p:nvPr/>
            </p:nvSpPr>
            <p:spPr>
              <a:xfrm>
                <a:off x="6123763" y="1237916"/>
                <a:ext cx="1237838" cy="707886"/>
              </a:xfrm>
              <a:prstGeom prst="rect">
                <a:avLst/>
              </a:prstGeom>
              <a:blipFill>
                <a:blip r:embed="rId18"/>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8" name="TextBox 107">
                <a:extLst>
                  <a:ext uri="{FF2B5EF4-FFF2-40B4-BE49-F238E27FC236}">
                    <a16:creationId xmlns:a16="http://schemas.microsoft.com/office/drawing/2014/main" id="{EE5437E9-6E00-4E4C-A1B7-791044975E31}"/>
                  </a:ext>
                </a:extLst>
              </p:cNvPr>
              <p:cNvSpPr txBox="1"/>
              <p:nvPr/>
            </p:nvSpPr>
            <p:spPr>
              <a:xfrm>
                <a:off x="7537168" y="1280750"/>
                <a:ext cx="1463542"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000" dirty="0" smtClean="0">
                          <a:latin typeface="Cambria Math" panose="02040503050406030204" pitchFamily="18" charset="0"/>
                          <a:ea typeface="Times New Roman" panose="02020603050405020304" pitchFamily="18" charset="0"/>
                          <a:cs typeface="Times New Roman" panose="02020603050405020304" pitchFamily="18" charset="0"/>
                        </a:rPr>
                        <m:t>𝑀</m:t>
                      </m:r>
                      <m:r>
                        <a:rPr lang="de-DE" sz="2000" dirty="0" smtClean="0">
                          <a:latin typeface="Cambria Math" panose="02040503050406030204" pitchFamily="18" charset="0"/>
                          <a:ea typeface="Times New Roman" panose="02020603050405020304" pitchFamily="18" charset="0"/>
                          <a:cs typeface="Times New Roman" panose="02020603050405020304" pitchFamily="18" charset="0"/>
                        </a:rPr>
                        <m:t>=22</m:t>
                      </m:r>
                    </m:oMath>
                  </m:oMathPara>
                </a14:m>
                <a:endParaRPr lang="en-US" sz="2000" dirty="0"/>
              </a:p>
              <a:p>
                <a14:m>
                  <m:oMath xmlns:m="http://schemas.openxmlformats.org/officeDocument/2006/math">
                    <m:r>
                      <a:rPr lang="en-US" sz="2000" i="1" dirty="0" smtClean="0">
                        <a:latin typeface="Cambria Math" panose="02040503050406030204" pitchFamily="18" charset="0"/>
                      </a:rPr>
                      <m:t>50</m:t>
                    </m:r>
                  </m:oMath>
                </a14:m>
                <a:r>
                  <a:rPr lang="en-US" sz="2000" dirty="0"/>
                  <a:t> ensembles</a:t>
                </a:r>
                <a:endParaRPr lang="de-DE" sz="2000" dirty="0"/>
              </a:p>
            </p:txBody>
          </p:sp>
        </mc:Choice>
        <mc:Fallback xmlns="">
          <p:sp>
            <p:nvSpPr>
              <p:cNvPr id="108" name="TextBox 107">
                <a:extLst>
                  <a:ext uri="{FF2B5EF4-FFF2-40B4-BE49-F238E27FC236}">
                    <a16:creationId xmlns:a16="http://schemas.microsoft.com/office/drawing/2014/main" id="{EE5437E9-6E00-4E4C-A1B7-791044975E31}"/>
                  </a:ext>
                </a:extLst>
              </p:cNvPr>
              <p:cNvSpPr txBox="1">
                <a:spLocks noRot="1" noChangeAspect="1" noMove="1" noResize="1" noEditPoints="1" noAdjustHandles="1" noChangeArrowheads="1" noChangeShapeType="1" noTextEdit="1"/>
              </p:cNvSpPr>
              <p:nvPr/>
            </p:nvSpPr>
            <p:spPr>
              <a:xfrm>
                <a:off x="7537168" y="1280750"/>
                <a:ext cx="1463542" cy="615553"/>
              </a:xfrm>
              <a:prstGeom prst="rect">
                <a:avLst/>
              </a:prstGeom>
              <a:blipFill>
                <a:blip r:embed="rId19"/>
                <a:stretch>
                  <a:fillRect l="-6250" r="-10000" b="-24752"/>
                </a:stretch>
              </a:blipFill>
            </p:spPr>
            <p:txBody>
              <a:bodyPr/>
              <a:lstStyle/>
              <a:p>
                <a:r>
                  <a:rPr lang="de-DE">
                    <a:noFill/>
                  </a:rPr>
                  <a:t> </a:t>
                </a:r>
              </a:p>
            </p:txBody>
          </p:sp>
        </mc:Fallback>
      </mc:AlternateContent>
    </p:spTree>
    <p:extLst>
      <p:ext uri="{BB962C8B-B14F-4D97-AF65-F5344CB8AC3E}">
        <p14:creationId xmlns:p14="http://schemas.microsoft.com/office/powerpoint/2010/main" val="1730522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2400" fill="hold"/>
                                        <p:tgtEl>
                                          <p:spTgt spid="3"/>
                                        </p:tgtEl>
                                      </p:cBhvr>
                                    </p:cmd>
                                  </p:childTnLst>
                                </p:cTn>
                              </p:par>
                            </p:childTnLst>
                          </p:cTn>
                        </p:par>
                        <p:par>
                          <p:cTn id="12" fill="hold">
                            <p:stCondLst>
                              <p:cond delay="124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1" fill="hold" display="0">
                  <p:stCondLst>
                    <p:cond delay="indefinite"/>
                  </p:stCondLst>
                </p:cTn>
                <p:tgtEl>
                  <p:spTgt spid="3"/>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8B401EC-EA2A-483E-94B0-3593573876DF}"/>
              </a:ext>
            </a:extLst>
          </p:cNvPr>
          <p:cNvGrpSpPr/>
          <p:nvPr/>
        </p:nvGrpSpPr>
        <p:grpSpPr>
          <a:xfrm>
            <a:off x="2923335" y="3105377"/>
            <a:ext cx="4168725" cy="3174294"/>
            <a:chOff x="2923335" y="3105377"/>
            <a:chExt cx="4168725" cy="3174294"/>
          </a:xfrm>
        </p:grpSpPr>
        <p:pic>
          <p:nvPicPr>
            <p:cNvPr id="93" name="Picture 92">
              <a:extLst>
                <a:ext uri="{FF2B5EF4-FFF2-40B4-BE49-F238E27FC236}">
                  <a16:creationId xmlns:a16="http://schemas.microsoft.com/office/drawing/2014/main" id="{44E68805-1731-4449-8A79-F182B9C24568}"/>
                </a:ext>
              </a:extLst>
            </p:cNvPr>
            <p:cNvPicPr>
              <a:picLocks noChangeAspect="1"/>
            </p:cNvPicPr>
            <p:nvPr/>
          </p:nvPicPr>
          <p:blipFill rotWithShape="1">
            <a:blip r:embed="rId2"/>
            <a:srcRect l="19041" t="4953" r="4861" b="15323"/>
            <a:stretch/>
          </p:blipFill>
          <p:spPr>
            <a:xfrm>
              <a:off x="3731041" y="3494394"/>
              <a:ext cx="3140018" cy="2263021"/>
            </a:xfrm>
            <a:prstGeom prst="rect">
              <a:avLst/>
            </a:prstGeom>
          </p:spPr>
        </p:pic>
        <p:sp>
          <p:nvSpPr>
            <p:cNvPr id="43" name="Textfeld 6"/>
            <p:cNvSpPr txBox="1"/>
            <p:nvPr/>
          </p:nvSpPr>
          <p:spPr>
            <a:xfrm>
              <a:off x="4731487" y="3105377"/>
              <a:ext cx="997645" cy="400110"/>
            </a:xfrm>
            <a:prstGeom prst="rect">
              <a:avLst/>
            </a:prstGeom>
            <a:noFill/>
          </p:spPr>
          <p:txBody>
            <a:bodyPr wrap="none" rtlCol="0">
              <a:spAutoFit/>
            </a:bodyPr>
            <a:lstStyle/>
            <a:p>
              <a:pPr eaLnBrk="0" fontAlgn="base" hangingPunct="0">
                <a:spcBef>
                  <a:spcPct val="0"/>
                </a:spcBef>
                <a:spcAft>
                  <a:spcPct val="0"/>
                </a:spcAft>
              </a:pPr>
              <a:r>
                <a:rPr lang="de-DE" sz="2000" dirty="0">
                  <a:solidFill>
                    <a:srgbClr val="000000"/>
                  </a:solidFill>
                  <a:latin typeface="Calibri" panose="020F0502020204030204" pitchFamily="34" charset="0"/>
                  <a:cs typeface="Calibri" panose="020F0502020204030204" pitchFamily="34" charset="0"/>
                </a:rPr>
                <a:t>Entropy</a:t>
              </a:r>
            </a:p>
          </p:txBody>
        </p:sp>
        <p:sp>
          <p:nvSpPr>
            <p:cNvPr id="40" name="Textfeld 8"/>
            <p:cNvSpPr txBox="1"/>
            <p:nvPr/>
          </p:nvSpPr>
          <p:spPr>
            <a:xfrm>
              <a:off x="3344085" y="3392737"/>
              <a:ext cx="458780"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-80</a:t>
              </a:r>
            </a:p>
          </p:txBody>
        </p:sp>
        <p:sp>
          <p:nvSpPr>
            <p:cNvPr id="41" name="Textfeld 9"/>
            <p:cNvSpPr txBox="1"/>
            <p:nvPr/>
          </p:nvSpPr>
          <p:spPr>
            <a:xfrm>
              <a:off x="3256166" y="4432706"/>
              <a:ext cx="56137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-100</a:t>
              </a:r>
            </a:p>
          </p:txBody>
        </p:sp>
        <p:sp>
          <p:nvSpPr>
            <p:cNvPr id="42" name="Textfeld 11"/>
            <p:cNvSpPr txBox="1"/>
            <p:nvPr/>
          </p:nvSpPr>
          <p:spPr>
            <a:xfrm>
              <a:off x="3234144" y="5535872"/>
              <a:ext cx="56137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-120</a:t>
              </a:r>
            </a:p>
          </p:txBody>
        </p:sp>
        <mc:AlternateContent xmlns:mc="http://schemas.openxmlformats.org/markup-compatibility/2006" xmlns:a14="http://schemas.microsoft.com/office/drawing/2010/main">
          <mc:Choice Requires="a14">
            <p:sp>
              <p:nvSpPr>
                <p:cNvPr id="90" name="Retângulo 89"/>
                <p:cNvSpPr/>
                <p:nvPr/>
              </p:nvSpPr>
              <p:spPr>
                <a:xfrm>
                  <a:off x="2923335" y="4020737"/>
                  <a:ext cx="8284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dirty="0">
                            <a:latin typeface="Cambria Math" panose="02040503050406030204" pitchFamily="18" charset="0"/>
                          </a:rPr>
                          <m:t>𝑆</m:t>
                        </m:r>
                        <m:d>
                          <m:dPr>
                            <m:ctrlPr>
                              <a:rPr lang="en-US" sz="2000" i="1" dirty="0">
                                <a:latin typeface="Cambria Math" panose="02040503050406030204" pitchFamily="18" charset="0"/>
                              </a:rPr>
                            </m:ctrlPr>
                          </m:dPr>
                          <m:e>
                            <m:r>
                              <a:rPr lang="en-US" sz="2000" i="1" dirty="0">
                                <a:latin typeface="Cambria Math" panose="02040503050406030204" pitchFamily="18" charset="0"/>
                              </a:rPr>
                              <m:t>𝑚</m:t>
                            </m:r>
                          </m:e>
                        </m:d>
                      </m:oMath>
                    </m:oMathPara>
                  </a14:m>
                  <a:endParaRPr lang="en-US" sz="2000" dirty="0">
                    <a:latin typeface="Calibri" panose="020F0502020204030204" pitchFamily="34" charset="0"/>
                    <a:cs typeface="Calibri" panose="020F0502020204030204" pitchFamily="34" charset="0"/>
                  </a:endParaRPr>
                </a:p>
              </p:txBody>
            </p:sp>
          </mc:Choice>
          <mc:Fallback xmlns="">
            <p:sp>
              <p:nvSpPr>
                <p:cNvPr id="90" name="Retângulo 89"/>
                <p:cNvSpPr>
                  <a:spLocks noRot="1" noChangeAspect="1" noMove="1" noResize="1" noEditPoints="1" noAdjustHandles="1" noChangeArrowheads="1" noChangeShapeType="1" noTextEdit="1"/>
                </p:cNvSpPr>
                <p:nvPr/>
              </p:nvSpPr>
              <p:spPr>
                <a:xfrm>
                  <a:off x="2923335" y="4020737"/>
                  <a:ext cx="828496" cy="400110"/>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1" name="Textfeld 12"/>
                <p:cNvSpPr txBox="1"/>
                <p:nvPr/>
              </p:nvSpPr>
              <p:spPr>
                <a:xfrm>
                  <a:off x="5107156" y="5879561"/>
                  <a:ext cx="461537" cy="400110"/>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2000" b="0" i="1" u="none" strike="noStrike" kern="0" cap="none" spc="0" normalizeH="0" baseline="0" noProof="0" dirty="0" smtClean="0">
                            <a:ln>
                              <a:noFill/>
                            </a:ln>
                            <a:solidFill>
                              <a:srgbClr val="000000"/>
                            </a:solidFill>
                            <a:effectLst/>
                            <a:uLnTx/>
                            <a:uFillTx/>
                            <a:latin typeface="Cambria Math" panose="02040503050406030204" pitchFamily="18" charset="0"/>
                          </a:rPr>
                          <m:t>𝑚</m:t>
                        </m:r>
                      </m:oMath>
                    </m:oMathPara>
                  </a14:m>
                  <a:endParaRPr kumimoji="0" lang="de-DE"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mc:Choice>
          <mc:Fallback xmlns="">
            <p:sp>
              <p:nvSpPr>
                <p:cNvPr id="91" name="Textfeld 12"/>
                <p:cNvSpPr txBox="1">
                  <a:spLocks noRot="1" noChangeAspect="1" noMove="1" noResize="1" noEditPoints="1" noAdjustHandles="1" noChangeArrowheads="1" noChangeShapeType="1" noTextEdit="1"/>
                </p:cNvSpPr>
                <p:nvPr/>
              </p:nvSpPr>
              <p:spPr>
                <a:xfrm>
                  <a:off x="5107156" y="5879561"/>
                  <a:ext cx="461537" cy="400110"/>
                </a:xfrm>
                <a:prstGeom prst="rect">
                  <a:avLst/>
                </a:prstGeom>
                <a:blipFill>
                  <a:blip r:embed="rId4"/>
                  <a:stretch>
                    <a:fillRect/>
                  </a:stretch>
                </a:blipFill>
              </p:spPr>
              <p:txBody>
                <a:bodyPr/>
                <a:lstStyle/>
                <a:p>
                  <a:r>
                    <a:rPr lang="de-DE">
                      <a:noFill/>
                    </a:rPr>
                    <a:t> </a:t>
                  </a:r>
                </a:p>
              </p:txBody>
            </p:sp>
          </mc:Fallback>
        </mc:AlternateContent>
        <p:sp>
          <p:nvSpPr>
            <p:cNvPr id="94" name="Rectangle 93">
              <a:extLst>
                <a:ext uri="{FF2B5EF4-FFF2-40B4-BE49-F238E27FC236}">
                  <a16:creationId xmlns:a16="http://schemas.microsoft.com/office/drawing/2014/main" id="{4CC6E3A4-0BE5-405C-BF3A-67CD61462A1E}"/>
                </a:ext>
              </a:extLst>
            </p:cNvPr>
            <p:cNvSpPr/>
            <p:nvPr/>
          </p:nvSpPr>
          <p:spPr>
            <a:xfrm>
              <a:off x="6440531" y="3644704"/>
              <a:ext cx="335628" cy="209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TextBox 94">
              <a:extLst>
                <a:ext uri="{FF2B5EF4-FFF2-40B4-BE49-F238E27FC236}">
                  <a16:creationId xmlns:a16="http://schemas.microsoft.com/office/drawing/2014/main" id="{52C5DE74-9F43-4917-99AB-A7C5547CC6C8}"/>
                </a:ext>
              </a:extLst>
            </p:cNvPr>
            <p:cNvSpPr txBox="1"/>
            <p:nvPr/>
          </p:nvSpPr>
          <p:spPr>
            <a:xfrm>
              <a:off x="3615637" y="5696863"/>
              <a:ext cx="301686" cy="369332"/>
            </a:xfrm>
            <a:prstGeom prst="rect">
              <a:avLst/>
            </a:prstGeom>
            <a:noFill/>
          </p:spPr>
          <p:txBody>
            <a:bodyPr wrap="none" rtlCol="0">
              <a:spAutoFit/>
            </a:bodyPr>
            <a:lstStyle/>
            <a:p>
              <a:r>
                <a:rPr lang="en-US" dirty="0"/>
                <a:t>1</a:t>
              </a:r>
              <a:endParaRPr lang="de-DE" dirty="0"/>
            </a:p>
          </p:txBody>
        </p:sp>
        <p:sp>
          <p:nvSpPr>
            <p:cNvPr id="170" name="TextBox 169">
              <a:extLst>
                <a:ext uri="{FF2B5EF4-FFF2-40B4-BE49-F238E27FC236}">
                  <a16:creationId xmlns:a16="http://schemas.microsoft.com/office/drawing/2014/main" id="{AAB7C75E-C06F-425D-84B3-770473C1BE24}"/>
                </a:ext>
              </a:extLst>
            </p:cNvPr>
            <p:cNvSpPr txBox="1"/>
            <p:nvPr/>
          </p:nvSpPr>
          <p:spPr>
            <a:xfrm>
              <a:off x="4104399" y="5701341"/>
              <a:ext cx="535724" cy="369332"/>
            </a:xfrm>
            <a:prstGeom prst="rect">
              <a:avLst/>
            </a:prstGeom>
            <a:noFill/>
          </p:spPr>
          <p:txBody>
            <a:bodyPr wrap="none" rtlCol="0">
              <a:spAutoFit/>
            </a:bodyPr>
            <a:lstStyle/>
            <a:p>
              <a:r>
                <a:rPr lang="en-US" dirty="0"/>
                <a:t>100</a:t>
              </a:r>
              <a:endParaRPr lang="de-DE" dirty="0"/>
            </a:p>
          </p:txBody>
        </p:sp>
        <p:sp>
          <p:nvSpPr>
            <p:cNvPr id="171" name="TextBox 170">
              <a:extLst>
                <a:ext uri="{FF2B5EF4-FFF2-40B4-BE49-F238E27FC236}">
                  <a16:creationId xmlns:a16="http://schemas.microsoft.com/office/drawing/2014/main" id="{6BCA12D2-DC36-42C6-B401-75818C4D63D6}"/>
                </a:ext>
              </a:extLst>
            </p:cNvPr>
            <p:cNvSpPr txBox="1"/>
            <p:nvPr/>
          </p:nvSpPr>
          <p:spPr>
            <a:xfrm>
              <a:off x="4709764" y="5696863"/>
              <a:ext cx="535724" cy="369332"/>
            </a:xfrm>
            <a:prstGeom prst="rect">
              <a:avLst/>
            </a:prstGeom>
            <a:noFill/>
          </p:spPr>
          <p:txBody>
            <a:bodyPr wrap="none" rtlCol="0">
              <a:spAutoFit/>
            </a:bodyPr>
            <a:lstStyle/>
            <a:p>
              <a:r>
                <a:rPr lang="en-US" dirty="0"/>
                <a:t>200</a:t>
              </a:r>
              <a:endParaRPr lang="de-DE" dirty="0"/>
            </a:p>
          </p:txBody>
        </p:sp>
        <p:sp>
          <p:nvSpPr>
            <p:cNvPr id="172" name="TextBox 171">
              <a:extLst>
                <a:ext uri="{FF2B5EF4-FFF2-40B4-BE49-F238E27FC236}">
                  <a16:creationId xmlns:a16="http://schemas.microsoft.com/office/drawing/2014/main" id="{DC1B7D82-7E91-4711-9504-00AD1F5729E0}"/>
                </a:ext>
              </a:extLst>
            </p:cNvPr>
            <p:cNvSpPr txBox="1"/>
            <p:nvPr/>
          </p:nvSpPr>
          <p:spPr>
            <a:xfrm>
              <a:off x="5337925" y="5685133"/>
              <a:ext cx="535724" cy="369332"/>
            </a:xfrm>
            <a:prstGeom prst="rect">
              <a:avLst/>
            </a:prstGeom>
            <a:noFill/>
          </p:spPr>
          <p:txBody>
            <a:bodyPr wrap="none" rtlCol="0">
              <a:spAutoFit/>
            </a:bodyPr>
            <a:lstStyle/>
            <a:p>
              <a:r>
                <a:rPr lang="en-US" dirty="0"/>
                <a:t>300</a:t>
              </a:r>
              <a:endParaRPr lang="de-DE" dirty="0"/>
            </a:p>
          </p:txBody>
        </p:sp>
        <p:sp>
          <p:nvSpPr>
            <p:cNvPr id="173" name="TextBox 172">
              <a:extLst>
                <a:ext uri="{FF2B5EF4-FFF2-40B4-BE49-F238E27FC236}">
                  <a16:creationId xmlns:a16="http://schemas.microsoft.com/office/drawing/2014/main" id="{F9FB2CCC-09A5-4652-AA9E-3A1ABA405995}"/>
                </a:ext>
              </a:extLst>
            </p:cNvPr>
            <p:cNvSpPr txBox="1"/>
            <p:nvPr/>
          </p:nvSpPr>
          <p:spPr>
            <a:xfrm>
              <a:off x="5943290" y="5685133"/>
              <a:ext cx="535724" cy="369332"/>
            </a:xfrm>
            <a:prstGeom prst="rect">
              <a:avLst/>
            </a:prstGeom>
            <a:noFill/>
          </p:spPr>
          <p:txBody>
            <a:bodyPr wrap="none" rtlCol="0">
              <a:spAutoFit/>
            </a:bodyPr>
            <a:lstStyle/>
            <a:p>
              <a:r>
                <a:rPr lang="en-US" dirty="0"/>
                <a:t>400</a:t>
              </a:r>
              <a:endParaRPr lang="de-DE" dirty="0"/>
            </a:p>
          </p:txBody>
        </p:sp>
        <p:sp>
          <p:nvSpPr>
            <p:cNvPr id="174" name="TextBox 173">
              <a:extLst>
                <a:ext uri="{FF2B5EF4-FFF2-40B4-BE49-F238E27FC236}">
                  <a16:creationId xmlns:a16="http://schemas.microsoft.com/office/drawing/2014/main" id="{37556FFC-145B-4399-833C-134360FC444D}"/>
                </a:ext>
              </a:extLst>
            </p:cNvPr>
            <p:cNvSpPr txBox="1"/>
            <p:nvPr/>
          </p:nvSpPr>
          <p:spPr>
            <a:xfrm>
              <a:off x="6556336" y="5676361"/>
              <a:ext cx="535724" cy="369332"/>
            </a:xfrm>
            <a:prstGeom prst="rect">
              <a:avLst/>
            </a:prstGeom>
            <a:noFill/>
          </p:spPr>
          <p:txBody>
            <a:bodyPr wrap="none" rtlCol="0">
              <a:spAutoFit/>
            </a:bodyPr>
            <a:lstStyle/>
            <a:p>
              <a:r>
                <a:rPr lang="en-US" dirty="0"/>
                <a:t>500</a:t>
              </a:r>
              <a:endParaRPr lang="de-DE" dirty="0"/>
            </a:p>
          </p:txBody>
        </p:sp>
      </p:grpSp>
      <p:sp>
        <p:nvSpPr>
          <p:cNvPr id="2" name="Título 1"/>
          <p:cNvSpPr>
            <a:spLocks noGrp="1"/>
          </p:cNvSpPr>
          <p:nvPr>
            <p:ph type="title"/>
          </p:nvPr>
        </p:nvSpPr>
        <p:spPr/>
        <p:txBody>
          <a:bodyPr/>
          <a:lstStyle/>
          <a:p>
            <a:r>
              <a:rPr lang="en-US" dirty="0"/>
              <a:t>Negative temperature and entropy </a:t>
            </a:r>
          </a:p>
        </p:txBody>
      </p:sp>
      <p:sp>
        <p:nvSpPr>
          <p:cNvPr id="124" name="Retângulo 123"/>
          <p:cNvSpPr/>
          <p:nvPr/>
        </p:nvSpPr>
        <p:spPr>
          <a:xfrm>
            <a:off x="0" y="6277179"/>
            <a:ext cx="12275498" cy="338554"/>
          </a:xfrm>
          <a:prstGeom prst="rect">
            <a:avLst/>
          </a:prstGeom>
        </p:spPr>
        <p:txBody>
          <a:bodyPr wrap="square">
            <a:spAutoFit/>
          </a:bodyPr>
          <a:lstStyle/>
          <a:p>
            <a:pPr algn="just">
              <a:spcAft>
                <a:spcPts val="1000"/>
              </a:spcAf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A. L. M. Muniz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“Observation of photon-photon thermodynamics in nonlinear multimode optical lattices.”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in preparation</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id="{DBA5A06E-0FD6-41A2-B78F-B87C066C1654}"/>
              </a:ext>
            </a:extLst>
          </p:cNvPr>
          <p:cNvGrpSpPr/>
          <p:nvPr/>
        </p:nvGrpSpPr>
        <p:grpSpPr>
          <a:xfrm>
            <a:off x="806120" y="3534023"/>
            <a:ext cx="3059059" cy="2422904"/>
            <a:chOff x="806120" y="3534023"/>
            <a:chExt cx="3059059" cy="2422904"/>
          </a:xfrm>
        </p:grpSpPr>
        <p:sp>
          <p:nvSpPr>
            <p:cNvPr id="19" name="Textfeld 206"/>
            <p:cNvSpPr txBox="1"/>
            <p:nvPr/>
          </p:nvSpPr>
          <p:spPr>
            <a:xfrm>
              <a:off x="1223251" y="535410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0.5</a:t>
              </a:r>
            </a:p>
          </p:txBody>
        </p:sp>
        <p:sp>
          <p:nvSpPr>
            <p:cNvPr id="20" name="Textfeld 207"/>
            <p:cNvSpPr txBox="1"/>
            <p:nvPr/>
          </p:nvSpPr>
          <p:spPr>
            <a:xfrm>
              <a:off x="1064634" y="5224061"/>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21" name="Textfeld 208"/>
            <p:cNvSpPr txBox="1"/>
            <p:nvPr/>
          </p:nvSpPr>
          <p:spPr>
            <a:xfrm>
              <a:off x="955311" y="4413960"/>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22" name="Textfeld 209"/>
            <p:cNvSpPr txBox="1"/>
            <p:nvPr/>
          </p:nvSpPr>
          <p:spPr>
            <a:xfrm>
              <a:off x="1734765" y="5357960"/>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0.6</a:t>
              </a:r>
            </a:p>
          </p:txBody>
        </p:sp>
        <p:sp>
          <p:nvSpPr>
            <p:cNvPr id="24" name="Textfeld 213"/>
            <p:cNvSpPr txBox="1"/>
            <p:nvPr/>
          </p:nvSpPr>
          <p:spPr>
            <a:xfrm>
              <a:off x="2206666" y="535410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0.7</a:t>
              </a:r>
            </a:p>
          </p:txBody>
        </p:sp>
        <p:cxnSp>
          <p:nvCxnSpPr>
            <p:cNvPr id="25" name="Gerade Verbindung 214"/>
            <p:cNvCxnSpPr/>
            <p:nvPr/>
          </p:nvCxnSpPr>
          <p:spPr bwMode="auto">
            <a:xfrm flipV="1">
              <a:off x="1942353" y="5342312"/>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6" name="Gerade Verbindung 215"/>
            <p:cNvCxnSpPr/>
            <p:nvPr/>
          </p:nvCxnSpPr>
          <p:spPr bwMode="auto">
            <a:xfrm flipV="1">
              <a:off x="1452741" y="5342312"/>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nvGrpSpPr>
            <p:cNvPr id="134" name="Group 133">
              <a:extLst>
                <a:ext uri="{FF2B5EF4-FFF2-40B4-BE49-F238E27FC236}">
                  <a16:creationId xmlns:a16="http://schemas.microsoft.com/office/drawing/2014/main" id="{369CA0B3-2C15-40F4-913C-64A12DE1A26A}"/>
                </a:ext>
              </a:extLst>
            </p:cNvPr>
            <p:cNvGrpSpPr/>
            <p:nvPr/>
          </p:nvGrpSpPr>
          <p:grpSpPr>
            <a:xfrm flipH="1">
              <a:off x="1366933" y="3977294"/>
              <a:ext cx="1383179" cy="1453727"/>
              <a:chOff x="1366933" y="3977294"/>
              <a:chExt cx="1383179" cy="1453727"/>
            </a:xfrm>
          </p:grpSpPr>
          <p:sp>
            <p:nvSpPr>
              <p:cNvPr id="8" name="Stern mit 5 Zacken 195"/>
              <p:cNvSpPr/>
              <p:nvPr/>
            </p:nvSpPr>
            <p:spPr bwMode="auto">
              <a:xfrm>
                <a:off x="1987010" y="4520346"/>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 name="Stern mit 5 Zacken 196"/>
              <p:cNvSpPr/>
              <p:nvPr/>
            </p:nvSpPr>
            <p:spPr bwMode="auto">
              <a:xfrm>
                <a:off x="1912213" y="4534044"/>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0" name="Stern mit 5 Zacken 197"/>
              <p:cNvSpPr/>
              <p:nvPr/>
            </p:nvSpPr>
            <p:spPr bwMode="auto">
              <a:xfrm>
                <a:off x="1828132" y="450490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 name="Stern mit 5 Zacken 198"/>
              <p:cNvSpPr/>
              <p:nvPr/>
            </p:nvSpPr>
            <p:spPr bwMode="auto">
              <a:xfrm>
                <a:off x="1757504" y="455225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2" name="Stern mit 5 Zacken 199"/>
              <p:cNvSpPr/>
              <p:nvPr/>
            </p:nvSpPr>
            <p:spPr bwMode="auto">
              <a:xfrm>
                <a:off x="1683513" y="4523118"/>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3" name="Stern mit 5 Zacken 200"/>
              <p:cNvSpPr/>
              <p:nvPr/>
            </p:nvSpPr>
            <p:spPr bwMode="auto">
              <a:xfrm>
                <a:off x="1616248" y="4526760"/>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 name="Stern mit 5 Zacken 201"/>
              <p:cNvSpPr/>
              <p:nvPr/>
            </p:nvSpPr>
            <p:spPr bwMode="auto">
              <a:xfrm>
                <a:off x="1562437" y="451219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 name="Stern mit 5 Zacken 202"/>
              <p:cNvSpPr/>
              <p:nvPr/>
            </p:nvSpPr>
            <p:spPr bwMode="auto">
              <a:xfrm>
                <a:off x="1508624" y="4530403"/>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6" name="Stern mit 5 Zacken 203"/>
              <p:cNvSpPr/>
              <p:nvPr/>
            </p:nvSpPr>
            <p:spPr bwMode="auto">
              <a:xfrm>
                <a:off x="1478355" y="4504907"/>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7" name="Stern mit 5 Zacken 204"/>
              <p:cNvSpPr/>
              <p:nvPr/>
            </p:nvSpPr>
            <p:spPr bwMode="auto">
              <a:xfrm>
                <a:off x="1461539" y="4555900"/>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8" name="Rechteck 205"/>
              <p:cNvSpPr/>
              <p:nvPr/>
            </p:nvSpPr>
            <p:spPr bwMode="auto">
              <a:xfrm>
                <a:off x="1489251" y="4556769"/>
                <a:ext cx="548208" cy="801191"/>
              </a:xfrm>
              <a:prstGeom prst="rect">
                <a:avLst/>
              </a:prstGeom>
              <a:gradFill flip="none" rotWithShape="1">
                <a:gsLst>
                  <a:gs pos="0">
                    <a:srgbClr val="FFFFFF"/>
                  </a:gs>
                  <a:gs pos="100000">
                    <a:srgbClr val="3333CC">
                      <a:alpha val="41000"/>
                    </a:srgbClr>
                  </a:gs>
                </a:gsLst>
                <a:lin ang="16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3" name="Rechteck 212"/>
              <p:cNvSpPr/>
              <p:nvPr/>
            </p:nvSpPr>
            <p:spPr bwMode="auto">
              <a:xfrm>
                <a:off x="1366933" y="3977294"/>
                <a:ext cx="1383179" cy="1422883"/>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cxnSp>
            <p:nvCxnSpPr>
              <p:cNvPr id="27" name="Gerade Verbindung 216"/>
              <p:cNvCxnSpPr>
                <a:cxnSpLocks/>
              </p:cNvCxnSpPr>
              <p:nvPr/>
            </p:nvCxnSpPr>
            <p:spPr bwMode="auto">
              <a:xfrm rot="5400000" flipV="1">
                <a:off x="1391406" y="4554187"/>
                <a:ext cx="0" cy="44591"/>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8" name="Stern mit 5 Zacken 217"/>
              <p:cNvSpPr/>
              <p:nvPr/>
            </p:nvSpPr>
            <p:spPr bwMode="auto">
              <a:xfrm>
                <a:off x="2578135"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29" name="Stern mit 5 Zacken 218"/>
              <p:cNvSpPr/>
              <p:nvPr/>
            </p:nvSpPr>
            <p:spPr bwMode="auto">
              <a:xfrm>
                <a:off x="2547060"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0" name="Stern mit 5 Zacken 219"/>
              <p:cNvSpPr/>
              <p:nvPr/>
            </p:nvSpPr>
            <p:spPr bwMode="auto">
              <a:xfrm>
                <a:off x="2510065"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1" name="Stern mit 5 Zacken 220"/>
              <p:cNvSpPr/>
              <p:nvPr/>
            </p:nvSpPr>
            <p:spPr bwMode="auto">
              <a:xfrm>
                <a:off x="2452889"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2" name="Stern mit 5 Zacken 221"/>
              <p:cNvSpPr/>
              <p:nvPr/>
            </p:nvSpPr>
            <p:spPr bwMode="auto">
              <a:xfrm>
                <a:off x="2345265"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3" name="Stern mit 5 Zacken 222"/>
              <p:cNvSpPr/>
              <p:nvPr/>
            </p:nvSpPr>
            <p:spPr bwMode="auto">
              <a:xfrm>
                <a:off x="2284728"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4" name="Stern mit 5 Zacken 223"/>
              <p:cNvSpPr/>
              <p:nvPr/>
            </p:nvSpPr>
            <p:spPr bwMode="auto">
              <a:xfrm>
                <a:off x="2227553"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5" name="Stern mit 5 Zacken 224"/>
              <p:cNvSpPr/>
              <p:nvPr/>
            </p:nvSpPr>
            <p:spPr bwMode="auto">
              <a:xfrm>
                <a:off x="2153561"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36" name="Stern mit 5 Zacken 225"/>
              <p:cNvSpPr/>
              <p:nvPr/>
            </p:nvSpPr>
            <p:spPr bwMode="auto">
              <a:xfrm>
                <a:off x="2076207" y="535453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cxnSp>
            <p:nvCxnSpPr>
              <p:cNvPr id="37" name="Gerade Verbindung 226"/>
              <p:cNvCxnSpPr>
                <a:cxnSpLocks/>
              </p:cNvCxnSpPr>
              <p:nvPr/>
            </p:nvCxnSpPr>
            <p:spPr bwMode="auto">
              <a:xfrm flipV="1">
                <a:off x="1688203" y="5354106"/>
                <a:ext cx="0" cy="48294"/>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8" name="Stern mit 5 Zacken 227"/>
              <p:cNvSpPr/>
              <p:nvPr/>
            </p:nvSpPr>
            <p:spPr bwMode="auto">
              <a:xfrm>
                <a:off x="2389901" y="5337811"/>
                <a:ext cx="67265" cy="76490"/>
              </a:xfrm>
              <a:prstGeom prst="star5">
                <a:avLst/>
              </a:prstGeom>
              <a:solidFill>
                <a:srgbClr val="3333CC"/>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39" name="CaixaDeTexto 38"/>
                <p:cNvSpPr txBox="1"/>
                <p:nvPr/>
              </p:nvSpPr>
              <p:spPr>
                <a:xfrm>
                  <a:off x="806120" y="3534023"/>
                  <a:ext cx="672235" cy="4142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solidFill>
                                  <a:schemeClr val="tx1"/>
                                </a:solidFill>
                                <a:latin typeface="Cambria Math" panose="02040503050406030204" pitchFamily="18" charset="0"/>
                              </a:rPr>
                            </m:ctrlPr>
                          </m:sSupPr>
                          <m:e>
                            <m:d>
                              <m:dPr>
                                <m:begChr m:val="|"/>
                                <m:endChr m:val="|"/>
                                <m:ctrlPr>
                                  <a:rPr lang="en-US" sz="2000" i="1">
                                    <a:solidFill>
                                      <a:schemeClr val="tx1"/>
                                    </a:solidFill>
                                    <a:latin typeface="Cambria Math" panose="02040503050406030204" pitchFamily="18" charset="0"/>
                                  </a:rPr>
                                </m:ctrlPr>
                              </m:dPr>
                              <m:e>
                                <m:sSubSup>
                                  <m:sSubSupPr>
                                    <m:ctrlPr>
                                      <a:rPr lang="en-US" sz="2000" i="1">
                                        <a:solidFill>
                                          <a:schemeClr val="tx1"/>
                                        </a:solidFill>
                                        <a:latin typeface="Cambria Math" panose="02040503050406030204" pitchFamily="18" charset="0"/>
                                      </a:rPr>
                                    </m:ctrlPr>
                                  </m:sSubSupPr>
                                  <m:e>
                                    <m:r>
                                      <a:rPr lang="en-US" sz="2000" i="1">
                                        <a:solidFill>
                                          <a:schemeClr val="tx1"/>
                                        </a:solidFill>
                                        <a:latin typeface="Cambria Math" panose="02040503050406030204" pitchFamily="18" charset="0"/>
                                      </a:rPr>
                                      <m:t>𝑐</m:t>
                                    </m:r>
                                  </m:e>
                                  <m:sub>
                                    <m:r>
                                      <a:rPr lang="en-US" sz="2000" i="1">
                                        <a:solidFill>
                                          <a:schemeClr val="tx1"/>
                                        </a:solidFill>
                                        <a:latin typeface="Cambria Math" panose="02040503050406030204" pitchFamily="18" charset="0"/>
                                      </a:rPr>
                                      <m:t>𝑖</m:t>
                                    </m:r>
                                  </m:sub>
                                  <m:sup>
                                    <m:r>
                                      <a:rPr lang="en-US" sz="2000" b="0" i="1" smtClean="0">
                                        <a:solidFill>
                                          <a:schemeClr val="tx1"/>
                                        </a:solidFill>
                                        <a:latin typeface="Cambria Math" panose="02040503050406030204" pitchFamily="18" charset="0"/>
                                      </a:rPr>
                                      <m:t>𝑖𝑛</m:t>
                                    </m:r>
                                  </m:sup>
                                </m:sSubSup>
                              </m:e>
                            </m:d>
                          </m:e>
                          <m:sup>
                            <m:r>
                              <a:rPr lang="en-US" sz="2000" b="0" i="1" smtClean="0">
                                <a:solidFill>
                                  <a:schemeClr val="tx1"/>
                                </a:solidFill>
                                <a:latin typeface="Cambria Math" panose="02040503050406030204" pitchFamily="18" charset="0"/>
                              </a:rPr>
                              <m:t>2</m:t>
                            </m:r>
                          </m:sup>
                        </m:sSup>
                      </m:oMath>
                    </m:oMathPara>
                  </a14:m>
                  <a:endParaRPr lang="en-US" sz="2000" dirty="0">
                    <a:solidFill>
                      <a:schemeClr val="tx1"/>
                    </a:solidFill>
                    <a:latin typeface="Calibri" panose="020F0502020204030204" pitchFamily="34" charset="0"/>
                    <a:cs typeface="Calibri" panose="020F0502020204030204" pitchFamily="34" charset="0"/>
                  </a:endParaRPr>
                </a:p>
              </p:txBody>
            </p:sp>
          </mc:Choice>
          <mc:Fallback xmlns="">
            <p:sp>
              <p:nvSpPr>
                <p:cNvPr id="39" name="CaixaDeTexto 38"/>
                <p:cNvSpPr txBox="1">
                  <a:spLocks noRot="1" noChangeAspect="1" noMove="1" noResize="1" noEditPoints="1" noAdjustHandles="1" noChangeArrowheads="1" noChangeShapeType="1" noTextEdit="1"/>
                </p:cNvSpPr>
                <p:nvPr/>
              </p:nvSpPr>
              <p:spPr>
                <a:xfrm>
                  <a:off x="806120" y="3534023"/>
                  <a:ext cx="672235" cy="414281"/>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4" name="CaixaDeTexto 43"/>
                <p:cNvSpPr txBox="1"/>
                <p:nvPr/>
              </p:nvSpPr>
              <p:spPr>
                <a:xfrm>
                  <a:off x="1668285" y="5556817"/>
                  <a:ext cx="67698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𝜋</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44" name="CaixaDeTexto 43"/>
                <p:cNvSpPr txBox="1">
                  <a:spLocks noRot="1" noChangeAspect="1" noMove="1" noResize="1" noEditPoints="1" noAdjustHandles="1" noChangeArrowheads="1" noChangeShapeType="1" noTextEdit="1"/>
                </p:cNvSpPr>
                <p:nvPr/>
              </p:nvSpPr>
              <p:spPr>
                <a:xfrm>
                  <a:off x="1668285" y="5556817"/>
                  <a:ext cx="676980" cy="400110"/>
                </a:xfrm>
                <a:prstGeom prst="rect">
                  <a:avLst/>
                </a:prstGeom>
                <a:blipFill>
                  <a:blip r:embed="rId7"/>
                  <a:stretch>
                    <a:fillRect b="-15385"/>
                  </a:stretch>
                </a:blipFill>
              </p:spPr>
              <p:txBody>
                <a:bodyPr/>
                <a:lstStyle/>
                <a:p>
                  <a:r>
                    <a:rPr lang="de-DE">
                      <a:noFill/>
                    </a:rPr>
                    <a:t> </a:t>
                  </a:r>
                </a:p>
              </p:txBody>
            </p:sp>
          </mc:Fallback>
        </mc:AlternateContent>
        <p:sp>
          <p:nvSpPr>
            <p:cNvPr id="130" name="Elipse 129"/>
            <p:cNvSpPr/>
            <p:nvPr/>
          </p:nvSpPr>
          <p:spPr>
            <a:xfrm>
              <a:off x="3669013" y="5321977"/>
              <a:ext cx="196166" cy="196166"/>
            </a:xfrm>
            <a:prstGeom prst="ellipse">
              <a:avLst/>
            </a:prstGeom>
            <a:solidFill>
              <a:srgbClr val="33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cxnSp>
          <p:nvCxnSpPr>
            <p:cNvPr id="131" name="Conector de seta reta 130"/>
            <p:cNvCxnSpPr>
              <a:cxnSpLocks/>
              <a:stCxn id="130" idx="1"/>
            </p:cNvCxnSpPr>
            <p:nvPr/>
          </p:nvCxnSpPr>
          <p:spPr>
            <a:xfrm flipH="1" flipV="1">
              <a:off x="2825008" y="4779275"/>
              <a:ext cx="872733" cy="57143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36" name="CaixaDeTexto 68">
                <a:extLst>
                  <a:ext uri="{FF2B5EF4-FFF2-40B4-BE49-F238E27FC236}">
                    <a16:creationId xmlns:a16="http://schemas.microsoft.com/office/drawing/2014/main" id="{6C2DFF6F-FBE1-4475-84E2-A829F2FC5B22}"/>
                  </a:ext>
                </a:extLst>
              </p:cNvPr>
              <p:cNvSpPr txBox="1"/>
              <p:nvPr/>
            </p:nvSpPr>
            <p:spPr>
              <a:xfrm>
                <a:off x="9411399" y="4036581"/>
                <a:ext cx="1732173" cy="707886"/>
              </a:xfrm>
              <a:prstGeom prst="rect">
                <a:avLst/>
              </a:prstGeom>
              <a:noFill/>
              <a:ln w="28575">
                <a:solidFill>
                  <a:srgbClr val="00A7FF"/>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70C0"/>
                          </a:solidFill>
                          <a:latin typeface="Cambria Math" panose="02040503050406030204" pitchFamily="18" charset="0"/>
                        </a:rPr>
                        <m:t>𝑻</m:t>
                      </m:r>
                      <m:r>
                        <a:rPr lang="en-US" sz="2000" b="1" i="1" dirty="0" smtClean="0">
                          <a:solidFill>
                            <a:srgbClr val="0070C0"/>
                          </a:solidFill>
                          <a:latin typeface="Cambria Math" panose="02040503050406030204" pitchFamily="18" charset="0"/>
                        </a:rPr>
                        <m:t>=−</m:t>
                      </m:r>
                      <m:r>
                        <a:rPr lang="en-US" sz="2000" b="1" i="1" dirty="0" smtClean="0">
                          <a:solidFill>
                            <a:srgbClr val="0070C0"/>
                          </a:solidFill>
                          <a:latin typeface="Cambria Math" panose="02040503050406030204" pitchFamily="18" charset="0"/>
                        </a:rPr>
                        <m:t>𝟎</m:t>
                      </m:r>
                      <m:r>
                        <a:rPr lang="en-US" sz="2000" b="1" i="1" dirty="0" smtClean="0">
                          <a:solidFill>
                            <a:srgbClr val="0070C0"/>
                          </a:solidFill>
                          <a:latin typeface="Cambria Math" panose="02040503050406030204" pitchFamily="18" charset="0"/>
                        </a:rPr>
                        <m:t>.</m:t>
                      </m:r>
                      <m:r>
                        <a:rPr lang="en-US" sz="2000" b="1" i="1" dirty="0" smtClean="0">
                          <a:solidFill>
                            <a:srgbClr val="0070C0"/>
                          </a:solidFill>
                          <a:latin typeface="Cambria Math" panose="02040503050406030204" pitchFamily="18" charset="0"/>
                        </a:rPr>
                        <m:t>𝟎𝟎𝟕𝟕</m:t>
                      </m:r>
                    </m:oMath>
                  </m:oMathPara>
                </a14:m>
                <a:endParaRPr lang="en-US" sz="2000" b="1" dirty="0">
                  <a:solidFill>
                    <a:srgbClr val="0070C0"/>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𝜇</m:t>
                      </m:r>
                      <m:r>
                        <a:rPr lang="en-US" sz="2000" i="1" smtClean="0">
                          <a:solidFill>
                            <a:prstClr val="black"/>
                          </a:solidFill>
                          <a:latin typeface="Cambria Math" panose="02040503050406030204" pitchFamily="18" charset="0"/>
                          <a:ea typeface="Cambria Math" panose="02040503050406030204" pitchFamily="18" charset="0"/>
                        </a:rPr>
                        <m:t>=+1.75</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136" name="CaixaDeTexto 68">
                <a:extLst>
                  <a:ext uri="{FF2B5EF4-FFF2-40B4-BE49-F238E27FC236}">
                    <a16:creationId xmlns:a16="http://schemas.microsoft.com/office/drawing/2014/main" id="{6C2DFF6F-FBE1-4475-84E2-A829F2FC5B22}"/>
                  </a:ext>
                </a:extLst>
              </p:cNvPr>
              <p:cNvSpPr txBox="1">
                <a:spLocks noRot="1" noChangeAspect="1" noMove="1" noResize="1" noEditPoints="1" noAdjustHandles="1" noChangeArrowheads="1" noChangeShapeType="1" noTextEdit="1"/>
              </p:cNvSpPr>
              <p:nvPr/>
            </p:nvSpPr>
            <p:spPr>
              <a:xfrm>
                <a:off x="9411399" y="4036581"/>
                <a:ext cx="1732173" cy="707886"/>
              </a:xfrm>
              <a:prstGeom prst="rect">
                <a:avLst/>
              </a:prstGeom>
              <a:blipFill>
                <a:blip r:embed="rId8"/>
                <a:stretch>
                  <a:fillRect/>
                </a:stretch>
              </a:blipFill>
              <a:ln w="28575">
                <a:solidFill>
                  <a:srgbClr val="00A7FF"/>
                </a:solidFill>
              </a:ln>
            </p:spPr>
            <p:txBody>
              <a:bodyPr/>
              <a:lstStyle/>
              <a:p>
                <a:r>
                  <a:rPr lang="de-DE">
                    <a:noFill/>
                  </a:rPr>
                  <a:t> </a:t>
                </a:r>
              </a:p>
            </p:txBody>
          </p:sp>
        </mc:Fallback>
      </mc:AlternateContent>
      <p:sp>
        <p:nvSpPr>
          <p:cNvPr id="137" name="Rechteck 26">
            <a:extLst>
              <a:ext uri="{FF2B5EF4-FFF2-40B4-BE49-F238E27FC236}">
                <a16:creationId xmlns:a16="http://schemas.microsoft.com/office/drawing/2014/main" id="{4C5B1626-43D8-48BF-B645-F224CEC6963B}"/>
              </a:ext>
            </a:extLst>
          </p:cNvPr>
          <p:cNvSpPr/>
          <p:nvPr/>
        </p:nvSpPr>
        <p:spPr bwMode="auto">
          <a:xfrm>
            <a:off x="9464233" y="1153179"/>
            <a:ext cx="2411318" cy="1812499"/>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38" name="Rechteck 24">
            <a:extLst>
              <a:ext uri="{FF2B5EF4-FFF2-40B4-BE49-F238E27FC236}">
                <a16:creationId xmlns:a16="http://schemas.microsoft.com/office/drawing/2014/main" id="{66C524DA-3F69-4DA8-9107-8D9EBCC86FD9}"/>
              </a:ext>
            </a:extLst>
          </p:cNvPr>
          <p:cNvSpPr/>
          <p:nvPr/>
        </p:nvSpPr>
        <p:spPr bwMode="auto">
          <a:xfrm>
            <a:off x="10492749" y="3171558"/>
            <a:ext cx="326905" cy="145083"/>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39" name="Rechteck 28">
            <a:extLst>
              <a:ext uri="{FF2B5EF4-FFF2-40B4-BE49-F238E27FC236}">
                <a16:creationId xmlns:a16="http://schemas.microsoft.com/office/drawing/2014/main" id="{CA1425AF-CF21-4279-AE92-5C6F21D11E3E}"/>
              </a:ext>
            </a:extLst>
          </p:cNvPr>
          <p:cNvSpPr/>
          <p:nvPr/>
        </p:nvSpPr>
        <p:spPr bwMode="auto">
          <a:xfrm>
            <a:off x="10196684" y="2291535"/>
            <a:ext cx="1208931" cy="227401"/>
          </a:xfrm>
          <a:prstGeom prst="rect">
            <a:avLst/>
          </a:pr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40" name="Freihandform 29">
            <a:extLst>
              <a:ext uri="{FF2B5EF4-FFF2-40B4-BE49-F238E27FC236}">
                <a16:creationId xmlns:a16="http://schemas.microsoft.com/office/drawing/2014/main" id="{5B13A738-376B-47F1-953B-F89F4E72BC43}"/>
              </a:ext>
            </a:extLst>
          </p:cNvPr>
          <p:cNvSpPr/>
          <p:nvPr/>
        </p:nvSpPr>
        <p:spPr bwMode="auto">
          <a:xfrm>
            <a:off x="10394061" y="2582313"/>
            <a:ext cx="684650" cy="208001"/>
          </a:xfrm>
          <a:custGeom>
            <a:avLst/>
            <a:gdLst>
              <a:gd name="connsiteX0" fmla="*/ 0 w 1057275"/>
              <a:gd name="connsiteY0" fmla="*/ 123825 h 180975"/>
              <a:gd name="connsiteX1" fmla="*/ 95250 w 1057275"/>
              <a:gd name="connsiteY1" fmla="*/ 0 h 180975"/>
              <a:gd name="connsiteX2" fmla="*/ 790575 w 1057275"/>
              <a:gd name="connsiteY2" fmla="*/ 9525 h 180975"/>
              <a:gd name="connsiteX3" fmla="*/ 1057275 w 1057275"/>
              <a:gd name="connsiteY3" fmla="*/ 76200 h 180975"/>
              <a:gd name="connsiteX4" fmla="*/ 1019175 w 1057275"/>
              <a:gd name="connsiteY4" fmla="*/ 180975 h 180975"/>
              <a:gd name="connsiteX5" fmla="*/ 0 w 1057275"/>
              <a:gd name="connsiteY5" fmla="*/ 123825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275" h="180975">
                <a:moveTo>
                  <a:pt x="0" y="123825"/>
                </a:moveTo>
                <a:lnTo>
                  <a:pt x="95250" y="0"/>
                </a:lnTo>
                <a:lnTo>
                  <a:pt x="790575" y="9525"/>
                </a:lnTo>
                <a:lnTo>
                  <a:pt x="1057275" y="76200"/>
                </a:lnTo>
                <a:lnTo>
                  <a:pt x="1019175" y="180975"/>
                </a:lnTo>
                <a:lnTo>
                  <a:pt x="0" y="123825"/>
                </a:lnTo>
                <a:close/>
              </a:path>
            </a:pathLst>
          </a:custGeom>
          <a:solidFill>
            <a:sysClr val="window" lastClr="FFFFFF"/>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41" name="Freihandform 35">
            <a:extLst>
              <a:ext uri="{FF2B5EF4-FFF2-40B4-BE49-F238E27FC236}">
                <a16:creationId xmlns:a16="http://schemas.microsoft.com/office/drawing/2014/main" id="{C718C519-E2A4-4A59-A009-A2336692A1DB}"/>
              </a:ext>
            </a:extLst>
          </p:cNvPr>
          <p:cNvSpPr/>
          <p:nvPr/>
        </p:nvSpPr>
        <p:spPr>
          <a:xfrm flipV="1">
            <a:off x="9465015" y="2489605"/>
            <a:ext cx="2422507" cy="345364"/>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2409 h 404138"/>
              <a:gd name="connsiteX1" fmla="*/ 207352 w 3740972"/>
              <a:gd name="connsiteY1" fmla="*/ 11049 h 404138"/>
              <a:gd name="connsiteX2" fmla="*/ 639313 w 3740972"/>
              <a:gd name="connsiteY2" fmla="*/ 127857 h 404138"/>
              <a:gd name="connsiteX3" fmla="*/ 1395305 w 3740972"/>
              <a:gd name="connsiteY3" fmla="*/ 343662 h 404138"/>
              <a:gd name="connsiteX4" fmla="*/ 1857527 w 3740972"/>
              <a:gd name="connsiteY4" fmla="*/ 404138 h 404138"/>
              <a:gd name="connsiteX5" fmla="*/ 2406145 w 3740972"/>
              <a:gd name="connsiteY5" fmla="*/ 343662 h 404138"/>
              <a:gd name="connsiteX6" fmla="*/ 2803569 w 3740972"/>
              <a:gd name="connsiteY6" fmla="*/ 231351 h 404138"/>
              <a:gd name="connsiteX7" fmla="*/ 3352188 w 3740972"/>
              <a:gd name="connsiteY7" fmla="*/ 67204 h 404138"/>
              <a:gd name="connsiteX8" fmla="*/ 3576819 w 3740972"/>
              <a:gd name="connsiteY8" fmla="*/ 11049 h 404138"/>
              <a:gd name="connsiteX9" fmla="*/ 3740972 w 3740972"/>
              <a:gd name="connsiteY9" fmla="*/ 2409 h 40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0972" h="404138">
                <a:moveTo>
                  <a:pt x="0" y="2409"/>
                </a:moveTo>
                <a:cubicBezTo>
                  <a:pt x="33119" y="6009"/>
                  <a:pt x="100800" y="-9859"/>
                  <a:pt x="207352" y="11049"/>
                </a:cubicBezTo>
                <a:cubicBezTo>
                  <a:pt x="313904" y="31957"/>
                  <a:pt x="514038" y="93300"/>
                  <a:pt x="639313" y="127857"/>
                </a:cubicBezTo>
                <a:cubicBezTo>
                  <a:pt x="837305" y="183292"/>
                  <a:pt x="1192269" y="297615"/>
                  <a:pt x="1395305" y="343662"/>
                </a:cubicBezTo>
                <a:cubicBezTo>
                  <a:pt x="1598341" y="389709"/>
                  <a:pt x="1689054" y="404138"/>
                  <a:pt x="1857527" y="404138"/>
                </a:cubicBezTo>
                <a:cubicBezTo>
                  <a:pt x="2026000" y="404138"/>
                  <a:pt x="2248471" y="372460"/>
                  <a:pt x="2406145" y="343662"/>
                </a:cubicBezTo>
                <a:cubicBezTo>
                  <a:pt x="2563819" y="301905"/>
                  <a:pt x="2645895" y="273828"/>
                  <a:pt x="2803569" y="231351"/>
                </a:cubicBezTo>
                <a:cubicBezTo>
                  <a:pt x="2961243" y="188874"/>
                  <a:pt x="3224033" y="101041"/>
                  <a:pt x="3352188" y="67204"/>
                </a:cubicBezTo>
                <a:cubicBezTo>
                  <a:pt x="3480343" y="33367"/>
                  <a:pt x="3512022" y="21848"/>
                  <a:pt x="3576819" y="11049"/>
                </a:cubicBezTo>
                <a:cubicBezTo>
                  <a:pt x="3641616" y="250"/>
                  <a:pt x="3712893" y="6729"/>
                  <a:pt x="3740972" y="2409"/>
                </a:cubicBezTo>
              </a:path>
            </a:pathLst>
          </a:custGeom>
          <a:ln w="28575" cmpd="sng">
            <a:solidFill>
              <a:srgbClr val="002350"/>
            </a:solidFill>
          </a:ln>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DE" sz="2000" kern="0">
              <a:solidFill>
                <a:prstClr val="black"/>
              </a:solidFill>
              <a:latin typeface="Calibri" panose="020F0502020204030204" pitchFamily="34" charset="0"/>
              <a:cs typeface="Calibri" panose="020F0502020204030204" pitchFamily="34" charset="0"/>
            </a:endParaRPr>
          </a:p>
        </p:txBody>
      </p:sp>
      <p:sp>
        <p:nvSpPr>
          <p:cNvPr id="142" name="Rechteck 38">
            <a:extLst>
              <a:ext uri="{FF2B5EF4-FFF2-40B4-BE49-F238E27FC236}">
                <a16:creationId xmlns:a16="http://schemas.microsoft.com/office/drawing/2014/main" id="{7D67FEB4-891C-47F6-80E7-F8BA45BC7277}"/>
              </a:ext>
            </a:extLst>
          </p:cNvPr>
          <p:cNvSpPr/>
          <p:nvPr/>
        </p:nvSpPr>
        <p:spPr bwMode="auto">
          <a:xfrm>
            <a:off x="9473995" y="1164534"/>
            <a:ext cx="2411227" cy="1819075"/>
          </a:xfrm>
          <a:prstGeom prst="rect">
            <a:avLst/>
          </a:prstGeom>
          <a:no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de-DE" sz="2000">
              <a:solidFill>
                <a:prstClr val="black"/>
              </a:solidFill>
              <a:latin typeface="Calibri" panose="020F0502020204030204" pitchFamily="34" charset="0"/>
              <a:cs typeface="Calibri" panose="020F0502020204030204" pitchFamily="34" charset="0"/>
            </a:endParaRPr>
          </a:p>
        </p:txBody>
      </p:sp>
      <p:sp>
        <p:nvSpPr>
          <p:cNvPr id="143" name="Retângulo 85">
            <a:extLst>
              <a:ext uri="{FF2B5EF4-FFF2-40B4-BE49-F238E27FC236}">
                <a16:creationId xmlns:a16="http://schemas.microsoft.com/office/drawing/2014/main" id="{1250F586-D05D-429D-9DDC-CD0B041564F1}"/>
              </a:ext>
            </a:extLst>
          </p:cNvPr>
          <p:cNvSpPr/>
          <p:nvPr/>
        </p:nvSpPr>
        <p:spPr bwMode="ltGray">
          <a:xfrm>
            <a:off x="9151811" y="1887799"/>
            <a:ext cx="122324" cy="403736"/>
          </a:xfrm>
          <a:prstGeom prst="rect">
            <a:avLst/>
          </a:prstGeom>
          <a:solidFill>
            <a:srgbClr val="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44" name="CaixaDeTexto 86">
                <a:extLst>
                  <a:ext uri="{FF2B5EF4-FFF2-40B4-BE49-F238E27FC236}">
                    <a16:creationId xmlns:a16="http://schemas.microsoft.com/office/drawing/2014/main" id="{1E4661D8-63BE-492C-B797-5BC819269BFD}"/>
                  </a:ext>
                </a:extLst>
              </p:cNvPr>
              <p:cNvSpPr txBox="1"/>
              <p:nvPr/>
            </p:nvSpPr>
            <p:spPr>
              <a:xfrm>
                <a:off x="10303868" y="3170091"/>
                <a:ext cx="7447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𝑘</m:t>
                          </m:r>
                        </m:e>
                        <m:sub>
                          <m:r>
                            <a:rPr lang="en-US" i="1">
                              <a:solidFill>
                                <a:prstClr val="black"/>
                              </a:solidFill>
                              <a:latin typeface="Cambria Math" panose="02040503050406030204" pitchFamily="18" charset="0"/>
                              <a:ea typeface="Cambria Math" panose="02040503050406030204" pitchFamily="18" charset="0"/>
                            </a:rPr>
                            <m:t>𝑥</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144" name="CaixaDeTexto 86">
                <a:extLst>
                  <a:ext uri="{FF2B5EF4-FFF2-40B4-BE49-F238E27FC236}">
                    <a16:creationId xmlns:a16="http://schemas.microsoft.com/office/drawing/2014/main" id="{1E4661D8-63BE-492C-B797-5BC819269BFD}"/>
                  </a:ext>
                </a:extLst>
              </p:cNvPr>
              <p:cNvSpPr txBox="1">
                <a:spLocks noRot="1" noChangeAspect="1" noMove="1" noResize="1" noEditPoints="1" noAdjustHandles="1" noChangeArrowheads="1" noChangeShapeType="1" noTextEdit="1"/>
              </p:cNvSpPr>
              <p:nvPr/>
            </p:nvSpPr>
            <p:spPr>
              <a:xfrm>
                <a:off x="10303868" y="3170091"/>
                <a:ext cx="744799" cy="369332"/>
              </a:xfrm>
              <a:prstGeom prst="rect">
                <a:avLst/>
              </a:prstGeom>
              <a:blipFill>
                <a:blip r:embed="rId12"/>
                <a:stretch>
                  <a:fillRect b="-131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45" name="CaixaDeTexto 87">
                <a:extLst>
                  <a:ext uri="{FF2B5EF4-FFF2-40B4-BE49-F238E27FC236}">
                    <a16:creationId xmlns:a16="http://schemas.microsoft.com/office/drawing/2014/main" id="{8213F267-3A26-4FD0-857D-F9CD3C8CA2E2}"/>
                  </a:ext>
                </a:extLst>
              </p:cNvPr>
              <p:cNvSpPr txBox="1"/>
              <p:nvPr/>
            </p:nvSpPr>
            <p:spPr>
              <a:xfrm>
                <a:off x="9877878" y="1878303"/>
                <a:ext cx="168609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ea typeface="Cambria Math" panose="02040503050406030204" pitchFamily="18" charset="0"/>
                            </a:rPr>
                          </m:ctrlPr>
                        </m:sSubPr>
                        <m:e>
                          <m:r>
                            <a:rPr lang="en-US" i="1" smtClean="0">
                              <a:solidFill>
                                <a:prstClr val="black"/>
                              </a:solidFill>
                              <a:latin typeface="Cambria Math" panose="02040503050406030204" pitchFamily="18" charset="0"/>
                              <a:ea typeface="Cambria Math" panose="02040503050406030204" pitchFamily="18" charset="0"/>
                            </a:rPr>
                            <m:t>𝜑</m:t>
                          </m:r>
                        </m:e>
                        <m:sub>
                          <m:r>
                            <a:rPr lang="en-US" i="1" smtClean="0">
                              <a:solidFill>
                                <a:prstClr val="black"/>
                              </a:solidFill>
                              <a:latin typeface="Cambria Math" panose="02040503050406030204" pitchFamily="18" charset="0"/>
                              <a:ea typeface="Cambria Math" panose="02040503050406030204" pitchFamily="18" charset="0"/>
                            </a:rPr>
                            <m:t>0</m:t>
                          </m:r>
                        </m:sub>
                      </m:sSub>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r>
                        <a:rPr lang="en-US" i="1" smtClean="0">
                          <a:solidFill>
                            <a:prstClr val="black"/>
                          </a:solidFill>
                          <a:latin typeface="Cambria Math" panose="02040503050406030204" pitchFamily="18" charset="0"/>
                          <a:ea typeface="Cambria Math" panose="02040503050406030204" pitchFamily="18" charset="0"/>
                        </a:rPr>
                        <m:t>/4</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145" name="CaixaDeTexto 87">
                <a:extLst>
                  <a:ext uri="{FF2B5EF4-FFF2-40B4-BE49-F238E27FC236}">
                    <a16:creationId xmlns:a16="http://schemas.microsoft.com/office/drawing/2014/main" id="{8213F267-3A26-4FD0-857D-F9CD3C8CA2E2}"/>
                  </a:ext>
                </a:extLst>
              </p:cNvPr>
              <p:cNvSpPr txBox="1">
                <a:spLocks noRot="1" noChangeAspect="1" noMove="1" noResize="1" noEditPoints="1" noAdjustHandles="1" noChangeArrowheads="1" noChangeShapeType="1" noTextEdit="1"/>
              </p:cNvSpPr>
              <p:nvPr/>
            </p:nvSpPr>
            <p:spPr>
              <a:xfrm>
                <a:off x="9877878" y="1878303"/>
                <a:ext cx="1686094" cy="369332"/>
              </a:xfrm>
              <a:prstGeom prst="rect">
                <a:avLst/>
              </a:prstGeom>
              <a:blipFill>
                <a:blip r:embed="rId13"/>
                <a:stretch>
                  <a:fillRect b="-13115"/>
                </a:stretch>
              </a:blipFill>
            </p:spPr>
            <p:txBody>
              <a:bodyPr/>
              <a:lstStyle/>
              <a:p>
                <a:r>
                  <a:rPr lang="de-DE">
                    <a:noFill/>
                  </a:rPr>
                  <a:t> </a:t>
                </a:r>
              </a:p>
            </p:txBody>
          </p:sp>
        </mc:Fallback>
      </mc:AlternateContent>
      <p:sp>
        <p:nvSpPr>
          <p:cNvPr id="146" name="CaixaDeTexto 88">
            <a:extLst>
              <a:ext uri="{FF2B5EF4-FFF2-40B4-BE49-F238E27FC236}">
                <a16:creationId xmlns:a16="http://schemas.microsoft.com/office/drawing/2014/main" id="{A60D4DE6-93EB-4305-94F6-0CC854C47810}"/>
              </a:ext>
            </a:extLst>
          </p:cNvPr>
          <p:cNvSpPr txBox="1"/>
          <p:nvPr/>
        </p:nvSpPr>
        <p:spPr>
          <a:xfrm>
            <a:off x="10560303" y="2941715"/>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147" name="CaixaDeTexto 89">
            <a:extLst>
              <a:ext uri="{FF2B5EF4-FFF2-40B4-BE49-F238E27FC236}">
                <a16:creationId xmlns:a16="http://schemas.microsoft.com/office/drawing/2014/main" id="{4363EB0F-E1CF-4855-BA7B-C5B9D4909650}"/>
              </a:ext>
            </a:extLst>
          </p:cNvPr>
          <p:cNvSpPr txBox="1"/>
          <p:nvPr/>
        </p:nvSpPr>
        <p:spPr>
          <a:xfrm>
            <a:off x="11718258" y="2947309"/>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48" name="CaixaDeTexto 90">
            <a:extLst>
              <a:ext uri="{FF2B5EF4-FFF2-40B4-BE49-F238E27FC236}">
                <a16:creationId xmlns:a16="http://schemas.microsoft.com/office/drawing/2014/main" id="{07BE130A-C220-4091-9E99-C81548BC5C54}"/>
              </a:ext>
            </a:extLst>
          </p:cNvPr>
          <p:cNvSpPr txBox="1"/>
          <p:nvPr/>
        </p:nvSpPr>
        <p:spPr>
          <a:xfrm>
            <a:off x="9297514" y="2935683"/>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49" name="CaixaDeTexto 91">
            <a:extLst>
              <a:ext uri="{FF2B5EF4-FFF2-40B4-BE49-F238E27FC236}">
                <a16:creationId xmlns:a16="http://schemas.microsoft.com/office/drawing/2014/main" id="{56563D2F-EF3A-45BA-96BC-46FE5A98A479}"/>
              </a:ext>
            </a:extLst>
          </p:cNvPr>
          <p:cNvSpPr txBox="1"/>
          <p:nvPr/>
        </p:nvSpPr>
        <p:spPr>
          <a:xfrm>
            <a:off x="9806575" y="2945436"/>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50" name="CaixaDeTexto 92">
            <a:extLst>
              <a:ext uri="{FF2B5EF4-FFF2-40B4-BE49-F238E27FC236}">
                <a16:creationId xmlns:a16="http://schemas.microsoft.com/office/drawing/2014/main" id="{6B98A323-E44C-4F57-B4C9-1C8C5019E6E5}"/>
              </a:ext>
            </a:extLst>
          </p:cNvPr>
          <p:cNvSpPr txBox="1"/>
          <p:nvPr/>
        </p:nvSpPr>
        <p:spPr>
          <a:xfrm>
            <a:off x="11116072" y="2945436"/>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51" name="CaixaDeTexto 93">
            <a:extLst>
              <a:ext uri="{FF2B5EF4-FFF2-40B4-BE49-F238E27FC236}">
                <a16:creationId xmlns:a16="http://schemas.microsoft.com/office/drawing/2014/main" id="{D10A36B6-7E7F-462F-B088-D925F8E941CC}"/>
              </a:ext>
            </a:extLst>
          </p:cNvPr>
          <p:cNvSpPr txBox="1"/>
          <p:nvPr/>
        </p:nvSpPr>
        <p:spPr>
          <a:xfrm>
            <a:off x="9200446" y="1880876"/>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152" name="CaixaDeTexto 94">
            <a:extLst>
              <a:ext uri="{FF2B5EF4-FFF2-40B4-BE49-F238E27FC236}">
                <a16:creationId xmlns:a16="http://schemas.microsoft.com/office/drawing/2014/main" id="{4B957E50-40F9-4FC8-B471-B70A0C51F612}"/>
              </a:ext>
            </a:extLst>
          </p:cNvPr>
          <p:cNvSpPr txBox="1"/>
          <p:nvPr/>
        </p:nvSpPr>
        <p:spPr>
          <a:xfrm>
            <a:off x="9218341" y="967054"/>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53" name="CaixaDeTexto 95">
            <a:extLst>
              <a:ext uri="{FF2B5EF4-FFF2-40B4-BE49-F238E27FC236}">
                <a16:creationId xmlns:a16="http://schemas.microsoft.com/office/drawing/2014/main" id="{019A98D4-0ED5-441E-BE27-7FCB05358284}"/>
              </a:ext>
            </a:extLst>
          </p:cNvPr>
          <p:cNvSpPr txBox="1"/>
          <p:nvPr/>
        </p:nvSpPr>
        <p:spPr>
          <a:xfrm>
            <a:off x="9143402" y="2772869"/>
            <a:ext cx="372218"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154" name="CaixaDeTexto 96">
            <a:extLst>
              <a:ext uri="{FF2B5EF4-FFF2-40B4-BE49-F238E27FC236}">
                <a16:creationId xmlns:a16="http://schemas.microsoft.com/office/drawing/2014/main" id="{1041B516-B3FF-4FD0-B153-B9C5B3C38BDC}"/>
              </a:ext>
            </a:extLst>
          </p:cNvPr>
          <p:cNvSpPr txBox="1"/>
          <p:nvPr/>
        </p:nvSpPr>
        <p:spPr>
          <a:xfrm>
            <a:off x="8946864" y="2340779"/>
            <a:ext cx="54694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55" name="CaixaDeTexto 97">
            <a:extLst>
              <a:ext uri="{FF2B5EF4-FFF2-40B4-BE49-F238E27FC236}">
                <a16:creationId xmlns:a16="http://schemas.microsoft.com/office/drawing/2014/main" id="{4B70249F-25B1-4B48-AC39-4264D5E573DC}"/>
              </a:ext>
            </a:extLst>
          </p:cNvPr>
          <p:cNvSpPr txBox="1"/>
          <p:nvPr/>
        </p:nvSpPr>
        <p:spPr>
          <a:xfrm>
            <a:off x="9038334" y="1427555"/>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p>
        </p:txBody>
      </p:sp>
      <p:sp>
        <p:nvSpPr>
          <p:cNvPr id="156" name="Freihandform 34">
            <a:extLst>
              <a:ext uri="{FF2B5EF4-FFF2-40B4-BE49-F238E27FC236}">
                <a16:creationId xmlns:a16="http://schemas.microsoft.com/office/drawing/2014/main" id="{A3C214C4-DA57-4056-BC28-8DC82CAFC15E}"/>
              </a:ext>
            </a:extLst>
          </p:cNvPr>
          <p:cNvSpPr/>
          <p:nvPr/>
        </p:nvSpPr>
        <p:spPr>
          <a:xfrm>
            <a:off x="9464627" y="1362588"/>
            <a:ext cx="2422507" cy="343305"/>
          </a:xfrm>
          <a:custGeom>
            <a:avLst/>
            <a:gdLst>
              <a:gd name="connsiteX0" fmla="*/ 0 w 3740972"/>
              <a:gd name="connsiteY0" fmla="*/ 0 h 401729"/>
              <a:gd name="connsiteX1" fmla="*/ 1857527 w 3740972"/>
              <a:gd name="connsiteY1" fmla="*/ 401729 h 401729"/>
              <a:gd name="connsiteX2" fmla="*/ 3740972 w 3740972"/>
              <a:gd name="connsiteY2" fmla="*/ 0 h 401729"/>
              <a:gd name="connsiteX0" fmla="*/ 0 w 3740972"/>
              <a:gd name="connsiteY0" fmla="*/ 0 h 410481"/>
              <a:gd name="connsiteX1" fmla="*/ 1857527 w 3740972"/>
              <a:gd name="connsiteY1" fmla="*/ 401729 h 410481"/>
              <a:gd name="connsiteX2" fmla="*/ 2803569 w 3740972"/>
              <a:gd name="connsiteY2" fmla="*/ 254860 h 410481"/>
              <a:gd name="connsiteX3" fmla="*/ 3740972 w 3740972"/>
              <a:gd name="connsiteY3" fmla="*/ 0 h 41048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8061"/>
              <a:gd name="connsiteX1" fmla="*/ 1857527 w 3740972"/>
              <a:gd name="connsiteY1" fmla="*/ 401729 h 408061"/>
              <a:gd name="connsiteX2" fmla="*/ 2803569 w 3740972"/>
              <a:gd name="connsiteY2" fmla="*/ 228942 h 408061"/>
              <a:gd name="connsiteX3" fmla="*/ 3740972 w 3740972"/>
              <a:gd name="connsiteY3" fmla="*/ 0 h 408061"/>
              <a:gd name="connsiteX0" fmla="*/ 0 w 3740972"/>
              <a:gd name="connsiteY0" fmla="*/ 0 h 409090"/>
              <a:gd name="connsiteX1" fmla="*/ 1857527 w 3740972"/>
              <a:gd name="connsiteY1" fmla="*/ 401729 h 409090"/>
              <a:gd name="connsiteX2" fmla="*/ 2803569 w 3740972"/>
              <a:gd name="connsiteY2" fmla="*/ 228942 h 409090"/>
              <a:gd name="connsiteX3" fmla="*/ 3740972 w 3740972"/>
              <a:gd name="connsiteY3" fmla="*/ 0 h 409090"/>
              <a:gd name="connsiteX0" fmla="*/ 0 w 3740972"/>
              <a:gd name="connsiteY0" fmla="*/ 0 h 408714"/>
              <a:gd name="connsiteX1" fmla="*/ 1857527 w 3740972"/>
              <a:gd name="connsiteY1" fmla="*/ 401729 h 408714"/>
              <a:gd name="connsiteX2" fmla="*/ 2803569 w 3740972"/>
              <a:gd name="connsiteY2" fmla="*/ 228942 h 408714"/>
              <a:gd name="connsiteX3" fmla="*/ 3740972 w 3740972"/>
              <a:gd name="connsiteY3" fmla="*/ 0 h 408714"/>
              <a:gd name="connsiteX0" fmla="*/ 0 w 3740972"/>
              <a:gd name="connsiteY0" fmla="*/ 0 h 401888"/>
              <a:gd name="connsiteX1" fmla="*/ 946042 w 3740972"/>
              <a:gd name="connsiteY1" fmla="*/ 254859 h 401888"/>
              <a:gd name="connsiteX2" fmla="*/ 1857527 w 3740972"/>
              <a:gd name="connsiteY2" fmla="*/ 401729 h 401888"/>
              <a:gd name="connsiteX3" fmla="*/ 2803569 w 3740972"/>
              <a:gd name="connsiteY3" fmla="*/ 228942 h 401888"/>
              <a:gd name="connsiteX4" fmla="*/ 3740972 w 3740972"/>
              <a:gd name="connsiteY4" fmla="*/ 0 h 401888"/>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740972 w 3740972"/>
              <a:gd name="connsiteY4"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00350 w 3740972"/>
              <a:gd name="connsiteY4" fmla="*/ 95033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950362 w 3740972"/>
              <a:gd name="connsiteY1" fmla="*/ 228941 h 401729"/>
              <a:gd name="connsiteX2" fmla="*/ 1857527 w 3740972"/>
              <a:gd name="connsiteY2" fmla="*/ 401729 h 401729"/>
              <a:gd name="connsiteX3" fmla="*/ 2803569 w 3740972"/>
              <a:gd name="connsiteY3" fmla="*/ 228942 h 401729"/>
              <a:gd name="connsiteX4" fmla="*/ 3352188 w 3740972"/>
              <a:gd name="connsiteY4" fmla="*/ 64795 h 401729"/>
              <a:gd name="connsiteX5" fmla="*/ 3740972 w 3740972"/>
              <a:gd name="connsiteY5" fmla="*/ 0 h 401729"/>
              <a:gd name="connsiteX0" fmla="*/ 0 w 3740972"/>
              <a:gd name="connsiteY0" fmla="*/ 0 h 401729"/>
              <a:gd name="connsiteX1" fmla="*/ 453582 w 3740972"/>
              <a:gd name="connsiteY1" fmla="*/ 103672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1729"/>
              <a:gd name="connsiteX1" fmla="*/ 457902 w 3740972"/>
              <a:gd name="connsiteY1" fmla="*/ 73434 h 401729"/>
              <a:gd name="connsiteX2" fmla="*/ 950362 w 3740972"/>
              <a:gd name="connsiteY2" fmla="*/ 228941 h 401729"/>
              <a:gd name="connsiteX3" fmla="*/ 1857527 w 3740972"/>
              <a:gd name="connsiteY3" fmla="*/ 401729 h 401729"/>
              <a:gd name="connsiteX4" fmla="*/ 2803569 w 3740972"/>
              <a:gd name="connsiteY4" fmla="*/ 228942 h 401729"/>
              <a:gd name="connsiteX5" fmla="*/ 3352188 w 3740972"/>
              <a:gd name="connsiteY5" fmla="*/ 64795 h 401729"/>
              <a:gd name="connsiteX6" fmla="*/ 3740972 w 3740972"/>
              <a:gd name="connsiteY6" fmla="*/ 0 h 401729"/>
              <a:gd name="connsiteX0" fmla="*/ 0 w 3740972"/>
              <a:gd name="connsiteY0" fmla="*/ 0 h 403883"/>
              <a:gd name="connsiteX1" fmla="*/ 457902 w 3740972"/>
              <a:gd name="connsiteY1" fmla="*/ 73434 h 403883"/>
              <a:gd name="connsiteX2" fmla="*/ 950362 w 3740972"/>
              <a:gd name="connsiteY2" fmla="*/ 228941 h 403883"/>
              <a:gd name="connsiteX3" fmla="*/ 1857527 w 3740972"/>
              <a:gd name="connsiteY3" fmla="*/ 401729 h 403883"/>
              <a:gd name="connsiteX4" fmla="*/ 2406145 w 3740972"/>
              <a:gd name="connsiteY4" fmla="*/ 319655 h 403883"/>
              <a:gd name="connsiteX5" fmla="*/ 2803569 w 3740972"/>
              <a:gd name="connsiteY5" fmla="*/ 228942 h 403883"/>
              <a:gd name="connsiteX6" fmla="*/ 3352188 w 3740972"/>
              <a:gd name="connsiteY6" fmla="*/ 64795 h 403883"/>
              <a:gd name="connsiteX7" fmla="*/ 3740972 w 3740972"/>
              <a:gd name="connsiteY7" fmla="*/ 0 h 40388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5793"/>
              <a:gd name="connsiteX1" fmla="*/ 457902 w 3740972"/>
              <a:gd name="connsiteY1" fmla="*/ 73434 h 405793"/>
              <a:gd name="connsiteX2" fmla="*/ 950362 w 3740972"/>
              <a:gd name="connsiteY2" fmla="*/ 228941 h 405793"/>
              <a:gd name="connsiteX3" fmla="*/ 1857527 w 3740972"/>
              <a:gd name="connsiteY3" fmla="*/ 401729 h 405793"/>
              <a:gd name="connsiteX4" fmla="*/ 2406145 w 3740972"/>
              <a:gd name="connsiteY4" fmla="*/ 341253 h 405793"/>
              <a:gd name="connsiteX5" fmla="*/ 2803569 w 3740972"/>
              <a:gd name="connsiteY5" fmla="*/ 228942 h 405793"/>
              <a:gd name="connsiteX6" fmla="*/ 3352188 w 3740972"/>
              <a:gd name="connsiteY6" fmla="*/ 64795 h 405793"/>
              <a:gd name="connsiteX7" fmla="*/ 3740972 w 3740972"/>
              <a:gd name="connsiteY7" fmla="*/ 0 h 405793"/>
              <a:gd name="connsiteX0" fmla="*/ 0 w 3740972"/>
              <a:gd name="connsiteY0" fmla="*/ 0 h 401827"/>
              <a:gd name="connsiteX1" fmla="*/ 457902 w 3740972"/>
              <a:gd name="connsiteY1" fmla="*/ 73434 h 401827"/>
              <a:gd name="connsiteX2" fmla="*/ 950362 w 3740972"/>
              <a:gd name="connsiteY2" fmla="*/ 228941 h 401827"/>
              <a:gd name="connsiteX3" fmla="*/ 1373706 w 3740972"/>
              <a:gd name="connsiteY3" fmla="*/ 328294 h 401827"/>
              <a:gd name="connsiteX4" fmla="*/ 1857527 w 3740972"/>
              <a:gd name="connsiteY4" fmla="*/ 401729 h 401827"/>
              <a:gd name="connsiteX5" fmla="*/ 2406145 w 3740972"/>
              <a:gd name="connsiteY5" fmla="*/ 341253 h 401827"/>
              <a:gd name="connsiteX6" fmla="*/ 2803569 w 3740972"/>
              <a:gd name="connsiteY6" fmla="*/ 228942 h 401827"/>
              <a:gd name="connsiteX7" fmla="*/ 3352188 w 3740972"/>
              <a:gd name="connsiteY7" fmla="*/ 64795 h 401827"/>
              <a:gd name="connsiteX8" fmla="*/ 3740972 w 3740972"/>
              <a:gd name="connsiteY8" fmla="*/ 0 h 401827"/>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740972 w 3740972"/>
              <a:gd name="connsiteY8"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2499 w 3740972"/>
              <a:gd name="connsiteY8" fmla="*/ 25918 h 401729"/>
              <a:gd name="connsiteX9" fmla="*/ 3740972 w 3740972"/>
              <a:gd name="connsiteY9" fmla="*/ 0 h 401729"/>
              <a:gd name="connsiteX0" fmla="*/ 0 w 3740972"/>
              <a:gd name="connsiteY0" fmla="*/ 0 h 401729"/>
              <a:gd name="connsiteX1" fmla="*/ 457902 w 3740972"/>
              <a:gd name="connsiteY1" fmla="*/ 73434 h 401729"/>
              <a:gd name="connsiteX2" fmla="*/ 950362 w 3740972"/>
              <a:gd name="connsiteY2" fmla="*/ 228941 h 401729"/>
              <a:gd name="connsiteX3" fmla="*/ 1395305 w 3740972"/>
              <a:gd name="connsiteY3" fmla="*/ 341253 h 401729"/>
              <a:gd name="connsiteX4" fmla="*/ 1857527 w 3740972"/>
              <a:gd name="connsiteY4" fmla="*/ 401729 h 401729"/>
              <a:gd name="connsiteX5" fmla="*/ 2406145 w 3740972"/>
              <a:gd name="connsiteY5" fmla="*/ 341253 h 401729"/>
              <a:gd name="connsiteX6" fmla="*/ 2803569 w 3740972"/>
              <a:gd name="connsiteY6" fmla="*/ 228942 h 401729"/>
              <a:gd name="connsiteX7" fmla="*/ 3352188 w 3740972"/>
              <a:gd name="connsiteY7" fmla="*/ 64795 h 401729"/>
              <a:gd name="connsiteX8" fmla="*/ 3576819 w 3740972"/>
              <a:gd name="connsiteY8" fmla="*/ 8640 h 401729"/>
              <a:gd name="connsiteX9" fmla="*/ 3740972 w 3740972"/>
              <a:gd name="connsiteY9" fmla="*/ 0 h 401729"/>
              <a:gd name="connsiteX0" fmla="*/ 0 w 3740972"/>
              <a:gd name="connsiteY0" fmla="*/ 0 h 401729"/>
              <a:gd name="connsiteX1" fmla="*/ 198712 w 3740972"/>
              <a:gd name="connsiteY1" fmla="*/ 21598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 name="connsiteX0" fmla="*/ 0 w 3740972"/>
              <a:gd name="connsiteY0" fmla="*/ 0 h 401729"/>
              <a:gd name="connsiteX1" fmla="*/ 207352 w 3740972"/>
              <a:gd name="connsiteY1" fmla="*/ 8640 h 401729"/>
              <a:gd name="connsiteX2" fmla="*/ 457902 w 3740972"/>
              <a:gd name="connsiteY2" fmla="*/ 73434 h 401729"/>
              <a:gd name="connsiteX3" fmla="*/ 950362 w 3740972"/>
              <a:gd name="connsiteY3" fmla="*/ 228941 h 401729"/>
              <a:gd name="connsiteX4" fmla="*/ 1395305 w 3740972"/>
              <a:gd name="connsiteY4" fmla="*/ 341253 h 401729"/>
              <a:gd name="connsiteX5" fmla="*/ 1857527 w 3740972"/>
              <a:gd name="connsiteY5" fmla="*/ 401729 h 401729"/>
              <a:gd name="connsiteX6" fmla="*/ 2406145 w 3740972"/>
              <a:gd name="connsiteY6" fmla="*/ 341253 h 401729"/>
              <a:gd name="connsiteX7" fmla="*/ 2803569 w 3740972"/>
              <a:gd name="connsiteY7" fmla="*/ 228942 h 401729"/>
              <a:gd name="connsiteX8" fmla="*/ 3352188 w 3740972"/>
              <a:gd name="connsiteY8" fmla="*/ 64795 h 401729"/>
              <a:gd name="connsiteX9" fmla="*/ 3576819 w 3740972"/>
              <a:gd name="connsiteY9" fmla="*/ 8640 h 401729"/>
              <a:gd name="connsiteX10" fmla="*/ 3740972 w 3740972"/>
              <a:gd name="connsiteY10" fmla="*/ 0 h 40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0972" h="401729">
                <a:moveTo>
                  <a:pt x="0" y="0"/>
                </a:moveTo>
                <a:cubicBezTo>
                  <a:pt x="33119" y="3600"/>
                  <a:pt x="131035" y="-3599"/>
                  <a:pt x="207352" y="8640"/>
                </a:cubicBezTo>
                <a:cubicBezTo>
                  <a:pt x="283669" y="20879"/>
                  <a:pt x="332627" y="38877"/>
                  <a:pt x="457902" y="73434"/>
                </a:cubicBezTo>
                <a:cubicBezTo>
                  <a:pt x="611977" y="124550"/>
                  <a:pt x="716371" y="179265"/>
                  <a:pt x="950362" y="228941"/>
                </a:cubicBezTo>
                <a:cubicBezTo>
                  <a:pt x="1102996" y="271418"/>
                  <a:pt x="1244111" y="312455"/>
                  <a:pt x="1395305" y="341253"/>
                </a:cubicBezTo>
                <a:cubicBezTo>
                  <a:pt x="1546499" y="370051"/>
                  <a:pt x="1689054" y="401729"/>
                  <a:pt x="1857527" y="401729"/>
                </a:cubicBezTo>
                <a:cubicBezTo>
                  <a:pt x="2026000" y="401729"/>
                  <a:pt x="2248471" y="370051"/>
                  <a:pt x="2406145" y="341253"/>
                </a:cubicBezTo>
                <a:cubicBezTo>
                  <a:pt x="2563819" y="299496"/>
                  <a:pt x="2645895" y="271419"/>
                  <a:pt x="2803569" y="228942"/>
                </a:cubicBezTo>
                <a:cubicBezTo>
                  <a:pt x="2961243" y="186465"/>
                  <a:pt x="3224033" y="98632"/>
                  <a:pt x="3352188" y="64795"/>
                </a:cubicBezTo>
                <a:cubicBezTo>
                  <a:pt x="3480343" y="30958"/>
                  <a:pt x="3512022" y="19439"/>
                  <a:pt x="3576819" y="8640"/>
                </a:cubicBezTo>
                <a:cubicBezTo>
                  <a:pt x="3641616" y="-2159"/>
                  <a:pt x="3712893" y="4320"/>
                  <a:pt x="3740972" y="0"/>
                </a:cubicBezTo>
              </a:path>
            </a:pathLst>
          </a:custGeom>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7" name="CaixaDeTexto 110">
                <a:extLst>
                  <a:ext uri="{FF2B5EF4-FFF2-40B4-BE49-F238E27FC236}">
                    <a16:creationId xmlns:a16="http://schemas.microsoft.com/office/drawing/2014/main" id="{4AA8C39A-7B38-4664-816A-95206B06DECC}"/>
                  </a:ext>
                </a:extLst>
              </p:cNvPr>
              <p:cNvSpPr txBox="1"/>
              <p:nvPr/>
            </p:nvSpPr>
            <p:spPr>
              <a:xfrm>
                <a:off x="8878464" y="1878303"/>
                <a:ext cx="394147" cy="400110"/>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𝜃</m:t>
                      </m:r>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157" name="CaixaDeTexto 110">
                <a:extLst>
                  <a:ext uri="{FF2B5EF4-FFF2-40B4-BE49-F238E27FC236}">
                    <a16:creationId xmlns:a16="http://schemas.microsoft.com/office/drawing/2014/main" id="{4AA8C39A-7B38-4664-816A-95206B06DECC}"/>
                  </a:ext>
                </a:extLst>
              </p:cNvPr>
              <p:cNvSpPr txBox="1">
                <a:spLocks noRot="1" noChangeAspect="1" noMove="1" noResize="1" noEditPoints="1" noAdjustHandles="1" noChangeArrowheads="1" noChangeShapeType="1" noTextEdit="1"/>
              </p:cNvSpPr>
              <p:nvPr/>
            </p:nvSpPr>
            <p:spPr>
              <a:xfrm>
                <a:off x="8878464" y="1878303"/>
                <a:ext cx="394147" cy="400110"/>
              </a:xfrm>
              <a:prstGeom prst="rect">
                <a:avLst/>
              </a:prstGeom>
              <a:blipFill>
                <a:blip r:embed="rId14"/>
                <a:stretch>
                  <a:fillRect/>
                </a:stretch>
              </a:blipFill>
            </p:spPr>
            <p:txBody>
              <a:bodyPr/>
              <a:lstStyle/>
              <a:p>
                <a:r>
                  <a:rPr lang="de-DE">
                    <a:noFill/>
                  </a:rPr>
                  <a:t> </a:t>
                </a:r>
              </a:p>
            </p:txBody>
          </p:sp>
        </mc:Fallback>
      </mc:AlternateContent>
      <p:sp>
        <p:nvSpPr>
          <p:cNvPr id="158" name="Stern mit 5 Zacken 83">
            <a:extLst>
              <a:ext uri="{FF2B5EF4-FFF2-40B4-BE49-F238E27FC236}">
                <a16:creationId xmlns:a16="http://schemas.microsoft.com/office/drawing/2014/main" id="{E0FC9F6C-27D1-4EFF-8FF8-53D366C359DD}"/>
              </a:ext>
            </a:extLst>
          </p:cNvPr>
          <p:cNvSpPr/>
          <p:nvPr/>
        </p:nvSpPr>
        <p:spPr bwMode="auto">
          <a:xfrm rot="21421795" flipV="1">
            <a:off x="11557319" y="1383163"/>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59" name="Stern mit 5 Zacken 89">
            <a:extLst>
              <a:ext uri="{FF2B5EF4-FFF2-40B4-BE49-F238E27FC236}">
                <a16:creationId xmlns:a16="http://schemas.microsoft.com/office/drawing/2014/main" id="{3554E539-CAA7-448B-8652-CFEF3BA10FA0}"/>
              </a:ext>
            </a:extLst>
          </p:cNvPr>
          <p:cNvSpPr/>
          <p:nvPr/>
        </p:nvSpPr>
        <p:spPr bwMode="auto">
          <a:xfrm rot="21421795" flipV="1">
            <a:off x="11432726" y="1429246"/>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0" name="Stern mit 5 Zacken 90">
            <a:extLst>
              <a:ext uri="{FF2B5EF4-FFF2-40B4-BE49-F238E27FC236}">
                <a16:creationId xmlns:a16="http://schemas.microsoft.com/office/drawing/2014/main" id="{CDE49AF9-2F1A-4FAC-B558-9B7D019CF104}"/>
              </a:ext>
            </a:extLst>
          </p:cNvPr>
          <p:cNvSpPr/>
          <p:nvPr/>
        </p:nvSpPr>
        <p:spPr bwMode="auto">
          <a:xfrm rot="21421795" flipV="1">
            <a:off x="11785832" y="1331962"/>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1" name="Stern mit 5 Zacken 91">
            <a:extLst>
              <a:ext uri="{FF2B5EF4-FFF2-40B4-BE49-F238E27FC236}">
                <a16:creationId xmlns:a16="http://schemas.microsoft.com/office/drawing/2014/main" id="{C2493AC0-DBE2-4A03-A0E4-05EFC1E259C9}"/>
              </a:ext>
            </a:extLst>
          </p:cNvPr>
          <p:cNvSpPr/>
          <p:nvPr/>
        </p:nvSpPr>
        <p:spPr bwMode="auto">
          <a:xfrm rot="21421795" flipV="1">
            <a:off x="10112844" y="1562019"/>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2" name="Stern mit 5 Zacken 92">
            <a:extLst>
              <a:ext uri="{FF2B5EF4-FFF2-40B4-BE49-F238E27FC236}">
                <a16:creationId xmlns:a16="http://schemas.microsoft.com/office/drawing/2014/main" id="{DE1AEA22-99BF-4A7A-9DA1-4117994B66BF}"/>
              </a:ext>
            </a:extLst>
          </p:cNvPr>
          <p:cNvSpPr/>
          <p:nvPr/>
        </p:nvSpPr>
        <p:spPr bwMode="auto">
          <a:xfrm rot="21421795" flipV="1">
            <a:off x="11654451" y="1366483"/>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3" name="Stern mit 5 Zacken 93">
            <a:extLst>
              <a:ext uri="{FF2B5EF4-FFF2-40B4-BE49-F238E27FC236}">
                <a16:creationId xmlns:a16="http://schemas.microsoft.com/office/drawing/2014/main" id="{AEDC7359-40CD-4C29-82BE-1A4BE81D6FD0}"/>
              </a:ext>
            </a:extLst>
          </p:cNvPr>
          <p:cNvSpPr/>
          <p:nvPr/>
        </p:nvSpPr>
        <p:spPr bwMode="auto">
          <a:xfrm rot="21421795" flipV="1">
            <a:off x="9997768" y="151223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4" name="Stern mit 5 Zacken 94">
            <a:extLst>
              <a:ext uri="{FF2B5EF4-FFF2-40B4-BE49-F238E27FC236}">
                <a16:creationId xmlns:a16="http://schemas.microsoft.com/office/drawing/2014/main" id="{2EDC185B-8EA0-4B05-95A1-2659182BB4C8}"/>
              </a:ext>
            </a:extLst>
          </p:cNvPr>
          <p:cNvSpPr/>
          <p:nvPr/>
        </p:nvSpPr>
        <p:spPr bwMode="auto">
          <a:xfrm rot="21421795" flipV="1">
            <a:off x="9744900" y="1397097"/>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5" name="Stern mit 5 Zacken 95">
            <a:extLst>
              <a:ext uri="{FF2B5EF4-FFF2-40B4-BE49-F238E27FC236}">
                <a16:creationId xmlns:a16="http://schemas.microsoft.com/office/drawing/2014/main" id="{28FBAAA8-631B-49B8-999F-658BF76C482F}"/>
              </a:ext>
            </a:extLst>
          </p:cNvPr>
          <p:cNvSpPr/>
          <p:nvPr/>
        </p:nvSpPr>
        <p:spPr bwMode="auto">
          <a:xfrm rot="21421795" flipV="1">
            <a:off x="9628724" y="1349931"/>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6" name="Stern mit 5 Zacken 96">
            <a:extLst>
              <a:ext uri="{FF2B5EF4-FFF2-40B4-BE49-F238E27FC236}">
                <a16:creationId xmlns:a16="http://schemas.microsoft.com/office/drawing/2014/main" id="{70019ECB-33A1-40D5-A85D-132B9C3DD03B}"/>
              </a:ext>
            </a:extLst>
          </p:cNvPr>
          <p:cNvSpPr/>
          <p:nvPr/>
        </p:nvSpPr>
        <p:spPr bwMode="auto">
          <a:xfrm rot="21421795" flipV="1">
            <a:off x="9876526" y="146709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7" name="Stern mit 5 Zacken 100">
            <a:extLst>
              <a:ext uri="{FF2B5EF4-FFF2-40B4-BE49-F238E27FC236}">
                <a16:creationId xmlns:a16="http://schemas.microsoft.com/office/drawing/2014/main" id="{0E2A3D79-22F9-47F2-BC3D-A48BFA2C7EA3}"/>
              </a:ext>
            </a:extLst>
          </p:cNvPr>
          <p:cNvSpPr/>
          <p:nvPr/>
        </p:nvSpPr>
        <p:spPr bwMode="auto">
          <a:xfrm rot="21421795" flipV="1">
            <a:off x="9491230" y="1328532"/>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8" name="Stern mit 5 Zacken 89">
            <a:extLst>
              <a:ext uri="{FF2B5EF4-FFF2-40B4-BE49-F238E27FC236}">
                <a16:creationId xmlns:a16="http://schemas.microsoft.com/office/drawing/2014/main" id="{88E90376-CFB6-4CAE-94E5-8B9797515B78}"/>
              </a:ext>
            </a:extLst>
          </p:cNvPr>
          <p:cNvSpPr/>
          <p:nvPr/>
        </p:nvSpPr>
        <p:spPr bwMode="auto">
          <a:xfrm rot="21421795" flipV="1">
            <a:off x="11288906" y="1493700"/>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69" name="Stern mit 5 Zacken 89">
            <a:extLst>
              <a:ext uri="{FF2B5EF4-FFF2-40B4-BE49-F238E27FC236}">
                <a16:creationId xmlns:a16="http://schemas.microsoft.com/office/drawing/2014/main" id="{70D60F1D-566D-4913-B1EF-94F82C5ACB4B}"/>
              </a:ext>
            </a:extLst>
          </p:cNvPr>
          <p:cNvSpPr/>
          <p:nvPr/>
        </p:nvSpPr>
        <p:spPr bwMode="auto">
          <a:xfrm rot="21421795" flipV="1">
            <a:off x="11157216" y="1539104"/>
            <a:ext cx="67265" cy="76490"/>
          </a:xfrm>
          <a:prstGeom prst="star5">
            <a:avLst/>
          </a:prstGeom>
          <a:solidFill>
            <a:schemeClr val="accent2"/>
          </a:solidFill>
          <a:ln w="190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27446AAB-D1A3-4F53-AFB3-A535072D3E67}"/>
              </a:ext>
            </a:extLst>
          </p:cNvPr>
          <p:cNvGrpSpPr/>
          <p:nvPr/>
        </p:nvGrpSpPr>
        <p:grpSpPr>
          <a:xfrm>
            <a:off x="6747838" y="3263309"/>
            <a:ext cx="2390944" cy="2310915"/>
            <a:chOff x="6747838" y="3263309"/>
            <a:chExt cx="2390944" cy="2310915"/>
          </a:xfrm>
        </p:grpSpPr>
        <p:grpSp>
          <p:nvGrpSpPr>
            <p:cNvPr id="92" name="Group 91">
              <a:extLst>
                <a:ext uri="{FF2B5EF4-FFF2-40B4-BE49-F238E27FC236}">
                  <a16:creationId xmlns:a16="http://schemas.microsoft.com/office/drawing/2014/main" id="{7FC7220C-15C2-4A58-B1BB-73A69592B1F9}"/>
                </a:ext>
              </a:extLst>
            </p:cNvPr>
            <p:cNvGrpSpPr/>
            <p:nvPr/>
          </p:nvGrpSpPr>
          <p:grpSpPr>
            <a:xfrm flipH="1">
              <a:off x="7863192" y="3623371"/>
              <a:ext cx="1165448" cy="1359496"/>
              <a:chOff x="7863192" y="3623371"/>
              <a:chExt cx="1165448" cy="1359496"/>
            </a:xfrm>
          </p:grpSpPr>
          <p:grpSp>
            <p:nvGrpSpPr>
              <p:cNvPr id="46" name="Gruppierung 229"/>
              <p:cNvGrpSpPr/>
              <p:nvPr/>
            </p:nvGrpSpPr>
            <p:grpSpPr>
              <a:xfrm>
                <a:off x="7863192" y="3695564"/>
                <a:ext cx="1165448" cy="1287303"/>
                <a:chOff x="2557103" y="2428294"/>
                <a:chExt cx="3003307" cy="3037513"/>
              </a:xfrm>
            </p:grpSpPr>
            <p:sp>
              <p:nvSpPr>
                <p:cNvPr id="61" name="Oval 246"/>
                <p:cNvSpPr/>
                <p:nvPr/>
              </p:nvSpPr>
              <p:spPr bwMode="auto">
                <a:xfrm>
                  <a:off x="2812474" y="3661842"/>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2" name="Oval 247"/>
                <p:cNvSpPr/>
                <p:nvPr/>
              </p:nvSpPr>
              <p:spPr bwMode="auto">
                <a:xfrm>
                  <a:off x="2947713" y="415746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3" name="Oval 248"/>
                <p:cNvSpPr/>
                <p:nvPr/>
              </p:nvSpPr>
              <p:spPr bwMode="auto">
                <a:xfrm>
                  <a:off x="2608589" y="242829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4" name="Oval 249"/>
                <p:cNvSpPr/>
                <p:nvPr/>
              </p:nvSpPr>
              <p:spPr bwMode="auto">
                <a:xfrm>
                  <a:off x="2557103" y="2574163"/>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5" name="Oval 250"/>
                <p:cNvSpPr/>
                <p:nvPr/>
              </p:nvSpPr>
              <p:spPr bwMode="auto">
                <a:xfrm>
                  <a:off x="2694397" y="284016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6" name="Oval 251"/>
                <p:cNvSpPr/>
                <p:nvPr/>
              </p:nvSpPr>
              <p:spPr bwMode="auto">
                <a:xfrm>
                  <a:off x="3312221" y="453910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7" name="Oval 252"/>
                <p:cNvSpPr/>
                <p:nvPr/>
              </p:nvSpPr>
              <p:spPr bwMode="auto">
                <a:xfrm>
                  <a:off x="3123441" y="451336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8" name="Oval 253"/>
                <p:cNvSpPr/>
                <p:nvPr/>
              </p:nvSpPr>
              <p:spPr bwMode="auto">
                <a:xfrm>
                  <a:off x="3501000" y="485658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9" name="Oval 254"/>
                <p:cNvSpPr/>
                <p:nvPr/>
              </p:nvSpPr>
              <p:spPr bwMode="auto">
                <a:xfrm>
                  <a:off x="3706941" y="4933813"/>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0" name="Oval 255"/>
                <p:cNvSpPr/>
                <p:nvPr/>
              </p:nvSpPr>
              <p:spPr bwMode="auto">
                <a:xfrm>
                  <a:off x="3912882" y="495955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1" name="Oval 256"/>
                <p:cNvSpPr/>
                <p:nvPr/>
              </p:nvSpPr>
              <p:spPr bwMode="auto">
                <a:xfrm>
                  <a:off x="4101662" y="498529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2" name="Oval 257"/>
                <p:cNvSpPr/>
                <p:nvPr/>
              </p:nvSpPr>
              <p:spPr bwMode="auto">
                <a:xfrm>
                  <a:off x="4307603" y="520839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3" name="Oval 258"/>
                <p:cNvSpPr/>
                <p:nvPr/>
              </p:nvSpPr>
              <p:spPr bwMode="auto">
                <a:xfrm>
                  <a:off x="4487801" y="5165488"/>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4" name="Oval 259"/>
                <p:cNvSpPr/>
                <p:nvPr/>
              </p:nvSpPr>
              <p:spPr bwMode="auto">
                <a:xfrm>
                  <a:off x="4668000" y="5216970"/>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5" name="Oval 260"/>
                <p:cNvSpPr/>
                <p:nvPr/>
              </p:nvSpPr>
              <p:spPr bwMode="auto">
                <a:xfrm>
                  <a:off x="4839617" y="5242712"/>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6" name="Oval 261"/>
                <p:cNvSpPr/>
                <p:nvPr/>
              </p:nvSpPr>
              <p:spPr bwMode="auto">
                <a:xfrm>
                  <a:off x="4985492" y="5277035"/>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7" name="Oval 262"/>
                <p:cNvSpPr/>
                <p:nvPr/>
              </p:nvSpPr>
              <p:spPr bwMode="auto">
                <a:xfrm>
                  <a:off x="5105625" y="5277035"/>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8" name="Oval 263"/>
                <p:cNvSpPr/>
                <p:nvPr/>
              </p:nvSpPr>
              <p:spPr bwMode="auto">
                <a:xfrm>
                  <a:off x="5208595" y="530277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79" name="Oval 264"/>
                <p:cNvSpPr/>
                <p:nvPr/>
              </p:nvSpPr>
              <p:spPr bwMode="auto">
                <a:xfrm>
                  <a:off x="5285823" y="5268454"/>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0" name="Oval 265"/>
                <p:cNvSpPr/>
                <p:nvPr/>
              </p:nvSpPr>
              <p:spPr bwMode="auto">
                <a:xfrm>
                  <a:off x="5380213" y="5302776"/>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1" name="Oval 266"/>
                <p:cNvSpPr/>
                <p:nvPr/>
              </p:nvSpPr>
              <p:spPr bwMode="auto">
                <a:xfrm>
                  <a:off x="5423117" y="5328517"/>
                  <a:ext cx="137293" cy="13729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sp>
            <p:nvSpPr>
              <p:cNvPr id="47" name="Freihandform 230"/>
              <p:cNvSpPr/>
              <p:nvPr/>
            </p:nvSpPr>
            <p:spPr>
              <a:xfrm>
                <a:off x="7895662" y="3623371"/>
                <a:ext cx="1103011" cy="1319495"/>
              </a:xfrm>
              <a:custGeom>
                <a:avLst/>
                <a:gdLst>
                  <a:gd name="connsiteX0" fmla="*/ 0 w 2866014"/>
                  <a:gd name="connsiteY0" fmla="*/ 0 h 3620990"/>
                  <a:gd name="connsiteX1" fmla="*/ 128714 w 2866014"/>
                  <a:gd name="connsiteY1" fmla="*/ 1501595 h 3620990"/>
                  <a:gd name="connsiteX2" fmla="*/ 231684 w 2866014"/>
                  <a:gd name="connsiteY2" fmla="*/ 2076492 h 3620990"/>
                  <a:gd name="connsiteX3" fmla="*/ 420463 w 2866014"/>
                  <a:gd name="connsiteY3" fmla="*/ 2599905 h 3620990"/>
                  <a:gd name="connsiteX4" fmla="*/ 660728 w 2866014"/>
                  <a:gd name="connsiteY4" fmla="*/ 2968868 h 3620990"/>
                  <a:gd name="connsiteX5" fmla="*/ 1003963 w 2866014"/>
                  <a:gd name="connsiteY5" fmla="*/ 3226285 h 3620990"/>
                  <a:gd name="connsiteX6" fmla="*/ 1398684 w 2866014"/>
                  <a:gd name="connsiteY6" fmla="*/ 3372154 h 3620990"/>
                  <a:gd name="connsiteX7" fmla="*/ 1724757 w 2866014"/>
                  <a:gd name="connsiteY7" fmla="*/ 3449379 h 3620990"/>
                  <a:gd name="connsiteX8" fmla="*/ 2273933 w 2866014"/>
                  <a:gd name="connsiteY8" fmla="*/ 3578087 h 3620990"/>
                  <a:gd name="connsiteX9" fmla="*/ 2866014 w 2866014"/>
                  <a:gd name="connsiteY9" fmla="*/ 3620990 h 3620990"/>
                  <a:gd name="connsiteX0" fmla="*/ 0 w 2842409"/>
                  <a:gd name="connsiteY0" fmla="*/ 0 h 3113473"/>
                  <a:gd name="connsiteX1" fmla="*/ 105109 w 2842409"/>
                  <a:gd name="connsiteY1" fmla="*/ 994078 h 3113473"/>
                  <a:gd name="connsiteX2" fmla="*/ 208079 w 2842409"/>
                  <a:gd name="connsiteY2" fmla="*/ 1568975 h 3113473"/>
                  <a:gd name="connsiteX3" fmla="*/ 396858 w 2842409"/>
                  <a:gd name="connsiteY3" fmla="*/ 2092388 h 3113473"/>
                  <a:gd name="connsiteX4" fmla="*/ 637123 w 2842409"/>
                  <a:gd name="connsiteY4" fmla="*/ 2461351 h 3113473"/>
                  <a:gd name="connsiteX5" fmla="*/ 980358 w 2842409"/>
                  <a:gd name="connsiteY5" fmla="*/ 2718768 h 3113473"/>
                  <a:gd name="connsiteX6" fmla="*/ 1375079 w 2842409"/>
                  <a:gd name="connsiteY6" fmla="*/ 2864637 h 3113473"/>
                  <a:gd name="connsiteX7" fmla="*/ 1701152 w 2842409"/>
                  <a:gd name="connsiteY7" fmla="*/ 2941862 h 3113473"/>
                  <a:gd name="connsiteX8" fmla="*/ 2250328 w 2842409"/>
                  <a:gd name="connsiteY8" fmla="*/ 3070570 h 3113473"/>
                  <a:gd name="connsiteX9" fmla="*/ 2842409 w 2842409"/>
                  <a:gd name="connsiteY9" fmla="*/ 3113473 h 311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2409" h="3113473">
                    <a:moveTo>
                      <a:pt x="0" y="0"/>
                    </a:moveTo>
                    <a:cubicBezTo>
                      <a:pt x="45050" y="577756"/>
                      <a:pt x="70429" y="732582"/>
                      <a:pt x="105109" y="994078"/>
                    </a:cubicBezTo>
                    <a:cubicBezTo>
                      <a:pt x="139789" y="1255574"/>
                      <a:pt x="159454" y="1385923"/>
                      <a:pt x="208079" y="1568975"/>
                    </a:cubicBezTo>
                    <a:cubicBezTo>
                      <a:pt x="256704" y="1752027"/>
                      <a:pt x="325351" y="1943659"/>
                      <a:pt x="396858" y="2092388"/>
                    </a:cubicBezTo>
                    <a:cubicBezTo>
                      <a:pt x="468365" y="2241117"/>
                      <a:pt x="539873" y="2356954"/>
                      <a:pt x="637123" y="2461351"/>
                    </a:cubicBezTo>
                    <a:cubicBezTo>
                      <a:pt x="734373" y="2565748"/>
                      <a:pt x="857365" y="2651554"/>
                      <a:pt x="980358" y="2718768"/>
                    </a:cubicBezTo>
                    <a:cubicBezTo>
                      <a:pt x="1103351" y="2785982"/>
                      <a:pt x="1254947" y="2827455"/>
                      <a:pt x="1375079" y="2864637"/>
                    </a:cubicBezTo>
                    <a:cubicBezTo>
                      <a:pt x="1495211" y="2901819"/>
                      <a:pt x="1701152" y="2941862"/>
                      <a:pt x="1701152" y="2941862"/>
                    </a:cubicBezTo>
                    <a:cubicBezTo>
                      <a:pt x="1847027" y="2976184"/>
                      <a:pt x="2060118" y="3041968"/>
                      <a:pt x="2250328" y="3070570"/>
                    </a:cubicBezTo>
                    <a:cubicBezTo>
                      <a:pt x="2440538" y="3099172"/>
                      <a:pt x="2842409" y="3113473"/>
                      <a:pt x="2842409" y="3113473"/>
                    </a:cubicBezTo>
                  </a:path>
                </a:pathLst>
              </a:custGeom>
              <a:ln w="28575" cmpd="sng">
                <a:solidFill>
                  <a:srgbClr val="000000"/>
                </a:solidFill>
                <a:prstDash val="dash"/>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sp>
          <p:nvSpPr>
            <p:cNvPr id="48" name="Rechteck 233"/>
            <p:cNvSpPr/>
            <p:nvPr/>
          </p:nvSpPr>
          <p:spPr bwMode="auto">
            <a:xfrm>
              <a:off x="7765671" y="3615169"/>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9" name="Textfeld 234"/>
            <p:cNvSpPr txBox="1"/>
            <p:nvPr/>
          </p:nvSpPr>
          <p:spPr>
            <a:xfrm>
              <a:off x="7630824" y="498364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0.5</a:t>
              </a:r>
            </a:p>
          </p:txBody>
        </p:sp>
        <p:sp>
          <p:nvSpPr>
            <p:cNvPr id="50" name="Textfeld 235"/>
            <p:cNvSpPr txBox="1"/>
            <p:nvPr/>
          </p:nvSpPr>
          <p:spPr>
            <a:xfrm>
              <a:off x="7496210" y="4873834"/>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51" name="Textfeld 236"/>
            <p:cNvSpPr txBox="1"/>
            <p:nvPr/>
          </p:nvSpPr>
          <p:spPr>
            <a:xfrm>
              <a:off x="7365071" y="4045043"/>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52" name="Textfeld 237"/>
            <p:cNvSpPr txBox="1"/>
            <p:nvPr/>
          </p:nvSpPr>
          <p:spPr>
            <a:xfrm>
              <a:off x="8117153" y="498364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0.6</a:t>
              </a:r>
            </a:p>
          </p:txBody>
        </p:sp>
        <p:sp>
          <p:nvSpPr>
            <p:cNvPr id="54" name="Rechteck 239"/>
            <p:cNvSpPr/>
            <p:nvPr/>
          </p:nvSpPr>
          <p:spPr bwMode="auto">
            <a:xfrm>
              <a:off x="7769335" y="3619170"/>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55" name="Textfeld 240"/>
            <p:cNvSpPr txBox="1"/>
            <p:nvPr/>
          </p:nvSpPr>
          <p:spPr>
            <a:xfrm>
              <a:off x="8604475" y="4983646"/>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0.7</a:t>
              </a:r>
            </a:p>
          </p:txBody>
        </p:sp>
        <p:grpSp>
          <p:nvGrpSpPr>
            <p:cNvPr id="56" name="Gruppierung 241"/>
            <p:cNvGrpSpPr/>
            <p:nvPr/>
          </p:nvGrpSpPr>
          <p:grpSpPr>
            <a:xfrm>
              <a:off x="7776066" y="4214324"/>
              <a:ext cx="1056133" cy="812797"/>
              <a:chOff x="6307198" y="1626967"/>
              <a:chExt cx="1722658" cy="1213930"/>
            </a:xfrm>
          </p:grpSpPr>
          <p:cxnSp>
            <p:nvCxnSpPr>
              <p:cNvPr id="57" name="Gerade Verbindung 242"/>
              <p:cNvCxnSpPr/>
              <p:nvPr/>
            </p:nvCxnSpPr>
            <p:spPr bwMode="auto">
              <a:xfrm flipV="1">
                <a:off x="7232931"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8" name="Gerade Verbindung 243"/>
              <p:cNvCxnSpPr/>
              <p:nvPr/>
            </p:nvCxnSpPr>
            <p:spPr bwMode="auto">
              <a:xfrm flipV="1">
                <a:off x="6442253"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9" name="Gerade Verbindung 244"/>
              <p:cNvCxnSpPr/>
              <p:nvPr/>
            </p:nvCxnSpPr>
            <p:spPr bwMode="auto">
              <a:xfrm rot="5400000" flipV="1">
                <a:off x="6343203" y="1590962"/>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0" name="Gerade Verbindung 245"/>
              <p:cNvCxnSpPr/>
              <p:nvPr/>
            </p:nvCxnSpPr>
            <p:spPr bwMode="auto">
              <a:xfrm flipV="1">
                <a:off x="8029856"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mc:AlternateContent xmlns:mc="http://schemas.openxmlformats.org/markup-compatibility/2006" xmlns:a14="http://schemas.microsoft.com/office/drawing/2010/main">
          <mc:Choice Requires="a14">
            <p:sp>
              <p:nvSpPr>
                <p:cNvPr id="82" name="CaixaDeTexto 81"/>
                <p:cNvSpPr txBox="1"/>
                <p:nvPr/>
              </p:nvSpPr>
              <p:spPr>
                <a:xfrm>
                  <a:off x="7143726" y="3263309"/>
                  <a:ext cx="730777" cy="3673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𝑐</m:t>
                                    </m:r>
                                  </m:e>
                                  <m:sub>
                                    <m:r>
                                      <a:rPr lang="en-US" i="1">
                                        <a:solidFill>
                                          <a:schemeClr val="tx1"/>
                                        </a:solidFill>
                                        <a:latin typeface="Cambria Math" panose="02040503050406030204" pitchFamily="18" charset="0"/>
                                      </a:rPr>
                                      <m:t>𝑖</m:t>
                                    </m:r>
                                  </m:sub>
                                  <m:sup>
                                    <m:r>
                                      <a:rPr lang="en-US" b="0" i="1" smtClean="0">
                                        <a:solidFill>
                                          <a:schemeClr val="tx1"/>
                                        </a:solidFill>
                                        <a:latin typeface="Cambria Math" panose="02040503050406030204" pitchFamily="18" charset="0"/>
                                      </a:rPr>
                                      <m:t>𝑜𝑢𝑡</m:t>
                                    </m:r>
                                  </m:sup>
                                </m:sSubSup>
                              </m:e>
                            </m:d>
                          </m:e>
                          <m:sup>
                            <m:r>
                              <a:rPr lang="en-US" b="0" i="1" smtClean="0">
                                <a:solidFill>
                                  <a:schemeClr val="tx1"/>
                                </a:solidFill>
                                <a:latin typeface="Cambria Math" panose="02040503050406030204" pitchFamily="18" charset="0"/>
                              </a:rPr>
                              <m:t>2</m:t>
                            </m:r>
                          </m:sup>
                        </m:sSup>
                      </m:oMath>
                    </m:oMathPara>
                  </a14:m>
                  <a:endParaRPr lang="en-US" dirty="0">
                    <a:solidFill>
                      <a:schemeClr val="tx1"/>
                    </a:solidFill>
                    <a:latin typeface="Calibri" panose="020F0502020204030204" pitchFamily="34" charset="0"/>
                    <a:cs typeface="Calibri" panose="020F0502020204030204" pitchFamily="34" charset="0"/>
                  </a:endParaRPr>
                </a:p>
              </p:txBody>
            </p:sp>
          </mc:Choice>
          <mc:Fallback xmlns="">
            <p:sp>
              <p:nvSpPr>
                <p:cNvPr id="82" name="CaixaDeTexto 81"/>
                <p:cNvSpPr txBox="1">
                  <a:spLocks noRot="1" noChangeAspect="1" noMove="1" noResize="1" noEditPoints="1" noAdjustHandles="1" noChangeArrowheads="1" noChangeShapeType="1" noTextEdit="1"/>
                </p:cNvSpPr>
                <p:nvPr/>
              </p:nvSpPr>
              <p:spPr>
                <a:xfrm>
                  <a:off x="7143726" y="3263309"/>
                  <a:ext cx="730777" cy="367345"/>
                </a:xfrm>
                <a:prstGeom prst="rect">
                  <a:avLst/>
                </a:prstGeom>
                <a:blipFill>
                  <a:blip r:embed="rId15"/>
                  <a:stretch>
                    <a:fillRect r="-1667" b="-131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4" name="CaixaDeTexto 83"/>
                <p:cNvSpPr txBox="1"/>
                <p:nvPr/>
              </p:nvSpPr>
              <p:spPr>
                <a:xfrm>
                  <a:off x="8029925" y="5174114"/>
                  <a:ext cx="67698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𝜋</m:t>
                        </m:r>
                      </m:oMath>
                    </m:oMathPara>
                  </a14:m>
                  <a:endParaRPr lang="en-US" sz="2000" dirty="0">
                    <a:latin typeface="Calibri" panose="020F0502020204030204" pitchFamily="34" charset="0"/>
                    <a:cs typeface="Calibri" panose="020F0502020204030204" pitchFamily="34" charset="0"/>
                  </a:endParaRPr>
                </a:p>
              </p:txBody>
            </p:sp>
          </mc:Choice>
          <mc:Fallback xmlns="">
            <p:sp>
              <p:nvSpPr>
                <p:cNvPr id="84" name="CaixaDeTexto 83"/>
                <p:cNvSpPr txBox="1">
                  <a:spLocks noRot="1" noChangeAspect="1" noMove="1" noResize="1" noEditPoints="1" noAdjustHandles="1" noChangeArrowheads="1" noChangeShapeType="1" noTextEdit="1"/>
                </p:cNvSpPr>
                <p:nvPr/>
              </p:nvSpPr>
              <p:spPr>
                <a:xfrm>
                  <a:off x="8029925" y="5174114"/>
                  <a:ext cx="676980" cy="400110"/>
                </a:xfrm>
                <a:prstGeom prst="rect">
                  <a:avLst/>
                </a:prstGeom>
                <a:blipFill>
                  <a:blip r:embed="rId16"/>
                  <a:stretch>
                    <a:fillRect b="-15385"/>
                  </a:stretch>
                </a:blipFill>
              </p:spPr>
              <p:txBody>
                <a:bodyPr/>
                <a:lstStyle/>
                <a:p>
                  <a:r>
                    <a:rPr lang="de-DE">
                      <a:noFill/>
                    </a:rPr>
                    <a:t> </a:t>
                  </a:r>
                </a:p>
              </p:txBody>
            </p:sp>
          </mc:Fallback>
        </mc:AlternateContent>
        <p:cxnSp>
          <p:nvCxnSpPr>
            <p:cNvPr id="128" name="Conector de seta reta 127"/>
            <p:cNvCxnSpPr>
              <a:stCxn id="126" idx="6"/>
            </p:cNvCxnSpPr>
            <p:nvPr/>
          </p:nvCxnSpPr>
          <p:spPr>
            <a:xfrm flipV="1">
              <a:off x="6944004" y="3868926"/>
              <a:ext cx="787535" cy="338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6" name="Elipse 125"/>
            <p:cNvSpPr/>
            <p:nvPr/>
          </p:nvSpPr>
          <p:spPr>
            <a:xfrm>
              <a:off x="6747838" y="3804675"/>
              <a:ext cx="196166" cy="1961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135" name="Textfeld 6">
            <a:extLst>
              <a:ext uri="{FF2B5EF4-FFF2-40B4-BE49-F238E27FC236}">
                <a16:creationId xmlns:a16="http://schemas.microsoft.com/office/drawing/2014/main" id="{7B9C71CD-AE6D-4118-BE06-0B2FEDA95EB8}"/>
              </a:ext>
            </a:extLst>
          </p:cNvPr>
          <p:cNvSpPr txBox="1"/>
          <p:nvPr/>
        </p:nvSpPr>
        <p:spPr>
          <a:xfrm>
            <a:off x="862498" y="2501289"/>
            <a:ext cx="997645" cy="400110"/>
          </a:xfrm>
          <a:prstGeom prst="rect">
            <a:avLst/>
          </a:prstGeom>
          <a:noFill/>
        </p:spPr>
        <p:txBody>
          <a:bodyPr wrap="none" rtlCol="0">
            <a:spAutoFit/>
          </a:bodyPr>
          <a:lstStyle/>
          <a:p>
            <a:pPr eaLnBrk="0" fontAlgn="base" hangingPunct="0">
              <a:spcBef>
                <a:spcPct val="0"/>
              </a:spcBef>
              <a:spcAft>
                <a:spcPct val="0"/>
              </a:spcAft>
            </a:pPr>
            <a:r>
              <a:rPr lang="de-DE" sz="2000" dirty="0">
                <a:latin typeface="Calibri" panose="020F0502020204030204" pitchFamily="34" charset="0"/>
                <a:cs typeface="Calibri" panose="020F0502020204030204" pitchFamily="34" charset="0"/>
              </a:rPr>
              <a:t>Entropy</a:t>
            </a:r>
          </a:p>
        </p:txBody>
      </p:sp>
      <mc:AlternateContent xmlns:mc="http://schemas.openxmlformats.org/markup-compatibility/2006" xmlns:a14="http://schemas.microsoft.com/office/drawing/2010/main">
        <mc:Choice Requires="a14">
          <p:sp>
            <p:nvSpPr>
              <p:cNvPr id="175" name="CaixaDeTexto 5">
                <a:extLst>
                  <a:ext uri="{FF2B5EF4-FFF2-40B4-BE49-F238E27FC236}">
                    <a16:creationId xmlns:a16="http://schemas.microsoft.com/office/drawing/2014/main" id="{3F682133-D93A-4C24-95D7-A5BFEDFD645B}"/>
                  </a:ext>
                </a:extLst>
              </p:cNvPr>
              <p:cNvSpPr txBox="1"/>
              <p:nvPr/>
            </p:nvSpPr>
            <p:spPr>
              <a:xfrm>
                <a:off x="1824769" y="2109320"/>
                <a:ext cx="2926827" cy="11308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chemeClr val="tx1"/>
                          </a:solidFill>
                          <a:latin typeface="Cambria Math" panose="02040503050406030204" pitchFamily="18" charset="0"/>
                        </a:rPr>
                        <m:t>𝑆</m:t>
                      </m:r>
                      <m:d>
                        <m:dPr>
                          <m:ctrlPr>
                            <a:rPr lang="en-US" sz="2400" b="0" i="1" dirty="0" smtClean="0">
                              <a:solidFill>
                                <a:schemeClr val="tx1"/>
                              </a:solidFill>
                              <a:latin typeface="Cambria Math" panose="02040503050406030204" pitchFamily="18" charset="0"/>
                            </a:rPr>
                          </m:ctrlPr>
                        </m:dPr>
                        <m:e>
                          <m:r>
                            <a:rPr lang="en-US" sz="2400" b="0" i="1" dirty="0" smtClean="0">
                              <a:solidFill>
                                <a:schemeClr val="tx1"/>
                              </a:solidFill>
                              <a:latin typeface="Cambria Math" panose="02040503050406030204" pitchFamily="18" charset="0"/>
                            </a:rPr>
                            <m:t>𝑚</m:t>
                          </m:r>
                        </m:e>
                      </m:d>
                      <m:r>
                        <a:rPr lang="en-US" sz="2400" b="0" i="1" dirty="0" smtClean="0">
                          <a:solidFill>
                            <a:schemeClr val="tx1"/>
                          </a:solidFill>
                          <a:latin typeface="Cambria Math" panose="02040503050406030204" pitchFamily="18" charset="0"/>
                          <a:ea typeface="Cambria Math" panose="02040503050406030204" pitchFamily="18" charset="0"/>
                        </a:rPr>
                        <m:t>=</m:t>
                      </m:r>
                      <m:nary>
                        <m:naryPr>
                          <m:chr m:val="∑"/>
                          <m:ctrlPr>
                            <a:rPr lang="en-US" sz="2400" i="1" dirty="0" smtClean="0">
                              <a:solidFill>
                                <a:schemeClr val="tx1"/>
                              </a:solidFill>
                              <a:latin typeface="Cambria Math" panose="02040503050406030204" pitchFamily="18" charset="0"/>
                              <a:ea typeface="Cambria Math" panose="02040503050406030204" pitchFamily="18" charset="0"/>
                            </a:rPr>
                          </m:ctrlPr>
                        </m:naryPr>
                        <m:sub>
                          <m:r>
                            <a:rPr lang="en-US" sz="2400" b="0" i="1" dirty="0" smtClean="0">
                              <a:solidFill>
                                <a:schemeClr val="tx1"/>
                              </a:solidFill>
                              <a:latin typeface="Cambria Math" panose="02040503050406030204" pitchFamily="18" charset="0"/>
                              <a:ea typeface="Cambria Math" panose="02040503050406030204" pitchFamily="18" charset="0"/>
                            </a:rPr>
                            <m:t>𝑘</m:t>
                          </m:r>
                          <m:r>
                            <a:rPr lang="en-US" sz="2400" b="0" i="1" dirty="0" smtClean="0">
                              <a:solidFill>
                                <a:schemeClr val="tx1"/>
                              </a:solidFill>
                              <a:latin typeface="Cambria Math" panose="02040503050406030204" pitchFamily="18" charset="0"/>
                              <a:ea typeface="Cambria Math" panose="02040503050406030204" pitchFamily="18" charset="0"/>
                            </a:rPr>
                            <m:t>=1</m:t>
                          </m:r>
                        </m:sub>
                        <m:sup>
                          <m:r>
                            <a:rPr lang="en-US" sz="2400" b="0" i="1" dirty="0" smtClean="0">
                              <a:solidFill>
                                <a:schemeClr val="tx1"/>
                              </a:solidFill>
                              <a:latin typeface="Cambria Math" panose="02040503050406030204" pitchFamily="18" charset="0"/>
                              <a:ea typeface="Cambria Math" panose="02040503050406030204" pitchFamily="18" charset="0"/>
                            </a:rPr>
                            <m:t>𝑁</m:t>
                          </m:r>
                        </m:sup>
                        <m:e>
                          <m:sSup>
                            <m:sSupPr>
                              <m:ctrlPr>
                                <a:rPr lang="en-US" sz="2400" i="1">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𝑙𝑛</m:t>
                              </m:r>
                              <m:d>
                                <m:dPr>
                                  <m:begChr m:val="|"/>
                                  <m:endChr m:val="|"/>
                                  <m:ctrlPr>
                                    <a:rPr lang="en-US" sz="2400" i="1">
                                      <a:solidFill>
                                        <a:schemeClr val="tx1"/>
                                      </a:solidFill>
                                      <a:latin typeface="Cambria Math" panose="02040503050406030204" pitchFamily="18" charset="0"/>
                                    </a:rPr>
                                  </m:ctrlPr>
                                </m:dPr>
                                <m:e>
                                  <m:sSubSup>
                                    <m:sSubSupPr>
                                      <m:ctrlPr>
                                        <a:rPr lang="en-US" sz="2400" i="1">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𝑐</m:t>
                                      </m:r>
                                    </m:e>
                                    <m:sub>
                                      <m:r>
                                        <a:rPr lang="en-US" sz="2400" b="0" i="1" smtClean="0">
                                          <a:solidFill>
                                            <a:schemeClr val="tx1"/>
                                          </a:solidFill>
                                          <a:latin typeface="Cambria Math" panose="02040503050406030204" pitchFamily="18" charset="0"/>
                                        </a:rPr>
                                        <m:t>𝑘</m:t>
                                      </m:r>
                                    </m:sub>
                                    <m:sup>
                                      <m:r>
                                        <a:rPr lang="en-US" sz="2400" b="0" i="1" smtClean="0">
                                          <a:solidFill>
                                            <a:schemeClr val="tx1"/>
                                          </a:solidFill>
                                          <a:latin typeface="Cambria Math" panose="02040503050406030204" pitchFamily="18" charset="0"/>
                                        </a:rPr>
                                        <m:t>𝑚</m:t>
                                      </m:r>
                                    </m:sup>
                                  </m:sSubSup>
                                </m:e>
                              </m:d>
                            </m:e>
                            <m:sup>
                              <m:r>
                                <a:rPr lang="en-US" sz="2400" i="1">
                                  <a:solidFill>
                                    <a:schemeClr val="tx1"/>
                                  </a:solidFill>
                                  <a:latin typeface="Cambria Math" panose="02040503050406030204" pitchFamily="18" charset="0"/>
                                </a:rPr>
                                <m:t>2</m:t>
                              </m:r>
                            </m:sup>
                          </m:sSup>
                          <m:r>
                            <m:rPr>
                              <m:nor/>
                            </m:rPr>
                            <a:rPr lang="en-US" sz="2400" dirty="0">
                              <a:solidFill>
                                <a:schemeClr val="tx1"/>
                              </a:solidFill>
                              <a:latin typeface="Calibri" panose="020F0502020204030204" pitchFamily="34" charset="0"/>
                              <a:cs typeface="Calibri" panose="020F0502020204030204" pitchFamily="34" charset="0"/>
                            </a:rPr>
                            <m:t> </m:t>
                          </m:r>
                        </m:e>
                      </m:nary>
                    </m:oMath>
                  </m:oMathPara>
                </a14:m>
                <a:endParaRPr lang="en-US" sz="2400" dirty="0">
                  <a:solidFill>
                    <a:schemeClr val="tx1"/>
                  </a:solidFill>
                  <a:latin typeface="Calibri" panose="020F0502020204030204" pitchFamily="34" charset="0"/>
                  <a:cs typeface="Calibri" panose="020F0502020204030204" pitchFamily="34" charset="0"/>
                </a:endParaRPr>
              </a:p>
            </p:txBody>
          </p:sp>
        </mc:Choice>
        <mc:Fallback xmlns="">
          <p:sp>
            <p:nvSpPr>
              <p:cNvPr id="175" name="CaixaDeTexto 5">
                <a:extLst>
                  <a:ext uri="{FF2B5EF4-FFF2-40B4-BE49-F238E27FC236}">
                    <a16:creationId xmlns:a16="http://schemas.microsoft.com/office/drawing/2014/main" id="{3F682133-D93A-4C24-95D7-A5BFEDFD645B}"/>
                  </a:ext>
                </a:extLst>
              </p:cNvPr>
              <p:cNvSpPr txBox="1">
                <a:spLocks noRot="1" noChangeAspect="1" noMove="1" noResize="1" noEditPoints="1" noAdjustHandles="1" noChangeArrowheads="1" noChangeShapeType="1" noTextEdit="1"/>
              </p:cNvSpPr>
              <p:nvPr/>
            </p:nvSpPr>
            <p:spPr>
              <a:xfrm>
                <a:off x="1824769" y="2109320"/>
                <a:ext cx="2926827" cy="1130822"/>
              </a:xfrm>
              <a:prstGeom prst="rect">
                <a:avLst/>
              </a:prstGeom>
              <a:blipFill>
                <a:blip r:embed="rId17"/>
                <a:stretch>
                  <a:fillRect/>
                </a:stretch>
              </a:blipFill>
            </p:spPr>
            <p:txBody>
              <a:bodyPr/>
              <a:lstStyle/>
              <a:p>
                <a:r>
                  <a:rPr lang="de-DE">
                    <a:noFill/>
                  </a:rPr>
                  <a:t> </a:t>
                </a:r>
              </a:p>
            </p:txBody>
          </p:sp>
        </mc:Fallback>
      </mc:AlternateContent>
      <p:sp>
        <p:nvSpPr>
          <p:cNvPr id="176" name="TextBox 175">
            <a:extLst>
              <a:ext uri="{FF2B5EF4-FFF2-40B4-BE49-F238E27FC236}">
                <a16:creationId xmlns:a16="http://schemas.microsoft.com/office/drawing/2014/main" id="{70BC37FE-ED28-4AEB-8635-88D1E40CD278}"/>
              </a:ext>
            </a:extLst>
          </p:cNvPr>
          <p:cNvSpPr txBox="1"/>
          <p:nvPr/>
        </p:nvSpPr>
        <p:spPr>
          <a:xfrm>
            <a:off x="349732" y="1112727"/>
            <a:ext cx="7767421" cy="707886"/>
          </a:xfrm>
          <a:prstGeom prst="rect">
            <a:avLst/>
          </a:prstGeom>
          <a:noFill/>
        </p:spPr>
        <p:txBody>
          <a:bodyPr wrap="square">
            <a:spAutoFit/>
          </a:bodyPr>
          <a:lstStyle/>
          <a:p>
            <a:pPr marL="342900" indent="-342900">
              <a:buFont typeface="Arial" panose="020B0604020202020204" pitchFamily="34" charset="0"/>
              <a:buChar char="•"/>
            </a:pPr>
            <a:r>
              <a:rPr lang="en-US" sz="2000" dirty="0"/>
              <a:t>For negative temperatures, after the thermalization is attained, the higher-order modes are populated.</a:t>
            </a:r>
            <a:endParaRPr lang="de-DE"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2903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36"/>
                                        </p:tgtEl>
                                        <p:attrNameLst>
                                          <p:attrName>style.visibility</p:attrName>
                                        </p:attrNameLst>
                                      </p:cBhvr>
                                      <p:to>
                                        <p:strVal val="visible"/>
                                      </p:to>
                                    </p:set>
                                    <p:animEffect transition="in" filter="fade">
                                      <p:cBhvr>
                                        <p:cTn id="2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5B7B70-2906-4E9E-9521-D32124804AF9}"/>
              </a:ext>
            </a:extLst>
          </p:cNvPr>
          <p:cNvSpPr>
            <a:spLocks noGrp="1"/>
          </p:cNvSpPr>
          <p:nvPr>
            <p:ph type="body" sz="quarter" idx="10"/>
          </p:nvPr>
        </p:nvSpPr>
        <p:spPr/>
        <p:txBody>
          <a:bodyPr/>
          <a:lstStyle/>
          <a:p>
            <a:r>
              <a:rPr lang="de-DE" dirty="0"/>
              <a:t>Beam “self-cleaning effect” </a:t>
            </a:r>
          </a:p>
        </p:txBody>
      </p:sp>
      <p:pic>
        <p:nvPicPr>
          <p:cNvPr id="3" name="图片占位符 4" descr="图片包含 户外艺术系列&#10;&#10;描述已自动生成">
            <a:extLst>
              <a:ext uri="{FF2B5EF4-FFF2-40B4-BE49-F238E27FC236}">
                <a16:creationId xmlns:a16="http://schemas.microsoft.com/office/drawing/2014/main" id="{33E34AD1-E456-4638-BB3A-E048F2544B54}"/>
              </a:ext>
            </a:extLst>
          </p:cNvPr>
          <p:cNvPicPr>
            <a:picLocks noChangeAspect="1"/>
          </p:cNvPicPr>
          <p:nvPr/>
        </p:nvPicPr>
        <p:blipFill rotWithShape="1">
          <a:blip r:embed="rId2" cstate="print">
            <a:alphaModFix amt="35000"/>
            <a:extLst>
              <a:ext uri="{28A0092B-C50C-407E-A947-70E740481C1C}">
                <a14:useLocalDpi xmlns:a14="http://schemas.microsoft.com/office/drawing/2010/main" val="0"/>
              </a:ext>
            </a:extLst>
          </a:blip>
          <a:srcRect l="21111" r="26062"/>
          <a:stretch/>
        </p:blipFill>
        <p:spPr>
          <a:xfrm>
            <a:off x="75959" y="1198420"/>
            <a:ext cx="5001019" cy="4888131"/>
          </a:xfrm>
          <a:prstGeom prst="rect">
            <a:avLst/>
          </a:prstGeom>
        </p:spPr>
      </p:pic>
      <p:sp>
        <p:nvSpPr>
          <p:cNvPr id="4" name="矩形 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DA4FCBE-F832-4887-98F1-2FDC1CEC12F6}"/>
              </a:ext>
            </a:extLst>
          </p:cNvPr>
          <p:cNvSpPr/>
          <p:nvPr/>
        </p:nvSpPr>
        <p:spPr>
          <a:xfrm rot="10800000">
            <a:off x="89804" y="1343899"/>
            <a:ext cx="3511941" cy="754313"/>
          </a:xfrm>
          <a:prstGeom prst="rect">
            <a:avLst/>
          </a:prstGeom>
          <a:gradFill flip="none" rotWithShape="1">
            <a:gsLst>
              <a:gs pos="25000">
                <a:srgbClr val="0394FC"/>
              </a:gs>
              <a:gs pos="100000">
                <a:srgbClr val="9966FF"/>
              </a:gs>
            </a:gsLst>
            <a:path path="circle">
              <a:fillToRect r="100000" b="100000"/>
            </a:path>
            <a:tileRect l="-100000" t="-10000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 name="文本框 77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374C92C-7C96-4106-9498-51472FD4C66E}"/>
              </a:ext>
            </a:extLst>
          </p:cNvPr>
          <p:cNvSpPr txBox="1"/>
          <p:nvPr/>
        </p:nvSpPr>
        <p:spPr>
          <a:xfrm>
            <a:off x="89807" y="1295857"/>
            <a:ext cx="3550503" cy="830997"/>
          </a:xfrm>
          <a:prstGeom prst="rect">
            <a:avLst/>
          </a:prstGeom>
          <a:noFill/>
        </p:spPr>
        <p:txBody>
          <a:bodyPr wrap="square" rtlCol="0">
            <a:spAutoFit/>
          </a:bodyPr>
          <a:lstStyle/>
          <a:p>
            <a:r>
              <a:rPr lang="en-US" altLang="zh-CN" sz="2400" dirty="0">
                <a:solidFill>
                  <a:prstClr val="white"/>
                </a:solidFill>
                <a:latin typeface="Arca Majora 2 Heavy" panose="00000A00000000000000" pitchFamily="2" charset="0"/>
                <a:ea typeface="华文细黑"/>
              </a:rPr>
              <a:t>Flow of power from higher </a:t>
            </a:r>
          </a:p>
          <a:p>
            <a:r>
              <a:rPr lang="en-US" altLang="zh-CN" sz="2400" dirty="0">
                <a:solidFill>
                  <a:prstClr val="white"/>
                </a:solidFill>
                <a:latin typeface="Arca Majora 2 Heavy" panose="00000A00000000000000" pitchFamily="2" charset="0"/>
                <a:ea typeface="华文细黑"/>
              </a:rPr>
              <a:t>to lower-order modes</a:t>
            </a:r>
          </a:p>
        </p:txBody>
      </p:sp>
      <p:pic>
        <p:nvPicPr>
          <p:cNvPr id="7" name="图片 32">
            <a:extLst>
              <a:ext uri="{FF2B5EF4-FFF2-40B4-BE49-F238E27FC236}">
                <a16:creationId xmlns:a16="http://schemas.microsoft.com/office/drawing/2014/main" id="{BAD1BC0F-3140-41BE-86B9-AE5F4AA29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6424" y="2437863"/>
            <a:ext cx="6985530" cy="2314206"/>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8" name="图片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60BA606-322F-47C8-98F7-0EB78C848536}"/>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a:xfrm rot="10800000">
            <a:off x="5674104" y="4614186"/>
            <a:ext cx="5859395" cy="682415"/>
          </a:xfrm>
          <a:prstGeom prst="rect">
            <a:avLst/>
          </a:prstGeom>
        </p:spPr>
      </p:pic>
      <p:sp>
        <p:nvSpPr>
          <p:cNvPr id="10"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AB45E0E-818B-4851-B633-ECF37486E009}"/>
              </a:ext>
            </a:extLst>
          </p:cNvPr>
          <p:cNvSpPr>
            <a:spLocks/>
          </p:cNvSpPr>
          <p:nvPr/>
        </p:nvSpPr>
        <p:spPr bwMode="auto">
          <a:xfrm rot="4522698">
            <a:off x="2645334" y="2853717"/>
            <a:ext cx="479492" cy="1497600"/>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pic>
        <p:nvPicPr>
          <p:cNvPr id="11" name="图片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A6CB6F3-7B1D-449C-82C0-1A75232753C5}"/>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a:xfrm rot="9713541">
            <a:off x="1507501" y="3201364"/>
            <a:ext cx="3317264" cy="682415"/>
          </a:xfrm>
          <a:prstGeom prst="rect">
            <a:avLst/>
          </a:prstGeom>
        </p:spPr>
      </p:pic>
      <p:grpSp>
        <p:nvGrpSpPr>
          <p:cNvPr id="12" name="Group 11"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FFB9C643-08F2-4E62-B255-D3CCC29F6B89}"/>
              </a:ext>
            </a:extLst>
          </p:cNvPr>
          <p:cNvGrpSpPr/>
          <p:nvPr/>
        </p:nvGrpSpPr>
        <p:grpSpPr>
          <a:xfrm>
            <a:off x="326835" y="2863986"/>
            <a:ext cx="4425066" cy="3017123"/>
            <a:chOff x="6621339" y="3033858"/>
            <a:chExt cx="4933365" cy="3325559"/>
          </a:xfrm>
        </p:grpSpPr>
        <p:sp>
          <p:nvSpPr>
            <p:cNvPr id="13" name="Rectangle: Rounded Corners 139">
              <a:extLst>
                <a:ext uri="{FF2B5EF4-FFF2-40B4-BE49-F238E27FC236}">
                  <a16:creationId xmlns:a16="http://schemas.microsoft.com/office/drawing/2014/main" id="{F8778328-ECA8-44A6-AC8A-D529544B8712}"/>
                </a:ext>
              </a:extLst>
            </p:cNvPr>
            <p:cNvSpPr/>
            <p:nvPr/>
          </p:nvSpPr>
          <p:spPr>
            <a:xfrm rot="16200000">
              <a:off x="6930433" y="4569898"/>
              <a:ext cx="249257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4" name="Rectangle: Rounded Corners 140">
              <a:extLst>
                <a:ext uri="{FF2B5EF4-FFF2-40B4-BE49-F238E27FC236}">
                  <a16:creationId xmlns:a16="http://schemas.microsoft.com/office/drawing/2014/main" id="{AF6A3F91-3221-4F6F-BCD9-EB2CEA940039}"/>
                </a:ext>
              </a:extLst>
            </p:cNvPr>
            <p:cNvSpPr/>
            <p:nvPr/>
          </p:nvSpPr>
          <p:spPr>
            <a:xfrm rot="16200000">
              <a:off x="8511006" y="5545844"/>
              <a:ext cx="540685"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5" name="Rectangle: Rounded Corners 141">
              <a:extLst>
                <a:ext uri="{FF2B5EF4-FFF2-40B4-BE49-F238E27FC236}">
                  <a16:creationId xmlns:a16="http://schemas.microsoft.com/office/drawing/2014/main" id="{FA93DCA3-9B8D-4CA8-8ADC-2A9C331D3197}"/>
                </a:ext>
              </a:extLst>
            </p:cNvPr>
            <p:cNvSpPr/>
            <p:nvPr/>
          </p:nvSpPr>
          <p:spPr>
            <a:xfrm rot="16200000">
              <a:off x="9195461" y="5625669"/>
              <a:ext cx="381036" cy="291389"/>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6" name="Rectangle: Rounded Corners 142">
              <a:extLst>
                <a:ext uri="{FF2B5EF4-FFF2-40B4-BE49-F238E27FC236}">
                  <a16:creationId xmlns:a16="http://schemas.microsoft.com/office/drawing/2014/main" id="{0B697EA9-0FB5-4CDB-BF90-93AF358908DC}"/>
                </a:ext>
              </a:extLst>
            </p:cNvPr>
            <p:cNvSpPr/>
            <p:nvPr/>
          </p:nvSpPr>
          <p:spPr>
            <a:xfrm rot="16200000">
              <a:off x="9790741" y="5616321"/>
              <a:ext cx="399738" cy="291388"/>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7" name="Rectangle: Rounded Corners 143">
              <a:extLst>
                <a:ext uri="{FF2B5EF4-FFF2-40B4-BE49-F238E27FC236}">
                  <a16:creationId xmlns:a16="http://schemas.microsoft.com/office/drawing/2014/main" id="{D34A4F87-F04C-4D51-BA81-A96D5638CDD0}"/>
                </a:ext>
              </a:extLst>
            </p:cNvPr>
            <p:cNvSpPr/>
            <p:nvPr/>
          </p:nvSpPr>
          <p:spPr>
            <a:xfrm rot="16200000">
              <a:off x="10238410" y="5459354"/>
              <a:ext cx="713667" cy="291389"/>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8" name="Rectangle: Rounded Corners 144">
              <a:extLst>
                <a:ext uri="{FF2B5EF4-FFF2-40B4-BE49-F238E27FC236}">
                  <a16:creationId xmlns:a16="http://schemas.microsoft.com/office/drawing/2014/main" id="{46AE7EE2-F21F-4F18-9AE6-345781416313}"/>
                </a:ext>
              </a:extLst>
            </p:cNvPr>
            <p:cNvSpPr/>
            <p:nvPr/>
          </p:nvSpPr>
          <p:spPr>
            <a:xfrm rot="16200000">
              <a:off x="11005610" y="5621928"/>
              <a:ext cx="399738" cy="28017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19" name="Rectangle: Rounded Corners 146">
              <a:extLst>
                <a:ext uri="{FF2B5EF4-FFF2-40B4-BE49-F238E27FC236}">
                  <a16:creationId xmlns:a16="http://schemas.microsoft.com/office/drawing/2014/main" id="{2557D9A8-9903-40B9-96A1-B2A907101E90}"/>
                </a:ext>
              </a:extLst>
            </p:cNvPr>
            <p:cNvSpPr/>
            <p:nvPr/>
          </p:nvSpPr>
          <p:spPr>
            <a:xfrm rot="16200000">
              <a:off x="6475420" y="4730737"/>
              <a:ext cx="217089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0" name="Rectangle: Rounded Corners 148">
              <a:extLst>
                <a:ext uri="{FF2B5EF4-FFF2-40B4-BE49-F238E27FC236}">
                  <a16:creationId xmlns:a16="http://schemas.microsoft.com/office/drawing/2014/main" id="{797F37D8-0044-41D5-B555-00D20B454796}"/>
                </a:ext>
              </a:extLst>
            </p:cNvPr>
            <p:cNvSpPr/>
            <p:nvPr/>
          </p:nvSpPr>
          <p:spPr>
            <a:xfrm rot="16200000">
              <a:off x="5481003" y="4352174"/>
              <a:ext cx="292802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21" name="TextBox 20">
              <a:extLst>
                <a:ext uri="{FF2B5EF4-FFF2-40B4-BE49-F238E27FC236}">
                  <a16:creationId xmlns:a16="http://schemas.microsoft.com/office/drawing/2014/main" id="{10211C20-8AE5-4E2F-9C5D-96E738B63D73}"/>
                </a:ext>
              </a:extLst>
            </p:cNvPr>
            <p:cNvSpPr txBox="1"/>
            <p:nvPr/>
          </p:nvSpPr>
          <p:spPr>
            <a:xfrm>
              <a:off x="6621339" y="6088802"/>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8</a:t>
              </a:r>
            </a:p>
          </p:txBody>
        </p:sp>
        <p:sp>
          <p:nvSpPr>
            <p:cNvPr id="22" name="TextBox 21">
              <a:extLst>
                <a:ext uri="{FF2B5EF4-FFF2-40B4-BE49-F238E27FC236}">
                  <a16:creationId xmlns:a16="http://schemas.microsoft.com/office/drawing/2014/main" id="{18766A88-BB97-4958-BC96-621D0FD9EAEE}"/>
                </a:ext>
              </a:extLst>
            </p:cNvPr>
            <p:cNvSpPr txBox="1"/>
            <p:nvPr/>
          </p:nvSpPr>
          <p:spPr>
            <a:xfrm>
              <a:off x="7237191" y="6088802"/>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7</a:t>
              </a:r>
            </a:p>
          </p:txBody>
        </p:sp>
        <p:sp>
          <p:nvSpPr>
            <p:cNvPr id="23" name="TextBox 22">
              <a:extLst>
                <a:ext uri="{FF2B5EF4-FFF2-40B4-BE49-F238E27FC236}">
                  <a16:creationId xmlns:a16="http://schemas.microsoft.com/office/drawing/2014/main" id="{FFF004D5-6401-4AF1-BF38-9FFB09D0CB81}"/>
                </a:ext>
              </a:extLst>
            </p:cNvPr>
            <p:cNvSpPr txBox="1"/>
            <p:nvPr/>
          </p:nvSpPr>
          <p:spPr>
            <a:xfrm>
              <a:off x="7853043" y="6094751"/>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6</a:t>
              </a:r>
            </a:p>
          </p:txBody>
        </p:sp>
        <p:sp>
          <p:nvSpPr>
            <p:cNvPr id="24" name="TextBox 23">
              <a:extLst>
                <a:ext uri="{FF2B5EF4-FFF2-40B4-BE49-F238E27FC236}">
                  <a16:creationId xmlns:a16="http://schemas.microsoft.com/office/drawing/2014/main" id="{80103089-D71B-4000-B8F4-6F2805279D1B}"/>
                </a:ext>
              </a:extLst>
            </p:cNvPr>
            <p:cNvSpPr txBox="1"/>
            <p:nvPr/>
          </p:nvSpPr>
          <p:spPr>
            <a:xfrm>
              <a:off x="8455171" y="6094751"/>
              <a:ext cx="64984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5</a:t>
              </a:r>
            </a:p>
          </p:txBody>
        </p:sp>
        <p:sp>
          <p:nvSpPr>
            <p:cNvPr id="25" name="TextBox 24">
              <a:extLst>
                <a:ext uri="{FF2B5EF4-FFF2-40B4-BE49-F238E27FC236}">
                  <a16:creationId xmlns:a16="http://schemas.microsoft.com/office/drawing/2014/main" id="{87BE020D-983C-43CC-BBC8-882D8E7D4B99}"/>
                </a:ext>
              </a:extLst>
            </p:cNvPr>
            <p:cNvSpPr txBox="1"/>
            <p:nvPr/>
          </p:nvSpPr>
          <p:spPr>
            <a:xfrm>
              <a:off x="9071023" y="6091859"/>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4</a:t>
              </a:r>
            </a:p>
          </p:txBody>
        </p:sp>
        <p:sp>
          <p:nvSpPr>
            <p:cNvPr id="26" name="TextBox 25">
              <a:extLst>
                <a:ext uri="{FF2B5EF4-FFF2-40B4-BE49-F238E27FC236}">
                  <a16:creationId xmlns:a16="http://schemas.microsoft.com/office/drawing/2014/main" id="{8D5CA148-37E3-4152-8ADC-C479D5FAE422}"/>
                </a:ext>
              </a:extLst>
            </p:cNvPr>
            <p:cNvSpPr txBox="1"/>
            <p:nvPr/>
          </p:nvSpPr>
          <p:spPr>
            <a:xfrm>
              <a:off x="9686875" y="6091859"/>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3</a:t>
              </a:r>
            </a:p>
          </p:txBody>
        </p:sp>
        <p:sp>
          <p:nvSpPr>
            <p:cNvPr id="27" name="TextBox 26">
              <a:extLst>
                <a:ext uri="{FF2B5EF4-FFF2-40B4-BE49-F238E27FC236}">
                  <a16:creationId xmlns:a16="http://schemas.microsoft.com/office/drawing/2014/main" id="{866D5B3B-04D3-4764-B501-3065EE586FE8}"/>
                </a:ext>
              </a:extLst>
            </p:cNvPr>
            <p:cNvSpPr txBox="1"/>
            <p:nvPr/>
          </p:nvSpPr>
          <p:spPr>
            <a:xfrm>
              <a:off x="10302727" y="6097807"/>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2</a:t>
              </a:r>
            </a:p>
          </p:txBody>
        </p:sp>
        <p:sp>
          <p:nvSpPr>
            <p:cNvPr id="28" name="TextBox 27">
              <a:extLst>
                <a:ext uri="{FF2B5EF4-FFF2-40B4-BE49-F238E27FC236}">
                  <a16:creationId xmlns:a16="http://schemas.microsoft.com/office/drawing/2014/main" id="{761B565E-C7B4-49BF-8D8B-53FC2268C498}"/>
                </a:ext>
              </a:extLst>
            </p:cNvPr>
            <p:cNvSpPr txBox="1"/>
            <p:nvPr/>
          </p:nvSpPr>
          <p:spPr>
            <a:xfrm>
              <a:off x="10907357" y="6097807"/>
              <a:ext cx="647347"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grpSp>
      <p:grpSp>
        <p:nvGrpSpPr>
          <p:cNvPr id="29" name="Group 28"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A95B8B8E-A5A1-4014-85E3-B03579769E65}"/>
              </a:ext>
            </a:extLst>
          </p:cNvPr>
          <p:cNvGrpSpPr/>
          <p:nvPr/>
        </p:nvGrpSpPr>
        <p:grpSpPr>
          <a:xfrm>
            <a:off x="511303" y="2500928"/>
            <a:ext cx="4053006" cy="3013172"/>
            <a:chOff x="6799318" y="2608580"/>
            <a:chExt cx="4558648" cy="3353304"/>
          </a:xfrm>
        </p:grpSpPr>
        <p:sp>
          <p:nvSpPr>
            <p:cNvPr id="30" name="Rectangle: Rounded Corners 134">
              <a:extLst>
                <a:ext uri="{FF2B5EF4-FFF2-40B4-BE49-F238E27FC236}">
                  <a16:creationId xmlns:a16="http://schemas.microsoft.com/office/drawing/2014/main" id="{B2B15862-688E-4DD3-BD5C-75E89F04A7E5}"/>
                </a:ext>
              </a:extLst>
            </p:cNvPr>
            <p:cNvSpPr/>
            <p:nvPr/>
          </p:nvSpPr>
          <p:spPr>
            <a:xfrm rot="16200000">
              <a:off x="8430123" y="5453748"/>
              <a:ext cx="702454" cy="291391"/>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1" name="Rectangle: Rounded Corners 135">
              <a:extLst>
                <a:ext uri="{FF2B5EF4-FFF2-40B4-BE49-F238E27FC236}">
                  <a16:creationId xmlns:a16="http://schemas.microsoft.com/office/drawing/2014/main" id="{A8C49309-392B-4C23-8DE6-FE3023BCD24C}"/>
                </a:ext>
              </a:extLst>
            </p:cNvPr>
            <p:cNvSpPr/>
            <p:nvPr/>
          </p:nvSpPr>
          <p:spPr>
            <a:xfrm rot="16200000">
              <a:off x="8982727" y="5401725"/>
              <a:ext cx="806502" cy="291389"/>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2" name="Rectangle: Rounded Corners 136">
              <a:extLst>
                <a:ext uri="{FF2B5EF4-FFF2-40B4-BE49-F238E27FC236}">
                  <a16:creationId xmlns:a16="http://schemas.microsoft.com/office/drawing/2014/main" id="{E7AD2647-7E0F-45A7-8DC9-93B03A53493F}"/>
                </a:ext>
              </a:extLst>
            </p:cNvPr>
            <p:cNvSpPr/>
            <p:nvPr/>
          </p:nvSpPr>
          <p:spPr>
            <a:xfrm rot="16200000">
              <a:off x="9291507" y="5105875"/>
              <a:ext cx="1398202" cy="291387"/>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3" name="Rectangle: Rounded Corners 137">
              <a:extLst>
                <a:ext uri="{FF2B5EF4-FFF2-40B4-BE49-F238E27FC236}">
                  <a16:creationId xmlns:a16="http://schemas.microsoft.com/office/drawing/2014/main" id="{923F8FB7-82D9-4F3A-B1F0-8C0CE239F9F5}"/>
                </a:ext>
              </a:extLst>
            </p:cNvPr>
            <p:cNvSpPr/>
            <p:nvPr/>
          </p:nvSpPr>
          <p:spPr>
            <a:xfrm rot="16200000">
              <a:off x="9515402" y="4725135"/>
              <a:ext cx="2159683" cy="291389"/>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4" name="Rectangle: Rounded Corners 138">
              <a:extLst>
                <a:ext uri="{FF2B5EF4-FFF2-40B4-BE49-F238E27FC236}">
                  <a16:creationId xmlns:a16="http://schemas.microsoft.com/office/drawing/2014/main" id="{771E85F3-B968-477C-A839-293E54B23525}"/>
                </a:ext>
              </a:extLst>
            </p:cNvPr>
            <p:cNvSpPr/>
            <p:nvPr/>
          </p:nvSpPr>
          <p:spPr>
            <a:xfrm rot="16200000">
              <a:off x="9554420" y="4131957"/>
              <a:ext cx="3326924" cy="280169"/>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5" name="Rectangle: Rounded Corners 139">
              <a:extLst>
                <a:ext uri="{FF2B5EF4-FFF2-40B4-BE49-F238E27FC236}">
                  <a16:creationId xmlns:a16="http://schemas.microsoft.com/office/drawing/2014/main" id="{00844954-BABC-4409-9858-6D63C8F8893E}"/>
                </a:ext>
              </a:extLst>
            </p:cNvPr>
            <p:cNvSpPr/>
            <p:nvPr/>
          </p:nvSpPr>
          <p:spPr>
            <a:xfrm rot="16200000">
              <a:off x="6930433" y="4569898"/>
              <a:ext cx="249257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6" name="Rectangle: Rounded Corners 140">
              <a:extLst>
                <a:ext uri="{FF2B5EF4-FFF2-40B4-BE49-F238E27FC236}">
                  <a16:creationId xmlns:a16="http://schemas.microsoft.com/office/drawing/2014/main" id="{3FB5C9C2-9811-4BD4-BAF7-013B48F381DE}"/>
                </a:ext>
              </a:extLst>
            </p:cNvPr>
            <p:cNvSpPr/>
            <p:nvPr/>
          </p:nvSpPr>
          <p:spPr>
            <a:xfrm rot="16200000">
              <a:off x="8511006" y="5545844"/>
              <a:ext cx="540685"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7" name="Rectangle: Rounded Corners 141">
              <a:extLst>
                <a:ext uri="{FF2B5EF4-FFF2-40B4-BE49-F238E27FC236}">
                  <a16:creationId xmlns:a16="http://schemas.microsoft.com/office/drawing/2014/main" id="{4390C810-B109-4F11-9B6F-25C1B0BC5083}"/>
                </a:ext>
              </a:extLst>
            </p:cNvPr>
            <p:cNvSpPr/>
            <p:nvPr/>
          </p:nvSpPr>
          <p:spPr>
            <a:xfrm rot="16200000">
              <a:off x="9195461" y="5625669"/>
              <a:ext cx="381036" cy="291389"/>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8" name="Rectangle: Rounded Corners 142">
              <a:extLst>
                <a:ext uri="{FF2B5EF4-FFF2-40B4-BE49-F238E27FC236}">
                  <a16:creationId xmlns:a16="http://schemas.microsoft.com/office/drawing/2014/main" id="{5F9BE4F8-6DF9-4527-9DCC-51ABF5E62D95}"/>
                </a:ext>
              </a:extLst>
            </p:cNvPr>
            <p:cNvSpPr/>
            <p:nvPr/>
          </p:nvSpPr>
          <p:spPr>
            <a:xfrm rot="16200000">
              <a:off x="9790741" y="5616321"/>
              <a:ext cx="399738" cy="291388"/>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9" name="Rectangle: Rounded Corners 143">
              <a:extLst>
                <a:ext uri="{FF2B5EF4-FFF2-40B4-BE49-F238E27FC236}">
                  <a16:creationId xmlns:a16="http://schemas.microsoft.com/office/drawing/2014/main" id="{6E2AD33E-2C94-4093-9256-43C7946CF3AF}"/>
                </a:ext>
              </a:extLst>
            </p:cNvPr>
            <p:cNvSpPr/>
            <p:nvPr/>
          </p:nvSpPr>
          <p:spPr>
            <a:xfrm rot="16200000">
              <a:off x="10238410" y="5459354"/>
              <a:ext cx="713667" cy="291389"/>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0" name="Rectangle: Rounded Corners 144">
              <a:extLst>
                <a:ext uri="{FF2B5EF4-FFF2-40B4-BE49-F238E27FC236}">
                  <a16:creationId xmlns:a16="http://schemas.microsoft.com/office/drawing/2014/main" id="{508BBE52-2891-492B-8A09-CB1004F9BC48}"/>
                </a:ext>
              </a:extLst>
            </p:cNvPr>
            <p:cNvSpPr/>
            <p:nvPr/>
          </p:nvSpPr>
          <p:spPr>
            <a:xfrm rot="16200000">
              <a:off x="11011810" y="5615726"/>
              <a:ext cx="399738" cy="292572"/>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41" name="Rectangle: Rounded Corners 146">
              <a:extLst>
                <a:ext uri="{FF2B5EF4-FFF2-40B4-BE49-F238E27FC236}">
                  <a16:creationId xmlns:a16="http://schemas.microsoft.com/office/drawing/2014/main" id="{A3AA978B-7613-469C-B79D-0F0F038B3F14}"/>
                </a:ext>
              </a:extLst>
            </p:cNvPr>
            <p:cNvSpPr/>
            <p:nvPr/>
          </p:nvSpPr>
          <p:spPr>
            <a:xfrm rot="16200000">
              <a:off x="6475420" y="4730737"/>
              <a:ext cx="217089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2" name="Rectangle: Rounded Corners 148">
              <a:extLst>
                <a:ext uri="{FF2B5EF4-FFF2-40B4-BE49-F238E27FC236}">
                  <a16:creationId xmlns:a16="http://schemas.microsoft.com/office/drawing/2014/main" id="{E2058EAE-0C21-42A8-BDF1-F98280BE0B19}"/>
                </a:ext>
              </a:extLst>
            </p:cNvPr>
            <p:cNvSpPr/>
            <p:nvPr/>
          </p:nvSpPr>
          <p:spPr>
            <a:xfrm rot="16200000">
              <a:off x="5481003" y="4352174"/>
              <a:ext cx="2928024" cy="29139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3" name="Rectangle: Rounded Corners 145">
              <a:extLst>
                <a:ext uri="{FF2B5EF4-FFF2-40B4-BE49-F238E27FC236}">
                  <a16:creationId xmlns:a16="http://schemas.microsoft.com/office/drawing/2014/main" id="{76435B62-4987-471A-AD3F-99A4CA044F71}"/>
                </a:ext>
              </a:extLst>
            </p:cNvPr>
            <p:cNvSpPr/>
            <p:nvPr/>
          </p:nvSpPr>
          <p:spPr>
            <a:xfrm rot="16200000">
              <a:off x="7410431" y="5654537"/>
              <a:ext cx="300875" cy="291391"/>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4" name="Rectangle: Rounded Corners 133">
              <a:extLst>
                <a:ext uri="{FF2B5EF4-FFF2-40B4-BE49-F238E27FC236}">
                  <a16:creationId xmlns:a16="http://schemas.microsoft.com/office/drawing/2014/main" id="{8870F959-D557-4FC5-B86F-C4333857CFBC}"/>
                </a:ext>
              </a:extLst>
            </p:cNvPr>
            <p:cNvSpPr/>
            <p:nvPr/>
          </p:nvSpPr>
          <p:spPr>
            <a:xfrm rot="16200000">
              <a:off x="7991806" y="5620062"/>
              <a:ext cx="369825" cy="291391"/>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45" name="Rectangle: Rounded Corners 147">
              <a:extLst>
                <a:ext uri="{FF2B5EF4-FFF2-40B4-BE49-F238E27FC236}">
                  <a16:creationId xmlns:a16="http://schemas.microsoft.com/office/drawing/2014/main" id="{01800350-6EB7-4CC4-9E81-8366790703CC}"/>
                </a:ext>
              </a:extLst>
            </p:cNvPr>
            <p:cNvSpPr/>
            <p:nvPr/>
          </p:nvSpPr>
          <p:spPr>
            <a:xfrm rot="16200000">
              <a:off x="6842934" y="5702894"/>
              <a:ext cx="204159" cy="291391"/>
            </a:xfrm>
            <a:prstGeom prst="roundRect">
              <a:avLst>
                <a:gd name="adj" fmla="val 50000"/>
              </a:avLst>
            </a:prstGeom>
            <a:gradFill flip="none" rotWithShape="1">
              <a:gsLst>
                <a:gs pos="0">
                  <a:srgbClr val="0394FC"/>
                </a:gs>
                <a:gs pos="100000">
                  <a:srgbClr val="4472C4"/>
                </a:gs>
              </a:gsLst>
              <a:lin ang="0" scaled="0"/>
              <a:tileRect/>
            </a:gradFill>
            <a:ln w="12700" cap="flat" cmpd="sng" algn="ctr">
              <a:noFill/>
              <a:prstDash val="solid"/>
              <a:miter lim="800000"/>
            </a:ln>
            <a:effectLst>
              <a:outerShdw blurRad="254000" dist="63500" dir="5400000" algn="t" rotWithShape="0">
                <a:srgbClr val="FFFFFF">
                  <a:lumMod val="85000"/>
                  <a:lumOff val="1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grpSp>
      <p:sp>
        <p:nvSpPr>
          <p:cNvPr id="46" name="TextBox 45">
            <a:extLst>
              <a:ext uri="{FF2B5EF4-FFF2-40B4-BE49-F238E27FC236}">
                <a16:creationId xmlns:a16="http://schemas.microsoft.com/office/drawing/2014/main" id="{28B30246-F520-44E1-A53F-A22526F2751F}"/>
              </a:ext>
            </a:extLst>
          </p:cNvPr>
          <p:cNvSpPr txBox="1"/>
          <p:nvPr/>
        </p:nvSpPr>
        <p:spPr>
          <a:xfrm>
            <a:off x="2039088" y="5872939"/>
            <a:ext cx="1313631" cy="261610"/>
          </a:xfrm>
          <a:prstGeom prst="rect">
            <a:avLst/>
          </a:prstGeom>
          <a:noFill/>
        </p:spPr>
        <p:txBody>
          <a:bodyPr wrap="square" rtlCol="0">
            <a:spAutoFit/>
          </a:bodyPr>
          <a:lstStyle/>
          <a:p>
            <a:pPr algn="ctr"/>
            <a:r>
              <a:rPr lang="en-US" sz="1100" b="1" dirty="0">
                <a:solidFill>
                  <a:prstClr val="white"/>
                </a:solidFill>
                <a:latin typeface="Hans Kendrick V4"/>
                <a:ea typeface="华文细黑"/>
              </a:rPr>
              <a:t>Mode number</a:t>
            </a:r>
          </a:p>
        </p:txBody>
      </p:sp>
      <p:sp>
        <p:nvSpPr>
          <p:cNvPr id="47" name="TextBox 46">
            <a:extLst>
              <a:ext uri="{FF2B5EF4-FFF2-40B4-BE49-F238E27FC236}">
                <a16:creationId xmlns:a16="http://schemas.microsoft.com/office/drawing/2014/main" id="{CF7F8152-B3CA-4927-8338-9C7643E40FCD}"/>
              </a:ext>
            </a:extLst>
          </p:cNvPr>
          <p:cNvSpPr txBox="1"/>
          <p:nvPr/>
        </p:nvSpPr>
        <p:spPr>
          <a:xfrm rot="16200000">
            <a:off x="4124804" y="3748046"/>
            <a:ext cx="1313631" cy="261610"/>
          </a:xfrm>
          <a:prstGeom prst="rect">
            <a:avLst/>
          </a:prstGeom>
          <a:noFill/>
        </p:spPr>
        <p:txBody>
          <a:bodyPr wrap="square" rtlCol="0">
            <a:spAutoFit/>
          </a:bodyPr>
          <a:lstStyle/>
          <a:p>
            <a:pPr algn="ctr"/>
            <a:r>
              <a:rPr lang="en-US" sz="1100" b="1" dirty="0">
                <a:solidFill>
                  <a:prstClr val="white"/>
                </a:solidFill>
                <a:latin typeface="Hans Kendrick V4"/>
                <a:ea typeface="华文细黑"/>
              </a:rPr>
              <a:t>Power per mode</a:t>
            </a:r>
          </a:p>
        </p:txBody>
      </p:sp>
      <p:sp>
        <p:nvSpPr>
          <p:cNvPr id="48" name="TextBox 47">
            <a:extLst>
              <a:ext uri="{FF2B5EF4-FFF2-40B4-BE49-F238E27FC236}">
                <a16:creationId xmlns:a16="http://schemas.microsoft.com/office/drawing/2014/main" id="{327E738F-D726-4420-B80E-A193A90E2CAB}"/>
              </a:ext>
            </a:extLst>
          </p:cNvPr>
          <p:cNvSpPr txBox="1"/>
          <p:nvPr/>
        </p:nvSpPr>
        <p:spPr>
          <a:xfrm>
            <a:off x="382061" y="2691872"/>
            <a:ext cx="1313631" cy="338554"/>
          </a:xfrm>
          <a:prstGeom prst="rect">
            <a:avLst/>
          </a:prstGeom>
          <a:noFill/>
        </p:spPr>
        <p:txBody>
          <a:bodyPr wrap="square" rtlCol="0">
            <a:spAutoFit/>
          </a:bodyPr>
          <a:lstStyle/>
          <a:p>
            <a:pPr algn="ctr"/>
            <a:r>
              <a:rPr lang="en-US" sz="1600" b="1" dirty="0">
                <a:solidFill>
                  <a:srgbClr val="9966FF"/>
                </a:solidFill>
                <a:latin typeface="Hans Kendrick V4"/>
                <a:ea typeface="华文细黑"/>
              </a:rPr>
              <a:t>Input</a:t>
            </a:r>
          </a:p>
        </p:txBody>
      </p:sp>
      <p:sp>
        <p:nvSpPr>
          <p:cNvPr id="49" name="TextBox 48">
            <a:extLst>
              <a:ext uri="{FF2B5EF4-FFF2-40B4-BE49-F238E27FC236}">
                <a16:creationId xmlns:a16="http://schemas.microsoft.com/office/drawing/2014/main" id="{12009661-04D3-4C04-984B-9A24A4ACB3EC}"/>
              </a:ext>
            </a:extLst>
          </p:cNvPr>
          <p:cNvSpPr txBox="1"/>
          <p:nvPr/>
        </p:nvSpPr>
        <p:spPr>
          <a:xfrm>
            <a:off x="3169162" y="2713292"/>
            <a:ext cx="1313631" cy="338554"/>
          </a:xfrm>
          <a:prstGeom prst="rect">
            <a:avLst/>
          </a:prstGeom>
          <a:noFill/>
        </p:spPr>
        <p:txBody>
          <a:bodyPr wrap="square" rtlCol="0">
            <a:spAutoFit/>
          </a:bodyPr>
          <a:lstStyle/>
          <a:p>
            <a:pPr algn="ctr"/>
            <a:r>
              <a:rPr lang="en-US" sz="1600" b="1" dirty="0">
                <a:solidFill>
                  <a:srgbClr val="0394FC"/>
                </a:solidFill>
                <a:latin typeface="Hans Kendrick V4"/>
                <a:ea typeface="华文细黑"/>
              </a:rPr>
              <a:t>Output</a:t>
            </a:r>
          </a:p>
        </p:txBody>
      </p:sp>
      <p:sp>
        <p:nvSpPr>
          <p:cNvPr id="50" name="TextBox 49">
            <a:extLst>
              <a:ext uri="{FF2B5EF4-FFF2-40B4-BE49-F238E27FC236}">
                <a16:creationId xmlns:a16="http://schemas.microsoft.com/office/drawing/2014/main" id="{6C83ECEC-5DEE-4A30-99EB-03DFB8EBAD89}"/>
              </a:ext>
            </a:extLst>
          </p:cNvPr>
          <p:cNvSpPr txBox="1"/>
          <p:nvPr/>
        </p:nvSpPr>
        <p:spPr>
          <a:xfrm>
            <a:off x="6265616" y="1745148"/>
            <a:ext cx="4964940" cy="523220"/>
          </a:xfrm>
          <a:prstGeom prst="rect">
            <a:avLst/>
          </a:prstGeom>
          <a:noFill/>
        </p:spPr>
        <p:txBody>
          <a:bodyPr wrap="square" rtlCol="0">
            <a:spAutoFit/>
          </a:bodyPr>
          <a:lstStyle/>
          <a:p>
            <a:pPr algn="ctr"/>
            <a:r>
              <a:rPr lang="en-US" sz="2800" b="1" dirty="0">
                <a:solidFill>
                  <a:srgbClr val="0394FC"/>
                </a:solidFill>
                <a:latin typeface="Hans Kendrick V4"/>
                <a:ea typeface="华文细黑"/>
              </a:rPr>
              <a:t>Why?</a:t>
            </a:r>
          </a:p>
        </p:txBody>
      </p:sp>
      <p:sp>
        <p:nvSpPr>
          <p:cNvPr id="100" name="矩形 77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086A199-273F-4E18-96ED-60AF4D51F47B}"/>
              </a:ext>
            </a:extLst>
          </p:cNvPr>
          <p:cNvSpPr/>
          <p:nvPr/>
        </p:nvSpPr>
        <p:spPr>
          <a:xfrm>
            <a:off x="8427795" y="5635593"/>
            <a:ext cx="3873473" cy="646331"/>
          </a:xfrm>
          <a:prstGeom prst="rect">
            <a:avLst/>
          </a:prstGeom>
        </p:spPr>
        <p:txBody>
          <a:bodyPr wrap="square">
            <a:spAutoFit/>
          </a:bodyPr>
          <a:lstStyle/>
          <a:p>
            <a:r>
              <a:rPr lang="en-US" sz="1200" dirty="0">
                <a:solidFill>
                  <a:srgbClr val="FFFFFF"/>
                </a:solidFill>
                <a:latin typeface="LMSans8-Regular"/>
                <a:ea typeface="华文细黑"/>
              </a:rPr>
              <a:t>G. Lopez-</a:t>
            </a:r>
            <a:r>
              <a:rPr lang="en-US" sz="1200" dirty="0" err="1">
                <a:solidFill>
                  <a:srgbClr val="FFFFFF"/>
                </a:solidFill>
                <a:latin typeface="LMSans8-Regular"/>
                <a:ea typeface="华文细黑"/>
              </a:rPr>
              <a:t>Galmiche</a:t>
            </a:r>
            <a:r>
              <a:rPr lang="en-US" sz="1200" dirty="0">
                <a:solidFill>
                  <a:srgbClr val="FFFFFF"/>
                </a:solidFill>
                <a:latin typeface="LMSans8-Regular"/>
                <a:ea typeface="华文细黑"/>
              </a:rPr>
              <a:t> et al, Opt. Lett. 41, 2553-2556 (2016)</a:t>
            </a:r>
          </a:p>
          <a:p>
            <a:r>
              <a:rPr lang="en-US" sz="1200" dirty="0" err="1">
                <a:solidFill>
                  <a:srgbClr val="FFFFFF"/>
                </a:solidFill>
                <a:latin typeface="LMSans8-Regular"/>
                <a:ea typeface="华文细黑"/>
              </a:rPr>
              <a:t>Zhanwei</a:t>
            </a:r>
            <a:r>
              <a:rPr lang="en-US" sz="1200" dirty="0">
                <a:solidFill>
                  <a:srgbClr val="FFFFFF"/>
                </a:solidFill>
                <a:latin typeface="LMSans8-Regular"/>
                <a:ea typeface="华文细黑"/>
              </a:rPr>
              <a:t> Liu et al, Opt. Lett. 41, 3675-3678 (2016)</a:t>
            </a:r>
            <a:endParaRPr lang="da-DK" sz="1200" dirty="0">
              <a:solidFill>
                <a:srgbClr val="FFFFFF"/>
              </a:solidFill>
              <a:latin typeface="LMSans8-Regular"/>
              <a:ea typeface="华文细黑"/>
            </a:endParaRPr>
          </a:p>
          <a:p>
            <a:r>
              <a:rPr lang="da-DK" sz="1200" dirty="0">
                <a:solidFill>
                  <a:srgbClr val="FFFFFF"/>
                </a:solidFill>
                <a:latin typeface="LMSans8-Regular"/>
                <a:ea typeface="华文细黑"/>
              </a:rPr>
              <a:t>K Krupa et al - Nature Photonics, (2017)</a:t>
            </a:r>
            <a:endParaRPr lang="en-US" sz="3600" dirty="0">
              <a:solidFill>
                <a:srgbClr val="FFFFFF"/>
              </a:solidFill>
              <a:latin typeface="Hans Kendrick V4"/>
              <a:ea typeface="华文细黑"/>
            </a:endParaRPr>
          </a:p>
        </p:txBody>
      </p:sp>
    </p:spTree>
    <p:extLst>
      <p:ext uri="{BB962C8B-B14F-4D97-AF65-F5344CB8AC3E}">
        <p14:creationId xmlns:p14="http://schemas.microsoft.com/office/powerpoint/2010/main" val="168349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63" presetClass="path" presetSubtype="0" decel="50000" fill="hold" nodeType="withEffect">
                                  <p:stCondLst>
                                    <p:cond delay="0"/>
                                  </p:stCondLst>
                                  <p:childTnLst>
                                    <p:animMotion origin="layout" path="M 0.01523 -4.07407E-6 L -0.10886 -4.07407E-6 " pathEditMode="relative" rAng="0" ptsTypes="AA">
                                      <p:cBhvr>
                                        <p:cTn id="9" dur="750" spd="-100000" fill="hold"/>
                                        <p:tgtEl>
                                          <p:spTgt spid="7"/>
                                        </p:tgtEl>
                                        <p:attrNameLst>
                                          <p:attrName>ppt_x</p:attrName>
                                          <p:attrName>ppt_y</p:attrName>
                                        </p:attrNameLst>
                                      </p:cBhvr>
                                      <p:rCtr x="-6211" y="0"/>
                                    </p:animMotion>
                                  </p:childTnLst>
                                </p:cTn>
                              </p:par>
                              <p:par>
                                <p:cTn id="10" presetID="35" presetClass="path" presetSubtype="0" decel="50000" fill="hold" nodeType="withEffect">
                                  <p:stCondLst>
                                    <p:cond delay="750"/>
                                  </p:stCondLst>
                                  <p:childTnLst>
                                    <p:animMotion origin="layout" path="M 0.01601 -4.07407E-6 L 4.16667E-6 -4.07407E-6 " pathEditMode="relative" rAng="0" ptsTypes="AA">
                                      <p:cBhvr>
                                        <p:cTn id="11" dur="750" fill="hold"/>
                                        <p:tgtEl>
                                          <p:spTgt spid="7"/>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50"/>
                                        <p:tgtEl>
                                          <p:spTgt spid="4"/>
                                        </p:tgtEl>
                                      </p:cBhvr>
                                    </p:animEffect>
                                  </p:childTnLst>
                                </p:cTn>
                              </p:par>
                              <p:par>
                                <p:cTn id="15" presetID="35" presetClass="path" presetSubtype="0" decel="50000" fill="hold" grpId="1" nodeType="withEffect">
                                  <p:stCondLst>
                                    <p:cond delay="750"/>
                                  </p:stCondLst>
                                  <p:childTnLst>
                                    <p:animMotion origin="layout" path="M 0.05404 4.07407E-6 L -2.29167E-6 4.07407E-6 " pathEditMode="relative" rAng="0" ptsTypes="AA">
                                      <p:cBhvr>
                                        <p:cTn id="16" dur="750" fill="hold"/>
                                        <p:tgtEl>
                                          <p:spTgt spid="4"/>
                                        </p:tgtEl>
                                        <p:attrNameLst>
                                          <p:attrName>ppt_x</p:attrName>
                                          <p:attrName>ppt_y</p:attrName>
                                        </p:attrNameLst>
                                      </p:cBhvr>
                                      <p:rCtr x="-2708" y="0"/>
                                    </p:animMotion>
                                  </p:childTnLst>
                                </p:cTn>
                              </p:par>
                              <p:par>
                                <p:cTn id="17" presetID="10" presetClass="entr" presetSubtype="0"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35" presetClass="path" presetSubtype="0" decel="50000" fill="hold" grpId="1" nodeType="withEffect">
                                  <p:stCondLst>
                                    <p:cond delay="750"/>
                                  </p:stCondLst>
                                  <p:childTnLst>
                                    <p:animMotion origin="layout" path="M 0.05404 2.96296E-6 L -4.79167E-6 2.96296E-6 " pathEditMode="relative" rAng="0" ptsTypes="AA">
                                      <p:cBhvr>
                                        <p:cTn id="21" dur="750" fill="hold"/>
                                        <p:tgtEl>
                                          <p:spTgt spid="6"/>
                                        </p:tgtEl>
                                        <p:attrNameLst>
                                          <p:attrName>ppt_x</p:attrName>
                                          <p:attrName>ppt_y</p:attrName>
                                        </p:attrNameLst>
                                      </p:cBhvr>
                                      <p:rCtr x="-2708" y="0"/>
                                    </p:animMotion>
                                  </p:childTnLst>
                                </p:cTn>
                              </p:par>
                              <p:par>
                                <p:cTn id="22" presetID="10" presetClass="entr" presetSubtype="0" fill="hold" nodeType="withEffect">
                                  <p:stCondLst>
                                    <p:cond delay="12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childTnLst>
                                </p:cTn>
                              </p:par>
                              <p:par>
                                <p:cTn id="25" presetID="6" presetClass="emph" presetSubtype="0" decel="50000" fill="hold" nodeType="withEffect">
                                  <p:stCondLst>
                                    <p:cond delay="1250"/>
                                  </p:stCondLst>
                                  <p:childTnLst>
                                    <p:animScale>
                                      <p:cBhvr>
                                        <p:cTn id="26" dur="1000" fill="hold"/>
                                        <p:tgtEl>
                                          <p:spTgt spid="8"/>
                                        </p:tgtEl>
                                      </p:cBhvr>
                                      <p:by x="150000" y="150000"/>
                                      <p:from x="253226" y="253226"/>
                                      <p:to x="100000" y="100000"/>
                                    </p:animScale>
                                  </p:childTnLst>
                                </p:cTn>
                              </p:par>
                              <p:par>
                                <p:cTn id="27" presetID="10" presetClass="entr" presetSubtype="0" fill="hold" grpId="0" nodeType="withEffect">
                                  <p:stCondLst>
                                    <p:cond delay="25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childTnLst>
                                </p:cTn>
                              </p:par>
                              <p:par>
                                <p:cTn id="30" presetID="35" presetClass="path" presetSubtype="0" decel="50000" fill="hold" grpId="1" nodeType="withEffect">
                                  <p:stCondLst>
                                    <p:cond delay="2500"/>
                                  </p:stCondLst>
                                  <p:childTnLst>
                                    <p:animMotion origin="layout" path="M -0.03073 0.0169 L 1.45833E-6 -1.48148E-6 " pathEditMode="relative" rAng="0" ptsTypes="AA">
                                      <p:cBhvr>
                                        <p:cTn id="31" dur="750" fill="hold"/>
                                        <p:tgtEl>
                                          <p:spTgt spid="10"/>
                                        </p:tgtEl>
                                        <p:attrNameLst>
                                          <p:attrName>ppt_x</p:attrName>
                                          <p:attrName>ppt_y</p:attrName>
                                        </p:attrNameLst>
                                      </p:cBhvr>
                                      <p:rCtr x="1536" y="-856"/>
                                    </p:animMotion>
                                  </p:childTnLst>
                                </p:cTn>
                              </p:par>
                              <p:par>
                                <p:cTn id="32" presetID="10" presetClass="entr" presetSubtype="0" fill="hold" nodeType="withEffect">
                                  <p:stCondLst>
                                    <p:cond delay="25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childTnLst>
                                </p:cTn>
                              </p:par>
                              <p:par>
                                <p:cTn id="35" presetID="6" presetClass="emph" presetSubtype="0" decel="50000" fill="hold" nodeType="withEffect">
                                  <p:stCondLst>
                                    <p:cond delay="2500"/>
                                  </p:stCondLst>
                                  <p:childTnLst>
                                    <p:animScale>
                                      <p:cBhvr>
                                        <p:cTn id="36" dur="1000" fill="hold"/>
                                        <p:tgtEl>
                                          <p:spTgt spid="11"/>
                                        </p:tgtEl>
                                      </p:cBhvr>
                                      <p:by x="150000" y="150000"/>
                                      <p:from x="253226" y="253226"/>
                                      <p:to x="100000" y="100000"/>
                                    </p:animScale>
                                  </p:childTnLst>
                                </p:cTn>
                              </p:par>
                              <p:par>
                                <p:cTn id="37" presetID="2" presetClass="entr" presetSubtype="4" decel="100000" fill="hold" nodeType="withEffect">
                                  <p:stCondLst>
                                    <p:cond delay="20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750" fill="hold"/>
                                        <p:tgtEl>
                                          <p:spTgt spid="12"/>
                                        </p:tgtEl>
                                        <p:attrNameLst>
                                          <p:attrName>ppt_x</p:attrName>
                                        </p:attrNameLst>
                                      </p:cBhvr>
                                      <p:tavLst>
                                        <p:tav tm="0">
                                          <p:val>
                                            <p:strVal val="#ppt_x"/>
                                          </p:val>
                                        </p:tav>
                                        <p:tav tm="100000">
                                          <p:val>
                                            <p:strVal val="#ppt_x"/>
                                          </p:val>
                                        </p:tav>
                                      </p:tavLst>
                                    </p:anim>
                                    <p:anim calcmode="lin" valueType="num">
                                      <p:cBhvr additive="base">
                                        <p:cTn id="40" dur="75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350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750" fill="hold"/>
                                        <p:tgtEl>
                                          <p:spTgt spid="29"/>
                                        </p:tgtEl>
                                        <p:attrNameLst>
                                          <p:attrName>ppt_x</p:attrName>
                                        </p:attrNameLst>
                                      </p:cBhvr>
                                      <p:tavLst>
                                        <p:tav tm="0">
                                          <p:val>
                                            <p:strVal val="#ppt_x"/>
                                          </p:val>
                                        </p:tav>
                                        <p:tav tm="100000">
                                          <p:val>
                                            <p:strVal val="#ppt_x"/>
                                          </p:val>
                                        </p:tav>
                                      </p:tavLst>
                                    </p:anim>
                                    <p:anim calcmode="lin" valueType="num">
                                      <p:cBhvr additive="base">
                                        <p:cTn id="44" dur="75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300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750" fill="hold"/>
                                        <p:tgtEl>
                                          <p:spTgt spid="46"/>
                                        </p:tgtEl>
                                        <p:attrNameLst>
                                          <p:attrName>ppt_x</p:attrName>
                                        </p:attrNameLst>
                                      </p:cBhvr>
                                      <p:tavLst>
                                        <p:tav tm="0">
                                          <p:val>
                                            <p:strVal val="#ppt_x"/>
                                          </p:val>
                                        </p:tav>
                                        <p:tav tm="100000">
                                          <p:val>
                                            <p:strVal val="#ppt_x"/>
                                          </p:val>
                                        </p:tav>
                                      </p:tavLst>
                                    </p:anim>
                                    <p:anim calcmode="lin" valueType="num">
                                      <p:cBhvr additive="base">
                                        <p:cTn id="48" dur="75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300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750" fill="hold"/>
                                        <p:tgtEl>
                                          <p:spTgt spid="47"/>
                                        </p:tgtEl>
                                        <p:attrNameLst>
                                          <p:attrName>ppt_x</p:attrName>
                                        </p:attrNameLst>
                                      </p:cBhvr>
                                      <p:tavLst>
                                        <p:tav tm="0">
                                          <p:val>
                                            <p:strVal val="#ppt_x"/>
                                          </p:val>
                                        </p:tav>
                                        <p:tav tm="100000">
                                          <p:val>
                                            <p:strVal val="#ppt_x"/>
                                          </p:val>
                                        </p:tav>
                                      </p:tavLst>
                                    </p:anim>
                                    <p:anim calcmode="lin" valueType="num">
                                      <p:cBhvr additive="base">
                                        <p:cTn id="52" dur="750" fill="hold"/>
                                        <p:tgtEl>
                                          <p:spTgt spid="4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750" fill="hold"/>
                                        <p:tgtEl>
                                          <p:spTgt spid="48"/>
                                        </p:tgtEl>
                                        <p:attrNameLst>
                                          <p:attrName>ppt_x</p:attrName>
                                        </p:attrNameLst>
                                      </p:cBhvr>
                                      <p:tavLst>
                                        <p:tav tm="0">
                                          <p:val>
                                            <p:strVal val="#ppt_x"/>
                                          </p:val>
                                        </p:tav>
                                        <p:tav tm="100000">
                                          <p:val>
                                            <p:strVal val="#ppt_x"/>
                                          </p:val>
                                        </p:tav>
                                      </p:tavLst>
                                    </p:anim>
                                    <p:anim calcmode="lin" valueType="num">
                                      <p:cBhvr additive="base">
                                        <p:cTn id="56" dur="75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350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750" fill="hold"/>
                                        <p:tgtEl>
                                          <p:spTgt spid="49"/>
                                        </p:tgtEl>
                                        <p:attrNameLst>
                                          <p:attrName>ppt_x</p:attrName>
                                        </p:attrNameLst>
                                      </p:cBhvr>
                                      <p:tavLst>
                                        <p:tav tm="0">
                                          <p:val>
                                            <p:strVal val="#ppt_x"/>
                                          </p:val>
                                        </p:tav>
                                        <p:tav tm="100000">
                                          <p:val>
                                            <p:strVal val="#ppt_x"/>
                                          </p:val>
                                        </p:tav>
                                      </p:tavLst>
                                    </p:anim>
                                    <p:anim calcmode="lin" valueType="num">
                                      <p:cBhvr additive="base">
                                        <p:cTn id="60" dur="750" fill="hold"/>
                                        <p:tgtEl>
                                          <p:spTgt spid="4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400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750" fill="hold"/>
                                        <p:tgtEl>
                                          <p:spTgt spid="50"/>
                                        </p:tgtEl>
                                        <p:attrNameLst>
                                          <p:attrName>ppt_x</p:attrName>
                                        </p:attrNameLst>
                                      </p:cBhvr>
                                      <p:tavLst>
                                        <p:tav tm="0">
                                          <p:val>
                                            <p:strVal val="#ppt_x"/>
                                          </p:val>
                                        </p:tav>
                                        <p:tav tm="100000">
                                          <p:val>
                                            <p:strVal val="#ppt_x"/>
                                          </p:val>
                                        </p:tav>
                                      </p:tavLst>
                                    </p:anim>
                                    <p:anim calcmode="lin" valueType="num">
                                      <p:cBhvr additive="base">
                                        <p:cTn id="64" dur="750" fill="hold"/>
                                        <p:tgtEl>
                                          <p:spTgt spid="50"/>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1500"/>
                                  </p:stCondLst>
                                  <p:childTnLst>
                                    <p:set>
                                      <p:cBhvr>
                                        <p:cTn id="66" dur="1" fill="hold">
                                          <p:stCondLst>
                                            <p:cond delay="0"/>
                                          </p:stCondLst>
                                        </p:cTn>
                                        <p:tgtEl>
                                          <p:spTgt spid="100"/>
                                        </p:tgtEl>
                                        <p:attrNameLst>
                                          <p:attrName>style.visibility</p:attrName>
                                        </p:attrNameLst>
                                      </p:cBhvr>
                                      <p:to>
                                        <p:strVal val="visible"/>
                                      </p:to>
                                    </p:set>
                                    <p:animEffect transition="in" filter="fade">
                                      <p:cBhvr>
                                        <p:cTn id="67" dur="75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P spid="6" grpId="1"/>
      <p:bldP spid="10" grpId="0" animBg="1"/>
      <p:bldP spid="10" grpId="1" animBg="1"/>
      <p:bldP spid="46" grpId="0"/>
      <p:bldP spid="47" grpId="0"/>
      <p:bldP spid="48" grpId="0"/>
      <p:bldP spid="49" grpId="0"/>
      <p:bldP spid="50" grpId="0"/>
      <p:bldP spid="10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45287B9C-513E-42CE-AF10-083F26FA59BB}"/>
              </a:ext>
            </a:extLst>
          </p:cNvPr>
          <p:cNvSpPr/>
          <p:nvPr/>
        </p:nvSpPr>
        <p:spPr>
          <a:xfrm>
            <a:off x="412271" y="3665168"/>
            <a:ext cx="592432" cy="26108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ítulo 1"/>
          <p:cNvSpPr>
            <a:spLocks noGrp="1"/>
          </p:cNvSpPr>
          <p:nvPr>
            <p:ph type="title"/>
          </p:nvPr>
        </p:nvSpPr>
        <p:spPr/>
        <p:txBody>
          <a:bodyPr/>
          <a:lstStyle/>
          <a:p>
            <a:r>
              <a:rPr lang="en-US" dirty="0"/>
              <a:t>Isentropic (adiabatic) processes</a:t>
            </a:r>
          </a:p>
        </p:txBody>
      </p:sp>
      <mc:AlternateContent xmlns:mc="http://schemas.openxmlformats.org/markup-compatibility/2006" xmlns:a14="http://schemas.microsoft.com/office/drawing/2010/main">
        <mc:Choice Requires="a14">
          <p:sp>
            <p:nvSpPr>
              <p:cNvPr id="31" name="CaixaDeTexto 30"/>
              <p:cNvSpPr txBox="1"/>
              <p:nvPr/>
            </p:nvSpPr>
            <p:spPr>
              <a:xfrm>
                <a:off x="245052" y="1289939"/>
                <a:ext cx="6488935" cy="2246769"/>
              </a:xfrm>
              <a:prstGeom prst="rect">
                <a:avLst/>
              </a:prstGeom>
              <a:noFill/>
            </p:spPr>
            <p:txBody>
              <a:bodyPr wrap="square" rtlCol="0">
                <a:spAutoFit/>
              </a:bodyPr>
              <a:lstStyle/>
              <a:p>
                <a:pPr marL="285750" indent="-285750">
                  <a:buFont typeface="Arial" panose="020B0604020202020204" pitchFamily="34" charset="0"/>
                  <a:buChar char="•"/>
                </a:pPr>
                <a:r>
                  <a:rPr lang="en-US" sz="2000" b="0" dirty="0">
                    <a:cs typeface="Calibri" panose="020F0502020204030204" pitchFamily="34" charset="0"/>
                  </a:rPr>
                  <a:t>Adiabatic means that entropy does not change (</a:t>
                </a:r>
                <a14:m>
                  <m:oMath xmlns:m="http://schemas.openxmlformats.org/officeDocument/2006/math">
                    <m:r>
                      <a:rPr lang="en-US" sz="2000" b="0" i="1" smtClean="0">
                        <a:latin typeface="Cambria Math" panose="02040503050406030204" pitchFamily="18" charset="0"/>
                        <a:cs typeface="Calibri" panose="020F0502020204030204" pitchFamily="34" charset="0"/>
                      </a:rPr>
                      <m:t>𝑑𝑆</m:t>
                    </m:r>
                    <m:r>
                      <a:rPr lang="en-US" sz="2000" b="0" i="1" smtClean="0">
                        <a:latin typeface="Cambria Math" panose="02040503050406030204" pitchFamily="18" charset="0"/>
                        <a:cs typeface="Calibri" panose="020F0502020204030204" pitchFamily="34" charset="0"/>
                      </a:rPr>
                      <m:t>=0</m:t>
                    </m:r>
                  </m:oMath>
                </a14:m>
                <a:r>
                  <a:rPr lang="en-US" sz="20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Input: optical mode in thermal equilibrium;</a:t>
                </a: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During the isentropic process:</a:t>
                </a:r>
              </a:p>
              <a:p>
                <a:pPr marL="742950" lvl="1"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Number of modes remains the same;</a:t>
                </a:r>
              </a:p>
              <a:p>
                <a:pPr marL="742950" lvl="1"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Lattice coupling adiabatically increases / decreases during the propagation;</a:t>
                </a:r>
              </a:p>
              <a:p>
                <a:pPr marL="742950" lvl="1"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mc:Choice>
        <mc:Fallback xmlns="">
          <p:sp>
            <p:nvSpPr>
              <p:cNvPr id="31" name="CaixaDeTexto 30"/>
              <p:cNvSpPr txBox="1">
                <a:spLocks noRot="1" noChangeAspect="1" noMove="1" noResize="1" noEditPoints="1" noAdjustHandles="1" noChangeArrowheads="1" noChangeShapeType="1" noTextEdit="1"/>
              </p:cNvSpPr>
              <p:nvPr/>
            </p:nvSpPr>
            <p:spPr>
              <a:xfrm>
                <a:off x="245052" y="1289939"/>
                <a:ext cx="6488935" cy="2246769"/>
              </a:xfrm>
              <a:prstGeom prst="rect">
                <a:avLst/>
              </a:prstGeom>
              <a:blipFill>
                <a:blip r:embed="rId3"/>
                <a:stretch>
                  <a:fillRect l="-845" t="-1630"/>
                </a:stretch>
              </a:blipFill>
            </p:spPr>
            <p:txBody>
              <a:bodyPr/>
              <a:lstStyle/>
              <a:p>
                <a:r>
                  <a:rPr lang="de-DE">
                    <a:noFill/>
                  </a:rPr>
                  <a:t> </a:t>
                </a:r>
              </a:p>
            </p:txBody>
          </p:sp>
        </mc:Fallback>
      </mc:AlternateContent>
      <p:grpSp>
        <p:nvGrpSpPr>
          <p:cNvPr id="120" name="Grupo 119"/>
          <p:cNvGrpSpPr/>
          <p:nvPr/>
        </p:nvGrpSpPr>
        <p:grpSpPr>
          <a:xfrm>
            <a:off x="6821950" y="1344197"/>
            <a:ext cx="1943472" cy="2061451"/>
            <a:chOff x="9120916" y="4327357"/>
            <a:chExt cx="1943472" cy="2061451"/>
          </a:xfrm>
        </p:grpSpPr>
        <p:sp>
          <p:nvSpPr>
            <p:cNvPr id="18" name="Rechteck 297"/>
            <p:cNvSpPr/>
            <p:nvPr/>
          </p:nvSpPr>
          <p:spPr bwMode="auto">
            <a:xfrm>
              <a:off x="9691277" y="4596503"/>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9" name="Textfeld 299"/>
            <p:cNvSpPr txBox="1"/>
            <p:nvPr/>
          </p:nvSpPr>
          <p:spPr>
            <a:xfrm>
              <a:off x="9421816" y="5855168"/>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20" name="Textfeld 300"/>
            <p:cNvSpPr txBox="1"/>
            <p:nvPr/>
          </p:nvSpPr>
          <p:spPr>
            <a:xfrm>
              <a:off x="9290677" y="5026377"/>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21" name="Rechteck 303"/>
            <p:cNvSpPr/>
            <p:nvPr/>
          </p:nvSpPr>
          <p:spPr bwMode="auto">
            <a:xfrm>
              <a:off x="9694941" y="4600504"/>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nvGrpSpPr>
            <p:cNvPr id="22" name="Gruppierung 305"/>
            <p:cNvGrpSpPr/>
            <p:nvPr/>
          </p:nvGrpSpPr>
          <p:grpSpPr>
            <a:xfrm>
              <a:off x="9701679" y="5195658"/>
              <a:ext cx="1164718" cy="812797"/>
              <a:chOff x="6307198" y="1626967"/>
              <a:chExt cx="1899769" cy="1213930"/>
            </a:xfrm>
          </p:grpSpPr>
          <p:cxnSp>
            <p:nvCxnSpPr>
              <p:cNvPr id="23" name="Gerade Verbindung 307"/>
              <p:cNvCxnSpPr/>
              <p:nvPr/>
            </p:nvCxnSpPr>
            <p:spPr bwMode="auto">
              <a:xfrm flipV="1">
                <a:off x="7410043"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4" name="Gerade Verbindung 308"/>
              <p:cNvCxnSpPr/>
              <p:nvPr/>
            </p:nvCxnSpPr>
            <p:spPr bwMode="auto">
              <a:xfrm flipV="1">
                <a:off x="6619366"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 name="Gerade Verbindung 309"/>
              <p:cNvCxnSpPr/>
              <p:nvPr/>
            </p:nvCxnSpPr>
            <p:spPr bwMode="auto">
              <a:xfrm rot="5400000" flipV="1">
                <a:off x="6343203" y="1590962"/>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6" name="Gerade Verbindung 310"/>
              <p:cNvCxnSpPr/>
              <p:nvPr/>
            </p:nvCxnSpPr>
            <p:spPr bwMode="auto">
              <a:xfrm flipV="1">
                <a:off x="8206967"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grpSp>
        <mc:AlternateContent xmlns:mc="http://schemas.openxmlformats.org/markup-compatibility/2006" xmlns:a14="http://schemas.microsoft.com/office/drawing/2010/main">
          <mc:Choice Requires="a14">
            <p:sp>
              <p:nvSpPr>
                <p:cNvPr id="27" name="CaixaDeTexto 26"/>
                <p:cNvSpPr txBox="1"/>
                <p:nvPr/>
              </p:nvSpPr>
              <p:spPr>
                <a:xfrm>
                  <a:off x="9120916" y="4327357"/>
                  <a:ext cx="615360" cy="3728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𝑐</m:t>
                                    </m:r>
                                  </m:e>
                                  <m:sub>
                                    <m:r>
                                      <a:rPr lang="en-US" i="1">
                                        <a:solidFill>
                                          <a:schemeClr val="tx1"/>
                                        </a:solidFill>
                                        <a:latin typeface="Cambria Math" panose="02040503050406030204" pitchFamily="18" charset="0"/>
                                      </a:rPr>
                                      <m:t>𝑖</m:t>
                                    </m:r>
                                  </m:sub>
                                  <m:sup>
                                    <m:r>
                                      <a:rPr lang="en-US" b="0" i="1" smtClean="0">
                                        <a:solidFill>
                                          <a:schemeClr val="tx1"/>
                                        </a:solidFill>
                                        <a:latin typeface="Cambria Math" panose="02040503050406030204" pitchFamily="18" charset="0"/>
                                      </a:rPr>
                                      <m:t>𝑖𝑛</m:t>
                                    </m:r>
                                  </m:sup>
                                </m:sSubSup>
                              </m:e>
                            </m:d>
                          </m:e>
                          <m:sup>
                            <m:r>
                              <a:rPr lang="en-US" b="0" i="1" smtClean="0">
                                <a:solidFill>
                                  <a:schemeClr val="tx1"/>
                                </a:solidFill>
                                <a:latin typeface="Cambria Math" panose="02040503050406030204" pitchFamily="18" charset="0"/>
                              </a:rPr>
                              <m:t>2</m:t>
                            </m:r>
                          </m:sup>
                        </m:sSup>
                      </m:oMath>
                    </m:oMathPara>
                  </a14:m>
                  <a:endParaRPr lang="en-US" dirty="0">
                    <a:solidFill>
                      <a:schemeClr val="tx1"/>
                    </a:solidFill>
                    <a:latin typeface="Calibri" panose="020F0502020204030204" pitchFamily="34" charset="0"/>
                    <a:cs typeface="Calibri" panose="020F0502020204030204" pitchFamily="34" charset="0"/>
                  </a:endParaRPr>
                </a:p>
              </p:txBody>
            </p:sp>
          </mc:Choice>
          <mc:Fallback xmlns="">
            <p:sp>
              <p:nvSpPr>
                <p:cNvPr id="27" name="CaixaDeTexto 26"/>
                <p:cNvSpPr txBox="1">
                  <a:spLocks noRot="1" noChangeAspect="1" noMove="1" noResize="1" noEditPoints="1" noAdjustHandles="1" noChangeArrowheads="1" noChangeShapeType="1" noTextEdit="1"/>
                </p:cNvSpPr>
                <p:nvPr/>
              </p:nvSpPr>
              <p:spPr>
                <a:xfrm>
                  <a:off x="9120916" y="4327357"/>
                  <a:ext cx="615360" cy="372859"/>
                </a:xfrm>
                <a:prstGeom prst="rect">
                  <a:avLst/>
                </a:prstGeom>
                <a:blipFill rotWithShape="0">
                  <a:blip r:embed="rId4"/>
                  <a:stretch>
                    <a:fillRect r="-3960" b="-13115"/>
                  </a:stretch>
                </a:blipFill>
              </p:spPr>
              <p:txBody>
                <a:bodyPr/>
                <a:lstStyle/>
                <a:p>
                  <a:r>
                    <a:rPr lang="en-US">
                      <a:noFill/>
                    </a:rPr>
                    <a:t> </a:t>
                  </a:r>
                </a:p>
              </p:txBody>
            </p:sp>
          </mc:Fallback>
        </mc:AlternateContent>
        <p:sp>
          <p:nvSpPr>
            <p:cNvPr id="29" name="Retângulo 28"/>
            <p:cNvSpPr/>
            <p:nvPr/>
          </p:nvSpPr>
          <p:spPr bwMode="ltGray">
            <a:xfrm>
              <a:off x="10096833" y="5639701"/>
              <a:ext cx="207873" cy="111370"/>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0" name="CaixaDeTexto 29"/>
                <p:cNvSpPr txBox="1"/>
                <p:nvPr/>
              </p:nvSpPr>
              <p:spPr>
                <a:xfrm>
                  <a:off x="10067188" y="6019476"/>
                  <a:ext cx="62914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oMath>
                    </m:oMathPara>
                  </a14:m>
                  <a:endParaRPr lang="en-US" dirty="0">
                    <a:latin typeface="Calibri" panose="020F0502020204030204" pitchFamily="34" charset="0"/>
                    <a:cs typeface="Calibri" panose="020F0502020204030204" pitchFamily="34" charset="0"/>
                  </a:endParaRPr>
                </a:p>
              </p:txBody>
            </p:sp>
          </mc:Choice>
          <mc:Fallback xmlns="">
            <p:sp>
              <p:nvSpPr>
                <p:cNvPr id="30" name="CaixaDeTexto 29"/>
                <p:cNvSpPr txBox="1">
                  <a:spLocks noRot="1" noChangeAspect="1" noMove="1" noResize="1" noEditPoints="1" noAdjustHandles="1" noChangeArrowheads="1" noChangeShapeType="1" noTextEdit="1"/>
                </p:cNvSpPr>
                <p:nvPr/>
              </p:nvSpPr>
              <p:spPr>
                <a:xfrm>
                  <a:off x="10067188" y="6019476"/>
                  <a:ext cx="629147" cy="369332"/>
                </a:xfrm>
                <a:prstGeom prst="rect">
                  <a:avLst/>
                </a:prstGeom>
                <a:blipFill rotWithShape="0">
                  <a:blip r:embed="rId5"/>
                  <a:stretch>
                    <a:fillRect b="-13115"/>
                  </a:stretch>
                </a:blipFill>
              </p:spPr>
              <p:txBody>
                <a:bodyPr/>
                <a:lstStyle/>
                <a:p>
                  <a:r>
                    <a:rPr lang="en-US">
                      <a:noFill/>
                    </a:rPr>
                    <a:t> </a:t>
                  </a:r>
                </a:p>
              </p:txBody>
            </p:sp>
          </mc:Fallback>
        </mc:AlternateContent>
        <p:grpSp>
          <p:nvGrpSpPr>
            <p:cNvPr id="42" name="Grupo 41"/>
            <p:cNvGrpSpPr/>
            <p:nvPr/>
          </p:nvGrpSpPr>
          <p:grpSpPr>
            <a:xfrm flipH="1">
              <a:off x="9810202" y="4628317"/>
              <a:ext cx="1172873" cy="1299034"/>
              <a:chOff x="9816189" y="4630973"/>
              <a:chExt cx="1155418" cy="1299034"/>
            </a:xfrm>
          </p:grpSpPr>
          <p:sp>
            <p:nvSpPr>
              <p:cNvPr id="43" name="Oval 179"/>
              <p:cNvSpPr/>
              <p:nvPr/>
            </p:nvSpPr>
            <p:spPr bwMode="auto">
              <a:xfrm>
                <a:off x="9928010" y="5864926"/>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4" name="Oval 180"/>
              <p:cNvSpPr/>
              <p:nvPr/>
            </p:nvSpPr>
            <p:spPr bwMode="auto">
              <a:xfrm>
                <a:off x="9975301" y="58700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5" name="Oval 181"/>
              <p:cNvSpPr/>
              <p:nvPr/>
            </p:nvSpPr>
            <p:spPr bwMode="auto">
              <a:xfrm>
                <a:off x="9875452" y="58706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6" name="Oval 182"/>
              <p:cNvSpPr/>
              <p:nvPr/>
            </p:nvSpPr>
            <p:spPr bwMode="auto">
              <a:xfrm>
                <a:off x="9854032" y="58700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7" name="Oval 183"/>
              <p:cNvSpPr/>
              <p:nvPr/>
            </p:nvSpPr>
            <p:spPr bwMode="auto">
              <a:xfrm>
                <a:off x="9816189" y="587182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8" name="Oval 184"/>
              <p:cNvSpPr/>
              <p:nvPr/>
            </p:nvSpPr>
            <p:spPr bwMode="auto">
              <a:xfrm>
                <a:off x="10040550" y="5860389"/>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49" name="Oval 185"/>
              <p:cNvSpPr/>
              <p:nvPr/>
            </p:nvSpPr>
            <p:spPr bwMode="auto">
              <a:xfrm>
                <a:off x="10104244" y="586232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0" name="Oval 186"/>
              <p:cNvSpPr/>
              <p:nvPr/>
            </p:nvSpPr>
            <p:spPr bwMode="auto">
              <a:xfrm>
                <a:off x="10174132" y="585523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1" name="Oval 187"/>
              <p:cNvSpPr/>
              <p:nvPr/>
            </p:nvSpPr>
            <p:spPr bwMode="auto">
              <a:xfrm>
                <a:off x="10252541" y="584193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2" name="Oval 188"/>
              <p:cNvSpPr/>
              <p:nvPr/>
            </p:nvSpPr>
            <p:spPr bwMode="auto">
              <a:xfrm>
                <a:off x="10326119" y="582514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3" name="Oval 189"/>
              <p:cNvSpPr/>
              <p:nvPr/>
            </p:nvSpPr>
            <p:spPr bwMode="auto">
              <a:xfrm>
                <a:off x="10407137" y="579312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4" name="Oval 190"/>
              <p:cNvSpPr/>
              <p:nvPr/>
            </p:nvSpPr>
            <p:spPr bwMode="auto">
              <a:xfrm>
                <a:off x="10503442" y="5748080"/>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5" name="Oval 191"/>
              <p:cNvSpPr/>
              <p:nvPr/>
            </p:nvSpPr>
            <p:spPr bwMode="auto">
              <a:xfrm>
                <a:off x="10598258" y="567187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6" name="Oval 192"/>
              <p:cNvSpPr/>
              <p:nvPr/>
            </p:nvSpPr>
            <p:spPr bwMode="auto">
              <a:xfrm>
                <a:off x="10709021" y="555351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7" name="Oval 193"/>
              <p:cNvSpPr/>
              <p:nvPr/>
            </p:nvSpPr>
            <p:spPr bwMode="auto">
              <a:xfrm>
                <a:off x="10765573" y="544214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8" name="Oval 267"/>
              <p:cNvSpPr/>
              <p:nvPr/>
            </p:nvSpPr>
            <p:spPr bwMode="auto">
              <a:xfrm>
                <a:off x="10876507" y="502169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9" name="Oval 277"/>
              <p:cNvSpPr/>
              <p:nvPr/>
            </p:nvSpPr>
            <p:spPr bwMode="auto">
              <a:xfrm>
                <a:off x="10918330" y="463097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0" name="Oval 290"/>
              <p:cNvSpPr/>
              <p:nvPr/>
            </p:nvSpPr>
            <p:spPr bwMode="auto">
              <a:xfrm>
                <a:off x="10900968" y="4890117"/>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1" name="Oval 291"/>
              <p:cNvSpPr/>
              <p:nvPr/>
            </p:nvSpPr>
            <p:spPr bwMode="auto">
              <a:xfrm>
                <a:off x="10910245" y="4753040"/>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2" name="Oval 292"/>
              <p:cNvSpPr/>
              <p:nvPr/>
            </p:nvSpPr>
            <p:spPr bwMode="auto">
              <a:xfrm>
                <a:off x="10807655" y="5294421"/>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3" name="Oval 293"/>
              <p:cNvSpPr/>
              <p:nvPr/>
            </p:nvSpPr>
            <p:spPr bwMode="auto">
              <a:xfrm>
                <a:off x="10838237" y="519663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grpSp>
      <p:grpSp>
        <p:nvGrpSpPr>
          <p:cNvPr id="118" name="Grupo 117"/>
          <p:cNvGrpSpPr/>
          <p:nvPr/>
        </p:nvGrpSpPr>
        <p:grpSpPr>
          <a:xfrm>
            <a:off x="337780" y="3665168"/>
            <a:ext cx="6577933" cy="2610893"/>
            <a:chOff x="5526310" y="1158381"/>
            <a:chExt cx="6577933" cy="2610893"/>
          </a:xfrm>
        </p:grpSpPr>
        <p:grpSp>
          <p:nvGrpSpPr>
            <p:cNvPr id="4" name="Grupo 3"/>
            <p:cNvGrpSpPr/>
            <p:nvPr/>
          </p:nvGrpSpPr>
          <p:grpSpPr>
            <a:xfrm>
              <a:off x="5526310" y="1158381"/>
              <a:ext cx="6577933" cy="2610893"/>
              <a:chOff x="5818040" y="1708557"/>
              <a:chExt cx="6286202" cy="2048287"/>
            </a:xfrm>
          </p:grpSpPr>
          <p:grpSp>
            <p:nvGrpSpPr>
              <p:cNvPr id="5" name="Grupo 4"/>
              <p:cNvGrpSpPr/>
              <p:nvPr/>
            </p:nvGrpSpPr>
            <p:grpSpPr>
              <a:xfrm>
                <a:off x="6431280" y="1708557"/>
                <a:ext cx="5672962" cy="2048287"/>
                <a:chOff x="3321703" y="3686557"/>
                <a:chExt cx="8679837" cy="2818734"/>
              </a:xfrm>
            </p:grpSpPr>
            <p:pic>
              <p:nvPicPr>
                <p:cNvPr id="6" name="Imagem 5"/>
                <p:cNvPicPr/>
                <p:nvPr/>
              </p:nvPicPr>
              <p:blipFill rotWithShape="1">
                <a:blip r:embed="rId6">
                  <a:extLst>
                    <a:ext uri="{28A0092B-C50C-407E-A947-70E740481C1C}">
                      <a14:useLocalDpi xmlns:a14="http://schemas.microsoft.com/office/drawing/2010/main" val="0"/>
                    </a:ext>
                  </a:extLst>
                </a:blip>
                <a:srcRect b="65328"/>
                <a:stretch/>
              </p:blipFill>
              <p:spPr>
                <a:xfrm>
                  <a:off x="3321703" y="3686557"/>
                  <a:ext cx="8679837" cy="2818734"/>
                </a:xfrm>
                <a:prstGeom prst="rect">
                  <a:avLst/>
                </a:prstGeom>
              </p:spPr>
            </p:pic>
            <p:sp>
              <p:nvSpPr>
                <p:cNvPr id="7" name="Retângulo 6"/>
                <p:cNvSpPr/>
                <p:nvPr/>
              </p:nvSpPr>
              <p:spPr bwMode="ltGray">
                <a:xfrm>
                  <a:off x="3513451" y="3861048"/>
                  <a:ext cx="422309" cy="360040"/>
                </a:xfrm>
                <a:prstGeom prst="rect">
                  <a:avLst/>
                </a:prstGeom>
                <a:solidFill>
                  <a:schemeClr val="tx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grpSp>
          <p:sp>
            <p:nvSpPr>
              <p:cNvPr id="66" name="CaixaDeTexto 65"/>
              <p:cNvSpPr txBox="1"/>
              <p:nvPr/>
            </p:nvSpPr>
            <p:spPr>
              <a:xfrm>
                <a:off x="5818040" y="3319986"/>
                <a:ext cx="1049665" cy="362183"/>
              </a:xfrm>
              <a:prstGeom prst="rect">
                <a:avLst/>
              </a:prstGeom>
              <a:noFill/>
            </p:spPr>
            <p:txBody>
              <a:bodyPr wrap="none" rtlCol="0">
                <a:spAutoFit/>
              </a:bodyPr>
              <a:lstStyle/>
              <a:p>
                <a:r>
                  <a:rPr lang="en-US" sz="2400" dirty="0">
                    <a:solidFill>
                      <a:schemeClr val="bg1"/>
                    </a:solidFill>
                    <a:latin typeface="Calibri" panose="020F0502020204030204" pitchFamily="34" charset="0"/>
                    <a:cs typeface="Calibri" panose="020F0502020204030204" pitchFamily="34" charset="0"/>
                  </a:rPr>
                  <a:t>in (out)</a:t>
                </a:r>
              </a:p>
            </p:txBody>
          </p:sp>
          <p:sp>
            <p:nvSpPr>
              <p:cNvPr id="67" name="CaixaDeTexto 66"/>
              <p:cNvSpPr txBox="1"/>
              <p:nvPr/>
            </p:nvSpPr>
            <p:spPr>
              <a:xfrm>
                <a:off x="10942430" y="1850415"/>
                <a:ext cx="1089494" cy="362184"/>
              </a:xfrm>
              <a:prstGeom prst="rect">
                <a:avLst/>
              </a:prstGeom>
              <a:noFill/>
            </p:spPr>
            <p:txBody>
              <a:bodyPr wrap="none" rtlCol="0">
                <a:spAutoFit/>
              </a:bodyPr>
              <a:lstStyle/>
              <a:p>
                <a:r>
                  <a:rPr lang="en-US" sz="2400" dirty="0">
                    <a:solidFill>
                      <a:schemeClr val="bg1"/>
                    </a:solidFill>
                    <a:latin typeface="Calibri" panose="020F0502020204030204" pitchFamily="34" charset="0"/>
                    <a:cs typeface="Calibri" panose="020F0502020204030204" pitchFamily="34" charset="0"/>
                  </a:rPr>
                  <a:t>out (in)</a:t>
                </a:r>
              </a:p>
            </p:txBody>
          </p:sp>
        </p:grpSp>
        <p:cxnSp>
          <p:nvCxnSpPr>
            <p:cNvPr id="68" name="Conector de seta reta 67"/>
            <p:cNvCxnSpPr/>
            <p:nvPr/>
          </p:nvCxnSpPr>
          <p:spPr>
            <a:xfrm flipH="1">
              <a:off x="7705512" y="1614608"/>
              <a:ext cx="1945250" cy="86495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0" name="CaixaDeTexto 69"/>
            <p:cNvSpPr txBox="1"/>
            <p:nvPr/>
          </p:nvSpPr>
          <p:spPr>
            <a:xfrm rot="20186697">
              <a:off x="8029816" y="1672303"/>
              <a:ext cx="1136593" cy="369332"/>
            </a:xfrm>
            <a:prstGeom prst="rect">
              <a:avLst/>
            </a:prstGeom>
            <a:noFill/>
          </p:spPr>
          <p:txBody>
            <a:bodyPr wrap="none" rtlCol="0">
              <a:spAutoFit/>
            </a:bodyPr>
            <a:lstStyle/>
            <a:p>
              <a:pPr algn="ctr"/>
              <a:r>
                <a:rPr lang="en-US" dirty="0">
                  <a:solidFill>
                    <a:schemeClr val="bg1"/>
                  </a:solidFill>
                </a:rPr>
                <a:t>expansion</a:t>
              </a:r>
            </a:p>
          </p:txBody>
        </p:sp>
        <p:cxnSp>
          <p:nvCxnSpPr>
            <p:cNvPr id="71" name="Conector de seta reta 70"/>
            <p:cNvCxnSpPr/>
            <p:nvPr/>
          </p:nvCxnSpPr>
          <p:spPr>
            <a:xfrm flipV="1">
              <a:off x="8385127" y="2797236"/>
              <a:ext cx="2107636" cy="509355"/>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5" name="CaixaDeTexto 74"/>
            <p:cNvSpPr txBox="1"/>
            <p:nvPr/>
          </p:nvSpPr>
          <p:spPr>
            <a:xfrm rot="20735564">
              <a:off x="8739711" y="3011393"/>
              <a:ext cx="1377173" cy="369332"/>
            </a:xfrm>
            <a:prstGeom prst="rect">
              <a:avLst/>
            </a:prstGeom>
            <a:noFill/>
          </p:spPr>
          <p:txBody>
            <a:bodyPr wrap="none" rtlCol="0">
              <a:spAutoFit/>
            </a:bodyPr>
            <a:lstStyle/>
            <a:p>
              <a:pPr algn="ctr"/>
              <a:r>
                <a:rPr lang="en-US" dirty="0">
                  <a:solidFill>
                    <a:schemeClr val="bg1"/>
                  </a:solidFill>
                </a:rPr>
                <a:t>compression</a:t>
              </a:r>
            </a:p>
          </p:txBody>
        </p:sp>
      </p:grpSp>
      <p:grpSp>
        <p:nvGrpSpPr>
          <p:cNvPr id="119" name="Grupo 118"/>
          <p:cNvGrpSpPr/>
          <p:nvPr/>
        </p:nvGrpSpPr>
        <p:grpSpPr>
          <a:xfrm>
            <a:off x="8980952" y="1084104"/>
            <a:ext cx="2866793" cy="5010955"/>
            <a:chOff x="13449685" y="925640"/>
            <a:chExt cx="2866793" cy="5010955"/>
          </a:xfrm>
        </p:grpSpPr>
        <p:grpSp>
          <p:nvGrpSpPr>
            <p:cNvPr id="91" name="Grupo 90"/>
            <p:cNvGrpSpPr/>
            <p:nvPr/>
          </p:nvGrpSpPr>
          <p:grpSpPr>
            <a:xfrm>
              <a:off x="14323604" y="1065873"/>
              <a:ext cx="1924858" cy="4679551"/>
              <a:chOff x="9084492" y="1595120"/>
              <a:chExt cx="1924858" cy="4679551"/>
            </a:xfrm>
          </p:grpSpPr>
          <p:pic>
            <p:nvPicPr>
              <p:cNvPr id="92" name="Bild 5" descr="Unbenannt.png"/>
              <p:cNvPicPr>
                <a:picLocks noChangeAspect="1"/>
              </p:cNvPicPr>
              <p:nvPr/>
            </p:nvPicPr>
            <p:blipFill rotWithShape="1">
              <a:blip r:embed="rId7">
                <a:extLst>
                  <a:ext uri="{28A0092B-C50C-407E-A947-70E740481C1C}">
                    <a14:useLocalDpi xmlns:a14="http://schemas.microsoft.com/office/drawing/2010/main" val="0"/>
                  </a:ext>
                </a:extLst>
              </a:blip>
              <a:srcRect l="82382" t="11482" r="3953" b="20894"/>
              <a:stretch/>
            </p:blipFill>
            <p:spPr>
              <a:xfrm>
                <a:off x="9084492" y="1595120"/>
                <a:ext cx="1924858" cy="4679551"/>
              </a:xfrm>
              <a:prstGeom prst="rect">
                <a:avLst/>
              </a:prstGeom>
            </p:spPr>
          </p:pic>
          <p:sp>
            <p:nvSpPr>
              <p:cNvPr id="93" name="Retângulo 92"/>
              <p:cNvSpPr/>
              <p:nvPr/>
            </p:nvSpPr>
            <p:spPr bwMode="ltGray">
              <a:xfrm>
                <a:off x="9132611" y="5820270"/>
                <a:ext cx="1796373" cy="428253"/>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mn-lt"/>
                  <a:ea typeface="+mn-ea"/>
                  <a:cs typeface="+mn-cs"/>
                </a:endParaRPr>
              </a:p>
            </p:txBody>
          </p:sp>
        </p:grpSp>
        <p:sp>
          <p:nvSpPr>
            <p:cNvPr id="94" name="TextBox 70">
              <a:extLst>
                <a:ext uri="{FF2B5EF4-FFF2-40B4-BE49-F238E27FC236}">
                  <a16:creationId xmlns:a16="http://schemas.microsoft.com/office/drawing/2014/main" id="{F79FDABC-EE7B-44A0-A1C4-ACA02AA14730}"/>
                </a:ext>
              </a:extLst>
            </p:cNvPr>
            <p:cNvSpPr txBox="1"/>
            <p:nvPr/>
          </p:nvSpPr>
          <p:spPr>
            <a:xfrm>
              <a:off x="13449685" y="2866999"/>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m</a:t>
              </a:r>
              <a:endParaRPr lang="de-DE" sz="2000" i="1" dirty="0">
                <a:latin typeface="Times New Roman" panose="02020603050405020304" pitchFamily="18" charset="0"/>
                <a:cs typeface="Times New Roman" panose="02020603050405020304" pitchFamily="18" charset="0"/>
              </a:endParaRPr>
            </a:p>
          </p:txBody>
        </p:sp>
        <p:sp>
          <p:nvSpPr>
            <p:cNvPr id="95" name="TextBox 73">
              <a:extLst>
                <a:ext uri="{FF2B5EF4-FFF2-40B4-BE49-F238E27FC236}">
                  <a16:creationId xmlns:a16="http://schemas.microsoft.com/office/drawing/2014/main" id="{F68D7725-673A-48B3-BB68-6C6606A984F7}"/>
                </a:ext>
              </a:extLst>
            </p:cNvPr>
            <p:cNvSpPr txBox="1"/>
            <p:nvPr/>
          </p:nvSpPr>
          <p:spPr>
            <a:xfrm>
              <a:off x="14009094" y="925640"/>
              <a:ext cx="314510" cy="400110"/>
            </a:xfrm>
            <a:prstGeom prst="rect">
              <a:avLst/>
            </a:prstGeom>
            <a:noFill/>
          </p:spPr>
          <p:txBody>
            <a:bodyPr wrap="none" rtlCol="0">
              <a:spAutoFit/>
            </a:bodyPr>
            <a:lstStyle/>
            <a:p>
              <a:r>
                <a:rPr lang="en-US" sz="2000" dirty="0"/>
                <a:t>1</a:t>
              </a:r>
              <a:endParaRPr lang="de-DE" sz="2000" dirty="0"/>
            </a:p>
          </p:txBody>
        </p:sp>
        <p:sp>
          <p:nvSpPr>
            <p:cNvPr id="96" name="TextBox 118">
              <a:extLst>
                <a:ext uri="{FF2B5EF4-FFF2-40B4-BE49-F238E27FC236}">
                  <a16:creationId xmlns:a16="http://schemas.microsoft.com/office/drawing/2014/main" id="{4BC96FB7-E593-49BB-9B5F-9328DED7AB0A}"/>
                </a:ext>
              </a:extLst>
            </p:cNvPr>
            <p:cNvSpPr txBox="1"/>
            <p:nvPr/>
          </p:nvSpPr>
          <p:spPr>
            <a:xfrm>
              <a:off x="13805320" y="1657117"/>
              <a:ext cx="574196" cy="400110"/>
            </a:xfrm>
            <a:prstGeom prst="rect">
              <a:avLst/>
            </a:prstGeom>
            <a:noFill/>
          </p:spPr>
          <p:txBody>
            <a:bodyPr wrap="none" rtlCol="0">
              <a:spAutoFit/>
            </a:bodyPr>
            <a:lstStyle/>
            <a:p>
              <a:r>
                <a:rPr lang="en-US" sz="2000" dirty="0"/>
                <a:t>100</a:t>
              </a:r>
              <a:endParaRPr lang="de-DE" sz="2000" dirty="0"/>
            </a:p>
          </p:txBody>
        </p:sp>
        <p:sp>
          <p:nvSpPr>
            <p:cNvPr id="97" name="TextBox 119">
              <a:extLst>
                <a:ext uri="{FF2B5EF4-FFF2-40B4-BE49-F238E27FC236}">
                  <a16:creationId xmlns:a16="http://schemas.microsoft.com/office/drawing/2014/main" id="{E21A90B8-068A-4D2A-8F1C-D2DF574E40B9}"/>
                </a:ext>
              </a:extLst>
            </p:cNvPr>
            <p:cNvSpPr txBox="1"/>
            <p:nvPr/>
          </p:nvSpPr>
          <p:spPr>
            <a:xfrm>
              <a:off x="13805320" y="2511841"/>
              <a:ext cx="574196" cy="400110"/>
            </a:xfrm>
            <a:prstGeom prst="rect">
              <a:avLst/>
            </a:prstGeom>
            <a:noFill/>
          </p:spPr>
          <p:txBody>
            <a:bodyPr wrap="none" rtlCol="0">
              <a:spAutoFit/>
            </a:bodyPr>
            <a:lstStyle/>
            <a:p>
              <a:r>
                <a:rPr lang="en-US" sz="2000" dirty="0"/>
                <a:t>200</a:t>
              </a:r>
              <a:endParaRPr lang="de-DE" sz="2000" dirty="0"/>
            </a:p>
          </p:txBody>
        </p:sp>
        <p:sp>
          <p:nvSpPr>
            <p:cNvPr id="98" name="TextBox 120">
              <a:extLst>
                <a:ext uri="{FF2B5EF4-FFF2-40B4-BE49-F238E27FC236}">
                  <a16:creationId xmlns:a16="http://schemas.microsoft.com/office/drawing/2014/main" id="{4ED8DBB5-C0CA-4091-891D-CD3C60340EF6}"/>
                </a:ext>
              </a:extLst>
            </p:cNvPr>
            <p:cNvSpPr txBox="1"/>
            <p:nvPr/>
          </p:nvSpPr>
          <p:spPr>
            <a:xfrm>
              <a:off x="13805320" y="3293640"/>
              <a:ext cx="574196" cy="400110"/>
            </a:xfrm>
            <a:prstGeom prst="rect">
              <a:avLst/>
            </a:prstGeom>
            <a:noFill/>
          </p:spPr>
          <p:txBody>
            <a:bodyPr wrap="none" rtlCol="0">
              <a:spAutoFit/>
            </a:bodyPr>
            <a:lstStyle/>
            <a:p>
              <a:r>
                <a:rPr lang="en-US" sz="2000" dirty="0"/>
                <a:t>300</a:t>
              </a:r>
              <a:endParaRPr lang="de-DE" sz="2000" dirty="0"/>
            </a:p>
          </p:txBody>
        </p:sp>
        <p:sp>
          <p:nvSpPr>
            <p:cNvPr id="99" name="TextBox 121">
              <a:extLst>
                <a:ext uri="{FF2B5EF4-FFF2-40B4-BE49-F238E27FC236}">
                  <a16:creationId xmlns:a16="http://schemas.microsoft.com/office/drawing/2014/main" id="{D8026A6B-9E0E-406D-B49E-4EB81FECBD43}"/>
                </a:ext>
              </a:extLst>
            </p:cNvPr>
            <p:cNvSpPr txBox="1"/>
            <p:nvPr/>
          </p:nvSpPr>
          <p:spPr>
            <a:xfrm>
              <a:off x="13805320" y="4132777"/>
              <a:ext cx="574196" cy="400110"/>
            </a:xfrm>
            <a:prstGeom prst="rect">
              <a:avLst/>
            </a:prstGeom>
            <a:noFill/>
          </p:spPr>
          <p:txBody>
            <a:bodyPr wrap="none" rtlCol="0">
              <a:spAutoFit/>
            </a:bodyPr>
            <a:lstStyle/>
            <a:p>
              <a:r>
                <a:rPr lang="en-US" sz="2000" dirty="0"/>
                <a:t>400</a:t>
              </a:r>
              <a:endParaRPr lang="de-DE" sz="2000" dirty="0"/>
            </a:p>
          </p:txBody>
        </p:sp>
        <p:sp>
          <p:nvSpPr>
            <p:cNvPr id="100" name="TextBox 122">
              <a:extLst>
                <a:ext uri="{FF2B5EF4-FFF2-40B4-BE49-F238E27FC236}">
                  <a16:creationId xmlns:a16="http://schemas.microsoft.com/office/drawing/2014/main" id="{B1BD4260-D23B-45D5-A9FC-ADF9FB9788F1}"/>
                </a:ext>
              </a:extLst>
            </p:cNvPr>
            <p:cNvSpPr txBox="1"/>
            <p:nvPr/>
          </p:nvSpPr>
          <p:spPr>
            <a:xfrm>
              <a:off x="13800356" y="4956985"/>
              <a:ext cx="574196" cy="400110"/>
            </a:xfrm>
            <a:prstGeom prst="rect">
              <a:avLst/>
            </a:prstGeom>
            <a:noFill/>
          </p:spPr>
          <p:txBody>
            <a:bodyPr wrap="none" rtlCol="0">
              <a:spAutoFit/>
            </a:bodyPr>
            <a:lstStyle/>
            <a:p>
              <a:r>
                <a:rPr lang="en-US" sz="2000" dirty="0"/>
                <a:t>500</a:t>
              </a:r>
              <a:endParaRPr lang="de-DE" sz="2000" dirty="0"/>
            </a:p>
          </p:txBody>
        </p:sp>
        <p:sp>
          <p:nvSpPr>
            <p:cNvPr id="101" name="TextBox 123">
              <a:extLst>
                <a:ext uri="{FF2B5EF4-FFF2-40B4-BE49-F238E27FC236}">
                  <a16:creationId xmlns:a16="http://schemas.microsoft.com/office/drawing/2014/main" id="{8C6378C6-CFEF-4DAB-BC52-DF6C6E9ED4B4}"/>
                </a:ext>
              </a:extLst>
            </p:cNvPr>
            <p:cNvSpPr txBox="1"/>
            <p:nvPr/>
          </p:nvSpPr>
          <p:spPr>
            <a:xfrm>
              <a:off x="15159660" y="5474930"/>
              <a:ext cx="34366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x</a:t>
              </a:r>
              <a:endParaRPr lang="de-DE" sz="2000" i="1" dirty="0">
                <a:latin typeface="Times New Roman" panose="02020603050405020304" pitchFamily="18" charset="0"/>
                <a:cs typeface="Times New Roman" panose="02020603050405020304" pitchFamily="18" charset="0"/>
              </a:endParaRPr>
            </a:p>
          </p:txBody>
        </p:sp>
        <p:sp>
          <p:nvSpPr>
            <p:cNvPr id="102" name="TextBox 124">
              <a:extLst>
                <a:ext uri="{FF2B5EF4-FFF2-40B4-BE49-F238E27FC236}">
                  <a16:creationId xmlns:a16="http://schemas.microsoft.com/office/drawing/2014/main" id="{946C1B04-A995-45D1-8131-4A807C91D414}"/>
                </a:ext>
              </a:extLst>
            </p:cNvPr>
            <p:cNvSpPr txBox="1"/>
            <p:nvPr/>
          </p:nvSpPr>
          <p:spPr>
            <a:xfrm>
              <a:off x="15162489" y="5229311"/>
              <a:ext cx="314510" cy="400110"/>
            </a:xfrm>
            <a:prstGeom prst="rect">
              <a:avLst/>
            </a:prstGeom>
            <a:noFill/>
          </p:spPr>
          <p:txBody>
            <a:bodyPr wrap="none" rtlCol="0">
              <a:spAutoFit/>
            </a:bodyPr>
            <a:lstStyle/>
            <a:p>
              <a:r>
                <a:rPr lang="en-US" sz="2000" dirty="0"/>
                <a:t>0</a:t>
              </a:r>
              <a:endParaRPr lang="de-DE" sz="2000" dirty="0"/>
            </a:p>
          </p:txBody>
        </p:sp>
        <p:sp>
          <p:nvSpPr>
            <p:cNvPr id="103" name="TextBox 125">
              <a:extLst>
                <a:ext uri="{FF2B5EF4-FFF2-40B4-BE49-F238E27FC236}">
                  <a16:creationId xmlns:a16="http://schemas.microsoft.com/office/drawing/2014/main" id="{C2B8E7E6-CF9E-4873-9756-BD7CEC2A17F3}"/>
                </a:ext>
              </a:extLst>
            </p:cNvPr>
            <p:cNvSpPr txBox="1"/>
            <p:nvPr/>
          </p:nvSpPr>
          <p:spPr>
            <a:xfrm>
              <a:off x="14388886" y="5225494"/>
              <a:ext cx="522900" cy="400110"/>
            </a:xfrm>
            <a:prstGeom prst="rect">
              <a:avLst/>
            </a:prstGeom>
            <a:noFill/>
          </p:spPr>
          <p:txBody>
            <a:bodyPr wrap="none" rtlCol="0">
              <a:spAutoFit/>
            </a:bodyPr>
            <a:lstStyle/>
            <a:p>
              <a:r>
                <a:rPr lang="en-US" sz="2000" dirty="0"/>
                <a:t>-10</a:t>
              </a:r>
              <a:endParaRPr lang="de-DE" sz="2000" dirty="0"/>
            </a:p>
          </p:txBody>
        </p:sp>
        <p:sp>
          <p:nvSpPr>
            <p:cNvPr id="104" name="TextBox 126">
              <a:extLst>
                <a:ext uri="{FF2B5EF4-FFF2-40B4-BE49-F238E27FC236}">
                  <a16:creationId xmlns:a16="http://schemas.microsoft.com/office/drawing/2014/main" id="{0F7096D6-6432-4928-8531-BA18DA646209}"/>
                </a:ext>
              </a:extLst>
            </p:cNvPr>
            <p:cNvSpPr txBox="1"/>
            <p:nvPr/>
          </p:nvSpPr>
          <p:spPr>
            <a:xfrm>
              <a:off x="15685119" y="5226607"/>
              <a:ext cx="444352" cy="400110"/>
            </a:xfrm>
            <a:prstGeom prst="rect">
              <a:avLst/>
            </a:prstGeom>
            <a:noFill/>
          </p:spPr>
          <p:txBody>
            <a:bodyPr wrap="none" rtlCol="0">
              <a:spAutoFit/>
            </a:bodyPr>
            <a:lstStyle/>
            <a:p>
              <a:r>
                <a:rPr lang="en-US" sz="2000" dirty="0"/>
                <a:t>10</a:t>
              </a:r>
              <a:endParaRPr lang="de-DE" sz="2000" dirty="0"/>
            </a:p>
          </p:txBody>
        </p:sp>
        <p:sp>
          <p:nvSpPr>
            <p:cNvPr id="105" name="TextBox 114">
              <a:extLst>
                <a:ext uri="{FF2B5EF4-FFF2-40B4-BE49-F238E27FC236}">
                  <a16:creationId xmlns:a16="http://schemas.microsoft.com/office/drawing/2014/main" id="{C622548F-1A08-42DB-9EFB-8D35510F6334}"/>
                </a:ext>
              </a:extLst>
            </p:cNvPr>
            <p:cNvSpPr txBox="1"/>
            <p:nvPr/>
          </p:nvSpPr>
          <p:spPr>
            <a:xfrm>
              <a:off x="15053760" y="1030514"/>
              <a:ext cx="1262718" cy="369332"/>
            </a:xfrm>
            <a:prstGeom prst="rect">
              <a:avLst/>
            </a:prstGeom>
            <a:noFill/>
          </p:spPr>
          <p:txBody>
            <a:bodyPr wrap="none" rtlCol="0">
              <a:spAutoFit/>
            </a:bodyPr>
            <a:lstStyle/>
            <a:p>
              <a:r>
                <a:rPr lang="en-US" dirty="0">
                  <a:solidFill>
                    <a:schemeClr val="bg1"/>
                  </a:solidFill>
                </a:rPr>
                <a:t>experiment</a:t>
              </a:r>
              <a:endParaRPr lang="de-DE" dirty="0">
                <a:solidFill>
                  <a:schemeClr val="bg1"/>
                </a:solidFill>
              </a:endParaRPr>
            </a:p>
          </p:txBody>
        </p:sp>
      </p:grpSp>
      <p:sp>
        <p:nvSpPr>
          <p:cNvPr id="121" name="CaixaDeTexto 120"/>
          <p:cNvSpPr txBox="1"/>
          <p:nvPr/>
        </p:nvSpPr>
        <p:spPr>
          <a:xfrm rot="20194771">
            <a:off x="2123551" y="3990511"/>
            <a:ext cx="2130583" cy="369332"/>
          </a:xfrm>
          <a:prstGeom prst="rect">
            <a:avLst/>
          </a:prstGeom>
          <a:noFill/>
        </p:spPr>
        <p:txBody>
          <a:bodyPr wrap="none" rtlCol="0">
            <a:spAutoFit/>
          </a:bodyPr>
          <a:lstStyle/>
          <a:p>
            <a:r>
              <a:rPr lang="en-US" dirty="0">
                <a:solidFill>
                  <a:schemeClr val="bg1"/>
                </a:solidFill>
              </a:rPr>
              <a:t>(Increasing coupling)</a:t>
            </a:r>
          </a:p>
        </p:txBody>
      </p:sp>
      <p:sp>
        <p:nvSpPr>
          <p:cNvPr id="122" name="CaixaDeTexto 121"/>
          <p:cNvSpPr txBox="1"/>
          <p:nvPr/>
        </p:nvSpPr>
        <p:spPr>
          <a:xfrm rot="20802695">
            <a:off x="3201992" y="5749752"/>
            <a:ext cx="2188291" cy="369332"/>
          </a:xfrm>
          <a:prstGeom prst="rect">
            <a:avLst/>
          </a:prstGeom>
          <a:noFill/>
        </p:spPr>
        <p:txBody>
          <a:bodyPr wrap="none" rtlCol="0">
            <a:spAutoFit/>
          </a:bodyPr>
          <a:lstStyle/>
          <a:p>
            <a:r>
              <a:rPr lang="en-US" dirty="0">
                <a:solidFill>
                  <a:schemeClr val="bg1"/>
                </a:solidFill>
              </a:rPr>
              <a:t>(decreasing coupling)</a:t>
            </a:r>
          </a:p>
        </p:txBody>
      </p:sp>
      <p:cxnSp>
        <p:nvCxnSpPr>
          <p:cNvPr id="124" name="Conector de seta reta 123"/>
          <p:cNvCxnSpPr/>
          <p:nvPr/>
        </p:nvCxnSpPr>
        <p:spPr>
          <a:xfrm flipV="1">
            <a:off x="7849868" y="1240695"/>
            <a:ext cx="2317420" cy="9981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093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xEl>
                                              <p:pRg st="1" end="1"/>
                                            </p:txEl>
                                          </p:spTgt>
                                        </p:tgtEl>
                                        <p:attrNameLst>
                                          <p:attrName>style.visibility</p:attrName>
                                        </p:attrNameLst>
                                      </p:cBhvr>
                                      <p:to>
                                        <p:strVal val="visible"/>
                                      </p:to>
                                    </p:set>
                                    <p:animEffect transition="in" filter="fade">
                                      <p:cBhvr>
                                        <p:cTn id="12" dur="500"/>
                                        <p:tgtEl>
                                          <p:spTgt spid="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
                                            <p:txEl>
                                              <p:pRg st="2" end="2"/>
                                            </p:txEl>
                                          </p:spTgt>
                                        </p:tgtEl>
                                        <p:attrNameLst>
                                          <p:attrName>style.visibility</p:attrName>
                                        </p:attrNameLst>
                                      </p:cBhvr>
                                      <p:to>
                                        <p:strVal val="visible"/>
                                      </p:to>
                                    </p:set>
                                    <p:animEffect transition="in" filter="fade">
                                      <p:cBhvr>
                                        <p:cTn id="17" dur="500"/>
                                        <p:tgtEl>
                                          <p:spTgt spid="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1">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 name="Grafik 58"/>
          <p:cNvPicPr/>
          <p:nvPr/>
        </p:nvPicPr>
        <p:blipFill rotWithShape="1">
          <a:blip r:embed="rId3" cstate="print">
            <a:extLst>
              <a:ext uri="{28A0092B-C50C-407E-A947-70E740481C1C}">
                <a14:useLocalDpi xmlns:a14="http://schemas.microsoft.com/office/drawing/2010/main" val="0"/>
              </a:ext>
            </a:extLst>
          </a:blip>
          <a:srcRect l="10595" t="70762" r="53978" b="5747"/>
          <a:stretch/>
        </p:blipFill>
        <p:spPr>
          <a:xfrm>
            <a:off x="729192" y="2866776"/>
            <a:ext cx="3456385" cy="2448273"/>
          </a:xfrm>
          <a:prstGeom prst="rect">
            <a:avLst/>
          </a:prstGeom>
        </p:spPr>
      </p:pic>
      <p:grpSp>
        <p:nvGrpSpPr>
          <p:cNvPr id="5" name="Grupo 4"/>
          <p:cNvGrpSpPr/>
          <p:nvPr/>
        </p:nvGrpSpPr>
        <p:grpSpPr>
          <a:xfrm>
            <a:off x="7008151" y="3288030"/>
            <a:ext cx="1423434" cy="1985301"/>
            <a:chOff x="10010803" y="3331752"/>
            <a:chExt cx="1423434" cy="1985301"/>
          </a:xfrm>
          <a:solidFill>
            <a:srgbClr val="FF0000"/>
          </a:solidFill>
        </p:grpSpPr>
        <p:sp>
          <p:nvSpPr>
            <p:cNvPr id="520" name="Forma livre 519"/>
            <p:cNvSpPr/>
            <p:nvPr/>
          </p:nvSpPr>
          <p:spPr bwMode="ltGray">
            <a:xfrm>
              <a:off x="10061086" y="3355842"/>
              <a:ext cx="1311213" cy="1909992"/>
            </a:xfrm>
            <a:custGeom>
              <a:avLst/>
              <a:gdLst>
                <a:gd name="connsiteX0" fmla="*/ 0 w 619760"/>
                <a:gd name="connsiteY0" fmla="*/ 0 h 1650059"/>
                <a:gd name="connsiteX1" fmla="*/ 10160 w 619760"/>
                <a:gd name="connsiteY1" fmla="*/ 596900 h 1650059"/>
                <a:gd name="connsiteX2" fmla="*/ 30480 w 619760"/>
                <a:gd name="connsiteY2" fmla="*/ 1242060 h 1650059"/>
                <a:gd name="connsiteX3" fmla="*/ 210820 w 619760"/>
                <a:gd name="connsiteY3" fmla="*/ 1590040 h 1650059"/>
                <a:gd name="connsiteX4" fmla="*/ 546100 w 619760"/>
                <a:gd name="connsiteY4" fmla="*/ 1645920 h 1650059"/>
                <a:gd name="connsiteX5" fmla="*/ 619760 w 619760"/>
                <a:gd name="connsiteY5" fmla="*/ 1645920 h 165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760" h="1650059">
                  <a:moveTo>
                    <a:pt x="0" y="0"/>
                  </a:moveTo>
                  <a:cubicBezTo>
                    <a:pt x="2540" y="194945"/>
                    <a:pt x="5080" y="389890"/>
                    <a:pt x="10160" y="596900"/>
                  </a:cubicBezTo>
                  <a:cubicBezTo>
                    <a:pt x="15240" y="803910"/>
                    <a:pt x="-2963" y="1076537"/>
                    <a:pt x="30480" y="1242060"/>
                  </a:cubicBezTo>
                  <a:cubicBezTo>
                    <a:pt x="63923" y="1407583"/>
                    <a:pt x="124883" y="1522730"/>
                    <a:pt x="210820" y="1590040"/>
                  </a:cubicBezTo>
                  <a:cubicBezTo>
                    <a:pt x="296757" y="1657350"/>
                    <a:pt x="477943" y="1636607"/>
                    <a:pt x="546100" y="1645920"/>
                  </a:cubicBezTo>
                  <a:cubicBezTo>
                    <a:pt x="614257" y="1655233"/>
                    <a:pt x="619760" y="1645920"/>
                    <a:pt x="619760" y="1645920"/>
                  </a:cubicBezTo>
                </a:path>
              </a:pathLst>
            </a:custGeom>
            <a:noFill/>
            <a:ln w="25400" cap="flat" cmpd="sng" algn="ctr">
              <a:solidFill>
                <a:schemeClr val="accent3"/>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464" name="Grupo 463"/>
            <p:cNvGrpSpPr/>
            <p:nvPr/>
          </p:nvGrpSpPr>
          <p:grpSpPr>
            <a:xfrm>
              <a:off x="10010803" y="3331752"/>
              <a:ext cx="1423434" cy="1985301"/>
              <a:chOff x="10203511" y="3449824"/>
              <a:chExt cx="1423434" cy="1985301"/>
            </a:xfrm>
            <a:grpFill/>
          </p:grpSpPr>
          <p:sp>
            <p:nvSpPr>
              <p:cNvPr id="465" name="Elipse 464"/>
              <p:cNvSpPr/>
              <p:nvPr/>
            </p:nvSpPr>
            <p:spPr bwMode="ltGray">
              <a:xfrm>
                <a:off x="10212346" y="3449824"/>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6" name="Elipse 465"/>
              <p:cNvSpPr/>
              <p:nvPr/>
            </p:nvSpPr>
            <p:spPr bwMode="ltGray">
              <a:xfrm>
                <a:off x="10203511" y="3961938"/>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7" name="Elipse 466"/>
              <p:cNvSpPr/>
              <p:nvPr/>
            </p:nvSpPr>
            <p:spPr bwMode="ltGray">
              <a:xfrm>
                <a:off x="10243207" y="4238578"/>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8" name="Elipse 467"/>
              <p:cNvSpPr/>
              <p:nvPr/>
            </p:nvSpPr>
            <p:spPr bwMode="ltGray">
              <a:xfrm>
                <a:off x="10251295" y="4523327"/>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9" name="Elipse 468"/>
              <p:cNvSpPr/>
              <p:nvPr/>
            </p:nvSpPr>
            <p:spPr bwMode="ltGray">
              <a:xfrm>
                <a:off x="10208210" y="456302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0" name="Elipse 469"/>
              <p:cNvSpPr/>
              <p:nvPr/>
            </p:nvSpPr>
            <p:spPr bwMode="ltGray">
              <a:xfrm>
                <a:off x="10301742" y="4843657"/>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1" name="Elipse 470"/>
              <p:cNvSpPr/>
              <p:nvPr/>
            </p:nvSpPr>
            <p:spPr bwMode="ltGray">
              <a:xfrm>
                <a:off x="10275845" y="492283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2" name="Elipse 471"/>
              <p:cNvSpPr/>
              <p:nvPr/>
            </p:nvSpPr>
            <p:spPr bwMode="ltGray">
              <a:xfrm>
                <a:off x="10322600" y="5036226"/>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3" name="Elipse 472"/>
              <p:cNvSpPr/>
              <p:nvPr/>
            </p:nvSpPr>
            <p:spPr bwMode="ltGray">
              <a:xfrm>
                <a:off x="10382667" y="5069322"/>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4" name="Elipse 473"/>
              <p:cNvSpPr/>
              <p:nvPr/>
            </p:nvSpPr>
            <p:spPr bwMode="ltGray">
              <a:xfrm>
                <a:off x="10403332" y="5158866"/>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5" name="Elipse 474"/>
              <p:cNvSpPr/>
              <p:nvPr/>
            </p:nvSpPr>
            <p:spPr bwMode="ltGray">
              <a:xfrm>
                <a:off x="10462060" y="515336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6" name="Elipse 475"/>
              <p:cNvSpPr/>
              <p:nvPr/>
            </p:nvSpPr>
            <p:spPr bwMode="ltGray">
              <a:xfrm>
                <a:off x="10515975" y="5215136"/>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7" name="Elipse 476"/>
              <p:cNvSpPr/>
              <p:nvPr/>
            </p:nvSpPr>
            <p:spPr bwMode="ltGray">
              <a:xfrm>
                <a:off x="10577639" y="529196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8" name="Elipse 477"/>
              <p:cNvSpPr/>
              <p:nvPr/>
            </p:nvSpPr>
            <p:spPr bwMode="ltGray">
              <a:xfrm>
                <a:off x="10638352" y="52376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9" name="Elipse 478"/>
              <p:cNvSpPr/>
              <p:nvPr/>
            </p:nvSpPr>
            <p:spPr bwMode="ltGray">
              <a:xfrm>
                <a:off x="10735481" y="5266794"/>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0" name="Elipse 479"/>
              <p:cNvSpPr/>
              <p:nvPr/>
            </p:nvSpPr>
            <p:spPr bwMode="ltGray">
              <a:xfrm>
                <a:off x="10887620" y="5306490"/>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1" name="Elipse 480"/>
              <p:cNvSpPr/>
              <p:nvPr/>
            </p:nvSpPr>
            <p:spPr bwMode="ltGray">
              <a:xfrm>
                <a:off x="10813532" y="52888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2" name="Elipse 481"/>
              <p:cNvSpPr/>
              <p:nvPr/>
            </p:nvSpPr>
            <p:spPr bwMode="ltGray">
              <a:xfrm>
                <a:off x="10965671" y="5306490"/>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3" name="Elipse 482"/>
              <p:cNvSpPr/>
              <p:nvPr/>
            </p:nvSpPr>
            <p:spPr bwMode="ltGray">
              <a:xfrm>
                <a:off x="11010732" y="5355732"/>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4" name="Elipse 483"/>
              <p:cNvSpPr/>
              <p:nvPr/>
            </p:nvSpPr>
            <p:spPr bwMode="ltGray">
              <a:xfrm>
                <a:off x="11069065" y="531958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5" name="Elipse 484"/>
              <p:cNvSpPr/>
              <p:nvPr/>
            </p:nvSpPr>
            <p:spPr bwMode="ltGray">
              <a:xfrm>
                <a:off x="11150587" y="535547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6" name="Elipse 485"/>
              <p:cNvSpPr/>
              <p:nvPr/>
            </p:nvSpPr>
            <p:spPr bwMode="ltGray">
              <a:xfrm>
                <a:off x="10691333" y="530314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7" name="Elipse 486"/>
              <p:cNvSpPr/>
              <p:nvPr/>
            </p:nvSpPr>
            <p:spPr bwMode="ltGray">
              <a:xfrm>
                <a:off x="11215330" y="531318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8" name="Elipse 487"/>
              <p:cNvSpPr/>
              <p:nvPr/>
            </p:nvSpPr>
            <p:spPr bwMode="ltGray">
              <a:xfrm>
                <a:off x="11301886" y="53265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89" name="Elipse 488"/>
              <p:cNvSpPr/>
              <p:nvPr/>
            </p:nvSpPr>
            <p:spPr bwMode="ltGray">
              <a:xfrm>
                <a:off x="11373515" y="5338447"/>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0" name="Elipse 489"/>
              <p:cNvSpPr/>
              <p:nvPr/>
            </p:nvSpPr>
            <p:spPr bwMode="ltGray">
              <a:xfrm>
                <a:off x="11435452" y="531540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1" name="Elipse 490"/>
              <p:cNvSpPr/>
              <p:nvPr/>
            </p:nvSpPr>
            <p:spPr bwMode="ltGray">
              <a:xfrm>
                <a:off x="11485615" y="534505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2" name="Elipse 491"/>
              <p:cNvSpPr/>
              <p:nvPr/>
            </p:nvSpPr>
            <p:spPr bwMode="ltGray">
              <a:xfrm>
                <a:off x="11547552" y="53265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grpSp>
        <p:nvGrpSpPr>
          <p:cNvPr id="3" name="Grupo 2"/>
          <p:cNvGrpSpPr/>
          <p:nvPr/>
        </p:nvGrpSpPr>
        <p:grpSpPr>
          <a:xfrm>
            <a:off x="10352336" y="3467995"/>
            <a:ext cx="664323" cy="1791351"/>
            <a:chOff x="7021916" y="3524348"/>
            <a:chExt cx="664323" cy="1791351"/>
          </a:xfrm>
          <a:solidFill>
            <a:srgbClr val="FF0000"/>
          </a:solidFill>
        </p:grpSpPr>
        <p:sp>
          <p:nvSpPr>
            <p:cNvPr id="462" name="Forma livre 461"/>
            <p:cNvSpPr/>
            <p:nvPr/>
          </p:nvSpPr>
          <p:spPr bwMode="ltGray">
            <a:xfrm>
              <a:off x="7060400" y="3594065"/>
              <a:ext cx="619760" cy="1650059"/>
            </a:xfrm>
            <a:custGeom>
              <a:avLst/>
              <a:gdLst>
                <a:gd name="connsiteX0" fmla="*/ 0 w 619760"/>
                <a:gd name="connsiteY0" fmla="*/ 0 h 1650059"/>
                <a:gd name="connsiteX1" fmla="*/ 10160 w 619760"/>
                <a:gd name="connsiteY1" fmla="*/ 596900 h 1650059"/>
                <a:gd name="connsiteX2" fmla="*/ 30480 w 619760"/>
                <a:gd name="connsiteY2" fmla="*/ 1242060 h 1650059"/>
                <a:gd name="connsiteX3" fmla="*/ 210820 w 619760"/>
                <a:gd name="connsiteY3" fmla="*/ 1590040 h 1650059"/>
                <a:gd name="connsiteX4" fmla="*/ 546100 w 619760"/>
                <a:gd name="connsiteY4" fmla="*/ 1645920 h 1650059"/>
                <a:gd name="connsiteX5" fmla="*/ 619760 w 619760"/>
                <a:gd name="connsiteY5" fmla="*/ 1645920 h 165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760" h="1650059">
                  <a:moveTo>
                    <a:pt x="0" y="0"/>
                  </a:moveTo>
                  <a:cubicBezTo>
                    <a:pt x="2540" y="194945"/>
                    <a:pt x="5080" y="389890"/>
                    <a:pt x="10160" y="596900"/>
                  </a:cubicBezTo>
                  <a:cubicBezTo>
                    <a:pt x="15240" y="803910"/>
                    <a:pt x="-2963" y="1076537"/>
                    <a:pt x="30480" y="1242060"/>
                  </a:cubicBezTo>
                  <a:cubicBezTo>
                    <a:pt x="63923" y="1407583"/>
                    <a:pt x="124883" y="1522730"/>
                    <a:pt x="210820" y="1590040"/>
                  </a:cubicBezTo>
                  <a:cubicBezTo>
                    <a:pt x="296757" y="1657350"/>
                    <a:pt x="477943" y="1636607"/>
                    <a:pt x="546100" y="1645920"/>
                  </a:cubicBezTo>
                  <a:cubicBezTo>
                    <a:pt x="614257" y="1655233"/>
                    <a:pt x="619760" y="1645920"/>
                    <a:pt x="619760" y="1645920"/>
                  </a:cubicBezTo>
                </a:path>
              </a:pathLst>
            </a:custGeom>
            <a:noFill/>
            <a:ln w="25400" cap="flat" cmpd="sng" algn="ctr">
              <a:solidFill>
                <a:schemeClr val="accent3"/>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437" name="Grupo 436"/>
            <p:cNvGrpSpPr/>
            <p:nvPr/>
          </p:nvGrpSpPr>
          <p:grpSpPr>
            <a:xfrm>
              <a:off x="7021916" y="3524348"/>
              <a:ext cx="664323" cy="1791351"/>
              <a:chOff x="7197247" y="3621762"/>
              <a:chExt cx="664323" cy="1791351"/>
            </a:xfrm>
            <a:grpFill/>
          </p:grpSpPr>
          <p:grpSp>
            <p:nvGrpSpPr>
              <p:cNvPr id="438" name="Grupo 437"/>
              <p:cNvGrpSpPr/>
              <p:nvPr/>
            </p:nvGrpSpPr>
            <p:grpSpPr>
              <a:xfrm>
                <a:off x="7197247" y="3621762"/>
                <a:ext cx="632714" cy="1791351"/>
                <a:chOff x="7197398" y="3619581"/>
                <a:chExt cx="632714" cy="1791351"/>
              </a:xfrm>
              <a:grpFill/>
            </p:grpSpPr>
            <p:sp>
              <p:nvSpPr>
                <p:cNvPr id="441" name="Elipse 440"/>
                <p:cNvSpPr/>
                <p:nvPr/>
              </p:nvSpPr>
              <p:spPr bwMode="ltGray">
                <a:xfrm>
                  <a:off x="7208336" y="36195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2" name="Elipse 441"/>
                <p:cNvSpPr/>
                <p:nvPr/>
              </p:nvSpPr>
              <p:spPr bwMode="ltGray">
                <a:xfrm>
                  <a:off x="7208335" y="3803714"/>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3" name="Elipse 442"/>
                <p:cNvSpPr/>
                <p:nvPr/>
              </p:nvSpPr>
              <p:spPr bwMode="ltGray">
                <a:xfrm>
                  <a:off x="7208335" y="4348262"/>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4" name="Elipse 443"/>
                <p:cNvSpPr/>
                <p:nvPr/>
              </p:nvSpPr>
              <p:spPr bwMode="ltGray">
                <a:xfrm>
                  <a:off x="7209406" y="4489487"/>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445" name="Elipse 444"/>
                <p:cNvSpPr/>
                <p:nvPr/>
              </p:nvSpPr>
              <p:spPr bwMode="ltGray">
                <a:xfrm>
                  <a:off x="7197398" y="4576660"/>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6" name="Elipse 445"/>
                <p:cNvSpPr/>
                <p:nvPr/>
              </p:nvSpPr>
              <p:spPr bwMode="ltGray">
                <a:xfrm>
                  <a:off x="7237094" y="475594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7" name="Elipse 446"/>
                <p:cNvSpPr/>
                <p:nvPr/>
              </p:nvSpPr>
              <p:spPr bwMode="ltGray">
                <a:xfrm>
                  <a:off x="7214978" y="4818275"/>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8" name="Elipse 447"/>
                <p:cNvSpPr/>
                <p:nvPr/>
              </p:nvSpPr>
              <p:spPr bwMode="ltGray">
                <a:xfrm>
                  <a:off x="7254674" y="4908882"/>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9" name="Elipse 448"/>
                <p:cNvSpPr/>
                <p:nvPr/>
              </p:nvSpPr>
              <p:spPr bwMode="ltGray">
                <a:xfrm>
                  <a:off x="7235367" y="508151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0" name="Elipse 449"/>
                <p:cNvSpPr/>
                <p:nvPr/>
              </p:nvSpPr>
              <p:spPr bwMode="ltGray">
                <a:xfrm>
                  <a:off x="7294370" y="511698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1" name="Elipse 450"/>
                <p:cNvSpPr/>
                <p:nvPr/>
              </p:nvSpPr>
              <p:spPr bwMode="ltGray">
                <a:xfrm>
                  <a:off x="7286939" y="5152256"/>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2" name="Elipse 451"/>
                <p:cNvSpPr/>
                <p:nvPr/>
              </p:nvSpPr>
              <p:spPr bwMode="ltGray">
                <a:xfrm>
                  <a:off x="7334066" y="5183712"/>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3" name="Elipse 452"/>
                <p:cNvSpPr/>
                <p:nvPr/>
              </p:nvSpPr>
              <p:spPr bwMode="ltGray">
                <a:xfrm>
                  <a:off x="7357232" y="523909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4" name="Elipse 453"/>
                <p:cNvSpPr/>
                <p:nvPr/>
              </p:nvSpPr>
              <p:spPr bwMode="ltGray">
                <a:xfrm>
                  <a:off x="7418077" y="5258136"/>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5" name="Elipse 454"/>
                <p:cNvSpPr/>
                <p:nvPr/>
              </p:nvSpPr>
              <p:spPr bwMode="ltGray">
                <a:xfrm>
                  <a:off x="7458958" y="530351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6" name="Elipse 455"/>
                <p:cNvSpPr/>
                <p:nvPr/>
              </p:nvSpPr>
              <p:spPr bwMode="ltGray">
                <a:xfrm>
                  <a:off x="7518292" y="528279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7" name="Elipse 456"/>
                <p:cNvSpPr/>
                <p:nvPr/>
              </p:nvSpPr>
              <p:spPr bwMode="ltGray">
                <a:xfrm>
                  <a:off x="7570129" y="5317565"/>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8" name="Elipse 457"/>
                <p:cNvSpPr/>
                <p:nvPr/>
              </p:nvSpPr>
              <p:spPr bwMode="ltGray">
                <a:xfrm>
                  <a:off x="7618350" y="528186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9" name="Elipse 458"/>
                <p:cNvSpPr/>
                <p:nvPr/>
              </p:nvSpPr>
              <p:spPr bwMode="ltGray">
                <a:xfrm>
                  <a:off x="7669479" y="5324964"/>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0" name="Elipse 459"/>
                <p:cNvSpPr/>
                <p:nvPr/>
              </p:nvSpPr>
              <p:spPr bwMode="ltGray">
                <a:xfrm>
                  <a:off x="7715547" y="5291843"/>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1" name="Elipse 460"/>
                <p:cNvSpPr/>
                <p:nvPr/>
              </p:nvSpPr>
              <p:spPr bwMode="ltGray">
                <a:xfrm>
                  <a:off x="7750719" y="5331539"/>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sp>
            <p:nvSpPr>
              <p:cNvPr id="439" name="Elipse 438"/>
              <p:cNvSpPr/>
              <p:nvPr/>
            </p:nvSpPr>
            <p:spPr bwMode="ltGray">
              <a:xfrm>
                <a:off x="7465039" y="527942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0" name="Elipse 439"/>
              <p:cNvSpPr/>
              <p:nvPr/>
            </p:nvSpPr>
            <p:spPr bwMode="ltGray">
              <a:xfrm>
                <a:off x="7782177" y="5285481"/>
                <a:ext cx="79393" cy="79393"/>
              </a:xfrm>
              <a:prstGeom prst="ellipse">
                <a:avLst/>
              </a:prstGeom>
              <a:solidFill>
                <a:schemeClr val="accent3">
                  <a:lumMod val="60000"/>
                  <a:lumOff val="40000"/>
                </a:scheme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sp>
        <p:nvSpPr>
          <p:cNvPr id="2" name="Título 1"/>
          <p:cNvSpPr>
            <a:spLocks noGrp="1"/>
          </p:cNvSpPr>
          <p:nvPr>
            <p:ph type="title"/>
          </p:nvPr>
        </p:nvSpPr>
        <p:spPr/>
        <p:txBody>
          <a:bodyPr/>
          <a:lstStyle/>
          <a:p>
            <a:r>
              <a:rPr lang="en-US" dirty="0"/>
              <a:t>Isentropic (adiabatic) compression/expansion</a:t>
            </a:r>
          </a:p>
        </p:txBody>
      </p:sp>
      <mc:AlternateContent xmlns:mc="http://schemas.openxmlformats.org/markup-compatibility/2006" xmlns:a14="http://schemas.microsoft.com/office/drawing/2010/main">
        <mc:Choice Requires="a14">
          <p:sp>
            <p:nvSpPr>
              <p:cNvPr id="181" name="Espaço Reservado para Conteúdo 2"/>
              <p:cNvSpPr txBox="1">
                <a:spLocks/>
              </p:cNvSpPr>
              <p:nvPr/>
            </p:nvSpPr>
            <p:spPr>
              <a:xfrm>
                <a:off x="370328" y="1137516"/>
                <a:ext cx="5487123" cy="1040558"/>
              </a:xfrm>
              <a:prstGeom prst="rect">
                <a:avLst/>
              </a:prstGeom>
            </p:spPr>
            <p:txBody>
              <a:bodyPr vert="horz" lIns="36000" tIns="91440" rtlCol="0">
                <a:noAutofit/>
              </a:bodyPr>
              <a:lstStyle>
                <a:lvl1pPr marL="118800" indent="0" algn="l" rtl="0" eaLnBrk="1" latinLnBrk="0" hangingPunct="1">
                  <a:lnSpc>
                    <a:spcPct val="130000"/>
                  </a:lnSpc>
                  <a:spcBef>
                    <a:spcPts val="0"/>
                  </a:spcBef>
                  <a:buClr>
                    <a:schemeClr val="accent1"/>
                  </a:buClr>
                  <a:buSzPct val="80000"/>
                  <a:buFont typeface="Arial" pitchFamily="34" charset="0"/>
                  <a:buNone/>
                  <a:defRPr kumimoji="0" sz="2400" kern="1200">
                    <a:solidFill>
                      <a:schemeClr val="tx2"/>
                    </a:solidFill>
                    <a:latin typeface="+mn-lt"/>
                    <a:ea typeface="+mn-ea"/>
                    <a:cs typeface="+mn-cs"/>
                  </a:defRPr>
                </a:lvl1pPr>
                <a:lvl2pPr marL="432000" indent="-216000" algn="l" rtl="0" eaLnBrk="1" latinLnBrk="0" hangingPunct="1">
                  <a:lnSpc>
                    <a:spcPct val="130000"/>
                  </a:lnSpc>
                  <a:spcBef>
                    <a:spcPct val="20000"/>
                  </a:spcBef>
                  <a:buClr>
                    <a:schemeClr val="accent2"/>
                  </a:buClr>
                  <a:buSzPct val="90000"/>
                  <a:buFont typeface="Arial" pitchFamily="34" charset="0"/>
                  <a:buChar char="•"/>
                  <a:defRPr kumimoji="0" sz="2000" kern="1200">
                    <a:solidFill>
                      <a:schemeClr val="tx2"/>
                    </a:solidFill>
                    <a:latin typeface="+mn-lt"/>
                    <a:ea typeface="+mn-ea"/>
                    <a:cs typeface="+mn-cs"/>
                  </a:defRPr>
                </a:lvl2pPr>
                <a:lvl3pPr marL="684000" indent="-216000" algn="l" rtl="0" eaLnBrk="1" latinLnBrk="0" hangingPunct="1">
                  <a:lnSpc>
                    <a:spcPct val="130000"/>
                  </a:lnSpc>
                  <a:spcBef>
                    <a:spcPts val="600"/>
                  </a:spcBef>
                  <a:buClr>
                    <a:schemeClr val="accent3"/>
                  </a:buClr>
                  <a:buFont typeface="Arial" pitchFamily="34" charset="0"/>
                  <a:buChar char="•"/>
                  <a:defRPr kumimoji="0" sz="1800" kern="1200">
                    <a:solidFill>
                      <a:schemeClr val="tx2"/>
                    </a:solidFill>
                    <a:latin typeface="+mn-lt"/>
                    <a:ea typeface="+mn-ea"/>
                    <a:cs typeface="+mn-cs"/>
                  </a:defRPr>
                </a:lvl3pPr>
                <a:lvl4pPr marL="1216152" indent="-182880" algn="l" rtl="0" eaLnBrk="1" latinLnBrk="0" hangingPunct="1">
                  <a:lnSpc>
                    <a:spcPct val="130000"/>
                  </a:lnSpc>
                  <a:spcBef>
                    <a:spcPct val="20000"/>
                  </a:spcBef>
                  <a:buClr>
                    <a:schemeClr val="accent4"/>
                  </a:buClr>
                  <a:buFont typeface="Arial" pitchFamily="34" charset="0"/>
                  <a:buChar char="•"/>
                  <a:defRPr kumimoji="0" sz="1600" kern="1200">
                    <a:solidFill>
                      <a:schemeClr val="accent1">
                        <a:lumMod val="50000"/>
                      </a:schemeClr>
                    </a:solidFill>
                    <a:latin typeface="+mn-lt"/>
                    <a:ea typeface="+mn-ea"/>
                    <a:cs typeface="+mn-cs"/>
                  </a:defRPr>
                </a:lvl4pPr>
                <a:lvl5pPr marL="1426464" indent="-182880" algn="l" rtl="0" eaLnBrk="1" latinLnBrk="0" hangingPunct="1">
                  <a:lnSpc>
                    <a:spcPct val="130000"/>
                  </a:lnSpc>
                  <a:spcBef>
                    <a:spcPct val="20000"/>
                  </a:spcBef>
                  <a:buClr>
                    <a:schemeClr val="accent5"/>
                  </a:buClr>
                  <a:buFont typeface="Arial" pitchFamily="34" charset="0"/>
                  <a:buChar char="•"/>
                  <a:defRPr kumimoji="0" lang="en-US" sz="1600" kern="1200">
                    <a:solidFill>
                      <a:schemeClr val="accent1">
                        <a:lumMod val="50000"/>
                      </a:schemeClr>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6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6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6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600" kern="1200" baseline="0">
                    <a:solidFill>
                      <a:schemeClr val="tx1"/>
                    </a:solidFill>
                    <a:latin typeface="+mn-lt"/>
                    <a:ea typeface="+mn-ea"/>
                    <a:cs typeface="+mn-cs"/>
                  </a:defRPr>
                </a:lvl9pPr>
                <a:extLst/>
              </a:lstStyle>
              <a:p>
                <a:pPr marL="144000">
                  <a:buClr>
                    <a:schemeClr val="tx2"/>
                  </a:buClr>
                </a:pPr>
                <a:r>
                  <a:rPr lang="en-US" sz="2000" dirty="0">
                    <a:solidFill>
                      <a:schemeClr val="tx1"/>
                    </a:solidFill>
                    <a:latin typeface="Calibri" panose="020F0502020204030204" pitchFamily="34" charset="0"/>
                    <a:cs typeface="Calibri" panose="020F0502020204030204" pitchFamily="34" charset="0"/>
                  </a:rPr>
                  <a:t>Internal energy </a:t>
                </a:r>
                <a14:m>
                  <m:oMath xmlns:m="http://schemas.openxmlformats.org/officeDocument/2006/math">
                    <m:r>
                      <a:rPr lang="en-US" sz="2000" i="1" dirty="0" smtClean="0">
                        <a:solidFill>
                          <a:schemeClr val="tx1"/>
                        </a:solidFill>
                        <a:latin typeface="Cambria Math" panose="02040503050406030204" pitchFamily="18" charset="0"/>
                        <a:cs typeface="Calibri" panose="020F0502020204030204" pitchFamily="34" charset="0"/>
                      </a:rPr>
                      <m:t>𝑈</m:t>
                    </m:r>
                  </m:oMath>
                </a14:m>
                <a:r>
                  <a:rPr lang="en-US" sz="2000" dirty="0">
                    <a:solidFill>
                      <a:schemeClr val="tx1"/>
                    </a:solidFill>
                    <a:latin typeface="Calibri" panose="020F0502020204030204" pitchFamily="34" charset="0"/>
                    <a:cs typeface="Calibri" panose="020F0502020204030204" pitchFamily="34" charset="0"/>
                  </a:rPr>
                  <a:t> is subject to a negative (positive) change during expansion (compression);</a:t>
                </a:r>
              </a:p>
            </p:txBody>
          </p:sp>
        </mc:Choice>
        <mc:Fallback xmlns="">
          <p:sp>
            <p:nvSpPr>
              <p:cNvPr id="181" name="Espaço Reservado para Conteúdo 2"/>
              <p:cNvSpPr txBox="1">
                <a:spLocks noRot="1" noChangeAspect="1" noMove="1" noResize="1" noEditPoints="1" noAdjustHandles="1" noChangeArrowheads="1" noChangeShapeType="1" noTextEdit="1"/>
              </p:cNvSpPr>
              <p:nvPr/>
            </p:nvSpPr>
            <p:spPr>
              <a:xfrm>
                <a:off x="370328" y="1137516"/>
                <a:ext cx="5487123" cy="1040558"/>
              </a:xfrm>
              <a:prstGeom prst="rect">
                <a:avLst/>
              </a:prstGeom>
              <a:blipFill>
                <a:blip r:embed="rId4"/>
                <a:stretch>
                  <a:fillRect r="-778"/>
                </a:stretch>
              </a:blipFill>
            </p:spPr>
            <p:txBody>
              <a:bodyPr/>
              <a:lstStyle/>
              <a:p>
                <a:r>
                  <a:rPr lang="de-DE">
                    <a:noFill/>
                  </a:rPr>
                  <a:t> </a:t>
                </a:r>
              </a:p>
            </p:txBody>
          </p:sp>
        </mc:Fallback>
      </mc:AlternateContent>
      <p:sp>
        <p:nvSpPr>
          <p:cNvPr id="357" name="CaixaDeTexto 356"/>
          <p:cNvSpPr txBox="1"/>
          <p:nvPr/>
        </p:nvSpPr>
        <p:spPr>
          <a:xfrm>
            <a:off x="2281695" y="5524250"/>
            <a:ext cx="370614" cy="400110"/>
          </a:xfrm>
          <a:prstGeom prst="rect">
            <a:avLst/>
          </a:prstGeom>
          <a:noFill/>
        </p:spPr>
        <p:txBody>
          <a:bodyPr wrap="none" rtlCol="0">
            <a:spAutoFit/>
          </a:bodyPr>
          <a:lstStyle/>
          <a:p>
            <a:r>
              <a:rPr lang="en-US" sz="2000" i="1" dirty="0">
                <a:solidFill>
                  <a:prstClr val="black"/>
                </a:solidFill>
                <a:latin typeface="Times New Roman" panose="02020603050405020304" pitchFamily="18" charset="0"/>
                <a:cs typeface="Times New Roman" panose="02020603050405020304" pitchFamily="18" charset="0"/>
              </a:rPr>
              <a:t>m</a:t>
            </a:r>
          </a:p>
        </p:txBody>
      </p:sp>
      <p:sp>
        <p:nvSpPr>
          <p:cNvPr id="358" name="CaixaDeTexto 357"/>
          <p:cNvSpPr txBox="1"/>
          <p:nvPr/>
        </p:nvSpPr>
        <p:spPr>
          <a:xfrm>
            <a:off x="3911924" y="5273872"/>
            <a:ext cx="53091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500</a:t>
            </a:r>
          </a:p>
        </p:txBody>
      </p:sp>
      <p:sp>
        <p:nvSpPr>
          <p:cNvPr id="359" name="CaixaDeTexto 358"/>
          <p:cNvSpPr txBox="1"/>
          <p:nvPr/>
        </p:nvSpPr>
        <p:spPr>
          <a:xfrm>
            <a:off x="564772" y="5273401"/>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360" name="CaixaDeTexto 359"/>
          <p:cNvSpPr txBox="1"/>
          <p:nvPr/>
        </p:nvSpPr>
        <p:spPr>
          <a:xfrm>
            <a:off x="2165610" y="5268685"/>
            <a:ext cx="53091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250</a:t>
            </a:r>
          </a:p>
        </p:txBody>
      </p:sp>
      <p:sp>
        <p:nvSpPr>
          <p:cNvPr id="361" name="CaixaDeTexto 360"/>
          <p:cNvSpPr txBox="1"/>
          <p:nvPr/>
        </p:nvSpPr>
        <p:spPr>
          <a:xfrm>
            <a:off x="237859" y="5089290"/>
            <a:ext cx="47320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0.4</a:t>
            </a:r>
          </a:p>
        </p:txBody>
      </p:sp>
      <p:sp>
        <p:nvSpPr>
          <p:cNvPr id="362" name="CaixaDeTexto 361"/>
          <p:cNvSpPr txBox="1"/>
          <p:nvPr/>
        </p:nvSpPr>
        <p:spPr>
          <a:xfrm>
            <a:off x="241607" y="3878160"/>
            <a:ext cx="47320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0.8</a:t>
            </a:r>
          </a:p>
        </p:txBody>
      </p:sp>
      <p:sp>
        <p:nvSpPr>
          <p:cNvPr id="363" name="CaixaDeTexto 362"/>
          <p:cNvSpPr txBox="1"/>
          <p:nvPr/>
        </p:nvSpPr>
        <p:spPr>
          <a:xfrm>
            <a:off x="235478" y="2693408"/>
            <a:ext cx="47320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1.2</a:t>
            </a:r>
          </a:p>
        </p:txBody>
      </p:sp>
      <mc:AlternateContent xmlns:mc="http://schemas.openxmlformats.org/markup-compatibility/2006" xmlns:a14="http://schemas.microsoft.com/office/drawing/2010/main">
        <mc:Choice Requires="a14">
          <p:sp>
            <p:nvSpPr>
              <p:cNvPr id="364" name="CaixaDeTexto 363"/>
              <p:cNvSpPr txBox="1"/>
              <p:nvPr/>
            </p:nvSpPr>
            <p:spPr>
              <a:xfrm>
                <a:off x="4125662" y="4971549"/>
                <a:ext cx="9914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solidFill>
                            <a:prstClr val="black"/>
                          </a:solidFill>
                          <a:latin typeface="Cambria Math" panose="02040503050406030204" pitchFamily="18" charset="0"/>
                        </a:rPr>
                        <m:t>𝐶</m:t>
                      </m:r>
                      <m:r>
                        <a:rPr lang="en-US" i="1" dirty="0" smtClean="0">
                          <a:solidFill>
                            <a:prstClr val="black"/>
                          </a:solidFill>
                          <a:latin typeface="Cambria Math" panose="02040503050406030204" pitchFamily="18" charset="0"/>
                        </a:rPr>
                        <m:t>=0.1</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364" name="CaixaDeTexto 363"/>
              <p:cNvSpPr txBox="1">
                <a:spLocks noRot="1" noChangeAspect="1" noMove="1" noResize="1" noEditPoints="1" noAdjustHandles="1" noChangeArrowheads="1" noChangeShapeType="1" noTextEdit="1"/>
              </p:cNvSpPr>
              <p:nvPr/>
            </p:nvSpPr>
            <p:spPr>
              <a:xfrm>
                <a:off x="4125662" y="4971549"/>
                <a:ext cx="991490" cy="369332"/>
              </a:xfrm>
              <a:prstGeom prst="rect">
                <a:avLst/>
              </a:prstGeom>
              <a:blipFill>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65" name="CaixaDeTexto 364"/>
              <p:cNvSpPr txBox="1"/>
              <p:nvPr/>
            </p:nvSpPr>
            <p:spPr>
              <a:xfrm>
                <a:off x="4130614" y="2968295"/>
                <a:ext cx="9914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solidFill>
                            <a:prstClr val="black"/>
                          </a:solidFill>
                          <a:latin typeface="Cambria Math" panose="02040503050406030204" pitchFamily="18" charset="0"/>
                        </a:rPr>
                        <m:t>𝐶</m:t>
                      </m:r>
                      <m:r>
                        <a:rPr lang="en-US" i="1" dirty="0" smtClean="0">
                          <a:solidFill>
                            <a:prstClr val="black"/>
                          </a:solidFill>
                          <a:latin typeface="Cambria Math" panose="02040503050406030204" pitchFamily="18" charset="0"/>
                        </a:rPr>
                        <m:t>=0.5</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365" name="CaixaDeTexto 364"/>
              <p:cNvSpPr txBox="1">
                <a:spLocks noRot="1" noChangeAspect="1" noMove="1" noResize="1" noEditPoints="1" noAdjustHandles="1" noChangeArrowheads="1" noChangeShapeType="1" noTextEdit="1"/>
              </p:cNvSpPr>
              <p:nvPr/>
            </p:nvSpPr>
            <p:spPr>
              <a:xfrm>
                <a:off x="4130614" y="2968295"/>
                <a:ext cx="991490" cy="369332"/>
              </a:xfrm>
              <a:prstGeom prst="rect">
                <a:avLst/>
              </a:prstGeom>
              <a:blipFill>
                <a:blip r:embed="rId6"/>
                <a:stretch>
                  <a:fillRect/>
                </a:stretch>
              </a:blipFill>
            </p:spPr>
            <p:txBody>
              <a:bodyPr/>
              <a:lstStyle/>
              <a:p>
                <a:r>
                  <a:rPr lang="de-DE">
                    <a:noFill/>
                  </a:rPr>
                  <a:t> </a:t>
                </a:r>
              </a:p>
            </p:txBody>
          </p:sp>
        </mc:Fallback>
      </mc:AlternateContent>
      <p:sp>
        <p:nvSpPr>
          <p:cNvPr id="396" name="CaixaDeTexto 395"/>
          <p:cNvSpPr txBox="1"/>
          <p:nvPr/>
        </p:nvSpPr>
        <p:spPr>
          <a:xfrm>
            <a:off x="9136395" y="5207039"/>
            <a:ext cx="37702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grpSp>
        <p:nvGrpSpPr>
          <p:cNvPr id="24" name="Group 23">
            <a:extLst>
              <a:ext uri="{FF2B5EF4-FFF2-40B4-BE49-F238E27FC236}">
                <a16:creationId xmlns:a16="http://schemas.microsoft.com/office/drawing/2014/main" id="{61633BEA-0FD6-4085-A04B-82BC20A9640B}"/>
              </a:ext>
            </a:extLst>
          </p:cNvPr>
          <p:cNvGrpSpPr/>
          <p:nvPr/>
        </p:nvGrpSpPr>
        <p:grpSpPr>
          <a:xfrm>
            <a:off x="9327714" y="2775160"/>
            <a:ext cx="2812296" cy="3381721"/>
            <a:chOff x="9327714" y="2775160"/>
            <a:chExt cx="2812296" cy="3381721"/>
          </a:xfrm>
        </p:grpSpPr>
        <p:sp>
          <p:nvSpPr>
            <p:cNvPr id="356" name="Retângulo 355"/>
            <p:cNvSpPr/>
            <p:nvPr/>
          </p:nvSpPr>
          <p:spPr bwMode="ltGray">
            <a:xfrm>
              <a:off x="9327714" y="3157894"/>
              <a:ext cx="2762008" cy="2108322"/>
            </a:xfrm>
            <a:prstGeom prst="rect">
              <a:avLst/>
            </a:prstGeom>
            <a:noFill/>
            <a:ln w="2857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375" name="Retângulo 374"/>
            <p:cNvSpPr/>
            <p:nvPr/>
          </p:nvSpPr>
          <p:spPr bwMode="ltGray">
            <a:xfrm>
              <a:off x="10409441" y="3205153"/>
              <a:ext cx="225911" cy="216024"/>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8" name="CaixaDeTexto 377"/>
            <p:cNvSpPr txBox="1"/>
            <p:nvPr/>
          </p:nvSpPr>
          <p:spPr>
            <a:xfrm>
              <a:off x="9865031" y="2775160"/>
              <a:ext cx="1540615"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Compression</a:t>
              </a:r>
            </a:p>
          </p:txBody>
        </p:sp>
        <mc:AlternateContent xmlns:mc="http://schemas.openxmlformats.org/markup-compatibility/2006" xmlns:a14="http://schemas.microsoft.com/office/drawing/2010/main">
          <mc:Choice Requires="a14">
            <p:sp>
              <p:nvSpPr>
                <p:cNvPr id="384" name="CaixaDeTexto 383"/>
                <p:cNvSpPr txBox="1"/>
                <p:nvPr/>
              </p:nvSpPr>
              <p:spPr>
                <a:xfrm>
                  <a:off x="9744545" y="5756771"/>
                  <a:ext cx="1774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prstClr val="black"/>
                            </a:solidFill>
                            <a:latin typeface="Cambria Math" panose="02040503050406030204" pitchFamily="18" charset="0"/>
                          </a:rPr>
                          <m:t>𝐶</m:t>
                        </m:r>
                        <m:r>
                          <a:rPr lang="en-US" sz="2000" i="1" dirty="0" smtClean="0">
                            <a:solidFill>
                              <a:prstClr val="black"/>
                            </a:solidFill>
                            <a:latin typeface="Cambria Math" panose="02040503050406030204" pitchFamily="18" charset="0"/>
                            <a:ea typeface="Cambria Math" panose="02040503050406030204" pitchFamily="18" charset="0"/>
                          </a:rPr>
                          <m:t>=0.3→</m:t>
                        </m:r>
                        <m:r>
                          <a:rPr lang="en-US" sz="2000" dirty="0" smtClean="0">
                            <a:solidFill>
                              <a:prstClr val="black"/>
                            </a:solidFill>
                            <a:latin typeface="Cambria Math" panose="02040503050406030204" pitchFamily="18" charset="0"/>
                            <a:ea typeface="Cambria Math" panose="02040503050406030204" pitchFamily="18" charset="0"/>
                          </a:rPr>
                          <m:t>0.1</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384" name="CaixaDeTexto 383"/>
                <p:cNvSpPr txBox="1">
                  <a:spLocks noRot="1" noChangeAspect="1" noMove="1" noResize="1" noEditPoints="1" noAdjustHandles="1" noChangeArrowheads="1" noChangeShapeType="1" noTextEdit="1"/>
                </p:cNvSpPr>
                <p:nvPr/>
              </p:nvSpPr>
              <p:spPr>
                <a:xfrm>
                  <a:off x="9744545" y="5756771"/>
                  <a:ext cx="1774524" cy="400110"/>
                </a:xfrm>
                <a:prstGeom prst="rect">
                  <a:avLst/>
                </a:prstGeom>
                <a:blipFill>
                  <a:blip r:embed="rId7"/>
                  <a:stretch>
                    <a:fillRect/>
                  </a:stretch>
                </a:blipFill>
              </p:spPr>
              <p:txBody>
                <a:bodyPr/>
                <a:lstStyle/>
                <a:p>
                  <a:r>
                    <a:rPr lang="de-DE">
                      <a:noFill/>
                    </a:rPr>
                    <a:t> </a:t>
                  </a:r>
                </a:p>
              </p:txBody>
            </p:sp>
          </mc:Fallback>
        </mc:AlternateContent>
        <p:sp>
          <p:nvSpPr>
            <p:cNvPr id="393" name="CaixaDeTexto 392"/>
            <p:cNvSpPr txBox="1"/>
            <p:nvPr/>
          </p:nvSpPr>
          <p:spPr>
            <a:xfrm>
              <a:off x="10515939" y="5217469"/>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394" name="CaixaDeTexto 393"/>
            <p:cNvSpPr txBox="1"/>
            <p:nvPr/>
          </p:nvSpPr>
          <p:spPr>
            <a:xfrm>
              <a:off x="10939133" y="5185463"/>
              <a:ext cx="47320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0.4</a:t>
              </a:r>
            </a:p>
          </p:txBody>
        </p:sp>
        <p:sp>
          <p:nvSpPr>
            <p:cNvPr id="395" name="CaixaDeTexto 394"/>
            <p:cNvSpPr txBox="1"/>
            <p:nvPr/>
          </p:nvSpPr>
          <p:spPr>
            <a:xfrm>
              <a:off x="11839928" y="5194202"/>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397" name="CaixaDeTexto 396"/>
            <p:cNvSpPr txBox="1"/>
            <p:nvPr/>
          </p:nvSpPr>
          <p:spPr>
            <a:xfrm>
              <a:off x="9813274" y="5196640"/>
              <a:ext cx="550151"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-0.4</a:t>
              </a:r>
            </a:p>
          </p:txBody>
        </p:sp>
        <mc:AlternateContent xmlns:mc="http://schemas.openxmlformats.org/markup-compatibility/2006" xmlns:a14="http://schemas.microsoft.com/office/drawing/2010/main">
          <mc:Choice Requires="a14">
            <p:sp>
              <p:nvSpPr>
                <p:cNvPr id="398" name="CaixaDeTexto 397"/>
                <p:cNvSpPr txBox="1"/>
                <p:nvPr/>
              </p:nvSpPr>
              <p:spPr>
                <a:xfrm>
                  <a:off x="10297404" y="5467897"/>
                  <a:ext cx="62914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𝜃</m:t>
                        </m:r>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398" name="CaixaDeTexto 397"/>
                <p:cNvSpPr txBox="1">
                  <a:spLocks noRot="1" noChangeAspect="1" noMove="1" noResize="1" noEditPoints="1" noAdjustHandles="1" noChangeArrowheads="1" noChangeShapeType="1" noTextEdit="1"/>
                </p:cNvSpPr>
                <p:nvPr/>
              </p:nvSpPr>
              <p:spPr>
                <a:xfrm>
                  <a:off x="10297404" y="5467897"/>
                  <a:ext cx="629147" cy="369332"/>
                </a:xfrm>
                <a:prstGeom prst="rect">
                  <a:avLst/>
                </a:prstGeom>
                <a:blipFill>
                  <a:blip r:embed="rId8"/>
                  <a:stretch>
                    <a:fillRect b="-11475"/>
                  </a:stretch>
                </a:blipFill>
              </p:spPr>
              <p:txBody>
                <a:bodyPr/>
                <a:lstStyle/>
                <a:p>
                  <a:r>
                    <a:rPr lang="de-DE">
                      <a:noFill/>
                    </a:rPr>
                    <a:t> </a:t>
                  </a:r>
                </a:p>
              </p:txBody>
            </p:sp>
          </mc:Fallback>
        </mc:AlternateContent>
        <p:grpSp>
          <p:nvGrpSpPr>
            <p:cNvPr id="399" name="Grupo 398"/>
            <p:cNvGrpSpPr/>
            <p:nvPr/>
          </p:nvGrpSpPr>
          <p:grpSpPr>
            <a:xfrm>
              <a:off x="10117381" y="3615696"/>
              <a:ext cx="1086275" cy="1654016"/>
              <a:chOff x="6962292" y="3769463"/>
              <a:chExt cx="1086275" cy="1654016"/>
            </a:xfrm>
            <a:solidFill>
              <a:srgbClr val="0070C0"/>
            </a:solidFill>
          </p:grpSpPr>
          <p:sp>
            <p:nvSpPr>
              <p:cNvPr id="400" name="Estrela de 5 pontas 399"/>
              <p:cNvSpPr/>
              <p:nvPr/>
            </p:nvSpPr>
            <p:spPr bwMode="ltGray">
              <a:xfrm>
                <a:off x="6962292" y="376946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1" name="Estrela de 5 pontas 400"/>
              <p:cNvSpPr/>
              <p:nvPr/>
            </p:nvSpPr>
            <p:spPr bwMode="ltGray">
              <a:xfrm>
                <a:off x="6971942" y="3968729"/>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2" name="Estrela de 5 pontas 401"/>
              <p:cNvSpPr/>
              <p:nvPr/>
            </p:nvSpPr>
            <p:spPr bwMode="ltGray">
              <a:xfrm>
                <a:off x="6991927" y="415835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3" name="Estrela de 5 pontas 402"/>
              <p:cNvSpPr/>
              <p:nvPr/>
            </p:nvSpPr>
            <p:spPr bwMode="ltGray">
              <a:xfrm>
                <a:off x="7002900" y="4471147"/>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404" name="Estrela de 5 pontas 403"/>
              <p:cNvSpPr/>
              <p:nvPr/>
            </p:nvSpPr>
            <p:spPr bwMode="ltGray">
              <a:xfrm>
                <a:off x="7009982" y="4650017"/>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5" name="Estrela de 5 pontas 404"/>
              <p:cNvSpPr/>
              <p:nvPr/>
            </p:nvSpPr>
            <p:spPr bwMode="ltGray">
              <a:xfrm>
                <a:off x="7035301" y="4767444"/>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6" name="Estrela de 5 pontas 405"/>
              <p:cNvSpPr/>
              <p:nvPr/>
            </p:nvSpPr>
            <p:spPr bwMode="ltGray">
              <a:xfrm>
                <a:off x="7043507" y="490691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7" name="Estrela de 5 pontas 406"/>
              <p:cNvSpPr/>
              <p:nvPr/>
            </p:nvSpPr>
            <p:spPr bwMode="ltGray">
              <a:xfrm>
                <a:off x="7066611" y="498767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8" name="Estrela de 5 pontas 407"/>
              <p:cNvSpPr/>
              <p:nvPr/>
            </p:nvSpPr>
            <p:spPr bwMode="ltGray">
              <a:xfrm>
                <a:off x="7095113" y="5052468"/>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9" name="Estrela de 5 pontas 408"/>
              <p:cNvSpPr/>
              <p:nvPr/>
            </p:nvSpPr>
            <p:spPr bwMode="ltGray">
              <a:xfrm>
                <a:off x="7128181" y="511554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0" name="Estrela de 5 pontas 409"/>
              <p:cNvSpPr/>
              <p:nvPr/>
            </p:nvSpPr>
            <p:spPr bwMode="ltGray">
              <a:xfrm>
                <a:off x="7167834" y="5167688"/>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1" name="Estrela de 5 pontas 410"/>
              <p:cNvSpPr/>
              <p:nvPr/>
            </p:nvSpPr>
            <p:spPr bwMode="ltGray">
              <a:xfrm>
                <a:off x="7223089" y="5222548"/>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2" name="Estrela de 5 pontas 411"/>
              <p:cNvSpPr/>
              <p:nvPr/>
            </p:nvSpPr>
            <p:spPr bwMode="ltGray">
              <a:xfrm>
                <a:off x="7280741" y="524921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3" name="Estrela de 5 pontas 412"/>
              <p:cNvSpPr/>
              <p:nvPr/>
            </p:nvSpPr>
            <p:spPr bwMode="ltGray">
              <a:xfrm>
                <a:off x="7351877" y="527876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4" name="Estrela de 5 pontas 413"/>
              <p:cNvSpPr/>
              <p:nvPr/>
            </p:nvSpPr>
            <p:spPr bwMode="ltGray">
              <a:xfrm>
                <a:off x="7426108" y="530073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5" name="Estrela de 5 pontas 414"/>
              <p:cNvSpPr/>
              <p:nvPr/>
            </p:nvSpPr>
            <p:spPr bwMode="ltGray">
              <a:xfrm>
                <a:off x="7525144" y="530073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6" name="Estrela de 5 pontas 415"/>
              <p:cNvSpPr/>
              <p:nvPr/>
            </p:nvSpPr>
            <p:spPr bwMode="ltGray">
              <a:xfrm>
                <a:off x="7596035" y="5315215"/>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7" name="Estrela de 5 pontas 416"/>
              <p:cNvSpPr/>
              <p:nvPr/>
            </p:nvSpPr>
            <p:spPr bwMode="ltGray">
              <a:xfrm>
                <a:off x="7668902" y="531478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8" name="Estrela de 5 pontas 417"/>
              <p:cNvSpPr/>
              <p:nvPr/>
            </p:nvSpPr>
            <p:spPr bwMode="ltGray">
              <a:xfrm>
                <a:off x="7734272" y="5315214"/>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9" name="Estrela de 5 pontas 418"/>
              <p:cNvSpPr/>
              <p:nvPr/>
            </p:nvSpPr>
            <p:spPr bwMode="ltGray">
              <a:xfrm>
                <a:off x="7791782" y="5307106"/>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0" name="Estrela de 5 pontas 419"/>
              <p:cNvSpPr/>
              <p:nvPr/>
            </p:nvSpPr>
            <p:spPr bwMode="ltGray">
              <a:xfrm>
                <a:off x="7856445" y="530426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1" name="Estrela de 5 pontas 420"/>
              <p:cNvSpPr/>
              <p:nvPr/>
            </p:nvSpPr>
            <p:spPr bwMode="ltGray">
              <a:xfrm>
                <a:off x="7900066" y="5285198"/>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2" name="Estrela de 5 pontas 421"/>
              <p:cNvSpPr/>
              <p:nvPr/>
            </p:nvSpPr>
            <p:spPr bwMode="ltGray">
              <a:xfrm>
                <a:off x="7910587" y="5319118"/>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3" name="Estrela de 5 pontas 422"/>
              <p:cNvSpPr/>
              <p:nvPr/>
            </p:nvSpPr>
            <p:spPr bwMode="ltGray">
              <a:xfrm>
                <a:off x="7940283" y="5284872"/>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mc:AlternateContent xmlns:mc="http://schemas.openxmlformats.org/markup-compatibility/2006" xmlns:a14="http://schemas.microsoft.com/office/drawing/2010/main">
        <mc:Choice Requires="a14">
          <p:sp>
            <p:nvSpPr>
              <p:cNvPr id="524" name="CaixaDeTexto 523"/>
              <p:cNvSpPr txBox="1"/>
              <p:nvPr/>
            </p:nvSpPr>
            <p:spPr>
              <a:xfrm>
                <a:off x="10308887" y="3140951"/>
                <a:ext cx="1810560" cy="1200329"/>
              </a:xfrm>
              <a:prstGeom prst="rect">
                <a:avLst/>
              </a:prstGeom>
              <a:noFill/>
            </p:spPr>
            <p:txBody>
              <a:bodyPr wrap="none" rtlCol="0">
                <a:spAutoFit/>
              </a:bodyPr>
              <a:lstStyle/>
              <a:p>
                <a:pPr algn="r"/>
                <a14:m>
                  <m:oMathPara xmlns:m="http://schemas.openxmlformats.org/officeDocument/2006/math">
                    <m:oMathParaPr>
                      <m:jc m:val="right"/>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rPr>
                            <m:t>𝑇</m:t>
                          </m:r>
                        </m:e>
                        <m:sub>
                          <m:r>
                            <a:rPr lang="en-US" i="1" smtClean="0">
                              <a:solidFill>
                                <a:schemeClr val="tx1"/>
                              </a:solidFill>
                              <a:latin typeface="Cambria Math" panose="02040503050406030204" pitchFamily="18" charset="0"/>
                            </a:rPr>
                            <m:t>𝑖𝑛</m:t>
                          </m:r>
                        </m:sub>
                      </m:sSub>
                      <m:r>
                        <a:rPr lang="en-US"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m:t>
                      </m:r>
                      <m:r>
                        <a:rPr lang="en-US" i="1" smtClean="0">
                          <a:solidFill>
                            <a:schemeClr val="tx1"/>
                          </a:solidFill>
                          <a:latin typeface="Cambria Math" panose="02040503050406030204" pitchFamily="18" charset="0"/>
                        </a:rPr>
                        <m:t>0.</m:t>
                      </m:r>
                      <m:r>
                        <a:rPr lang="en-US" b="0" i="1" smtClean="0">
                          <a:solidFill>
                            <a:schemeClr val="tx1"/>
                          </a:solidFill>
                          <a:latin typeface="Cambria Math" panose="02040503050406030204" pitchFamily="18" charset="0"/>
                        </a:rPr>
                        <m:t>00</m:t>
                      </m:r>
                      <m:r>
                        <a:rPr lang="en-US" i="1" smtClean="0">
                          <a:solidFill>
                            <a:schemeClr val="tx1"/>
                          </a:solidFill>
                          <a:latin typeface="Cambria Math" panose="02040503050406030204" pitchFamily="18" charset="0"/>
                        </a:rPr>
                        <m:t>99</m:t>
                      </m:r>
                    </m:oMath>
                  </m:oMathPara>
                </a14:m>
                <a:endParaRPr lang="en-US" dirty="0">
                  <a:solidFill>
                    <a:schemeClr val="tx1"/>
                  </a:solidFill>
                  <a:latin typeface="Calibri" panose="020F0502020204030204" pitchFamily="34" charset="0"/>
                  <a:cs typeface="Calibri" panose="020F0502020204030204" pitchFamily="34" charset="0"/>
                </a:endParaRPr>
              </a:p>
              <a:p>
                <a:pPr algn="r"/>
                <a14:m>
                  <m:oMathPara xmlns:m="http://schemas.openxmlformats.org/officeDocument/2006/math">
                    <m:oMathParaPr>
                      <m:jc m:val="right"/>
                    </m:oMathParaPr>
                    <m:oMath xmlns:m="http://schemas.openxmlformats.org/officeDocument/2006/math">
                      <m:sSub>
                        <m:sSubPr>
                          <m:ctrlPr>
                            <a:rPr lang="en-US" i="1" smtClean="0">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𝜇</m:t>
                          </m:r>
                        </m:e>
                        <m:sub>
                          <m:r>
                            <a:rPr lang="en-US" i="1" smtClean="0">
                              <a:solidFill>
                                <a:schemeClr val="tx1"/>
                              </a:solidFill>
                              <a:latin typeface="Cambria Math" panose="02040503050406030204" pitchFamily="18" charset="0"/>
                              <a:ea typeface="Cambria Math" panose="02040503050406030204" pitchFamily="18" charset="0"/>
                            </a:rPr>
                            <m:t>𝑖𝑛</m:t>
                          </m:r>
                        </m:sub>
                      </m:sSub>
                      <m:r>
                        <a:rPr lang="en-US" i="1" smtClean="0">
                          <a:solidFill>
                            <a:schemeClr val="tx1"/>
                          </a:solidFill>
                          <a:latin typeface="Cambria Math" panose="02040503050406030204" pitchFamily="18" charset="0"/>
                          <a:ea typeface="Cambria Math" panose="02040503050406030204" pitchFamily="18" charset="0"/>
                        </a:rPr>
                        <m:t>=1.21</m:t>
                      </m:r>
                    </m:oMath>
                  </m:oMathPara>
                </a14:m>
                <a:endParaRPr lang="en-US" dirty="0">
                  <a:solidFill>
                    <a:schemeClr val="tx1"/>
                  </a:solidFill>
                  <a:latin typeface="Calibri" panose="020F0502020204030204" pitchFamily="34" charset="0"/>
                  <a:cs typeface="Calibri" panose="020F0502020204030204" pitchFamily="34" charset="0"/>
                </a:endParaRPr>
              </a:p>
              <a:p>
                <a:pPr algn="r"/>
                <a14:m>
                  <m:oMathPara xmlns:m="http://schemas.openxmlformats.org/officeDocument/2006/math">
                    <m:oMathParaPr>
                      <m:jc m:val="right"/>
                    </m:oMathParaPr>
                    <m:oMath xmlns:m="http://schemas.openxmlformats.org/officeDocument/2006/math">
                      <m:sSub>
                        <m:sSubPr>
                          <m:ctrlPr>
                            <a:rPr lang="en-US" i="1" smtClean="0">
                              <a:solidFill>
                                <a:schemeClr val="accent3"/>
                              </a:solidFill>
                              <a:latin typeface="Cambria Math" panose="02040503050406030204" pitchFamily="18" charset="0"/>
                            </a:rPr>
                          </m:ctrlPr>
                        </m:sSubPr>
                        <m:e>
                          <m:r>
                            <a:rPr lang="en-US" i="1">
                              <a:solidFill>
                                <a:schemeClr val="accent3"/>
                              </a:solidFill>
                              <a:latin typeface="Cambria Math" panose="02040503050406030204" pitchFamily="18" charset="0"/>
                            </a:rPr>
                            <m:t>𝑇</m:t>
                          </m:r>
                        </m:e>
                        <m:sub>
                          <m:r>
                            <a:rPr lang="en-US" i="1" smtClean="0">
                              <a:solidFill>
                                <a:schemeClr val="accent3"/>
                              </a:solidFill>
                              <a:latin typeface="Cambria Math" panose="02040503050406030204" pitchFamily="18" charset="0"/>
                            </a:rPr>
                            <m:t>𝑜𝑢𝑡</m:t>
                          </m:r>
                        </m:sub>
                      </m:sSub>
                      <m:r>
                        <a:rPr lang="en-US" i="1">
                          <a:solidFill>
                            <a:schemeClr val="accent3"/>
                          </a:solidFill>
                          <a:latin typeface="Cambria Math" panose="02040503050406030204" pitchFamily="18" charset="0"/>
                        </a:rPr>
                        <m:t>=</m:t>
                      </m:r>
                      <m:r>
                        <a:rPr lang="en-US" b="0" i="1" smtClean="0">
                          <a:solidFill>
                            <a:schemeClr val="accent3"/>
                          </a:solidFill>
                          <a:latin typeface="Cambria Math" panose="02040503050406030204" pitchFamily="18" charset="0"/>
                        </a:rPr>
                        <m:t>−</m:t>
                      </m:r>
                      <m:r>
                        <a:rPr lang="en-US" i="1" smtClean="0">
                          <a:solidFill>
                            <a:schemeClr val="accent3"/>
                          </a:solidFill>
                          <a:latin typeface="Cambria Math" panose="02040503050406030204" pitchFamily="18" charset="0"/>
                        </a:rPr>
                        <m:t>0.</m:t>
                      </m:r>
                      <m:r>
                        <a:rPr lang="en-US" b="0" i="1" smtClean="0">
                          <a:solidFill>
                            <a:schemeClr val="accent3"/>
                          </a:solidFill>
                          <a:latin typeface="Cambria Math" panose="02040503050406030204" pitchFamily="18" charset="0"/>
                        </a:rPr>
                        <m:t>00</m:t>
                      </m:r>
                      <m:r>
                        <a:rPr lang="en-US" i="1" smtClean="0">
                          <a:solidFill>
                            <a:schemeClr val="accent3"/>
                          </a:solidFill>
                          <a:latin typeface="Cambria Math" panose="02040503050406030204" pitchFamily="18" charset="0"/>
                        </a:rPr>
                        <m:t>79</m:t>
                      </m:r>
                    </m:oMath>
                  </m:oMathPara>
                </a14:m>
                <a:endParaRPr lang="en-US" i="1" dirty="0">
                  <a:solidFill>
                    <a:schemeClr val="accent3"/>
                  </a:solidFill>
                  <a:latin typeface="Calibri" panose="020F0502020204030204" pitchFamily="34" charset="0"/>
                  <a:cs typeface="Calibri" panose="020F0502020204030204" pitchFamily="34" charset="0"/>
                </a:endParaRPr>
              </a:p>
              <a:p>
                <a:pPr algn="r"/>
                <a14:m>
                  <m:oMathPara xmlns:m="http://schemas.openxmlformats.org/officeDocument/2006/math">
                    <m:oMathParaPr>
                      <m:jc m:val="right"/>
                    </m:oMathParaPr>
                    <m:oMath xmlns:m="http://schemas.openxmlformats.org/officeDocument/2006/math">
                      <m:sSub>
                        <m:sSubPr>
                          <m:ctrlPr>
                            <a:rPr lang="en-US" i="1">
                              <a:solidFill>
                                <a:schemeClr val="accent3"/>
                              </a:solidFill>
                              <a:latin typeface="Cambria Math" panose="02040503050406030204" pitchFamily="18" charset="0"/>
                              <a:ea typeface="Cambria Math" panose="02040503050406030204" pitchFamily="18" charset="0"/>
                            </a:rPr>
                          </m:ctrlPr>
                        </m:sSubPr>
                        <m:e>
                          <m:r>
                            <a:rPr lang="en-US" i="1">
                              <a:solidFill>
                                <a:schemeClr val="accent3"/>
                              </a:solidFill>
                              <a:latin typeface="Cambria Math" panose="02040503050406030204" pitchFamily="18" charset="0"/>
                              <a:ea typeface="Cambria Math" panose="02040503050406030204" pitchFamily="18" charset="0"/>
                            </a:rPr>
                            <m:t>𝜇</m:t>
                          </m:r>
                        </m:e>
                        <m:sub>
                          <m:r>
                            <a:rPr lang="en-US" i="1" smtClean="0">
                              <a:solidFill>
                                <a:schemeClr val="accent3"/>
                              </a:solidFill>
                              <a:latin typeface="Cambria Math" panose="02040503050406030204" pitchFamily="18" charset="0"/>
                              <a:ea typeface="Cambria Math" panose="02040503050406030204" pitchFamily="18" charset="0"/>
                            </a:rPr>
                            <m:t>𝑜𝑢𝑡</m:t>
                          </m:r>
                        </m:sub>
                      </m:sSub>
                      <m:r>
                        <a:rPr lang="en-US" i="1">
                          <a:solidFill>
                            <a:schemeClr val="accent3"/>
                          </a:solidFill>
                          <a:latin typeface="Cambria Math" panose="02040503050406030204" pitchFamily="18" charset="0"/>
                          <a:ea typeface="Cambria Math" panose="02040503050406030204" pitchFamily="18" charset="0"/>
                        </a:rPr>
                        <m:t>=</m:t>
                      </m:r>
                      <m:r>
                        <a:rPr lang="en-US" i="1" smtClean="0">
                          <a:solidFill>
                            <a:schemeClr val="accent3"/>
                          </a:solidFill>
                          <a:latin typeface="Cambria Math" panose="02040503050406030204" pitchFamily="18" charset="0"/>
                          <a:ea typeface="Cambria Math" panose="02040503050406030204" pitchFamily="18" charset="0"/>
                        </a:rPr>
                        <m:t>0.69</m:t>
                      </m:r>
                    </m:oMath>
                  </m:oMathPara>
                </a14:m>
                <a:endParaRPr lang="en-US" dirty="0">
                  <a:solidFill>
                    <a:schemeClr val="accent3"/>
                  </a:solidFill>
                  <a:latin typeface="Calibri" panose="020F0502020204030204" pitchFamily="34" charset="0"/>
                  <a:cs typeface="Calibri" panose="020F0502020204030204" pitchFamily="34" charset="0"/>
                </a:endParaRPr>
              </a:p>
            </p:txBody>
          </p:sp>
        </mc:Choice>
        <mc:Fallback xmlns="">
          <p:sp>
            <p:nvSpPr>
              <p:cNvPr id="524" name="CaixaDeTexto 523"/>
              <p:cNvSpPr txBox="1">
                <a:spLocks noRot="1" noChangeAspect="1" noMove="1" noResize="1" noEditPoints="1" noAdjustHandles="1" noChangeArrowheads="1" noChangeShapeType="1" noTextEdit="1"/>
              </p:cNvSpPr>
              <p:nvPr/>
            </p:nvSpPr>
            <p:spPr>
              <a:xfrm>
                <a:off x="10308887" y="3140951"/>
                <a:ext cx="1810560" cy="1200329"/>
              </a:xfrm>
              <a:prstGeom prst="rect">
                <a:avLst/>
              </a:prstGeom>
              <a:blipFill>
                <a:blip r:embed="rId9"/>
                <a:stretch>
                  <a:fillRect b="-508"/>
                </a:stretch>
              </a:blipFill>
            </p:spPr>
            <p:txBody>
              <a:bodyPr/>
              <a:lstStyle/>
              <a:p>
                <a:r>
                  <a:rPr lang="de-DE">
                    <a:noFill/>
                  </a:rPr>
                  <a:t> </a:t>
                </a:r>
              </a:p>
            </p:txBody>
          </p:sp>
        </mc:Fallback>
      </mc:AlternateContent>
      <p:grpSp>
        <p:nvGrpSpPr>
          <p:cNvPr id="23" name="Group 22">
            <a:extLst>
              <a:ext uri="{FF2B5EF4-FFF2-40B4-BE49-F238E27FC236}">
                <a16:creationId xmlns:a16="http://schemas.microsoft.com/office/drawing/2014/main" id="{27E89BB1-693E-4FA6-B89F-3FE377D71467}"/>
              </a:ext>
            </a:extLst>
          </p:cNvPr>
          <p:cNvGrpSpPr/>
          <p:nvPr/>
        </p:nvGrpSpPr>
        <p:grpSpPr>
          <a:xfrm>
            <a:off x="5273280" y="2081455"/>
            <a:ext cx="4864700" cy="4083788"/>
            <a:chOff x="5273280" y="2081455"/>
            <a:chExt cx="4864700" cy="4083788"/>
          </a:xfrm>
        </p:grpSpPr>
        <p:grpSp>
          <p:nvGrpSpPr>
            <p:cNvPr id="13" name="Group 12">
              <a:extLst>
                <a:ext uri="{FF2B5EF4-FFF2-40B4-BE49-F238E27FC236}">
                  <a16:creationId xmlns:a16="http://schemas.microsoft.com/office/drawing/2014/main" id="{7FC3C1B3-7F26-47F5-BBC5-DEE721BCFD1D}"/>
                </a:ext>
              </a:extLst>
            </p:cNvPr>
            <p:cNvGrpSpPr/>
            <p:nvPr/>
          </p:nvGrpSpPr>
          <p:grpSpPr>
            <a:xfrm>
              <a:off x="8008598" y="2081455"/>
              <a:ext cx="2129382" cy="756347"/>
              <a:chOff x="8008598" y="2081455"/>
              <a:chExt cx="2129382" cy="756347"/>
            </a:xfrm>
          </p:grpSpPr>
          <p:sp>
            <p:nvSpPr>
              <p:cNvPr id="379" name="CaixaDeTexto 378"/>
              <p:cNvSpPr txBox="1"/>
              <p:nvPr/>
            </p:nvSpPr>
            <p:spPr>
              <a:xfrm>
                <a:off x="8919666" y="2081455"/>
                <a:ext cx="841449"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Theory</a:t>
                </a:r>
              </a:p>
            </p:txBody>
          </p:sp>
          <p:cxnSp>
            <p:nvCxnSpPr>
              <p:cNvPr id="380" name="Conector reto 379"/>
              <p:cNvCxnSpPr/>
              <p:nvPr/>
            </p:nvCxnSpPr>
            <p:spPr>
              <a:xfrm flipH="1">
                <a:off x="8344143" y="2286610"/>
                <a:ext cx="460961" cy="0"/>
              </a:xfrm>
              <a:prstGeom prst="line">
                <a:avLst/>
              </a:prstGeom>
              <a:noFill/>
              <a:ln w="38100" cap="rnd" cmpd="sng" algn="ctr">
                <a:solidFill>
                  <a:sysClr val="windowText" lastClr="000000"/>
                </a:solidFill>
                <a:prstDash val="dash"/>
              </a:ln>
              <a:effectLst/>
            </p:spPr>
          </p:cxnSp>
          <p:sp>
            <p:nvSpPr>
              <p:cNvPr id="381" name="CaixaDeTexto 380"/>
              <p:cNvSpPr txBox="1"/>
              <p:nvPr/>
            </p:nvSpPr>
            <p:spPr>
              <a:xfrm>
                <a:off x="9281655" y="2468470"/>
                <a:ext cx="85632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Output</a:t>
                </a:r>
              </a:p>
            </p:txBody>
          </p:sp>
          <p:sp>
            <p:nvSpPr>
              <p:cNvPr id="382" name="Elipse 381"/>
              <p:cNvSpPr/>
              <p:nvPr/>
            </p:nvSpPr>
            <p:spPr bwMode="ltGray">
              <a:xfrm>
                <a:off x="9114276" y="2573857"/>
                <a:ext cx="169892" cy="169892"/>
              </a:xfrm>
              <a:prstGeom prst="ellipse">
                <a:avLst/>
              </a:prstGeom>
              <a:solidFill>
                <a:schemeClr val="accent3">
                  <a:lumMod val="60000"/>
                  <a:lumOff val="40000"/>
                </a:schemeClr>
              </a:solidFill>
              <a:ln w="28575"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83" name="CaixaDeTexto 382"/>
              <p:cNvSpPr txBox="1"/>
              <p:nvPr/>
            </p:nvSpPr>
            <p:spPr>
              <a:xfrm>
                <a:off x="8190872" y="2468470"/>
                <a:ext cx="68480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Input</a:t>
                </a:r>
              </a:p>
            </p:txBody>
          </p:sp>
          <p:sp>
            <p:nvSpPr>
              <p:cNvPr id="521" name="Estrela de 5 pontas 520"/>
              <p:cNvSpPr/>
              <p:nvPr/>
            </p:nvSpPr>
            <p:spPr bwMode="ltGray">
              <a:xfrm>
                <a:off x="8008598" y="2549079"/>
                <a:ext cx="214420" cy="214420"/>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nvGrpSpPr>
            <p:cNvPr id="22" name="Group 21">
              <a:extLst>
                <a:ext uri="{FF2B5EF4-FFF2-40B4-BE49-F238E27FC236}">
                  <a16:creationId xmlns:a16="http://schemas.microsoft.com/office/drawing/2014/main" id="{5FE315A2-6510-4F38-8473-7882FDC426F7}"/>
                </a:ext>
              </a:extLst>
            </p:cNvPr>
            <p:cNvGrpSpPr/>
            <p:nvPr/>
          </p:nvGrpSpPr>
          <p:grpSpPr>
            <a:xfrm>
              <a:off x="5273280" y="2783998"/>
              <a:ext cx="3916068" cy="3381245"/>
              <a:chOff x="5273280" y="2783998"/>
              <a:chExt cx="3916068" cy="3381245"/>
            </a:xfrm>
          </p:grpSpPr>
          <mc:AlternateContent xmlns:mc="http://schemas.openxmlformats.org/markup-compatibility/2006" xmlns:a14="http://schemas.microsoft.com/office/drawing/2010/main">
            <mc:Choice Requires="a14">
              <p:sp>
                <p:nvSpPr>
                  <p:cNvPr id="386" name="CaixaDeTexto 385"/>
                  <p:cNvSpPr txBox="1"/>
                  <p:nvPr/>
                </p:nvSpPr>
                <p:spPr>
                  <a:xfrm>
                    <a:off x="5273280" y="4061526"/>
                    <a:ext cx="58201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solidFill>
                                    <a:prstClr val="black"/>
                                  </a:solidFill>
                                  <a:latin typeface="Cambria Math" panose="02040503050406030204" pitchFamily="18" charset="0"/>
                                </a:rPr>
                              </m:ctrlPr>
                            </m:sSupPr>
                            <m:e>
                              <m:d>
                                <m:dPr>
                                  <m:begChr m:val="|"/>
                                  <m:endChr m:val="|"/>
                                  <m:ctrlPr>
                                    <a:rPr lang="en-US" sz="2000" i="1">
                                      <a:solidFill>
                                        <a:prstClr val="black"/>
                                      </a:solidFill>
                                      <a:latin typeface="Cambria Math" panose="02040503050406030204" pitchFamily="18" charset="0"/>
                                    </a:rPr>
                                  </m:ctrlPr>
                                </m:dPr>
                                <m:e>
                                  <m:sSub>
                                    <m:sSubPr>
                                      <m:ctrlPr>
                                        <a:rPr lang="en-US" sz="2000" i="1" smtClean="0">
                                          <a:solidFill>
                                            <a:prstClr val="black"/>
                                          </a:solidFill>
                                          <a:latin typeface="Cambria Math" panose="02040503050406030204" pitchFamily="18" charset="0"/>
                                        </a:rPr>
                                      </m:ctrlPr>
                                    </m:sSubPr>
                                    <m:e>
                                      <m:r>
                                        <a:rPr lang="en-US" sz="2000" i="1" smtClean="0">
                                          <a:solidFill>
                                            <a:prstClr val="black"/>
                                          </a:solidFill>
                                          <a:latin typeface="Cambria Math" panose="02040503050406030204" pitchFamily="18" charset="0"/>
                                        </a:rPr>
                                        <m:t>𝑐</m:t>
                                      </m:r>
                                    </m:e>
                                    <m:sub>
                                      <m:r>
                                        <a:rPr lang="en-US" sz="2000" i="1" smtClean="0">
                                          <a:solidFill>
                                            <a:prstClr val="black"/>
                                          </a:solidFill>
                                          <a:latin typeface="Cambria Math" panose="02040503050406030204" pitchFamily="18" charset="0"/>
                                        </a:rPr>
                                        <m:t>𝑘</m:t>
                                      </m:r>
                                    </m:sub>
                                  </m:sSub>
                                </m:e>
                              </m:d>
                            </m:e>
                            <m:sup>
                              <m:r>
                                <a:rPr lang="en-US" sz="2000" i="1" smtClean="0">
                                  <a:solidFill>
                                    <a:prstClr val="black"/>
                                  </a:solidFill>
                                  <a:latin typeface="Cambria Math" panose="02040503050406030204" pitchFamily="18" charset="0"/>
                                </a:rPr>
                                <m:t>2</m:t>
                              </m:r>
                            </m:sup>
                          </m:sSup>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386" name="CaixaDeTexto 385"/>
                  <p:cNvSpPr txBox="1">
                    <a:spLocks noRot="1" noChangeAspect="1" noMove="1" noResize="1" noEditPoints="1" noAdjustHandles="1" noChangeArrowheads="1" noChangeShapeType="1" noTextEdit="1"/>
                  </p:cNvSpPr>
                  <p:nvPr/>
                </p:nvSpPr>
                <p:spPr>
                  <a:xfrm>
                    <a:off x="5273280" y="4061526"/>
                    <a:ext cx="582019" cy="307777"/>
                  </a:xfrm>
                  <a:prstGeom prst="rect">
                    <a:avLst/>
                  </a:prstGeom>
                  <a:blipFill>
                    <a:blip r:embed="rId10"/>
                    <a:stretch>
                      <a:fillRect t="-1961" r="-4167" b="-15686"/>
                    </a:stretch>
                  </a:blipFill>
                </p:spPr>
                <p:txBody>
                  <a:bodyPr/>
                  <a:lstStyle/>
                  <a:p>
                    <a:r>
                      <a:rPr lang="de-DE">
                        <a:noFill/>
                      </a:rPr>
                      <a:t> </a:t>
                    </a:r>
                  </a:p>
                </p:txBody>
              </p:sp>
            </mc:Fallback>
          </mc:AlternateContent>
          <p:sp>
            <p:nvSpPr>
              <p:cNvPr id="376" name="Retângulo 375"/>
              <p:cNvSpPr/>
              <p:nvPr/>
            </p:nvSpPr>
            <p:spPr bwMode="ltGray">
              <a:xfrm>
                <a:off x="7477387" y="3219544"/>
                <a:ext cx="225911" cy="216024"/>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7" name="CaixaDeTexto 376"/>
              <p:cNvSpPr txBox="1"/>
              <p:nvPr/>
            </p:nvSpPr>
            <p:spPr>
              <a:xfrm>
                <a:off x="7148599" y="2783998"/>
                <a:ext cx="1242648"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Expansion</a:t>
                </a:r>
              </a:p>
            </p:txBody>
          </p:sp>
          <mc:AlternateContent xmlns:mc="http://schemas.openxmlformats.org/markup-compatibility/2006" xmlns:a14="http://schemas.microsoft.com/office/drawing/2010/main">
            <mc:Choice Requires="a14">
              <p:sp>
                <p:nvSpPr>
                  <p:cNvPr id="385" name="CaixaDeTexto 384"/>
                  <p:cNvSpPr txBox="1"/>
                  <p:nvPr/>
                </p:nvSpPr>
                <p:spPr>
                  <a:xfrm>
                    <a:off x="6770606" y="5765133"/>
                    <a:ext cx="1774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prstClr val="black"/>
                              </a:solidFill>
                              <a:latin typeface="Cambria Math" panose="02040503050406030204" pitchFamily="18" charset="0"/>
                            </a:rPr>
                            <m:t>𝐶</m:t>
                          </m:r>
                          <m:r>
                            <a:rPr lang="en-US" sz="2000" i="1" dirty="0" smtClean="0">
                              <a:solidFill>
                                <a:prstClr val="black"/>
                              </a:solidFill>
                              <a:latin typeface="Cambria Math" panose="02040503050406030204" pitchFamily="18" charset="0"/>
                              <a:ea typeface="Cambria Math" panose="02040503050406030204" pitchFamily="18" charset="0"/>
                            </a:rPr>
                            <m:t>=0.3→</m:t>
                          </m:r>
                          <m:r>
                            <a:rPr lang="en-US" sz="2000" dirty="0" smtClean="0">
                              <a:solidFill>
                                <a:prstClr val="black"/>
                              </a:solidFill>
                              <a:latin typeface="Cambria Math" panose="02040503050406030204" pitchFamily="18" charset="0"/>
                              <a:ea typeface="Cambria Math" panose="02040503050406030204" pitchFamily="18" charset="0"/>
                            </a:rPr>
                            <m:t>0.5</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385" name="CaixaDeTexto 384"/>
                  <p:cNvSpPr txBox="1">
                    <a:spLocks noRot="1" noChangeAspect="1" noMove="1" noResize="1" noEditPoints="1" noAdjustHandles="1" noChangeArrowheads="1" noChangeShapeType="1" noTextEdit="1"/>
                  </p:cNvSpPr>
                  <p:nvPr/>
                </p:nvSpPr>
                <p:spPr>
                  <a:xfrm>
                    <a:off x="6770606" y="5765133"/>
                    <a:ext cx="1774524" cy="400110"/>
                  </a:xfrm>
                  <a:prstGeom prst="rect">
                    <a:avLst/>
                  </a:prstGeom>
                  <a:blipFill>
                    <a:blip r:embed="rId11"/>
                    <a:stretch>
                      <a:fillRect/>
                    </a:stretch>
                  </a:blipFill>
                </p:spPr>
                <p:txBody>
                  <a:bodyPr/>
                  <a:lstStyle/>
                  <a:p>
                    <a:r>
                      <a:rPr lang="de-DE">
                        <a:noFill/>
                      </a:rPr>
                      <a:t> </a:t>
                    </a:r>
                  </a:p>
                </p:txBody>
              </p:sp>
            </mc:Fallback>
          </mc:AlternateContent>
          <p:sp>
            <p:nvSpPr>
              <p:cNvPr id="424" name="Retângulo 423"/>
              <p:cNvSpPr/>
              <p:nvPr/>
            </p:nvSpPr>
            <p:spPr bwMode="ltGray">
              <a:xfrm>
                <a:off x="6389510" y="3162416"/>
                <a:ext cx="2684378" cy="2116023"/>
              </a:xfrm>
              <a:prstGeom prst="rect">
                <a:avLst/>
              </a:prstGeom>
              <a:noFill/>
              <a:ln w="2857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5" name="CaixaDeTexto 424"/>
              <p:cNvSpPr txBox="1"/>
              <p:nvPr/>
            </p:nvSpPr>
            <p:spPr>
              <a:xfrm>
                <a:off x="5938628" y="3013356"/>
                <a:ext cx="47641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0.2</a:t>
                </a:r>
              </a:p>
            </p:txBody>
          </p:sp>
          <p:sp>
            <p:nvSpPr>
              <p:cNvPr id="426" name="CaixaDeTexto 425"/>
              <p:cNvSpPr txBox="1"/>
              <p:nvPr/>
            </p:nvSpPr>
            <p:spPr>
              <a:xfrm>
                <a:off x="5857451" y="3409292"/>
                <a:ext cx="58862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0.16</a:t>
                </a:r>
              </a:p>
            </p:txBody>
          </p:sp>
          <p:sp>
            <p:nvSpPr>
              <p:cNvPr id="427" name="CaixaDeTexto 426"/>
              <p:cNvSpPr txBox="1"/>
              <p:nvPr/>
            </p:nvSpPr>
            <p:spPr>
              <a:xfrm>
                <a:off x="5850698" y="3820383"/>
                <a:ext cx="58862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0.12</a:t>
                </a:r>
              </a:p>
            </p:txBody>
          </p:sp>
          <p:sp>
            <p:nvSpPr>
              <p:cNvPr id="428" name="CaixaDeTexto 427"/>
              <p:cNvSpPr txBox="1"/>
              <p:nvPr/>
            </p:nvSpPr>
            <p:spPr>
              <a:xfrm>
                <a:off x="5856253" y="4241253"/>
                <a:ext cx="58862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0.08</a:t>
                </a:r>
              </a:p>
            </p:txBody>
          </p:sp>
          <p:sp>
            <p:nvSpPr>
              <p:cNvPr id="429" name="CaixaDeTexto 428"/>
              <p:cNvSpPr txBox="1"/>
              <p:nvPr/>
            </p:nvSpPr>
            <p:spPr>
              <a:xfrm>
                <a:off x="5850698" y="4674338"/>
                <a:ext cx="58862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0.04</a:t>
                </a:r>
              </a:p>
            </p:txBody>
          </p:sp>
          <p:sp>
            <p:nvSpPr>
              <p:cNvPr id="430" name="CaixaDeTexto 429"/>
              <p:cNvSpPr txBox="1"/>
              <p:nvPr/>
            </p:nvSpPr>
            <p:spPr>
              <a:xfrm>
                <a:off x="6093961" y="5045929"/>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431" name="CaixaDeTexto 430"/>
              <p:cNvSpPr txBox="1"/>
              <p:nvPr/>
            </p:nvSpPr>
            <p:spPr>
              <a:xfrm>
                <a:off x="7565277" y="5220783"/>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432" name="CaixaDeTexto 431"/>
              <p:cNvSpPr txBox="1"/>
              <p:nvPr/>
            </p:nvSpPr>
            <p:spPr>
              <a:xfrm>
                <a:off x="7988471" y="5188777"/>
                <a:ext cx="47320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0.4</a:t>
                </a:r>
              </a:p>
            </p:txBody>
          </p:sp>
          <p:sp>
            <p:nvSpPr>
              <p:cNvPr id="433" name="CaixaDeTexto 432"/>
              <p:cNvSpPr txBox="1"/>
              <p:nvPr/>
            </p:nvSpPr>
            <p:spPr>
              <a:xfrm>
                <a:off x="8889266" y="5197516"/>
                <a:ext cx="300082"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434" name="CaixaDeTexto 433"/>
              <p:cNvSpPr txBox="1"/>
              <p:nvPr/>
            </p:nvSpPr>
            <p:spPr>
              <a:xfrm>
                <a:off x="6185733" y="5210353"/>
                <a:ext cx="37702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-1</a:t>
                </a:r>
              </a:p>
            </p:txBody>
          </p:sp>
          <p:sp>
            <p:nvSpPr>
              <p:cNvPr id="435" name="CaixaDeTexto 434"/>
              <p:cNvSpPr txBox="1"/>
              <p:nvPr/>
            </p:nvSpPr>
            <p:spPr>
              <a:xfrm>
                <a:off x="6862612" y="5199954"/>
                <a:ext cx="550151"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-0.4</a:t>
                </a:r>
              </a:p>
            </p:txBody>
          </p:sp>
          <mc:AlternateContent xmlns:mc="http://schemas.openxmlformats.org/markup-compatibility/2006" xmlns:a14="http://schemas.microsoft.com/office/drawing/2010/main">
            <mc:Choice Requires="a14">
              <p:sp>
                <p:nvSpPr>
                  <p:cNvPr id="436" name="CaixaDeTexto 435"/>
                  <p:cNvSpPr txBox="1"/>
                  <p:nvPr/>
                </p:nvSpPr>
                <p:spPr>
                  <a:xfrm>
                    <a:off x="7346742" y="5471211"/>
                    <a:ext cx="62914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𝜃</m:t>
                          </m:r>
                          <m:r>
                            <a:rPr lang="en-US" i="1" smtClean="0">
                              <a:solidFill>
                                <a:prstClr val="black"/>
                              </a:solidFill>
                              <a:latin typeface="Cambria Math" panose="02040503050406030204" pitchFamily="18" charset="0"/>
                              <a:ea typeface="Cambria Math" panose="02040503050406030204" pitchFamily="18" charset="0"/>
                            </a:rPr>
                            <m:t>/</m:t>
                          </m:r>
                          <m:r>
                            <a:rPr lang="en-US" i="1" smtClean="0">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436" name="CaixaDeTexto 435"/>
                  <p:cNvSpPr txBox="1">
                    <a:spLocks noRot="1" noChangeAspect="1" noMove="1" noResize="1" noEditPoints="1" noAdjustHandles="1" noChangeArrowheads="1" noChangeShapeType="1" noTextEdit="1"/>
                  </p:cNvSpPr>
                  <p:nvPr/>
                </p:nvSpPr>
                <p:spPr>
                  <a:xfrm>
                    <a:off x="7346742" y="5471211"/>
                    <a:ext cx="629147" cy="369332"/>
                  </a:xfrm>
                  <a:prstGeom prst="rect">
                    <a:avLst/>
                  </a:prstGeom>
                  <a:blipFill>
                    <a:blip r:embed="rId12"/>
                    <a:stretch>
                      <a:fillRect b="-13333"/>
                    </a:stretch>
                  </a:blipFill>
                </p:spPr>
                <p:txBody>
                  <a:bodyPr/>
                  <a:lstStyle/>
                  <a:p>
                    <a:r>
                      <a:rPr lang="de-DE">
                        <a:noFill/>
                      </a:rPr>
                      <a:t> </a:t>
                    </a:r>
                  </a:p>
                </p:txBody>
              </p:sp>
            </mc:Fallback>
          </mc:AlternateContent>
          <p:grpSp>
            <p:nvGrpSpPr>
              <p:cNvPr id="493" name="Grupo 492"/>
              <p:cNvGrpSpPr/>
              <p:nvPr/>
            </p:nvGrpSpPr>
            <p:grpSpPr>
              <a:xfrm>
                <a:off x="7169749" y="3435568"/>
                <a:ext cx="1134331" cy="1841078"/>
                <a:chOff x="10357887" y="3616196"/>
                <a:chExt cx="1134331" cy="1841078"/>
              </a:xfrm>
              <a:solidFill>
                <a:srgbClr val="0070C0"/>
              </a:solidFill>
            </p:grpSpPr>
            <p:sp>
              <p:nvSpPr>
                <p:cNvPr id="494" name="Estrela de 5 pontas 493"/>
                <p:cNvSpPr/>
                <p:nvPr/>
              </p:nvSpPr>
              <p:spPr bwMode="ltGray">
                <a:xfrm>
                  <a:off x="10357887" y="3616196"/>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5" name="Estrela de 5 pontas 494"/>
                <p:cNvSpPr/>
                <p:nvPr/>
              </p:nvSpPr>
              <p:spPr bwMode="ltGray">
                <a:xfrm>
                  <a:off x="10381135" y="406226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6" name="Estrela de 5 pontas 495"/>
                <p:cNvSpPr/>
                <p:nvPr/>
              </p:nvSpPr>
              <p:spPr bwMode="ltGray">
                <a:xfrm>
                  <a:off x="10377918" y="436967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7" name="Estrela de 5 pontas 496"/>
                <p:cNvSpPr/>
                <p:nvPr/>
              </p:nvSpPr>
              <p:spPr bwMode="ltGray">
                <a:xfrm>
                  <a:off x="10414501" y="442666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8" name="Estrela de 5 pontas 497"/>
                <p:cNvSpPr/>
                <p:nvPr/>
              </p:nvSpPr>
              <p:spPr bwMode="ltGray">
                <a:xfrm>
                  <a:off x="10407691" y="4697284"/>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99" name="Estrela de 5 pontas 498"/>
                <p:cNvSpPr/>
                <p:nvPr/>
              </p:nvSpPr>
              <p:spPr bwMode="ltGray">
                <a:xfrm>
                  <a:off x="10404098" y="4854619"/>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0" name="Estrela de 5 pontas 499"/>
                <p:cNvSpPr/>
                <p:nvPr/>
              </p:nvSpPr>
              <p:spPr bwMode="ltGray">
                <a:xfrm>
                  <a:off x="10456497" y="486397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1" name="Estrela de 5 pontas 500"/>
                <p:cNvSpPr/>
                <p:nvPr/>
              </p:nvSpPr>
              <p:spPr bwMode="ltGray">
                <a:xfrm>
                  <a:off x="10463748" y="508310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2" name="Estrela de 5 pontas 501"/>
                <p:cNvSpPr/>
                <p:nvPr/>
              </p:nvSpPr>
              <p:spPr bwMode="ltGray">
                <a:xfrm>
                  <a:off x="10502951" y="5074775"/>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3" name="Estrela de 5 pontas 502"/>
                <p:cNvSpPr/>
                <p:nvPr/>
              </p:nvSpPr>
              <p:spPr bwMode="ltGray">
                <a:xfrm>
                  <a:off x="10525709" y="5154407"/>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4" name="Estrela de 5 pontas 503"/>
                <p:cNvSpPr/>
                <p:nvPr/>
              </p:nvSpPr>
              <p:spPr bwMode="ltGray">
                <a:xfrm>
                  <a:off x="10571043" y="5154406"/>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5" name="Estrela de 5 pontas 504"/>
                <p:cNvSpPr/>
                <p:nvPr/>
              </p:nvSpPr>
              <p:spPr bwMode="ltGray">
                <a:xfrm>
                  <a:off x="10611851" y="5217002"/>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6" name="Estrela de 5 pontas 505"/>
                <p:cNvSpPr/>
                <p:nvPr/>
              </p:nvSpPr>
              <p:spPr bwMode="ltGray">
                <a:xfrm>
                  <a:off x="10681999" y="526594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7" name="Estrela de 5 pontas 506"/>
                <p:cNvSpPr/>
                <p:nvPr/>
              </p:nvSpPr>
              <p:spPr bwMode="ltGray">
                <a:xfrm>
                  <a:off x="10622423" y="527876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8" name="Estrela de 5 pontas 507"/>
                <p:cNvSpPr/>
                <p:nvPr/>
              </p:nvSpPr>
              <p:spPr bwMode="ltGray">
                <a:xfrm>
                  <a:off x="10885122" y="5337052"/>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09" name="Estrela de 5 pontas 508"/>
                <p:cNvSpPr/>
                <p:nvPr/>
              </p:nvSpPr>
              <p:spPr bwMode="ltGray">
                <a:xfrm>
                  <a:off x="10739729" y="5309822"/>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0" name="Estrela de 5 pontas 509"/>
                <p:cNvSpPr/>
                <p:nvPr/>
              </p:nvSpPr>
              <p:spPr bwMode="ltGray">
                <a:xfrm>
                  <a:off x="10802893" y="532840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1" name="Estrela de 5 pontas 510"/>
                <p:cNvSpPr/>
                <p:nvPr/>
              </p:nvSpPr>
              <p:spPr bwMode="ltGray">
                <a:xfrm>
                  <a:off x="10965380" y="5337051"/>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2" name="Estrela de 5 pontas 511"/>
                <p:cNvSpPr/>
                <p:nvPr/>
              </p:nvSpPr>
              <p:spPr bwMode="ltGray">
                <a:xfrm>
                  <a:off x="11039440" y="5314660"/>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3" name="Estrela de 5 pontas 512"/>
                <p:cNvSpPr/>
                <p:nvPr/>
              </p:nvSpPr>
              <p:spPr bwMode="ltGray">
                <a:xfrm>
                  <a:off x="10747058" y="5235165"/>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4" name="Estrela de 5 pontas 513"/>
                <p:cNvSpPr/>
                <p:nvPr/>
              </p:nvSpPr>
              <p:spPr bwMode="ltGray">
                <a:xfrm>
                  <a:off x="11145005" y="5335387"/>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5" name="Estrela de 5 pontas 514"/>
                <p:cNvSpPr/>
                <p:nvPr/>
              </p:nvSpPr>
              <p:spPr bwMode="ltGray">
                <a:xfrm>
                  <a:off x="11302538" y="535291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6" name="Estrela de 5 pontas 515"/>
                <p:cNvSpPr/>
                <p:nvPr/>
              </p:nvSpPr>
              <p:spPr bwMode="ltGray">
                <a:xfrm>
                  <a:off x="10946850" y="5272049"/>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7" name="Estrela de 5 pontas 516"/>
                <p:cNvSpPr/>
                <p:nvPr/>
              </p:nvSpPr>
              <p:spPr bwMode="ltGray">
                <a:xfrm>
                  <a:off x="11225131" y="5309593"/>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18" name="Estrela de 5 pontas 517"/>
                <p:cNvSpPr/>
                <p:nvPr/>
              </p:nvSpPr>
              <p:spPr bwMode="ltGray">
                <a:xfrm>
                  <a:off x="11383934" y="5320682"/>
                  <a:ext cx="108284" cy="104361"/>
                </a:xfrm>
                <a:prstGeom prst="star5">
                  <a:avLst/>
                </a:prstGeom>
                <a:solidFill>
                  <a:schemeClr val="tx1"/>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grpSp>
      <mc:AlternateContent xmlns:mc="http://schemas.openxmlformats.org/markup-compatibility/2006" xmlns:a14="http://schemas.microsoft.com/office/drawing/2010/main">
        <mc:Choice Requires="a14">
          <p:sp>
            <p:nvSpPr>
              <p:cNvPr id="525" name="CaixaDeTexto 524"/>
              <p:cNvSpPr txBox="1"/>
              <p:nvPr/>
            </p:nvSpPr>
            <p:spPr>
              <a:xfrm>
                <a:off x="7074153" y="3147678"/>
                <a:ext cx="2064745" cy="1200329"/>
              </a:xfrm>
              <a:prstGeom prst="rect">
                <a:avLst/>
              </a:prstGeom>
              <a:noFill/>
            </p:spPr>
            <p:txBody>
              <a:bodyPr wrap="square" rtlCol="0">
                <a:spAutoFit/>
              </a:bodyPr>
              <a:lstStyle/>
              <a:p>
                <a:pPr algn="ctr"/>
                <a14:m>
                  <m:oMathPara xmlns:m="http://schemas.openxmlformats.org/officeDocument/2006/math">
                    <m:oMathParaPr>
                      <m:jc m:val="right"/>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rPr>
                            <m:t>𝑇</m:t>
                          </m:r>
                        </m:e>
                        <m:sub>
                          <m:r>
                            <a:rPr lang="en-US" i="1" smtClean="0">
                              <a:solidFill>
                                <a:schemeClr val="tx1"/>
                              </a:solidFill>
                              <a:latin typeface="Cambria Math" panose="02040503050406030204" pitchFamily="18" charset="0"/>
                            </a:rPr>
                            <m:t>𝑖𝑛</m:t>
                          </m:r>
                        </m:sub>
                      </m:sSub>
                      <m:r>
                        <a:rPr lang="en-US"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m:t>
                      </m:r>
                      <m:r>
                        <a:rPr lang="en-US" i="1" smtClean="0">
                          <a:solidFill>
                            <a:schemeClr val="tx1"/>
                          </a:solidFill>
                          <a:latin typeface="Cambria Math" panose="02040503050406030204" pitchFamily="18" charset="0"/>
                        </a:rPr>
                        <m:t>0.</m:t>
                      </m:r>
                      <m:r>
                        <a:rPr lang="en-US" b="0" i="1" smtClean="0">
                          <a:solidFill>
                            <a:schemeClr val="tx1"/>
                          </a:solidFill>
                          <a:latin typeface="Cambria Math" panose="02040503050406030204" pitchFamily="18" charset="0"/>
                        </a:rPr>
                        <m:t>00</m:t>
                      </m:r>
                      <m:r>
                        <a:rPr lang="en-US" i="1" smtClean="0">
                          <a:solidFill>
                            <a:schemeClr val="tx1"/>
                          </a:solidFill>
                          <a:latin typeface="Cambria Math" panose="02040503050406030204" pitchFamily="18" charset="0"/>
                        </a:rPr>
                        <m:t>94</m:t>
                      </m:r>
                    </m:oMath>
                  </m:oMathPara>
                </a14:m>
                <a:endParaRPr lang="en-US" dirty="0">
                  <a:solidFill>
                    <a:schemeClr val="tx1"/>
                  </a:solidFill>
                  <a:latin typeface="Calibri" panose="020F0502020204030204" pitchFamily="34" charset="0"/>
                  <a:cs typeface="Calibri" panose="020F0502020204030204" pitchFamily="34" charset="0"/>
                </a:endParaRPr>
              </a:p>
              <a:p>
                <a:pPr algn="ctr"/>
                <a14:m>
                  <m:oMathPara xmlns:m="http://schemas.openxmlformats.org/officeDocument/2006/math">
                    <m:oMathParaPr>
                      <m:jc m:val="right"/>
                    </m:oMathParaPr>
                    <m:oMath xmlns:m="http://schemas.openxmlformats.org/officeDocument/2006/math">
                      <m:sSub>
                        <m:sSubPr>
                          <m:ctrlPr>
                            <a:rPr lang="en-US" i="1" smtClean="0">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𝜇</m:t>
                          </m:r>
                        </m:e>
                        <m:sub>
                          <m:r>
                            <a:rPr lang="en-US" i="1" smtClean="0">
                              <a:solidFill>
                                <a:schemeClr val="tx1"/>
                              </a:solidFill>
                              <a:latin typeface="Cambria Math" panose="02040503050406030204" pitchFamily="18" charset="0"/>
                              <a:ea typeface="Cambria Math" panose="02040503050406030204" pitchFamily="18" charset="0"/>
                            </a:rPr>
                            <m:t>𝑖𝑛</m:t>
                          </m:r>
                        </m:sub>
                      </m:sSub>
                      <m:r>
                        <a:rPr lang="en-US" i="1" smtClean="0">
                          <a:solidFill>
                            <a:schemeClr val="tx1"/>
                          </a:solidFill>
                          <a:latin typeface="Cambria Math" panose="02040503050406030204" pitchFamily="18" charset="0"/>
                          <a:ea typeface="Cambria Math" panose="02040503050406030204" pitchFamily="18" charset="0"/>
                        </a:rPr>
                        <m:t>=1.21</m:t>
                      </m:r>
                    </m:oMath>
                  </m:oMathPara>
                </a14:m>
                <a:endParaRPr lang="en-US" dirty="0">
                  <a:solidFill>
                    <a:schemeClr val="tx1"/>
                  </a:solidFill>
                  <a:latin typeface="Calibri" panose="020F0502020204030204" pitchFamily="34" charset="0"/>
                  <a:cs typeface="Calibri" panose="020F0502020204030204" pitchFamily="34" charset="0"/>
                </a:endParaRPr>
              </a:p>
              <a:p>
                <a:pPr algn="ctr"/>
                <a14:m>
                  <m:oMathPara xmlns:m="http://schemas.openxmlformats.org/officeDocument/2006/math">
                    <m:oMathParaPr>
                      <m:jc m:val="right"/>
                    </m:oMathParaPr>
                    <m:oMath xmlns:m="http://schemas.openxmlformats.org/officeDocument/2006/math">
                      <m:sSub>
                        <m:sSubPr>
                          <m:ctrlPr>
                            <a:rPr lang="en-US" i="1" smtClean="0">
                              <a:solidFill>
                                <a:schemeClr val="accent3"/>
                              </a:solidFill>
                              <a:latin typeface="Cambria Math" panose="02040503050406030204" pitchFamily="18" charset="0"/>
                            </a:rPr>
                          </m:ctrlPr>
                        </m:sSubPr>
                        <m:e>
                          <m:r>
                            <a:rPr lang="en-US" i="1">
                              <a:solidFill>
                                <a:schemeClr val="accent3"/>
                              </a:solidFill>
                              <a:latin typeface="Cambria Math" panose="02040503050406030204" pitchFamily="18" charset="0"/>
                            </a:rPr>
                            <m:t>𝑇</m:t>
                          </m:r>
                        </m:e>
                        <m:sub>
                          <m:r>
                            <a:rPr lang="en-US" i="1" smtClean="0">
                              <a:solidFill>
                                <a:schemeClr val="accent3"/>
                              </a:solidFill>
                              <a:latin typeface="Cambria Math" panose="02040503050406030204" pitchFamily="18" charset="0"/>
                            </a:rPr>
                            <m:t>𝑜𝑢𝑡</m:t>
                          </m:r>
                        </m:sub>
                      </m:sSub>
                      <m:r>
                        <a:rPr lang="en-US" i="1">
                          <a:solidFill>
                            <a:schemeClr val="accent3"/>
                          </a:solidFill>
                          <a:latin typeface="Cambria Math" panose="02040503050406030204" pitchFamily="18" charset="0"/>
                        </a:rPr>
                        <m:t>=</m:t>
                      </m:r>
                      <m:r>
                        <a:rPr lang="en-US" b="0" i="1" smtClean="0">
                          <a:solidFill>
                            <a:schemeClr val="accent3"/>
                          </a:solidFill>
                          <a:latin typeface="Cambria Math" panose="02040503050406030204" pitchFamily="18" charset="0"/>
                        </a:rPr>
                        <m:t>−0.0</m:t>
                      </m:r>
                      <m:r>
                        <a:rPr lang="en-US" i="1" smtClean="0">
                          <a:solidFill>
                            <a:schemeClr val="accent3"/>
                          </a:solidFill>
                          <a:latin typeface="Cambria Math" panose="02040503050406030204" pitchFamily="18" charset="0"/>
                        </a:rPr>
                        <m:t>189</m:t>
                      </m:r>
                    </m:oMath>
                  </m:oMathPara>
                </a14:m>
                <a:endParaRPr lang="en-US" i="1" dirty="0">
                  <a:solidFill>
                    <a:schemeClr val="accent3"/>
                  </a:solidFill>
                  <a:latin typeface="Calibri" panose="020F0502020204030204" pitchFamily="34" charset="0"/>
                  <a:cs typeface="Calibri" panose="020F0502020204030204" pitchFamily="34" charset="0"/>
                </a:endParaRPr>
              </a:p>
              <a:p>
                <a:pPr algn="ctr"/>
                <a14:m>
                  <m:oMathPara xmlns:m="http://schemas.openxmlformats.org/officeDocument/2006/math">
                    <m:oMathParaPr>
                      <m:jc m:val="right"/>
                    </m:oMathParaPr>
                    <m:oMath xmlns:m="http://schemas.openxmlformats.org/officeDocument/2006/math">
                      <m:sSub>
                        <m:sSubPr>
                          <m:ctrlPr>
                            <a:rPr lang="en-US" i="1">
                              <a:solidFill>
                                <a:schemeClr val="accent3"/>
                              </a:solidFill>
                              <a:latin typeface="Cambria Math" panose="02040503050406030204" pitchFamily="18" charset="0"/>
                              <a:ea typeface="Cambria Math" panose="02040503050406030204" pitchFamily="18" charset="0"/>
                            </a:rPr>
                          </m:ctrlPr>
                        </m:sSubPr>
                        <m:e>
                          <m:r>
                            <a:rPr lang="en-US" i="1">
                              <a:solidFill>
                                <a:schemeClr val="accent3"/>
                              </a:solidFill>
                              <a:latin typeface="Cambria Math" panose="02040503050406030204" pitchFamily="18" charset="0"/>
                              <a:ea typeface="Cambria Math" panose="02040503050406030204" pitchFamily="18" charset="0"/>
                            </a:rPr>
                            <m:t>𝜇</m:t>
                          </m:r>
                        </m:e>
                        <m:sub>
                          <m:r>
                            <a:rPr lang="en-US" i="1" smtClean="0">
                              <a:solidFill>
                                <a:schemeClr val="accent3"/>
                              </a:solidFill>
                              <a:latin typeface="Cambria Math" panose="02040503050406030204" pitchFamily="18" charset="0"/>
                              <a:ea typeface="Cambria Math" panose="02040503050406030204" pitchFamily="18" charset="0"/>
                            </a:rPr>
                            <m:t>𝑜𝑢𝑡</m:t>
                          </m:r>
                        </m:sub>
                      </m:sSub>
                      <m:r>
                        <a:rPr lang="en-US" i="1">
                          <a:solidFill>
                            <a:schemeClr val="accent3"/>
                          </a:solidFill>
                          <a:latin typeface="Cambria Math" panose="02040503050406030204" pitchFamily="18" charset="0"/>
                          <a:ea typeface="Cambria Math" panose="02040503050406030204" pitchFamily="18" charset="0"/>
                        </a:rPr>
                        <m:t>=</m:t>
                      </m:r>
                      <m:r>
                        <a:rPr lang="en-US" i="1" smtClean="0">
                          <a:solidFill>
                            <a:schemeClr val="accent3"/>
                          </a:solidFill>
                          <a:latin typeface="Cambria Math" panose="02040503050406030204" pitchFamily="18" charset="0"/>
                          <a:ea typeface="Cambria Math" panose="02040503050406030204" pitchFamily="18" charset="0"/>
                        </a:rPr>
                        <m:t>1.68</m:t>
                      </m:r>
                    </m:oMath>
                  </m:oMathPara>
                </a14:m>
                <a:endParaRPr lang="en-US" dirty="0">
                  <a:solidFill>
                    <a:schemeClr val="accent3"/>
                  </a:solidFill>
                  <a:latin typeface="Calibri" panose="020F0502020204030204" pitchFamily="34" charset="0"/>
                  <a:cs typeface="Calibri" panose="020F0502020204030204" pitchFamily="34" charset="0"/>
                </a:endParaRPr>
              </a:p>
            </p:txBody>
          </p:sp>
        </mc:Choice>
        <mc:Fallback xmlns="">
          <p:sp>
            <p:nvSpPr>
              <p:cNvPr id="525" name="CaixaDeTexto 524"/>
              <p:cNvSpPr txBox="1">
                <a:spLocks noRot="1" noChangeAspect="1" noMove="1" noResize="1" noEditPoints="1" noAdjustHandles="1" noChangeArrowheads="1" noChangeShapeType="1" noTextEdit="1"/>
              </p:cNvSpPr>
              <p:nvPr/>
            </p:nvSpPr>
            <p:spPr>
              <a:xfrm>
                <a:off x="7074153" y="3147678"/>
                <a:ext cx="2064745" cy="1200329"/>
              </a:xfrm>
              <a:prstGeom prst="rect">
                <a:avLst/>
              </a:prstGeom>
              <a:blipFill>
                <a:blip r:embed="rId13"/>
                <a:stretch>
                  <a:fillRect b="-508"/>
                </a:stretch>
              </a:blipFill>
            </p:spPr>
            <p:txBody>
              <a:bodyPr/>
              <a:lstStyle/>
              <a:p>
                <a:r>
                  <a:rPr lang="de-DE">
                    <a:noFill/>
                  </a:rPr>
                  <a:t> </a:t>
                </a:r>
              </a:p>
            </p:txBody>
          </p:sp>
        </mc:Fallback>
      </mc:AlternateContent>
      <p:sp>
        <p:nvSpPr>
          <p:cNvPr id="526" name="CaixaDeTexto 525"/>
          <p:cNvSpPr txBox="1"/>
          <p:nvPr/>
        </p:nvSpPr>
        <p:spPr>
          <a:xfrm>
            <a:off x="50865" y="3509383"/>
            <a:ext cx="370614" cy="400110"/>
          </a:xfrm>
          <a:prstGeom prst="rect">
            <a:avLst/>
          </a:prstGeom>
          <a:noFill/>
        </p:spPr>
        <p:txBody>
          <a:bodyPr wrap="none" rtlCol="0">
            <a:spAutoFit/>
          </a:bodyPr>
          <a:lstStyle/>
          <a:p>
            <a:r>
              <a:rPr lang="en-US" sz="2000" i="1" dirty="0">
                <a:solidFill>
                  <a:prstClr val="black"/>
                </a:solidFill>
                <a:latin typeface="Times New Roman" panose="02020603050405020304" pitchFamily="18" charset="0"/>
                <a:cs typeface="Times New Roman" panose="02020603050405020304" pitchFamily="18" charset="0"/>
              </a:rPr>
              <a:t>U</a:t>
            </a:r>
            <a:endParaRPr lang="en-US" i="1" dirty="0">
              <a:solidFill>
                <a:prstClr val="black"/>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27" name="CaixaDeTexto 22"/>
              <p:cNvSpPr txBox="1"/>
              <p:nvPr/>
            </p:nvSpPr>
            <p:spPr>
              <a:xfrm rot="19741006">
                <a:off x="696414" y="3494904"/>
                <a:ext cx="9914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solidFill>
                            <a:prstClr val="black"/>
                          </a:solidFill>
                          <a:latin typeface="Cambria Math" panose="02040503050406030204" pitchFamily="18" charset="0"/>
                        </a:rPr>
                        <m:t>𝐶</m:t>
                      </m:r>
                      <m:r>
                        <a:rPr lang="en-US" i="1" dirty="0" smtClean="0">
                          <a:solidFill>
                            <a:prstClr val="black"/>
                          </a:solidFill>
                          <a:latin typeface="Cambria Math" panose="02040503050406030204" pitchFamily="18" charset="0"/>
                        </a:rPr>
                        <m:t>=0.3</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527" name="CaixaDeTexto 22"/>
              <p:cNvSpPr txBox="1">
                <a:spLocks noRot="1" noChangeAspect="1" noMove="1" noResize="1" noEditPoints="1" noAdjustHandles="1" noChangeArrowheads="1" noChangeShapeType="1" noTextEdit="1"/>
              </p:cNvSpPr>
              <p:nvPr/>
            </p:nvSpPr>
            <p:spPr>
              <a:xfrm rot="19741006">
                <a:off x="696414" y="3494904"/>
                <a:ext cx="991490" cy="369332"/>
              </a:xfrm>
              <a:prstGeom prst="rect">
                <a:avLst/>
              </a:prstGeom>
              <a:blipFill>
                <a:blip r:embed="rId14"/>
                <a:stretch>
                  <a:fillRect/>
                </a:stretch>
              </a:blipFill>
            </p:spPr>
            <p:txBody>
              <a:bodyPr/>
              <a:lstStyle/>
              <a:p>
                <a:r>
                  <a:rPr lang="de-DE">
                    <a:noFill/>
                  </a:rPr>
                  <a:t> </a:t>
                </a:r>
              </a:p>
            </p:txBody>
          </p:sp>
        </mc:Fallback>
      </mc:AlternateContent>
      <p:sp>
        <p:nvSpPr>
          <p:cNvPr id="183" name="Retângulo 123">
            <a:extLst>
              <a:ext uri="{FF2B5EF4-FFF2-40B4-BE49-F238E27FC236}">
                <a16:creationId xmlns:a16="http://schemas.microsoft.com/office/drawing/2014/main" id="{CE962BB7-7B8F-47CA-AAEB-F9E70FF9C360}"/>
              </a:ext>
            </a:extLst>
          </p:cNvPr>
          <p:cNvSpPr/>
          <p:nvPr/>
        </p:nvSpPr>
        <p:spPr>
          <a:xfrm>
            <a:off x="94174" y="5985414"/>
            <a:ext cx="6001826" cy="584775"/>
          </a:xfrm>
          <a:prstGeom prst="rect">
            <a:avLst/>
          </a:prstGeom>
        </p:spPr>
        <p:txBody>
          <a:bodyPr wrap="square">
            <a:spAutoFit/>
          </a:bodyPr>
          <a:lstStyle/>
          <a:p>
            <a:pPr algn="just">
              <a:spcAft>
                <a:spcPts val="1000"/>
              </a:spcAf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A. L. M. Muniz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“Observation of photon-photon thermodynamics in nonlinear multimode optical lattices.”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in preparation</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53FFDA94-685E-4A79-9396-791CEBD78C96}"/>
              </a:ext>
            </a:extLst>
          </p:cNvPr>
          <p:cNvSpPr txBox="1"/>
          <p:nvPr/>
        </p:nvSpPr>
        <p:spPr>
          <a:xfrm>
            <a:off x="1688652" y="2485628"/>
            <a:ext cx="1484830" cy="400110"/>
          </a:xfrm>
          <a:prstGeom prst="rect">
            <a:avLst/>
          </a:prstGeom>
          <a:noFill/>
        </p:spPr>
        <p:txBody>
          <a:bodyPr wrap="none" rtlCol="0">
            <a:spAutoFit/>
          </a:bodyPr>
          <a:lstStyle/>
          <a:p>
            <a:r>
              <a:rPr lang="en-US" sz="2000" dirty="0"/>
              <a:t>experiments</a:t>
            </a:r>
            <a:endParaRPr lang="de-DE" sz="2000" dirty="0"/>
          </a:p>
        </p:txBody>
      </p:sp>
      <p:grpSp>
        <p:nvGrpSpPr>
          <p:cNvPr id="6" name="Group 5">
            <a:extLst>
              <a:ext uri="{FF2B5EF4-FFF2-40B4-BE49-F238E27FC236}">
                <a16:creationId xmlns:a16="http://schemas.microsoft.com/office/drawing/2014/main" id="{5EB79D29-C964-4711-A870-6D6AEC0CB69A}"/>
              </a:ext>
            </a:extLst>
          </p:cNvPr>
          <p:cNvGrpSpPr/>
          <p:nvPr/>
        </p:nvGrpSpPr>
        <p:grpSpPr>
          <a:xfrm>
            <a:off x="5967384" y="903099"/>
            <a:ext cx="4610634" cy="1253214"/>
            <a:chOff x="6592439" y="923338"/>
            <a:chExt cx="4610634" cy="1253214"/>
          </a:xfrm>
        </p:grpSpPr>
        <p:sp>
          <p:nvSpPr>
            <p:cNvPr id="8" name="CaixaDeTexto 6"/>
            <p:cNvSpPr txBox="1"/>
            <p:nvPr/>
          </p:nvSpPr>
          <p:spPr>
            <a:xfrm>
              <a:off x="8232067" y="923338"/>
              <a:ext cx="2971006" cy="400110"/>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Entropy is kept maximized.</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C2B5926-ACE8-401B-9D65-93FB8975F442}"/>
                    </a:ext>
                  </a:extLst>
                </p:cNvPr>
                <p:cNvSpPr txBox="1"/>
                <p:nvPr/>
              </p:nvSpPr>
              <p:spPr>
                <a:xfrm>
                  <a:off x="6592439" y="1125623"/>
                  <a:ext cx="1473930" cy="1050929"/>
                </a:xfrm>
                <a:prstGeom prst="rect">
                  <a:avLst/>
                </a:prstGeom>
                <a:noFill/>
                <a:ln w="28575">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f>
                          <m:fPr>
                            <m:type m:val="skw"/>
                            <m:ctrlPr>
                              <a:rPr lang="de-DE" i="1" smtClean="0">
                                <a:latin typeface="Cambria Math" panose="02040503050406030204" pitchFamily="18" charset="0"/>
                              </a:rPr>
                            </m:ctrlPr>
                          </m:fPr>
                          <m:num>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en-US" i="1">
                                        <a:latin typeface="Cambria Math" panose="02040503050406030204" pitchFamily="18" charset="0"/>
                                      </a:rPr>
                                      <m:t>𝑇</m:t>
                                    </m:r>
                                  </m:e>
                                  <m:sub>
                                    <m:r>
                                      <m:rPr>
                                        <m:sty m:val="p"/>
                                      </m:rPr>
                                      <a:rPr lang="en-US" b="0" i="0" smtClean="0">
                                        <a:latin typeface="Cambria Math" panose="02040503050406030204" pitchFamily="18" charset="0"/>
                                      </a:rPr>
                                      <m:t>in</m:t>
                                    </m:r>
                                  </m:sub>
                                </m:sSub>
                              </m:num>
                              <m:den>
                                <m:sSub>
                                  <m:sSubPr>
                                    <m:ctrlPr>
                                      <a:rPr lang="de-DE"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𝜇</m:t>
                                    </m:r>
                                  </m:e>
                                  <m:sub>
                                    <m:r>
                                      <m:rPr>
                                        <m:sty m:val="p"/>
                                      </m:rPr>
                                      <a:rPr lang="en-US" b="0" i="0" smtClean="0">
                                        <a:latin typeface="Cambria Math" panose="02040503050406030204" pitchFamily="18" charset="0"/>
                                        <a:ea typeface="Cambria Math" panose="02040503050406030204" pitchFamily="18" charset="0"/>
                                      </a:rPr>
                                      <m:t>in</m:t>
                                    </m:r>
                                  </m:sub>
                                </m:sSub>
                              </m:den>
                            </m:f>
                          </m:num>
                          <m:den>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en-US" i="1">
                                        <a:latin typeface="Cambria Math" panose="02040503050406030204" pitchFamily="18" charset="0"/>
                                      </a:rPr>
                                      <m:t>𝑇</m:t>
                                    </m:r>
                                  </m:e>
                                  <m:sub>
                                    <m:r>
                                      <m:rPr>
                                        <m:sty m:val="p"/>
                                      </m:rPr>
                                      <a:rPr lang="en-US" b="0" i="0" smtClean="0">
                                        <a:latin typeface="Cambria Math" panose="02040503050406030204" pitchFamily="18" charset="0"/>
                                      </a:rPr>
                                      <m:t>out</m:t>
                                    </m:r>
                                  </m:sub>
                                </m:sSub>
                              </m:num>
                              <m:den>
                                <m:sSub>
                                  <m:sSubPr>
                                    <m:ctrlPr>
                                      <a:rPr lang="de-DE"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𝜇</m:t>
                                    </m:r>
                                  </m:e>
                                  <m:sub>
                                    <m:r>
                                      <m:rPr>
                                        <m:sty m:val="p"/>
                                      </m:rPr>
                                      <a:rPr lang="en-US" b="0" i="0" smtClean="0">
                                        <a:latin typeface="Cambria Math" panose="02040503050406030204" pitchFamily="18" charset="0"/>
                                        <a:ea typeface="Cambria Math" panose="02040503050406030204" pitchFamily="18" charset="0"/>
                                      </a:rPr>
                                      <m:t>out</m:t>
                                    </m:r>
                                  </m:sub>
                                </m:sSub>
                              </m:den>
                            </m:f>
                          </m:den>
                        </m:f>
                        <m:r>
                          <a:rPr lang="en-US" b="0" i="1" smtClean="0">
                            <a:latin typeface="Cambria Math" panose="02040503050406030204" pitchFamily="18" charset="0"/>
                          </a:rPr>
                          <m:t>=1</m:t>
                        </m:r>
                      </m:oMath>
                    </m:oMathPara>
                  </a14:m>
                  <a:endParaRPr lang="de-DE" dirty="0"/>
                </a:p>
              </p:txBody>
            </p:sp>
          </mc:Choice>
          <mc:Fallback xmlns="">
            <p:sp>
              <p:nvSpPr>
                <p:cNvPr id="4" name="TextBox 3">
                  <a:extLst>
                    <a:ext uri="{FF2B5EF4-FFF2-40B4-BE49-F238E27FC236}">
                      <a16:creationId xmlns:a16="http://schemas.microsoft.com/office/drawing/2014/main" id="{4C2B5926-ACE8-401B-9D65-93FB8975F442}"/>
                    </a:ext>
                  </a:extLst>
                </p:cNvPr>
                <p:cNvSpPr txBox="1">
                  <a:spLocks noRot="1" noChangeAspect="1" noMove="1" noResize="1" noEditPoints="1" noAdjustHandles="1" noChangeArrowheads="1" noChangeShapeType="1" noTextEdit="1"/>
                </p:cNvSpPr>
                <p:nvPr/>
              </p:nvSpPr>
              <p:spPr>
                <a:xfrm>
                  <a:off x="6592439" y="1125623"/>
                  <a:ext cx="1473930" cy="1050929"/>
                </a:xfrm>
                <a:prstGeom prst="rect">
                  <a:avLst/>
                </a:prstGeom>
                <a:blipFill>
                  <a:blip r:embed="rId15"/>
                  <a:stretch>
                    <a:fillRect/>
                  </a:stretch>
                </a:blipFill>
                <a:ln w="28575">
                  <a:solidFill>
                    <a:srgbClr val="FFC000"/>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82" name="TextBox 181">
                  <a:extLst>
                    <a:ext uri="{FF2B5EF4-FFF2-40B4-BE49-F238E27FC236}">
                      <a16:creationId xmlns:a16="http://schemas.microsoft.com/office/drawing/2014/main" id="{84553060-128C-43DE-8D89-8213044A3365}"/>
                    </a:ext>
                  </a:extLst>
                </p:cNvPr>
                <p:cNvSpPr txBox="1"/>
                <p:nvPr/>
              </p:nvSpPr>
              <p:spPr>
                <a:xfrm>
                  <a:off x="8332079" y="1421371"/>
                  <a:ext cx="2450478" cy="450701"/>
                </a:xfrm>
                <a:prstGeom prst="rect">
                  <a:avLst/>
                </a:prstGeom>
                <a:noFill/>
                <a:ln w="28575">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f>
                          <m:fPr>
                            <m:type m:val="skw"/>
                            <m:ctrlPr>
                              <a:rPr lang="de-DE" i="1" smtClean="0">
                                <a:latin typeface="Cambria Math" panose="02040503050406030204" pitchFamily="18" charset="0"/>
                              </a:rPr>
                            </m:ctrlPr>
                          </m:fPr>
                          <m:num>
                            <m:r>
                              <a:rPr lang="en-US" i="1" smtClean="0">
                                <a:latin typeface="Cambria Math" panose="02040503050406030204" pitchFamily="18" charset="0"/>
                              </a:rPr>
                              <m:t>𝑈</m:t>
                            </m:r>
                          </m:num>
                          <m:den>
                            <m:r>
                              <a:rPr lang="en-US" i="1" smtClean="0">
                                <a:latin typeface="Cambria Math" panose="02040503050406030204" pitchFamily="18" charset="0"/>
                              </a:rPr>
                              <m:t>𝑇</m:t>
                            </m:r>
                          </m:den>
                        </m:f>
                        <m:r>
                          <a:rPr lang="en-US" b="0" i="1" smtClean="0">
                            <a:latin typeface="Cambria Math" panose="02040503050406030204" pitchFamily="18" charset="0"/>
                          </a:rPr>
                          <m:t>=</m:t>
                        </m:r>
                        <m:f>
                          <m:fPr>
                            <m:type m:val="skw"/>
                            <m:ctrlPr>
                              <a:rPr lang="de-DE"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𝜇</m:t>
                            </m:r>
                          </m:num>
                          <m:den>
                            <m:r>
                              <a:rPr lang="en-US" i="1">
                                <a:latin typeface="Cambria Math" panose="02040503050406030204" pitchFamily="18" charset="0"/>
                              </a:rPr>
                              <m:t>𝑇</m:t>
                            </m:r>
                          </m:den>
                        </m:f>
                        <m:r>
                          <a:rPr lang="en-US" b="0" i="1" smtClean="0">
                            <a:latin typeface="Cambria Math" panose="02040503050406030204" pitchFamily="18" charset="0"/>
                          </a:rPr>
                          <m:t>=</m:t>
                        </m:r>
                        <m:r>
                          <m:rPr>
                            <m:sty m:val="p"/>
                          </m:rPr>
                          <a:rPr lang="en-US" b="0" i="0" smtClean="0">
                            <a:latin typeface="Cambria Math" panose="02040503050406030204" pitchFamily="18" charset="0"/>
                          </a:rPr>
                          <m:t>constant</m:t>
                        </m:r>
                      </m:oMath>
                    </m:oMathPara>
                  </a14:m>
                  <a:endParaRPr lang="de-DE" dirty="0"/>
                </a:p>
              </p:txBody>
            </p:sp>
          </mc:Choice>
          <mc:Fallback xmlns="">
            <p:sp>
              <p:nvSpPr>
                <p:cNvPr id="182" name="TextBox 181">
                  <a:extLst>
                    <a:ext uri="{FF2B5EF4-FFF2-40B4-BE49-F238E27FC236}">
                      <a16:creationId xmlns:a16="http://schemas.microsoft.com/office/drawing/2014/main" id="{84553060-128C-43DE-8D89-8213044A3365}"/>
                    </a:ext>
                  </a:extLst>
                </p:cNvPr>
                <p:cNvSpPr txBox="1">
                  <a:spLocks noRot="1" noChangeAspect="1" noMove="1" noResize="1" noEditPoints="1" noAdjustHandles="1" noChangeArrowheads="1" noChangeShapeType="1" noTextEdit="1"/>
                </p:cNvSpPr>
                <p:nvPr/>
              </p:nvSpPr>
              <p:spPr>
                <a:xfrm>
                  <a:off x="8332079" y="1421371"/>
                  <a:ext cx="2450478" cy="450701"/>
                </a:xfrm>
                <a:prstGeom prst="rect">
                  <a:avLst/>
                </a:prstGeom>
                <a:blipFill>
                  <a:blip r:embed="rId16"/>
                  <a:stretch>
                    <a:fillRect l="-9828" t="-110127" b="-172152"/>
                  </a:stretch>
                </a:blipFill>
                <a:ln w="28575">
                  <a:solidFill>
                    <a:srgbClr val="FFC000"/>
                  </a:solidFill>
                </a:ln>
              </p:spPr>
              <p:txBody>
                <a:bodyPr/>
                <a:lstStyle/>
                <a:p>
                  <a:r>
                    <a:rPr lang="de-DE">
                      <a:noFill/>
                    </a:rPr>
                    <a:t> </a:t>
                  </a:r>
                </a:p>
              </p:txBody>
            </p:sp>
          </mc:Fallback>
        </mc:AlternateContent>
      </p:grpSp>
      <mc:AlternateContent xmlns:mc="http://schemas.openxmlformats.org/markup-compatibility/2006" xmlns:a14="http://schemas.microsoft.com/office/drawing/2010/main">
        <mc:Choice Requires="a14">
          <p:sp>
            <p:nvSpPr>
              <p:cNvPr id="184" name="TextBox 183">
                <a:extLst>
                  <a:ext uri="{FF2B5EF4-FFF2-40B4-BE49-F238E27FC236}">
                    <a16:creationId xmlns:a16="http://schemas.microsoft.com/office/drawing/2014/main" id="{25180278-8D12-48BE-8BB1-371AF4980DDE}"/>
                  </a:ext>
                </a:extLst>
              </p:cNvPr>
              <p:cNvSpPr txBox="1"/>
              <p:nvPr/>
            </p:nvSpPr>
            <p:spPr>
              <a:xfrm>
                <a:off x="10120094" y="1272380"/>
                <a:ext cx="1908924" cy="7205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2000" i="1" smtClean="0">
                              <a:solidFill>
                                <a:prstClr val="black"/>
                              </a:solidFill>
                              <a:latin typeface="Cambria Math" panose="02040503050406030204" pitchFamily="18" charset="0"/>
                            </a:rPr>
                          </m:ctrlPr>
                        </m:sSupPr>
                        <m:e>
                          <m:d>
                            <m:dPr>
                              <m:begChr m:val="|"/>
                              <m:endChr m:val="|"/>
                              <m:ctrlPr>
                                <a:rPr lang="en-US" sz="2000" i="1">
                                  <a:solidFill>
                                    <a:prstClr val="black"/>
                                  </a:solidFill>
                                  <a:latin typeface="Cambria Math" panose="02040503050406030204" pitchFamily="18" charset="0"/>
                                </a:rPr>
                              </m:ctrlPr>
                            </m:dPr>
                            <m:e>
                              <m:sSub>
                                <m:sSubPr>
                                  <m:ctrlPr>
                                    <a:rPr lang="en-US" sz="200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𝑐</m:t>
                                  </m:r>
                                </m:e>
                                <m:sub>
                                  <m:r>
                                    <a:rPr lang="en-US" sz="2000" b="0" i="1" smtClean="0">
                                      <a:solidFill>
                                        <a:prstClr val="black"/>
                                      </a:solidFill>
                                      <a:latin typeface="Cambria Math" panose="02040503050406030204" pitchFamily="18" charset="0"/>
                                    </a:rPr>
                                    <m:t>𝑘</m:t>
                                  </m:r>
                                </m:sub>
                              </m:sSub>
                            </m:e>
                          </m:d>
                        </m:e>
                        <m:sup>
                          <m:r>
                            <a:rPr lang="en-US" sz="2000" i="1" smtClean="0">
                              <a:solidFill>
                                <a:prstClr val="black"/>
                              </a:solidFill>
                              <a:latin typeface="Cambria Math" panose="02040503050406030204" pitchFamily="18" charset="0"/>
                            </a:rPr>
                            <m:t>2</m:t>
                          </m:r>
                        </m:sup>
                      </m:sSup>
                      <m:r>
                        <a:rPr lang="en-US" sz="2000" i="1" smtClean="0">
                          <a:solidFill>
                            <a:prstClr val="black"/>
                          </a:solidFill>
                          <a:latin typeface="Cambria Math" panose="02040503050406030204" pitchFamily="18" charset="0"/>
                        </a:rPr>
                        <m:t>=</m:t>
                      </m:r>
                      <m:f>
                        <m:fPr>
                          <m:ctrlPr>
                            <a:rPr lang="en-US" sz="2000" i="1" smtClean="0">
                              <a:solidFill>
                                <a:prstClr val="black"/>
                              </a:solidFill>
                              <a:latin typeface="Cambria Math" panose="02040503050406030204" pitchFamily="18" charset="0"/>
                            </a:rPr>
                          </m:ctrlPr>
                        </m:fPr>
                        <m:num>
                          <m:r>
                            <a:rPr lang="en-US" sz="2000" i="1" smtClean="0">
                              <a:solidFill>
                                <a:prstClr val="black"/>
                              </a:solidFill>
                              <a:latin typeface="Cambria Math" panose="02040503050406030204" pitchFamily="18" charset="0"/>
                            </a:rPr>
                            <m:t>𝑇</m:t>
                          </m:r>
                        </m:num>
                        <m:den>
                          <m:sSub>
                            <m:sSubPr>
                              <m:ctrlPr>
                                <a:rPr lang="en-US" sz="2000" i="1" smtClean="0">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ea typeface="Cambria Math" panose="02040503050406030204" pitchFamily="18" charset="0"/>
                                </a:rPr>
                                <m:t>𝜃</m:t>
                              </m:r>
                            </m:e>
                            <m:sub>
                              <m:r>
                                <a:rPr lang="en-US" sz="2000" i="1" smtClean="0">
                                  <a:solidFill>
                                    <a:prstClr val="black"/>
                                  </a:solidFill>
                                  <a:latin typeface="Cambria Math" panose="02040503050406030204" pitchFamily="18" charset="0"/>
                                  <a:ea typeface="Cambria Math" panose="02040503050406030204" pitchFamily="18" charset="0"/>
                                </a:rPr>
                                <m:t>𝑘</m:t>
                              </m:r>
                            </m:sub>
                          </m:sSub>
                          <m:r>
                            <a:rPr lang="en-US" sz="2000" i="1" smtClean="0">
                              <a:solidFill>
                                <a:prstClr val="black"/>
                              </a:solidFill>
                              <a:latin typeface="Cambria Math" panose="02040503050406030204" pitchFamily="18" charset="0"/>
                            </a:rPr>
                            <m:t>−</m:t>
                          </m:r>
                          <m:r>
                            <a:rPr lang="en-US" sz="2000" i="1" smtClean="0">
                              <a:solidFill>
                                <a:prstClr val="black"/>
                              </a:solidFill>
                              <a:latin typeface="Cambria Math" panose="02040503050406030204" pitchFamily="18" charset="0"/>
                              <a:ea typeface="Cambria Math" panose="02040503050406030204" pitchFamily="18" charset="0"/>
                            </a:rPr>
                            <m:t>𝜇</m:t>
                          </m:r>
                        </m:den>
                      </m:f>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184" name="TextBox 183">
                <a:extLst>
                  <a:ext uri="{FF2B5EF4-FFF2-40B4-BE49-F238E27FC236}">
                    <a16:creationId xmlns:a16="http://schemas.microsoft.com/office/drawing/2014/main" id="{25180278-8D12-48BE-8BB1-371AF4980DDE}"/>
                  </a:ext>
                </a:extLst>
              </p:cNvPr>
              <p:cNvSpPr txBox="1">
                <a:spLocks noRot="1" noChangeAspect="1" noMove="1" noResize="1" noEditPoints="1" noAdjustHandles="1" noChangeArrowheads="1" noChangeShapeType="1" noTextEdit="1"/>
              </p:cNvSpPr>
              <p:nvPr/>
            </p:nvSpPr>
            <p:spPr>
              <a:xfrm>
                <a:off x="10120094" y="1272380"/>
                <a:ext cx="1908924" cy="720518"/>
              </a:xfrm>
              <a:prstGeom prst="rect">
                <a:avLst/>
              </a:prstGeom>
              <a:blipFill>
                <a:blip r:embed="rId17"/>
                <a:stretch>
                  <a:fillRect/>
                </a:stretch>
              </a:blipFill>
            </p:spPr>
            <p:txBody>
              <a:bodyPr/>
              <a:lstStyle/>
              <a:p>
                <a:r>
                  <a:rPr lang="de-DE">
                    <a:noFill/>
                  </a:rPr>
                  <a:t> </a:t>
                </a:r>
              </a:p>
            </p:txBody>
          </p:sp>
        </mc:Fallback>
      </mc:AlternateContent>
      <p:sp>
        <p:nvSpPr>
          <p:cNvPr id="368" name="Retângulo 367"/>
          <p:cNvSpPr/>
          <p:nvPr/>
        </p:nvSpPr>
        <p:spPr bwMode="ltGray">
          <a:xfrm>
            <a:off x="2352069" y="3658863"/>
            <a:ext cx="321341" cy="288032"/>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69" name="Retângulo 368"/>
          <p:cNvSpPr/>
          <p:nvPr/>
        </p:nvSpPr>
        <p:spPr bwMode="ltGray">
          <a:xfrm>
            <a:off x="2319180" y="4627352"/>
            <a:ext cx="326737" cy="288032"/>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0" name="Retângulo 369"/>
          <p:cNvSpPr/>
          <p:nvPr/>
        </p:nvSpPr>
        <p:spPr bwMode="ltGray">
          <a:xfrm>
            <a:off x="3685347" y="3194931"/>
            <a:ext cx="576064" cy="288032"/>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1" name="Retângulo 370"/>
          <p:cNvSpPr/>
          <p:nvPr/>
        </p:nvSpPr>
        <p:spPr bwMode="ltGray">
          <a:xfrm>
            <a:off x="3623892" y="3246595"/>
            <a:ext cx="576064" cy="288032"/>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2" name="Retângulo 371"/>
          <p:cNvSpPr/>
          <p:nvPr/>
        </p:nvSpPr>
        <p:spPr bwMode="ltGray">
          <a:xfrm>
            <a:off x="3657093" y="4788300"/>
            <a:ext cx="556877" cy="288032"/>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4" name="Retângulo 373"/>
          <p:cNvSpPr/>
          <p:nvPr/>
        </p:nvSpPr>
        <p:spPr bwMode="ltGray">
          <a:xfrm rot="19613062">
            <a:off x="783829" y="3530381"/>
            <a:ext cx="752500" cy="283847"/>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3" name="Retângulo 372"/>
          <p:cNvSpPr/>
          <p:nvPr/>
        </p:nvSpPr>
        <p:spPr bwMode="ltGray">
          <a:xfrm>
            <a:off x="729192" y="2866776"/>
            <a:ext cx="3470764" cy="2448273"/>
          </a:xfrm>
          <a:prstGeom prst="rect">
            <a:avLst/>
          </a:pr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22" name="Elipse 521"/>
          <p:cNvSpPr/>
          <p:nvPr/>
        </p:nvSpPr>
        <p:spPr bwMode="ltGray">
          <a:xfrm>
            <a:off x="3751158" y="2918911"/>
            <a:ext cx="411636" cy="371484"/>
          </a:xfrm>
          <a:prstGeom prst="ellipse">
            <a:avLst/>
          </a:prstGeom>
          <a:noFill/>
          <a:ln w="57150" cap="flat" cmpd="sng" algn="ctr">
            <a:solidFill>
              <a:srgbClr val="D49700">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17" name="Group 16">
            <a:extLst>
              <a:ext uri="{FF2B5EF4-FFF2-40B4-BE49-F238E27FC236}">
                <a16:creationId xmlns:a16="http://schemas.microsoft.com/office/drawing/2014/main" id="{1D0C62DB-BB9B-4FD0-8E33-BC4431F4E4A3}"/>
              </a:ext>
            </a:extLst>
          </p:cNvPr>
          <p:cNvGrpSpPr/>
          <p:nvPr/>
        </p:nvGrpSpPr>
        <p:grpSpPr>
          <a:xfrm>
            <a:off x="777551" y="4046575"/>
            <a:ext cx="3412379" cy="1211102"/>
            <a:chOff x="777551" y="4046575"/>
            <a:chExt cx="3412379" cy="1211102"/>
          </a:xfrm>
          <a:solidFill>
            <a:schemeClr val="bg1"/>
          </a:solidFill>
        </p:grpSpPr>
        <p:grpSp>
          <p:nvGrpSpPr>
            <p:cNvPr id="16" name="Group 15">
              <a:extLst>
                <a:ext uri="{FF2B5EF4-FFF2-40B4-BE49-F238E27FC236}">
                  <a16:creationId xmlns:a16="http://schemas.microsoft.com/office/drawing/2014/main" id="{BFF5FB07-ADA2-4196-B72C-400F03AE58A4}"/>
                </a:ext>
              </a:extLst>
            </p:cNvPr>
            <p:cNvGrpSpPr/>
            <p:nvPr/>
          </p:nvGrpSpPr>
          <p:grpSpPr>
            <a:xfrm>
              <a:off x="806382" y="4046575"/>
              <a:ext cx="3383548" cy="1211102"/>
              <a:chOff x="806382" y="4046575"/>
              <a:chExt cx="3383548" cy="1211102"/>
            </a:xfrm>
            <a:grpFill/>
          </p:grpSpPr>
          <p:grpSp>
            <p:nvGrpSpPr>
              <p:cNvPr id="15" name="Group 14">
                <a:extLst>
                  <a:ext uri="{FF2B5EF4-FFF2-40B4-BE49-F238E27FC236}">
                    <a16:creationId xmlns:a16="http://schemas.microsoft.com/office/drawing/2014/main" id="{16F2216E-47D5-4136-B2A9-6695207966C8}"/>
                  </a:ext>
                </a:extLst>
              </p:cNvPr>
              <p:cNvGrpSpPr/>
              <p:nvPr/>
            </p:nvGrpSpPr>
            <p:grpSpPr>
              <a:xfrm>
                <a:off x="806382" y="4046575"/>
                <a:ext cx="3383548" cy="1211102"/>
                <a:chOff x="806382" y="4046575"/>
                <a:chExt cx="3383548" cy="1211102"/>
              </a:xfrm>
              <a:grpFill/>
            </p:grpSpPr>
            <p:sp>
              <p:nvSpPr>
                <p:cNvPr id="7" name="Rectangle 6">
                  <a:extLst>
                    <a:ext uri="{FF2B5EF4-FFF2-40B4-BE49-F238E27FC236}">
                      <a16:creationId xmlns:a16="http://schemas.microsoft.com/office/drawing/2014/main" id="{236F4789-148E-4C0E-AD45-F89EEB3B390B}"/>
                    </a:ext>
                  </a:extLst>
                </p:cNvPr>
                <p:cNvSpPr/>
                <p:nvPr/>
              </p:nvSpPr>
              <p:spPr>
                <a:xfrm rot="1170988">
                  <a:off x="1115541" y="4375838"/>
                  <a:ext cx="2071140" cy="276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Rectangle 187">
                  <a:extLst>
                    <a:ext uri="{FF2B5EF4-FFF2-40B4-BE49-F238E27FC236}">
                      <a16:creationId xmlns:a16="http://schemas.microsoft.com/office/drawing/2014/main" id="{76702FFC-47B7-46A3-ABC0-2FF9D303A229}"/>
                    </a:ext>
                  </a:extLst>
                </p:cNvPr>
                <p:cNvSpPr/>
                <p:nvPr/>
              </p:nvSpPr>
              <p:spPr>
                <a:xfrm rot="1170988">
                  <a:off x="1886157" y="4658501"/>
                  <a:ext cx="2071140" cy="276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9" name="Rectangle 188">
                  <a:extLst>
                    <a:ext uri="{FF2B5EF4-FFF2-40B4-BE49-F238E27FC236}">
                      <a16:creationId xmlns:a16="http://schemas.microsoft.com/office/drawing/2014/main" id="{CFBDCFB8-B10F-4A9F-A23B-FCEAF8370A98}"/>
                    </a:ext>
                  </a:extLst>
                </p:cNvPr>
                <p:cNvSpPr/>
                <p:nvPr/>
              </p:nvSpPr>
              <p:spPr>
                <a:xfrm>
                  <a:off x="3534763" y="4981660"/>
                  <a:ext cx="655167" cy="2760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0" name="Rectangle 189">
                  <a:extLst>
                    <a:ext uri="{FF2B5EF4-FFF2-40B4-BE49-F238E27FC236}">
                      <a16:creationId xmlns:a16="http://schemas.microsoft.com/office/drawing/2014/main" id="{EC5D43E8-7EB1-4692-B7D3-21A1FDEAA0A2}"/>
                    </a:ext>
                  </a:extLst>
                </p:cNvPr>
                <p:cNvSpPr/>
                <p:nvPr/>
              </p:nvSpPr>
              <p:spPr>
                <a:xfrm>
                  <a:off x="1107823" y="4046575"/>
                  <a:ext cx="202877"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Rectangle 190">
                  <a:extLst>
                    <a:ext uri="{FF2B5EF4-FFF2-40B4-BE49-F238E27FC236}">
                      <a16:creationId xmlns:a16="http://schemas.microsoft.com/office/drawing/2014/main" id="{34C439C1-A8D8-43D0-8E8D-7ADBA84FCC99}"/>
                    </a:ext>
                  </a:extLst>
                </p:cNvPr>
                <p:cNvSpPr/>
                <p:nvPr/>
              </p:nvSpPr>
              <p:spPr>
                <a:xfrm>
                  <a:off x="936288" y="4057787"/>
                  <a:ext cx="202877"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2" name="Rectangle 191">
                  <a:extLst>
                    <a:ext uri="{FF2B5EF4-FFF2-40B4-BE49-F238E27FC236}">
                      <a16:creationId xmlns:a16="http://schemas.microsoft.com/office/drawing/2014/main" id="{1E639886-5F55-4FBF-B411-581C1B415AE5}"/>
                    </a:ext>
                  </a:extLst>
                </p:cNvPr>
                <p:cNvSpPr/>
                <p:nvPr/>
              </p:nvSpPr>
              <p:spPr>
                <a:xfrm>
                  <a:off x="806382" y="4051280"/>
                  <a:ext cx="106798"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3" name="Rectangle 192">
                  <a:extLst>
                    <a:ext uri="{FF2B5EF4-FFF2-40B4-BE49-F238E27FC236}">
                      <a16:creationId xmlns:a16="http://schemas.microsoft.com/office/drawing/2014/main" id="{3312BEF9-19F9-45BE-A49A-08768F130495}"/>
                    </a:ext>
                  </a:extLst>
                </p:cNvPr>
                <p:cNvSpPr/>
                <p:nvPr/>
              </p:nvSpPr>
              <p:spPr>
                <a:xfrm>
                  <a:off x="864429" y="4051280"/>
                  <a:ext cx="106798"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tangle 195">
                <a:extLst>
                  <a:ext uri="{FF2B5EF4-FFF2-40B4-BE49-F238E27FC236}">
                    <a16:creationId xmlns:a16="http://schemas.microsoft.com/office/drawing/2014/main" id="{AD28837E-1724-4516-B267-F0F63D00BBA5}"/>
                  </a:ext>
                </a:extLst>
              </p:cNvPr>
              <p:cNvSpPr/>
              <p:nvPr/>
            </p:nvSpPr>
            <p:spPr>
              <a:xfrm rot="1170988">
                <a:off x="1718410" y="4347448"/>
                <a:ext cx="2071140" cy="3598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8" name="Rectangle 197">
              <a:extLst>
                <a:ext uri="{FF2B5EF4-FFF2-40B4-BE49-F238E27FC236}">
                  <a16:creationId xmlns:a16="http://schemas.microsoft.com/office/drawing/2014/main" id="{EC115419-6EB0-40C0-B668-04F109504B04}"/>
                </a:ext>
              </a:extLst>
            </p:cNvPr>
            <p:cNvSpPr/>
            <p:nvPr/>
          </p:nvSpPr>
          <p:spPr>
            <a:xfrm>
              <a:off x="1050525" y="4052256"/>
              <a:ext cx="202877"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9" name="Rectangle 198">
              <a:extLst>
                <a:ext uri="{FF2B5EF4-FFF2-40B4-BE49-F238E27FC236}">
                  <a16:creationId xmlns:a16="http://schemas.microsoft.com/office/drawing/2014/main" id="{CA588CBD-D3D8-40D5-A595-9E78551E68BC}"/>
                </a:ext>
              </a:extLst>
            </p:cNvPr>
            <p:cNvSpPr/>
            <p:nvPr/>
          </p:nvSpPr>
          <p:spPr>
            <a:xfrm>
              <a:off x="777551" y="4048995"/>
              <a:ext cx="202877" cy="821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01" name="Elipse 521">
            <a:extLst>
              <a:ext uri="{FF2B5EF4-FFF2-40B4-BE49-F238E27FC236}">
                <a16:creationId xmlns:a16="http://schemas.microsoft.com/office/drawing/2014/main" id="{BE3CEE32-A4E7-459B-8089-26528CDF6873}"/>
              </a:ext>
            </a:extLst>
          </p:cNvPr>
          <p:cNvSpPr/>
          <p:nvPr/>
        </p:nvSpPr>
        <p:spPr bwMode="ltGray">
          <a:xfrm>
            <a:off x="3809369" y="4975271"/>
            <a:ext cx="411636" cy="371484"/>
          </a:xfrm>
          <a:prstGeom prst="ellipse">
            <a:avLst/>
          </a:prstGeom>
          <a:noFill/>
          <a:ln w="57150" cap="flat" cmpd="sng" algn="ctr">
            <a:solidFill>
              <a:srgbClr val="D49700">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26" name="Straight Arrow Connector 25">
            <a:extLst>
              <a:ext uri="{FF2B5EF4-FFF2-40B4-BE49-F238E27FC236}">
                <a16:creationId xmlns:a16="http://schemas.microsoft.com/office/drawing/2014/main" id="{128B653F-884E-4EB7-82B5-3FAC8763748E}"/>
              </a:ext>
            </a:extLst>
          </p:cNvPr>
          <p:cNvCxnSpPr/>
          <p:nvPr/>
        </p:nvCxnSpPr>
        <p:spPr>
          <a:xfrm flipV="1">
            <a:off x="1446939" y="3344149"/>
            <a:ext cx="2109823" cy="7201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5286B692-85AF-46BF-AA3A-7CAB35F0BAC9}"/>
                  </a:ext>
                </a:extLst>
              </p:cNvPr>
              <p:cNvSpPr txBox="1"/>
              <p:nvPr/>
            </p:nvSpPr>
            <p:spPr>
              <a:xfrm rot="20514513">
                <a:off x="1877419" y="3647681"/>
                <a:ext cx="1339534" cy="369332"/>
              </a:xfrm>
              <a:prstGeom prst="rect">
                <a:avLst/>
              </a:prstGeom>
              <a:noFill/>
            </p:spPr>
            <p:txBody>
              <a:bodyPr wrap="none" rtlCol="0">
                <a:spAutoFit/>
              </a:bodyPr>
              <a:lstStyle/>
              <a:p>
                <a:r>
                  <a:rPr lang="en-US" dirty="0"/>
                  <a:t>Increasing </a:t>
                </a:r>
                <a14:m>
                  <m:oMath xmlns:m="http://schemas.openxmlformats.org/officeDocument/2006/math">
                    <m:r>
                      <a:rPr lang="en-US" i="1" dirty="0" smtClean="0">
                        <a:latin typeface="Cambria Math" panose="02040503050406030204" pitchFamily="18" charset="0"/>
                      </a:rPr>
                      <m:t>𝐶</m:t>
                    </m:r>
                  </m:oMath>
                </a14:m>
                <a:endParaRPr lang="de-DE" dirty="0"/>
              </a:p>
            </p:txBody>
          </p:sp>
        </mc:Choice>
        <mc:Fallback xmlns="">
          <p:sp>
            <p:nvSpPr>
              <p:cNvPr id="27" name="TextBox 26">
                <a:extLst>
                  <a:ext uri="{FF2B5EF4-FFF2-40B4-BE49-F238E27FC236}">
                    <a16:creationId xmlns:a16="http://schemas.microsoft.com/office/drawing/2014/main" id="{5286B692-85AF-46BF-AA3A-7CAB35F0BAC9}"/>
                  </a:ext>
                </a:extLst>
              </p:cNvPr>
              <p:cNvSpPr txBox="1">
                <a:spLocks noRot="1" noChangeAspect="1" noMove="1" noResize="1" noEditPoints="1" noAdjustHandles="1" noChangeArrowheads="1" noChangeShapeType="1" noTextEdit="1"/>
              </p:cNvSpPr>
              <p:nvPr/>
            </p:nvSpPr>
            <p:spPr>
              <a:xfrm rot="20514513">
                <a:off x="1877419" y="3647681"/>
                <a:ext cx="1339534" cy="369332"/>
              </a:xfrm>
              <a:prstGeom prst="rect">
                <a:avLst/>
              </a:prstGeom>
              <a:blipFill>
                <a:blip r:embed="rId18"/>
                <a:stretch>
                  <a:fillRect l="-4386" b="-13386"/>
                </a:stretch>
              </a:blipFill>
            </p:spPr>
            <p:txBody>
              <a:bodyPr/>
              <a:lstStyle/>
              <a:p>
                <a:r>
                  <a:rPr lang="de-DE">
                    <a:noFill/>
                  </a:rPr>
                  <a:t> </a:t>
                </a:r>
              </a:p>
            </p:txBody>
          </p:sp>
        </mc:Fallback>
      </mc:AlternateContent>
      <p:grpSp>
        <p:nvGrpSpPr>
          <p:cNvPr id="28" name="Group 27">
            <a:extLst>
              <a:ext uri="{FF2B5EF4-FFF2-40B4-BE49-F238E27FC236}">
                <a16:creationId xmlns:a16="http://schemas.microsoft.com/office/drawing/2014/main" id="{D663D90F-2172-4707-8A0F-87BC2C174871}"/>
              </a:ext>
            </a:extLst>
          </p:cNvPr>
          <p:cNvGrpSpPr/>
          <p:nvPr/>
        </p:nvGrpSpPr>
        <p:grpSpPr>
          <a:xfrm rot="2550108">
            <a:off x="1446224" y="4337696"/>
            <a:ext cx="2109823" cy="720160"/>
            <a:chOff x="1911328" y="3967963"/>
            <a:chExt cx="2109823" cy="720160"/>
          </a:xfrm>
        </p:grpSpPr>
        <p:cxnSp>
          <p:nvCxnSpPr>
            <p:cNvPr id="212" name="Straight Arrow Connector 211">
              <a:extLst>
                <a:ext uri="{FF2B5EF4-FFF2-40B4-BE49-F238E27FC236}">
                  <a16:creationId xmlns:a16="http://schemas.microsoft.com/office/drawing/2014/main" id="{2121CC38-CA94-4D35-90A7-C88300756177}"/>
                </a:ext>
              </a:extLst>
            </p:cNvPr>
            <p:cNvCxnSpPr/>
            <p:nvPr/>
          </p:nvCxnSpPr>
          <p:spPr>
            <a:xfrm flipV="1">
              <a:off x="1911328" y="3967963"/>
              <a:ext cx="2109823" cy="7201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3" name="TextBox 212">
                  <a:extLst>
                    <a:ext uri="{FF2B5EF4-FFF2-40B4-BE49-F238E27FC236}">
                      <a16:creationId xmlns:a16="http://schemas.microsoft.com/office/drawing/2014/main" id="{8B5F89FD-5656-45A6-AFC6-6637E7C31FFC}"/>
                    </a:ext>
                  </a:extLst>
                </p:cNvPr>
                <p:cNvSpPr txBox="1"/>
                <p:nvPr/>
              </p:nvSpPr>
              <p:spPr>
                <a:xfrm rot="20514513">
                  <a:off x="2302537" y="4271495"/>
                  <a:ext cx="1418081" cy="369332"/>
                </a:xfrm>
                <a:prstGeom prst="rect">
                  <a:avLst/>
                </a:prstGeom>
                <a:noFill/>
              </p:spPr>
              <p:txBody>
                <a:bodyPr wrap="none" rtlCol="0">
                  <a:spAutoFit/>
                </a:bodyPr>
                <a:lstStyle/>
                <a:p>
                  <a:r>
                    <a:rPr lang="en-US" dirty="0"/>
                    <a:t>Decreasing </a:t>
                  </a:r>
                  <a14:m>
                    <m:oMath xmlns:m="http://schemas.openxmlformats.org/officeDocument/2006/math">
                      <m:r>
                        <a:rPr lang="en-US" i="1" dirty="0" smtClean="0">
                          <a:latin typeface="Cambria Math" panose="02040503050406030204" pitchFamily="18" charset="0"/>
                        </a:rPr>
                        <m:t>𝐶</m:t>
                      </m:r>
                    </m:oMath>
                  </a14:m>
                  <a:endParaRPr lang="de-DE" dirty="0"/>
                </a:p>
              </p:txBody>
            </p:sp>
          </mc:Choice>
          <mc:Fallback xmlns="">
            <p:sp>
              <p:nvSpPr>
                <p:cNvPr id="213" name="TextBox 212">
                  <a:extLst>
                    <a:ext uri="{FF2B5EF4-FFF2-40B4-BE49-F238E27FC236}">
                      <a16:creationId xmlns:a16="http://schemas.microsoft.com/office/drawing/2014/main" id="{8B5F89FD-5656-45A6-AFC6-6637E7C31FFC}"/>
                    </a:ext>
                  </a:extLst>
                </p:cNvPr>
                <p:cNvSpPr txBox="1">
                  <a:spLocks noRot="1" noChangeAspect="1" noMove="1" noResize="1" noEditPoints="1" noAdjustHandles="1" noChangeArrowheads="1" noChangeShapeType="1" noTextEdit="1"/>
                </p:cNvSpPr>
                <p:nvPr/>
              </p:nvSpPr>
              <p:spPr>
                <a:xfrm rot="20514513">
                  <a:off x="2302537" y="4271495"/>
                  <a:ext cx="1418081" cy="369332"/>
                </a:xfrm>
                <a:prstGeom prst="rect">
                  <a:avLst/>
                </a:prstGeom>
                <a:blipFill>
                  <a:blip r:embed="rId19"/>
                  <a:stretch>
                    <a:fillRect l="-5882" t="-5263" b="-3947"/>
                  </a:stretch>
                </a:blipFill>
              </p:spPr>
              <p:txBody>
                <a:bodyPr/>
                <a:lstStyle/>
                <a:p>
                  <a:r>
                    <a:rPr lang="de-DE">
                      <a:noFill/>
                    </a:rPr>
                    <a:t> </a:t>
                  </a:r>
                </a:p>
              </p:txBody>
            </p:sp>
          </mc:Fallback>
        </mc:AlternateContent>
      </p:grpSp>
    </p:spTree>
    <p:extLst>
      <p:ext uri="{BB962C8B-B14F-4D97-AF65-F5344CB8AC3E}">
        <p14:creationId xmlns:p14="http://schemas.microsoft.com/office/powerpoint/2010/main" val="308537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2"/>
                                        </p:tgtEl>
                                        <p:attrNameLst>
                                          <p:attrName>style.visibility</p:attrName>
                                        </p:attrNameLst>
                                      </p:cBhvr>
                                      <p:to>
                                        <p:strVal val="visible"/>
                                      </p:to>
                                    </p:set>
                                    <p:animEffect transition="in" filter="fade">
                                      <p:cBhvr>
                                        <p:cTn id="7" dur="1000"/>
                                        <p:tgtEl>
                                          <p:spTgt spid="522"/>
                                        </p:tgtEl>
                                      </p:cBhvr>
                                    </p:animEffect>
                                    <p:anim calcmode="lin" valueType="num">
                                      <p:cBhvr>
                                        <p:cTn id="8" dur="1000" fill="hold"/>
                                        <p:tgtEl>
                                          <p:spTgt spid="522"/>
                                        </p:tgtEl>
                                        <p:attrNameLst>
                                          <p:attrName>ppt_x</p:attrName>
                                        </p:attrNameLst>
                                      </p:cBhvr>
                                      <p:tavLst>
                                        <p:tav tm="0">
                                          <p:val>
                                            <p:strVal val="#ppt_x"/>
                                          </p:val>
                                        </p:tav>
                                        <p:tav tm="100000">
                                          <p:val>
                                            <p:strVal val="#ppt_x"/>
                                          </p:val>
                                        </p:tav>
                                      </p:tavLst>
                                    </p:anim>
                                    <p:anim calcmode="lin" valueType="num">
                                      <p:cBhvr>
                                        <p:cTn id="9" dur="1000" fill="hold"/>
                                        <p:tgtEl>
                                          <p:spTgt spid="5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25"/>
                                        </p:tgtEl>
                                        <p:attrNameLst>
                                          <p:attrName>style.visibility</p:attrName>
                                        </p:attrNameLst>
                                      </p:cBhvr>
                                      <p:to>
                                        <p:strVal val="visible"/>
                                      </p:to>
                                    </p:set>
                                    <p:animEffect transition="in" filter="fade">
                                      <p:cBhvr>
                                        <p:cTn id="23" dur="500"/>
                                        <p:tgtEl>
                                          <p:spTgt spid="52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nodeType="clickEffect">
                                  <p:stCondLst>
                                    <p:cond delay="0"/>
                                  </p:stCondLst>
                                  <p:childTnLst>
                                    <p:set>
                                      <p:cBhvr>
                                        <p:cTn id="27" dur="1" fill="hold">
                                          <p:stCondLst>
                                            <p:cond delay="0"/>
                                          </p:stCondLst>
                                        </p:cTn>
                                        <p:tgtEl>
                                          <p:spTgt spid="17"/>
                                        </p:tgtEl>
                                        <p:attrNameLst>
                                          <p:attrName>style.visibility</p:attrName>
                                        </p:attrNameLst>
                                      </p:cBhvr>
                                      <p:to>
                                        <p:strVal val="hidden"/>
                                      </p:to>
                                    </p:set>
                                  </p:childTnLst>
                                </p:cTn>
                              </p:par>
                              <p:par>
                                <p:cTn id="28" presetID="10"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01"/>
                                        </p:tgtEl>
                                        <p:attrNameLst>
                                          <p:attrName>style.visibility</p:attrName>
                                        </p:attrNameLst>
                                      </p:cBhvr>
                                      <p:to>
                                        <p:strVal val="visible"/>
                                      </p:to>
                                    </p:set>
                                    <p:animEffect transition="in" filter="fade">
                                      <p:cBhvr>
                                        <p:cTn id="35" dur="1000"/>
                                        <p:tgtEl>
                                          <p:spTgt spid="201"/>
                                        </p:tgtEl>
                                      </p:cBhvr>
                                    </p:animEffect>
                                    <p:anim calcmode="lin" valueType="num">
                                      <p:cBhvr>
                                        <p:cTn id="36" dur="1000" fill="hold"/>
                                        <p:tgtEl>
                                          <p:spTgt spid="201"/>
                                        </p:tgtEl>
                                        <p:attrNameLst>
                                          <p:attrName>ppt_x</p:attrName>
                                        </p:attrNameLst>
                                      </p:cBhvr>
                                      <p:tavLst>
                                        <p:tav tm="0">
                                          <p:val>
                                            <p:strVal val="#ppt_x"/>
                                          </p:val>
                                        </p:tav>
                                        <p:tav tm="100000">
                                          <p:val>
                                            <p:strVal val="#ppt_x"/>
                                          </p:val>
                                        </p:tav>
                                      </p:tavLst>
                                    </p:anim>
                                    <p:anim calcmode="lin" valueType="num">
                                      <p:cBhvr>
                                        <p:cTn id="37" dur="1000" fill="hold"/>
                                        <p:tgtEl>
                                          <p:spTgt spid="20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 grpId="0"/>
      <p:bldP spid="525" grpId="0"/>
      <p:bldP spid="522" grpId="0" animBg="1"/>
      <p:bldP spid="20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Joule expansion</a:t>
            </a:r>
          </a:p>
        </p:txBody>
      </p:sp>
      <mc:AlternateContent xmlns:mc="http://schemas.openxmlformats.org/markup-compatibility/2006" xmlns:a14="http://schemas.microsoft.com/office/drawing/2010/main">
        <mc:Choice Requires="a14">
          <p:sp>
            <p:nvSpPr>
              <p:cNvPr id="56" name="Espaço Reservado para Conteúdo 2"/>
              <p:cNvSpPr txBox="1">
                <a:spLocks/>
              </p:cNvSpPr>
              <p:nvPr/>
            </p:nvSpPr>
            <p:spPr>
              <a:xfrm>
                <a:off x="284368" y="1255174"/>
                <a:ext cx="6353731" cy="2550479"/>
              </a:xfrm>
              <a:prstGeom prst="rect">
                <a:avLst/>
              </a:prstGeom>
            </p:spPr>
            <p:txBody>
              <a:bodyPr vert="horz" lIns="36000" tIns="91440" rtlCol="0">
                <a:noAutofit/>
              </a:bodyPr>
              <a:lstStyle>
                <a:lvl1pPr marL="118800" indent="0" algn="l" rtl="0" eaLnBrk="1" latinLnBrk="0" hangingPunct="1">
                  <a:lnSpc>
                    <a:spcPct val="130000"/>
                  </a:lnSpc>
                  <a:spcBef>
                    <a:spcPts val="0"/>
                  </a:spcBef>
                  <a:buClr>
                    <a:schemeClr val="accent1"/>
                  </a:buClr>
                  <a:buSzPct val="80000"/>
                  <a:buFont typeface="Arial" pitchFamily="34" charset="0"/>
                  <a:buNone/>
                  <a:defRPr kumimoji="0" sz="2400" kern="1200">
                    <a:solidFill>
                      <a:schemeClr val="tx2"/>
                    </a:solidFill>
                    <a:latin typeface="+mn-lt"/>
                    <a:ea typeface="+mn-ea"/>
                    <a:cs typeface="+mn-cs"/>
                  </a:defRPr>
                </a:lvl1pPr>
                <a:lvl2pPr marL="432000" indent="-216000" algn="l" rtl="0" eaLnBrk="1" latinLnBrk="0" hangingPunct="1">
                  <a:lnSpc>
                    <a:spcPct val="130000"/>
                  </a:lnSpc>
                  <a:spcBef>
                    <a:spcPct val="20000"/>
                  </a:spcBef>
                  <a:buClr>
                    <a:schemeClr val="accent2"/>
                  </a:buClr>
                  <a:buSzPct val="90000"/>
                  <a:buFont typeface="Arial" pitchFamily="34" charset="0"/>
                  <a:buChar char="•"/>
                  <a:defRPr kumimoji="0" sz="2000" kern="1200">
                    <a:solidFill>
                      <a:schemeClr val="tx2"/>
                    </a:solidFill>
                    <a:latin typeface="+mn-lt"/>
                    <a:ea typeface="+mn-ea"/>
                    <a:cs typeface="+mn-cs"/>
                  </a:defRPr>
                </a:lvl2pPr>
                <a:lvl3pPr marL="684000" indent="-216000" algn="l" rtl="0" eaLnBrk="1" latinLnBrk="0" hangingPunct="1">
                  <a:lnSpc>
                    <a:spcPct val="130000"/>
                  </a:lnSpc>
                  <a:spcBef>
                    <a:spcPts val="600"/>
                  </a:spcBef>
                  <a:buClr>
                    <a:schemeClr val="accent3"/>
                  </a:buClr>
                  <a:buFont typeface="Arial" pitchFamily="34" charset="0"/>
                  <a:buChar char="•"/>
                  <a:defRPr kumimoji="0" sz="1800" kern="1200">
                    <a:solidFill>
                      <a:schemeClr val="tx2"/>
                    </a:solidFill>
                    <a:latin typeface="+mn-lt"/>
                    <a:ea typeface="+mn-ea"/>
                    <a:cs typeface="+mn-cs"/>
                  </a:defRPr>
                </a:lvl3pPr>
                <a:lvl4pPr marL="1216152" indent="-182880" algn="l" rtl="0" eaLnBrk="1" latinLnBrk="0" hangingPunct="1">
                  <a:lnSpc>
                    <a:spcPct val="130000"/>
                  </a:lnSpc>
                  <a:spcBef>
                    <a:spcPct val="20000"/>
                  </a:spcBef>
                  <a:buClr>
                    <a:schemeClr val="accent4"/>
                  </a:buClr>
                  <a:buFont typeface="Arial" pitchFamily="34" charset="0"/>
                  <a:buChar char="•"/>
                  <a:defRPr kumimoji="0" sz="1600" kern="1200">
                    <a:solidFill>
                      <a:schemeClr val="accent1">
                        <a:lumMod val="50000"/>
                      </a:schemeClr>
                    </a:solidFill>
                    <a:latin typeface="+mn-lt"/>
                    <a:ea typeface="+mn-ea"/>
                    <a:cs typeface="+mn-cs"/>
                  </a:defRPr>
                </a:lvl4pPr>
                <a:lvl5pPr marL="1426464" indent="-182880" algn="l" rtl="0" eaLnBrk="1" latinLnBrk="0" hangingPunct="1">
                  <a:lnSpc>
                    <a:spcPct val="130000"/>
                  </a:lnSpc>
                  <a:spcBef>
                    <a:spcPct val="20000"/>
                  </a:spcBef>
                  <a:buClr>
                    <a:schemeClr val="accent5"/>
                  </a:buClr>
                  <a:buFont typeface="Arial" pitchFamily="34" charset="0"/>
                  <a:buChar char="•"/>
                  <a:defRPr kumimoji="0" lang="en-US" sz="1600" kern="1200">
                    <a:solidFill>
                      <a:schemeClr val="accent1">
                        <a:lumMod val="50000"/>
                      </a:schemeClr>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6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6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6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600" kern="1200" baseline="0">
                    <a:solidFill>
                      <a:schemeClr val="tx1"/>
                    </a:solidFill>
                    <a:latin typeface="+mn-lt"/>
                    <a:ea typeface="+mn-ea"/>
                    <a:cs typeface="+mn-cs"/>
                  </a:defRPr>
                </a:lvl9pPr>
                <a:extLst/>
              </a:lstStyle>
              <a:p>
                <a:pPr marL="285750" marR="0" lvl="0" indent="-285750" algn="l" defTabSz="914400" rtl="0" eaLnBrk="1" fontAlgn="auto" latinLnBrk="0" hangingPunct="1">
                  <a:lnSpc>
                    <a:spcPct val="100000"/>
                  </a:lnSpc>
                  <a:spcBef>
                    <a:spcPts val="0"/>
                  </a:spcBef>
                  <a:spcAft>
                    <a:spcPts val="0"/>
                  </a:spcAft>
                  <a:buClrTx/>
                  <a:buSzPct val="80000"/>
                  <a:buFont typeface="Arial" pitchFamily="34" charset="0"/>
                  <a:buChar char="•"/>
                  <a:tabLst/>
                  <a:defRPr/>
                </a:pPr>
                <a:r>
                  <a:rPr lang="en-US" sz="2000" dirty="0">
                    <a:solidFill>
                      <a:schemeClr val="tx1"/>
                    </a:solidFill>
                    <a:latin typeface="Calibri" panose="020F0502020204030204" pitchFamily="34" charset="0"/>
                    <a:cs typeface="Calibri" panose="020F0502020204030204" pitchFamily="34" charset="0"/>
                  </a:rPr>
                  <a:t>Input: optical mode in thermal equilibrium;</a:t>
                </a:r>
              </a:p>
              <a:p>
                <a:pPr marL="285750" marR="0" lvl="0" indent="-285750" algn="l" defTabSz="914400" rtl="0" eaLnBrk="1" fontAlgn="auto" latinLnBrk="0" hangingPunct="1">
                  <a:lnSpc>
                    <a:spcPct val="100000"/>
                  </a:lnSpc>
                  <a:spcBef>
                    <a:spcPts val="0"/>
                  </a:spcBef>
                  <a:spcAft>
                    <a:spcPts val="0"/>
                  </a:spcAft>
                  <a:buClrTx/>
                  <a:buSzPct val="80000"/>
                  <a:buFont typeface="Arial" pitchFamily="34" charset="0"/>
                  <a:buChar char="•"/>
                  <a:tabLst/>
                  <a:defRPr/>
                </a:pPr>
                <a:r>
                  <a:rPr lang="en-US" sz="2000" dirty="0">
                    <a:solidFill>
                      <a:schemeClr val="tx1"/>
                    </a:solidFill>
                    <a:latin typeface="Calibri" panose="020F0502020204030204" pitchFamily="34" charset="0"/>
                    <a:cs typeface="Calibri" panose="020F0502020204030204" pitchFamily="34" charset="0"/>
                  </a:rPr>
                  <a:t>During the Joule expansion:</a:t>
                </a:r>
              </a:p>
              <a:p>
                <a:pPr marL="742950" marR="0" lvl="1" indent="-285750" algn="l" defTabSz="914400" rtl="0" eaLnBrk="1" fontAlgn="auto" latinLnBrk="0" hangingPunct="1">
                  <a:lnSpc>
                    <a:spcPct val="100000"/>
                  </a:lnSpc>
                  <a:spcBef>
                    <a:spcPct val="20000"/>
                  </a:spcBef>
                  <a:spcAft>
                    <a:spcPts val="0"/>
                  </a:spcAft>
                  <a:buClrTx/>
                  <a:buSzPct val="90000"/>
                  <a:buFont typeface="Arial" pitchFamily="34" charset="0"/>
                  <a:buChar char="•"/>
                  <a:tabLst/>
                  <a:defRPr/>
                </a:pPr>
                <a:r>
                  <a:rPr lang="en-GB" dirty="0">
                    <a:solidFill>
                      <a:schemeClr val="tx1"/>
                    </a:solidFill>
                    <a:latin typeface="Calibri" panose="020F0502020204030204" pitchFamily="34" charset="0"/>
                    <a:cs typeface="Calibri" panose="020F0502020204030204" pitchFamily="34" charset="0"/>
                  </a:rPr>
                  <a:t>Sudden increase in the number of modes (</a:t>
                </a:r>
                <a14:m>
                  <m:oMath xmlns:m="http://schemas.openxmlformats.org/officeDocument/2006/math">
                    <m:sSub>
                      <m:sSubPr>
                        <m:ctrlPr>
                          <a:rPr lang="en-US" i="1">
                            <a:solidFill>
                              <a:schemeClr val="tx1"/>
                            </a:solidFill>
                            <a:latin typeface="Cambria Math" panose="02040503050406030204" pitchFamily="18" charset="0"/>
                            <a:cs typeface="Calibri" panose="020F0502020204030204" pitchFamily="34" charset="0"/>
                          </a:rPr>
                        </m:ctrlPr>
                      </m:sSubPr>
                      <m:e>
                        <m:r>
                          <a:rPr lang="en-GB">
                            <a:solidFill>
                              <a:schemeClr val="tx1"/>
                            </a:solidFill>
                            <a:latin typeface="Cambria Math" panose="02040503050406030204" pitchFamily="18" charset="0"/>
                            <a:cs typeface="Calibri" panose="020F0502020204030204" pitchFamily="34" charset="0"/>
                          </a:rPr>
                          <m:t>𝑀</m:t>
                        </m:r>
                      </m:e>
                      <m:sub>
                        <m:r>
                          <a:rPr lang="en-GB">
                            <a:solidFill>
                              <a:schemeClr val="tx1"/>
                            </a:solidFill>
                            <a:latin typeface="Cambria Math" panose="02040503050406030204" pitchFamily="18" charset="0"/>
                            <a:cs typeface="Calibri" panose="020F0502020204030204" pitchFamily="34" charset="0"/>
                          </a:rPr>
                          <m:t>1</m:t>
                        </m:r>
                      </m:sub>
                    </m:sSub>
                    <m:r>
                      <a:rPr lang="en-GB">
                        <a:solidFill>
                          <a:schemeClr val="tx1"/>
                        </a:solidFill>
                        <a:latin typeface="Cambria Math" panose="02040503050406030204" pitchFamily="18" charset="0"/>
                        <a:cs typeface="Calibri" panose="020F0502020204030204" pitchFamily="34" charset="0"/>
                      </a:rPr>
                      <m:t>→</m:t>
                    </m:r>
                    <m:sSub>
                      <m:sSubPr>
                        <m:ctrlPr>
                          <a:rPr lang="en-US" i="1">
                            <a:solidFill>
                              <a:schemeClr val="tx1"/>
                            </a:solidFill>
                            <a:latin typeface="Cambria Math" panose="02040503050406030204" pitchFamily="18" charset="0"/>
                            <a:cs typeface="Calibri" panose="020F0502020204030204" pitchFamily="34" charset="0"/>
                          </a:rPr>
                        </m:ctrlPr>
                      </m:sSubPr>
                      <m:e>
                        <m:r>
                          <a:rPr lang="en-GB">
                            <a:solidFill>
                              <a:schemeClr val="tx1"/>
                            </a:solidFill>
                            <a:latin typeface="Cambria Math" panose="02040503050406030204" pitchFamily="18" charset="0"/>
                            <a:cs typeface="Calibri" panose="020F0502020204030204" pitchFamily="34" charset="0"/>
                          </a:rPr>
                          <m:t>𝑀</m:t>
                        </m:r>
                      </m:e>
                      <m:sub>
                        <m:r>
                          <a:rPr lang="en-GB">
                            <a:solidFill>
                              <a:schemeClr val="tx1"/>
                            </a:solidFill>
                            <a:latin typeface="Cambria Math" panose="02040503050406030204" pitchFamily="18" charset="0"/>
                            <a:cs typeface="Calibri" panose="020F0502020204030204" pitchFamily="34" charset="0"/>
                          </a:rPr>
                          <m:t>2</m:t>
                        </m:r>
                      </m:sub>
                    </m:sSub>
                  </m:oMath>
                </a14:m>
                <a:r>
                  <a:rPr lang="en-GB" dirty="0">
                    <a:solidFill>
                      <a:schemeClr val="tx1"/>
                    </a:solidFill>
                    <a:latin typeface="Calibri" panose="020F0502020204030204" pitchFamily="34" charset="0"/>
                    <a:cs typeface="Calibri" panose="020F0502020204030204" pitchFamily="34" charset="0"/>
                  </a:rPr>
                  <a:t>) realized by an expansion of the mesh lattice positions.</a:t>
                </a:r>
              </a:p>
            </p:txBody>
          </p:sp>
        </mc:Choice>
        <mc:Fallback xmlns="">
          <p:sp>
            <p:nvSpPr>
              <p:cNvPr id="56" name="Espaço Reservado para Conteúdo 2"/>
              <p:cNvSpPr txBox="1">
                <a:spLocks noRot="1" noChangeAspect="1" noMove="1" noResize="1" noEditPoints="1" noAdjustHandles="1" noChangeArrowheads="1" noChangeShapeType="1" noTextEdit="1"/>
              </p:cNvSpPr>
              <p:nvPr/>
            </p:nvSpPr>
            <p:spPr>
              <a:xfrm>
                <a:off x="284368" y="1255174"/>
                <a:ext cx="6353731" cy="2550479"/>
              </a:xfrm>
              <a:prstGeom prst="rect">
                <a:avLst/>
              </a:prstGeom>
              <a:blipFill>
                <a:blip r:embed="rId3"/>
                <a:stretch>
                  <a:fillRect l="-1248" r="-1344"/>
                </a:stretch>
              </a:blipFill>
            </p:spPr>
            <p:txBody>
              <a:bodyPr/>
              <a:lstStyle/>
              <a:p>
                <a:r>
                  <a:rPr lang="de-DE">
                    <a:noFill/>
                  </a:rPr>
                  <a:t> </a:t>
                </a:r>
              </a:p>
            </p:txBody>
          </p:sp>
        </mc:Fallback>
      </mc:AlternateContent>
      <p:grpSp>
        <p:nvGrpSpPr>
          <p:cNvPr id="10" name="Grupo 9"/>
          <p:cNvGrpSpPr/>
          <p:nvPr/>
        </p:nvGrpSpPr>
        <p:grpSpPr>
          <a:xfrm>
            <a:off x="8887884" y="1020282"/>
            <a:ext cx="2890825" cy="4903528"/>
            <a:chOff x="-4051654" y="617867"/>
            <a:chExt cx="2890825" cy="4903528"/>
          </a:xfrm>
        </p:grpSpPr>
        <p:sp>
          <p:nvSpPr>
            <p:cNvPr id="109" name="Textfeld 3"/>
            <p:cNvSpPr txBox="1"/>
            <p:nvPr/>
          </p:nvSpPr>
          <p:spPr>
            <a:xfrm>
              <a:off x="-3557405" y="617867"/>
              <a:ext cx="301686"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1</a:t>
              </a:r>
            </a:p>
          </p:txBody>
        </p:sp>
        <mc:AlternateContent xmlns:mc="http://schemas.openxmlformats.org/markup-compatibility/2006" xmlns:a14="http://schemas.microsoft.com/office/drawing/2010/main">
          <mc:Choice Requires="a14">
            <p:sp>
              <p:nvSpPr>
                <p:cNvPr id="110" name="Textfeld 31"/>
                <p:cNvSpPr txBox="1"/>
                <p:nvPr/>
              </p:nvSpPr>
              <p:spPr>
                <a:xfrm>
                  <a:off x="-4051654" y="2656560"/>
                  <a:ext cx="46153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2000" i="1" dirty="0" smtClean="0">
                            <a:solidFill>
                              <a:prstClr val="black"/>
                            </a:solidFill>
                            <a:latin typeface="Cambria Math" panose="02040503050406030204" pitchFamily="18" charset="0"/>
                          </a:rPr>
                          <m:t>𝑚</m:t>
                        </m:r>
                      </m:oMath>
                    </m:oMathPara>
                  </a14:m>
                  <a:endParaRPr lang="de-DE" sz="2000" dirty="0">
                    <a:solidFill>
                      <a:prstClr val="black"/>
                    </a:solidFill>
                    <a:latin typeface="Calibri" panose="020F0502020204030204" pitchFamily="34" charset="0"/>
                    <a:cs typeface="Calibri" panose="020F0502020204030204" pitchFamily="34" charset="0"/>
                  </a:endParaRPr>
                </a:p>
              </p:txBody>
            </p:sp>
          </mc:Choice>
          <mc:Fallback xmlns="">
            <p:sp>
              <p:nvSpPr>
                <p:cNvPr id="110" name="Textfeld 31"/>
                <p:cNvSpPr txBox="1">
                  <a:spLocks noRot="1" noChangeAspect="1" noMove="1" noResize="1" noEditPoints="1" noAdjustHandles="1" noChangeArrowheads="1" noChangeShapeType="1" noTextEdit="1"/>
                </p:cNvSpPr>
                <p:nvPr/>
              </p:nvSpPr>
              <p:spPr>
                <a:xfrm>
                  <a:off x="-4051654" y="2656560"/>
                  <a:ext cx="461537" cy="400110"/>
                </a:xfrm>
                <a:prstGeom prst="rect">
                  <a:avLst/>
                </a:prstGeom>
                <a:blipFill rotWithShape="0">
                  <a:blip r:embed="rId4"/>
                  <a:stretch>
                    <a:fillRect/>
                  </a:stretch>
                </a:blipFill>
              </p:spPr>
              <p:txBody>
                <a:bodyPr/>
                <a:lstStyle/>
                <a:p>
                  <a:r>
                    <a:rPr lang="en-US">
                      <a:noFill/>
                    </a:rPr>
                    <a:t> </a:t>
                  </a:r>
                </a:p>
              </p:txBody>
            </p:sp>
          </mc:Fallback>
        </mc:AlternateContent>
        <p:sp>
          <p:nvSpPr>
            <p:cNvPr id="113" name="Textfeld 14"/>
            <p:cNvSpPr txBox="1"/>
            <p:nvPr/>
          </p:nvSpPr>
          <p:spPr>
            <a:xfrm>
              <a:off x="-3767019" y="1325393"/>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100</a:t>
              </a:r>
            </a:p>
          </p:txBody>
        </p:sp>
        <p:sp>
          <p:nvSpPr>
            <p:cNvPr id="114" name="Textfeld 16"/>
            <p:cNvSpPr txBox="1"/>
            <p:nvPr/>
          </p:nvSpPr>
          <p:spPr>
            <a:xfrm>
              <a:off x="-3783184" y="2261316"/>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200</a:t>
              </a:r>
            </a:p>
          </p:txBody>
        </p:sp>
        <p:pic>
          <p:nvPicPr>
            <p:cNvPr id="115" name="Grafik 40"/>
            <p:cNvPicPr/>
            <p:nvPr/>
          </p:nvPicPr>
          <p:blipFill rotWithShape="1">
            <a:blip r:embed="rId5" cstate="print">
              <a:extLst>
                <a:ext uri="{28A0092B-C50C-407E-A947-70E740481C1C}">
                  <a14:useLocalDpi xmlns:a14="http://schemas.microsoft.com/office/drawing/2010/main" val="0"/>
                </a:ext>
              </a:extLst>
            </a:blip>
            <a:srcRect l="67923" t="15646" b="26055"/>
            <a:stretch/>
          </p:blipFill>
          <p:spPr>
            <a:xfrm>
              <a:off x="-3247460" y="802533"/>
              <a:ext cx="2033330" cy="4137564"/>
            </a:xfrm>
            <a:prstGeom prst="rect">
              <a:avLst/>
            </a:prstGeom>
          </p:spPr>
        </p:pic>
        <p:sp>
          <p:nvSpPr>
            <p:cNvPr id="116" name="Textfeld 16"/>
            <p:cNvSpPr txBox="1"/>
            <p:nvPr/>
          </p:nvSpPr>
          <p:spPr>
            <a:xfrm>
              <a:off x="-3782745" y="4705401"/>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500</a:t>
              </a:r>
            </a:p>
          </p:txBody>
        </p:sp>
        <p:cxnSp>
          <p:nvCxnSpPr>
            <p:cNvPr id="117" name="Gerade Verbindung 83"/>
            <p:cNvCxnSpPr/>
            <p:nvPr/>
          </p:nvCxnSpPr>
          <p:spPr bwMode="auto">
            <a:xfrm flipV="1">
              <a:off x="-1753474" y="802533"/>
              <a:ext cx="0" cy="506580"/>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18" name="Gerade Verbindung 83"/>
            <p:cNvCxnSpPr/>
            <p:nvPr/>
          </p:nvCxnSpPr>
          <p:spPr bwMode="auto">
            <a:xfrm flipV="1">
              <a:off x="-2742697" y="802533"/>
              <a:ext cx="0" cy="500825"/>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19" name="Gerade Verbindung 83"/>
            <p:cNvCxnSpPr/>
            <p:nvPr/>
          </p:nvCxnSpPr>
          <p:spPr bwMode="auto">
            <a:xfrm flipV="1">
              <a:off x="-1303807" y="1296763"/>
              <a:ext cx="0" cy="3643334"/>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20" name="Gerade Verbindung 83"/>
            <p:cNvCxnSpPr/>
            <p:nvPr/>
          </p:nvCxnSpPr>
          <p:spPr bwMode="auto">
            <a:xfrm flipV="1">
              <a:off x="-3173565" y="1303943"/>
              <a:ext cx="0" cy="3636154"/>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21" name="CaixaDeTexto 120"/>
            <p:cNvSpPr txBox="1"/>
            <p:nvPr/>
          </p:nvSpPr>
          <p:spPr>
            <a:xfrm>
              <a:off x="-2410249" y="4879117"/>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122" name="CaixaDeTexto 121"/>
            <p:cNvSpPr txBox="1"/>
            <p:nvPr/>
          </p:nvSpPr>
          <p:spPr>
            <a:xfrm>
              <a:off x="-1579533" y="4879117"/>
              <a:ext cx="418704"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20</a:t>
              </a:r>
            </a:p>
          </p:txBody>
        </p:sp>
        <p:sp>
          <p:nvSpPr>
            <p:cNvPr id="123" name="CaixaDeTexto 122"/>
            <p:cNvSpPr txBox="1"/>
            <p:nvPr/>
          </p:nvSpPr>
          <p:spPr>
            <a:xfrm>
              <a:off x="-3389998" y="4872523"/>
              <a:ext cx="48923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-20</a:t>
              </a:r>
            </a:p>
          </p:txBody>
        </p:sp>
        <mc:AlternateContent xmlns:mc="http://schemas.openxmlformats.org/markup-compatibility/2006" xmlns:a14="http://schemas.microsoft.com/office/drawing/2010/main">
          <mc:Choice Requires="a14">
            <p:sp>
              <p:nvSpPr>
                <p:cNvPr id="124" name="CaixaDeTexto 123"/>
                <p:cNvSpPr txBox="1"/>
                <p:nvPr/>
              </p:nvSpPr>
              <p:spPr>
                <a:xfrm>
                  <a:off x="-2437237" y="5121285"/>
                  <a:ext cx="38638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prstClr val="black"/>
                            </a:solidFill>
                            <a:latin typeface="Cambria Math" panose="02040503050406030204" pitchFamily="18" charset="0"/>
                          </a:rPr>
                          <m:t>𝑥</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124" name="CaixaDeTexto 123"/>
                <p:cNvSpPr txBox="1">
                  <a:spLocks noRot="1" noChangeAspect="1" noMove="1" noResize="1" noEditPoints="1" noAdjustHandles="1" noChangeArrowheads="1" noChangeShapeType="1" noTextEdit="1"/>
                </p:cNvSpPr>
                <p:nvPr/>
              </p:nvSpPr>
              <p:spPr>
                <a:xfrm>
                  <a:off x="-2437237" y="5121285"/>
                  <a:ext cx="386388" cy="400110"/>
                </a:xfrm>
                <a:prstGeom prst="rect">
                  <a:avLst/>
                </a:prstGeom>
                <a:blipFill rotWithShape="0">
                  <a:blip r:embed="rId6"/>
                  <a:stretch>
                    <a:fillRect/>
                  </a:stretch>
                </a:blipFill>
              </p:spPr>
              <p:txBody>
                <a:bodyPr/>
                <a:lstStyle/>
                <a:p>
                  <a:r>
                    <a:rPr lang="en-US">
                      <a:noFill/>
                    </a:rPr>
                    <a:t> </a:t>
                  </a:r>
                </a:p>
              </p:txBody>
            </p:sp>
          </mc:Fallback>
        </mc:AlternateContent>
        <p:sp>
          <p:nvSpPr>
            <p:cNvPr id="126" name="Textfeld 16"/>
            <p:cNvSpPr txBox="1"/>
            <p:nvPr/>
          </p:nvSpPr>
          <p:spPr>
            <a:xfrm>
              <a:off x="-3783184" y="3104632"/>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300</a:t>
              </a:r>
            </a:p>
          </p:txBody>
        </p:sp>
        <p:sp>
          <p:nvSpPr>
            <p:cNvPr id="127" name="Textfeld 16"/>
            <p:cNvSpPr txBox="1"/>
            <p:nvPr/>
          </p:nvSpPr>
          <p:spPr>
            <a:xfrm>
              <a:off x="-3783184" y="3960871"/>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400</a:t>
              </a:r>
            </a:p>
          </p:txBody>
        </p:sp>
      </p:grpSp>
      <p:grpSp>
        <p:nvGrpSpPr>
          <p:cNvPr id="129" name="Grupo 128"/>
          <p:cNvGrpSpPr/>
          <p:nvPr/>
        </p:nvGrpSpPr>
        <p:grpSpPr>
          <a:xfrm>
            <a:off x="6821950" y="1344197"/>
            <a:ext cx="1943472" cy="2061451"/>
            <a:chOff x="9120916" y="4327357"/>
            <a:chExt cx="1943472" cy="2061451"/>
          </a:xfrm>
        </p:grpSpPr>
        <p:sp>
          <p:nvSpPr>
            <p:cNvPr id="130" name="Rechteck 297"/>
            <p:cNvSpPr/>
            <p:nvPr/>
          </p:nvSpPr>
          <p:spPr bwMode="auto">
            <a:xfrm>
              <a:off x="9691277" y="4596503"/>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31" name="Textfeld 299"/>
            <p:cNvSpPr txBox="1"/>
            <p:nvPr/>
          </p:nvSpPr>
          <p:spPr>
            <a:xfrm>
              <a:off x="9421816" y="5855168"/>
              <a:ext cx="28886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a:t>
              </a:r>
            </a:p>
          </p:txBody>
        </p:sp>
        <p:sp>
          <p:nvSpPr>
            <p:cNvPr id="132" name="Textfeld 300"/>
            <p:cNvSpPr txBox="1"/>
            <p:nvPr/>
          </p:nvSpPr>
          <p:spPr>
            <a:xfrm>
              <a:off x="9290677" y="5026377"/>
              <a:ext cx="444352" cy="338554"/>
            </a:xfrm>
            <a:prstGeom prst="rect">
              <a:avLst/>
            </a:prstGeom>
            <a:noFill/>
          </p:spPr>
          <p:txBody>
            <a:bodyPr wrap="non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0.1</a:t>
              </a:r>
            </a:p>
          </p:txBody>
        </p:sp>
        <p:sp>
          <p:nvSpPr>
            <p:cNvPr id="133" name="Rechteck 303"/>
            <p:cNvSpPr/>
            <p:nvPr/>
          </p:nvSpPr>
          <p:spPr bwMode="auto">
            <a:xfrm>
              <a:off x="9694941" y="4600504"/>
              <a:ext cx="1369447" cy="1420566"/>
            </a:xfrm>
            <a:prstGeom prst="rect">
              <a:avLst/>
            </a:prstGeom>
            <a:noFill/>
            <a:ln w="28575" cmpd="sng">
              <a:solidFill>
                <a:srgbClr val="000000"/>
              </a:solidFill>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nvGrpSpPr>
            <p:cNvPr id="134" name="Gruppierung 305"/>
            <p:cNvGrpSpPr/>
            <p:nvPr/>
          </p:nvGrpSpPr>
          <p:grpSpPr>
            <a:xfrm>
              <a:off x="9701679" y="5195658"/>
              <a:ext cx="1164718" cy="812797"/>
              <a:chOff x="6307198" y="1626967"/>
              <a:chExt cx="1899769" cy="1213930"/>
            </a:xfrm>
          </p:grpSpPr>
          <p:cxnSp>
            <p:nvCxnSpPr>
              <p:cNvPr id="160" name="Gerade Verbindung 307"/>
              <p:cNvCxnSpPr/>
              <p:nvPr/>
            </p:nvCxnSpPr>
            <p:spPr bwMode="auto">
              <a:xfrm flipV="1">
                <a:off x="7410043"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61" name="Gerade Verbindung 308"/>
              <p:cNvCxnSpPr/>
              <p:nvPr/>
            </p:nvCxnSpPr>
            <p:spPr bwMode="auto">
              <a:xfrm flipV="1">
                <a:off x="6619366"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62" name="Gerade Verbindung 309"/>
              <p:cNvCxnSpPr/>
              <p:nvPr/>
            </p:nvCxnSpPr>
            <p:spPr bwMode="auto">
              <a:xfrm rot="5400000" flipV="1">
                <a:off x="6343203" y="1590962"/>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63" name="Gerade Verbindung 310"/>
              <p:cNvCxnSpPr/>
              <p:nvPr/>
            </p:nvCxnSpPr>
            <p:spPr bwMode="auto">
              <a:xfrm flipV="1">
                <a:off x="8206967" y="2768887"/>
                <a:ext cx="0" cy="72010"/>
              </a:xfrm>
              <a:prstGeom prst="line">
                <a:avLst/>
              </a:prstGeom>
              <a:solidFill>
                <a:srgbClr val="FFFFFF"/>
              </a:solidFill>
              <a:ln w="2857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grpSp>
        <mc:AlternateContent xmlns:mc="http://schemas.openxmlformats.org/markup-compatibility/2006" xmlns:a14="http://schemas.microsoft.com/office/drawing/2010/main">
          <mc:Choice Requires="a14">
            <p:sp>
              <p:nvSpPr>
                <p:cNvPr id="135" name="CaixaDeTexto 134"/>
                <p:cNvSpPr txBox="1"/>
                <p:nvPr/>
              </p:nvSpPr>
              <p:spPr>
                <a:xfrm>
                  <a:off x="9120916" y="4327357"/>
                  <a:ext cx="615360" cy="3728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𝑐</m:t>
                                    </m:r>
                                  </m:e>
                                  <m:sub>
                                    <m:r>
                                      <a:rPr lang="en-US" i="1">
                                        <a:solidFill>
                                          <a:schemeClr val="tx1"/>
                                        </a:solidFill>
                                        <a:latin typeface="Cambria Math" panose="02040503050406030204" pitchFamily="18" charset="0"/>
                                      </a:rPr>
                                      <m:t>𝑖</m:t>
                                    </m:r>
                                  </m:sub>
                                  <m:sup>
                                    <m:r>
                                      <a:rPr lang="en-US" b="0" i="1" smtClean="0">
                                        <a:solidFill>
                                          <a:schemeClr val="tx1"/>
                                        </a:solidFill>
                                        <a:latin typeface="Cambria Math" panose="02040503050406030204" pitchFamily="18" charset="0"/>
                                      </a:rPr>
                                      <m:t>𝑖𝑛</m:t>
                                    </m:r>
                                  </m:sup>
                                </m:sSubSup>
                              </m:e>
                            </m:d>
                          </m:e>
                          <m:sup>
                            <m:r>
                              <a:rPr lang="en-US" b="0" i="1" smtClean="0">
                                <a:solidFill>
                                  <a:schemeClr val="tx1"/>
                                </a:solidFill>
                                <a:latin typeface="Cambria Math" panose="02040503050406030204" pitchFamily="18" charset="0"/>
                              </a:rPr>
                              <m:t>2</m:t>
                            </m:r>
                          </m:sup>
                        </m:sSup>
                      </m:oMath>
                    </m:oMathPara>
                  </a14:m>
                  <a:endParaRPr lang="en-US" dirty="0">
                    <a:solidFill>
                      <a:schemeClr val="tx1"/>
                    </a:solidFill>
                    <a:latin typeface="Calibri" panose="020F0502020204030204" pitchFamily="34" charset="0"/>
                    <a:cs typeface="Calibri" panose="020F0502020204030204" pitchFamily="34" charset="0"/>
                  </a:endParaRPr>
                </a:p>
              </p:txBody>
            </p:sp>
          </mc:Choice>
          <mc:Fallback xmlns="">
            <p:sp>
              <p:nvSpPr>
                <p:cNvPr id="135" name="CaixaDeTexto 134"/>
                <p:cNvSpPr txBox="1">
                  <a:spLocks noRot="1" noChangeAspect="1" noMove="1" noResize="1" noEditPoints="1" noAdjustHandles="1" noChangeArrowheads="1" noChangeShapeType="1" noTextEdit="1"/>
                </p:cNvSpPr>
                <p:nvPr/>
              </p:nvSpPr>
              <p:spPr>
                <a:xfrm>
                  <a:off x="9120916" y="4327357"/>
                  <a:ext cx="615360" cy="372859"/>
                </a:xfrm>
                <a:prstGeom prst="rect">
                  <a:avLst/>
                </a:prstGeom>
                <a:blipFill rotWithShape="0">
                  <a:blip r:embed="rId7"/>
                  <a:stretch>
                    <a:fillRect r="-3960" b="-13115"/>
                  </a:stretch>
                </a:blipFill>
              </p:spPr>
              <p:txBody>
                <a:bodyPr/>
                <a:lstStyle/>
                <a:p>
                  <a:r>
                    <a:rPr lang="en-US">
                      <a:noFill/>
                    </a:rPr>
                    <a:t> </a:t>
                  </a:r>
                </a:p>
              </p:txBody>
            </p:sp>
          </mc:Fallback>
        </mc:AlternateContent>
        <p:sp>
          <p:nvSpPr>
            <p:cNvPr id="136" name="Retângulo 135"/>
            <p:cNvSpPr/>
            <p:nvPr/>
          </p:nvSpPr>
          <p:spPr bwMode="ltGray">
            <a:xfrm>
              <a:off x="10096833" y="5639701"/>
              <a:ext cx="207873" cy="111370"/>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37" name="CaixaDeTexto 136"/>
                <p:cNvSpPr txBox="1"/>
                <p:nvPr/>
              </p:nvSpPr>
              <p:spPr>
                <a:xfrm>
                  <a:off x="10067188" y="6019476"/>
                  <a:ext cx="62914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oMath>
                    </m:oMathPara>
                  </a14:m>
                  <a:endParaRPr lang="en-US" dirty="0">
                    <a:latin typeface="Calibri" panose="020F0502020204030204" pitchFamily="34" charset="0"/>
                    <a:cs typeface="Calibri" panose="020F0502020204030204" pitchFamily="34" charset="0"/>
                  </a:endParaRPr>
                </a:p>
              </p:txBody>
            </p:sp>
          </mc:Choice>
          <mc:Fallback xmlns="">
            <p:sp>
              <p:nvSpPr>
                <p:cNvPr id="137" name="CaixaDeTexto 136"/>
                <p:cNvSpPr txBox="1">
                  <a:spLocks noRot="1" noChangeAspect="1" noMove="1" noResize="1" noEditPoints="1" noAdjustHandles="1" noChangeArrowheads="1" noChangeShapeType="1" noTextEdit="1"/>
                </p:cNvSpPr>
                <p:nvPr/>
              </p:nvSpPr>
              <p:spPr>
                <a:xfrm>
                  <a:off x="10067188" y="6019476"/>
                  <a:ext cx="629147" cy="369332"/>
                </a:xfrm>
                <a:prstGeom prst="rect">
                  <a:avLst/>
                </a:prstGeom>
                <a:blipFill rotWithShape="0">
                  <a:blip r:embed="rId8"/>
                  <a:stretch>
                    <a:fillRect b="-13115"/>
                  </a:stretch>
                </a:blipFill>
              </p:spPr>
              <p:txBody>
                <a:bodyPr/>
                <a:lstStyle/>
                <a:p>
                  <a:r>
                    <a:rPr lang="en-US">
                      <a:noFill/>
                    </a:rPr>
                    <a:t> </a:t>
                  </a:r>
                </a:p>
              </p:txBody>
            </p:sp>
          </mc:Fallback>
        </mc:AlternateContent>
        <p:grpSp>
          <p:nvGrpSpPr>
            <p:cNvPr id="138" name="Grupo 137"/>
            <p:cNvGrpSpPr/>
            <p:nvPr/>
          </p:nvGrpSpPr>
          <p:grpSpPr>
            <a:xfrm flipH="1">
              <a:off x="9810202" y="4628317"/>
              <a:ext cx="1172873" cy="1299034"/>
              <a:chOff x="9816189" y="4630973"/>
              <a:chExt cx="1155418" cy="1299034"/>
            </a:xfrm>
          </p:grpSpPr>
          <p:sp>
            <p:nvSpPr>
              <p:cNvPr id="139" name="Oval 179"/>
              <p:cNvSpPr/>
              <p:nvPr/>
            </p:nvSpPr>
            <p:spPr bwMode="auto">
              <a:xfrm>
                <a:off x="9928010" y="5864926"/>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0" name="Oval 180"/>
              <p:cNvSpPr/>
              <p:nvPr/>
            </p:nvSpPr>
            <p:spPr bwMode="auto">
              <a:xfrm>
                <a:off x="9975301" y="58700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1" name="Oval 181"/>
              <p:cNvSpPr/>
              <p:nvPr/>
            </p:nvSpPr>
            <p:spPr bwMode="auto">
              <a:xfrm>
                <a:off x="9875452" y="58706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2" name="Oval 182"/>
              <p:cNvSpPr/>
              <p:nvPr/>
            </p:nvSpPr>
            <p:spPr bwMode="auto">
              <a:xfrm>
                <a:off x="9854032" y="587009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3" name="Oval 183"/>
              <p:cNvSpPr/>
              <p:nvPr/>
            </p:nvSpPr>
            <p:spPr bwMode="auto">
              <a:xfrm>
                <a:off x="9816189" y="587182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4" name="Oval 184"/>
              <p:cNvSpPr/>
              <p:nvPr/>
            </p:nvSpPr>
            <p:spPr bwMode="auto">
              <a:xfrm>
                <a:off x="10040550" y="5860389"/>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5" name="Oval 185"/>
              <p:cNvSpPr/>
              <p:nvPr/>
            </p:nvSpPr>
            <p:spPr bwMode="auto">
              <a:xfrm>
                <a:off x="10104244" y="586232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6" name="Oval 186"/>
              <p:cNvSpPr/>
              <p:nvPr/>
            </p:nvSpPr>
            <p:spPr bwMode="auto">
              <a:xfrm>
                <a:off x="10174132" y="585523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7" name="Oval 187"/>
              <p:cNvSpPr/>
              <p:nvPr/>
            </p:nvSpPr>
            <p:spPr bwMode="auto">
              <a:xfrm>
                <a:off x="10252541" y="584193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8" name="Oval 188"/>
              <p:cNvSpPr/>
              <p:nvPr/>
            </p:nvSpPr>
            <p:spPr bwMode="auto">
              <a:xfrm>
                <a:off x="10326119" y="582514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9" name="Oval 189"/>
              <p:cNvSpPr/>
              <p:nvPr/>
            </p:nvSpPr>
            <p:spPr bwMode="auto">
              <a:xfrm>
                <a:off x="10407137" y="579312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0" name="Oval 190"/>
              <p:cNvSpPr/>
              <p:nvPr/>
            </p:nvSpPr>
            <p:spPr bwMode="auto">
              <a:xfrm>
                <a:off x="10503442" y="5748080"/>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1" name="Oval 191"/>
              <p:cNvSpPr/>
              <p:nvPr/>
            </p:nvSpPr>
            <p:spPr bwMode="auto">
              <a:xfrm>
                <a:off x="10598258" y="567187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2" name="Oval 192"/>
              <p:cNvSpPr/>
              <p:nvPr/>
            </p:nvSpPr>
            <p:spPr bwMode="auto">
              <a:xfrm>
                <a:off x="10709021" y="555351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3" name="Oval 193"/>
              <p:cNvSpPr/>
              <p:nvPr/>
            </p:nvSpPr>
            <p:spPr bwMode="auto">
              <a:xfrm>
                <a:off x="10765573" y="5442148"/>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4" name="Oval 267"/>
              <p:cNvSpPr/>
              <p:nvPr/>
            </p:nvSpPr>
            <p:spPr bwMode="auto">
              <a:xfrm>
                <a:off x="10876507" y="502169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5" name="Oval 277"/>
              <p:cNvSpPr/>
              <p:nvPr/>
            </p:nvSpPr>
            <p:spPr bwMode="auto">
              <a:xfrm>
                <a:off x="10918330" y="4630973"/>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6" name="Oval 290"/>
              <p:cNvSpPr/>
              <p:nvPr/>
            </p:nvSpPr>
            <p:spPr bwMode="auto">
              <a:xfrm>
                <a:off x="10900968" y="4890117"/>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7" name="Oval 291"/>
              <p:cNvSpPr/>
              <p:nvPr/>
            </p:nvSpPr>
            <p:spPr bwMode="auto">
              <a:xfrm>
                <a:off x="10910245" y="4753040"/>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8" name="Oval 292"/>
              <p:cNvSpPr/>
              <p:nvPr/>
            </p:nvSpPr>
            <p:spPr bwMode="auto">
              <a:xfrm>
                <a:off x="10807655" y="5294421"/>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59" name="Oval 293"/>
              <p:cNvSpPr/>
              <p:nvPr/>
            </p:nvSpPr>
            <p:spPr bwMode="auto">
              <a:xfrm>
                <a:off x="10838237" y="5196632"/>
                <a:ext cx="53277" cy="58184"/>
              </a:xfrm>
              <a:prstGeom prst="ellipse">
                <a:avLst/>
              </a:prstGeom>
              <a:noFill/>
              <a:ln w="28575"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grpSp>
      <p:cxnSp>
        <p:nvCxnSpPr>
          <p:cNvPr id="164" name="Conector de seta reta 163"/>
          <p:cNvCxnSpPr/>
          <p:nvPr/>
        </p:nvCxnSpPr>
        <p:spPr>
          <a:xfrm flipV="1">
            <a:off x="7849868" y="1240695"/>
            <a:ext cx="2317420" cy="9981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93423A8-0B92-4676-999C-0A89179397AE}"/>
              </a:ext>
            </a:extLst>
          </p:cNvPr>
          <p:cNvGrpSpPr/>
          <p:nvPr/>
        </p:nvGrpSpPr>
        <p:grpSpPr>
          <a:xfrm>
            <a:off x="181010" y="3504455"/>
            <a:ext cx="6499712" cy="2456326"/>
            <a:chOff x="181010" y="3504455"/>
            <a:chExt cx="6499712" cy="2456326"/>
          </a:xfrm>
        </p:grpSpPr>
        <p:sp>
          <p:nvSpPr>
            <p:cNvPr id="3" name="Rectangle 2">
              <a:extLst>
                <a:ext uri="{FF2B5EF4-FFF2-40B4-BE49-F238E27FC236}">
                  <a16:creationId xmlns:a16="http://schemas.microsoft.com/office/drawing/2014/main" id="{C60C10C8-0B51-4B2D-822B-07FAD6B04901}"/>
                </a:ext>
              </a:extLst>
            </p:cNvPr>
            <p:cNvSpPr/>
            <p:nvPr/>
          </p:nvSpPr>
          <p:spPr>
            <a:xfrm>
              <a:off x="242987" y="3504455"/>
              <a:ext cx="397749" cy="24563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upo 3"/>
            <p:cNvGrpSpPr/>
            <p:nvPr/>
          </p:nvGrpSpPr>
          <p:grpSpPr>
            <a:xfrm>
              <a:off x="181010" y="3504455"/>
              <a:ext cx="6499712" cy="2456326"/>
              <a:chOff x="6098010" y="1402833"/>
              <a:chExt cx="6008135" cy="2270553"/>
            </a:xfrm>
          </p:grpSpPr>
          <p:grpSp>
            <p:nvGrpSpPr>
              <p:cNvPr id="57" name="Grupo 56"/>
              <p:cNvGrpSpPr/>
              <p:nvPr/>
            </p:nvGrpSpPr>
            <p:grpSpPr>
              <a:xfrm>
                <a:off x="6508324" y="1402833"/>
                <a:ext cx="5597821" cy="2270553"/>
                <a:chOff x="6528048" y="3479219"/>
                <a:chExt cx="5314982" cy="1931283"/>
              </a:xfrm>
            </p:grpSpPr>
            <p:pic>
              <p:nvPicPr>
                <p:cNvPr id="58" name="Imagem 57"/>
                <p:cNvPicPr/>
                <p:nvPr/>
              </p:nvPicPr>
              <p:blipFill rotWithShape="1">
                <a:blip r:embed="rId9">
                  <a:extLst>
                    <a:ext uri="{28A0092B-C50C-407E-A947-70E740481C1C}">
                      <a14:useLocalDpi xmlns:a14="http://schemas.microsoft.com/office/drawing/2010/main" val="0"/>
                    </a:ext>
                  </a:extLst>
                </a:blip>
                <a:srcRect b="69210"/>
                <a:stretch/>
              </p:blipFill>
              <p:spPr>
                <a:xfrm>
                  <a:off x="6528048" y="3479219"/>
                  <a:ext cx="5314982" cy="1931283"/>
                </a:xfrm>
                <a:prstGeom prst="rect">
                  <a:avLst/>
                </a:prstGeom>
              </p:spPr>
            </p:pic>
            <p:sp>
              <p:nvSpPr>
                <p:cNvPr id="59" name="Retângulo 58"/>
                <p:cNvSpPr/>
                <p:nvPr/>
              </p:nvSpPr>
              <p:spPr bwMode="ltGray">
                <a:xfrm>
                  <a:off x="6595406" y="3594473"/>
                  <a:ext cx="391015" cy="211292"/>
                </a:xfrm>
                <a:prstGeom prst="rect">
                  <a:avLst/>
                </a:prstGeom>
                <a:solidFill>
                  <a:sysClr val="windowText" lastClr="00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sp>
            <p:nvSpPr>
              <p:cNvPr id="107" name="CaixaDeTexto 106"/>
              <p:cNvSpPr txBox="1"/>
              <p:nvPr/>
            </p:nvSpPr>
            <p:spPr>
              <a:xfrm>
                <a:off x="10926732" y="1538334"/>
                <a:ext cx="1079142" cy="461665"/>
              </a:xfrm>
              <a:prstGeom prst="rect">
                <a:avLst/>
              </a:prstGeom>
              <a:noFill/>
            </p:spPr>
            <p:txBody>
              <a:bodyPr wrap="none" rtlCol="0">
                <a:spAutoFit/>
              </a:bodyPr>
              <a:lstStyle/>
              <a:p>
                <a:r>
                  <a:rPr lang="en-US" sz="2400" dirty="0">
                    <a:solidFill>
                      <a:schemeClr val="bg1"/>
                    </a:solidFill>
                    <a:latin typeface="Calibri" panose="020F0502020204030204" pitchFamily="34" charset="0"/>
                    <a:cs typeface="Calibri" panose="020F0502020204030204" pitchFamily="34" charset="0"/>
                  </a:rPr>
                  <a:t>Output</a:t>
                </a:r>
              </a:p>
            </p:txBody>
          </p:sp>
          <p:sp>
            <p:nvSpPr>
              <p:cNvPr id="106" name="CaixaDeTexto 105"/>
              <p:cNvSpPr txBox="1"/>
              <p:nvPr/>
            </p:nvSpPr>
            <p:spPr>
              <a:xfrm>
                <a:off x="6098010" y="3101877"/>
                <a:ext cx="849913" cy="461665"/>
              </a:xfrm>
              <a:prstGeom prst="rect">
                <a:avLst/>
              </a:prstGeom>
              <a:noFill/>
            </p:spPr>
            <p:txBody>
              <a:bodyPr wrap="none" rtlCol="0">
                <a:spAutoFit/>
              </a:bodyPr>
              <a:lstStyle/>
              <a:p>
                <a:r>
                  <a:rPr lang="en-US" sz="2400" dirty="0">
                    <a:solidFill>
                      <a:schemeClr val="bg1"/>
                    </a:solidFill>
                    <a:latin typeface="Calibri" panose="020F0502020204030204" pitchFamily="34" charset="0"/>
                    <a:cs typeface="Calibri" panose="020F0502020204030204" pitchFamily="34" charset="0"/>
                  </a:rPr>
                  <a:t>Input</a:t>
                </a:r>
              </a:p>
            </p:txBody>
          </p:sp>
        </p:grpSp>
      </p:grpSp>
      <p:grpSp>
        <p:nvGrpSpPr>
          <p:cNvPr id="6" name="Group 5">
            <a:extLst>
              <a:ext uri="{FF2B5EF4-FFF2-40B4-BE49-F238E27FC236}">
                <a16:creationId xmlns:a16="http://schemas.microsoft.com/office/drawing/2014/main" id="{8D0017C4-266A-47DD-A297-7B6367B8FB39}"/>
              </a:ext>
            </a:extLst>
          </p:cNvPr>
          <p:cNvGrpSpPr/>
          <p:nvPr/>
        </p:nvGrpSpPr>
        <p:grpSpPr>
          <a:xfrm>
            <a:off x="2489644" y="3691713"/>
            <a:ext cx="3049219" cy="1583225"/>
            <a:chOff x="1986750" y="3846324"/>
            <a:chExt cx="3049219" cy="1583225"/>
          </a:xfrm>
        </p:grpSpPr>
        <p:cxnSp>
          <p:nvCxnSpPr>
            <p:cNvPr id="12" name="Conector de seta reta 11"/>
            <p:cNvCxnSpPr>
              <a:cxnSpLocks/>
            </p:cNvCxnSpPr>
            <p:nvPr/>
          </p:nvCxnSpPr>
          <p:spPr>
            <a:xfrm>
              <a:off x="3150511" y="3846324"/>
              <a:ext cx="1885458" cy="1484860"/>
            </a:xfrm>
            <a:prstGeom prst="straightConnector1">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5" name="Conector de seta reta 164"/>
            <p:cNvCxnSpPr>
              <a:cxnSpLocks/>
            </p:cNvCxnSpPr>
            <p:nvPr/>
          </p:nvCxnSpPr>
          <p:spPr>
            <a:xfrm>
              <a:off x="1986750" y="4489798"/>
              <a:ext cx="936510" cy="939751"/>
            </a:xfrm>
            <a:prstGeom prst="straightConnector1">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FD3E9775-B956-4FF0-9342-B2212F2127F7}"/>
              </a:ext>
            </a:extLst>
          </p:cNvPr>
          <p:cNvSpPr txBox="1"/>
          <p:nvPr/>
        </p:nvSpPr>
        <p:spPr>
          <a:xfrm>
            <a:off x="10301698" y="4973180"/>
            <a:ext cx="1352486" cy="369332"/>
          </a:xfrm>
          <a:prstGeom prst="rect">
            <a:avLst/>
          </a:prstGeom>
          <a:noFill/>
        </p:spPr>
        <p:txBody>
          <a:bodyPr wrap="none" rtlCol="0">
            <a:spAutoFit/>
          </a:bodyPr>
          <a:lstStyle/>
          <a:p>
            <a:r>
              <a:rPr lang="en-US" dirty="0">
                <a:solidFill>
                  <a:schemeClr val="bg1"/>
                </a:solidFill>
              </a:rPr>
              <a:t>experiments</a:t>
            </a:r>
            <a:endParaRPr lang="de-DE" dirty="0">
              <a:solidFill>
                <a:schemeClr val="bg1"/>
              </a:solidFill>
            </a:endParaRPr>
          </a:p>
        </p:txBody>
      </p:sp>
    </p:spTree>
    <p:extLst>
      <p:ext uri="{BB962C8B-B14F-4D97-AF65-F5344CB8AC3E}">
        <p14:creationId xmlns:p14="http://schemas.microsoft.com/office/powerpoint/2010/main" val="322393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animEffect transition="in" filter="fade">
                                      <p:cBhvr>
                                        <p:cTn id="7" dur="500"/>
                                        <p:tgtEl>
                                          <p:spTgt spid="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xEl>
                                              <p:pRg st="1" end="1"/>
                                            </p:txEl>
                                          </p:spTgt>
                                        </p:tgtEl>
                                        <p:attrNameLst>
                                          <p:attrName>style.visibility</p:attrName>
                                        </p:attrNameLst>
                                      </p:cBhvr>
                                      <p:to>
                                        <p:strVal val="visible"/>
                                      </p:to>
                                    </p:set>
                                    <p:animEffect transition="in" filter="fade">
                                      <p:cBhvr>
                                        <p:cTn id="12" dur="500"/>
                                        <p:tgtEl>
                                          <p:spTgt spid="5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6">
                                            <p:txEl>
                                              <p:pRg st="2" end="2"/>
                                            </p:txEl>
                                          </p:spTgt>
                                        </p:tgtEl>
                                        <p:attrNameLst>
                                          <p:attrName>style.visibility</p:attrName>
                                        </p:attrNameLst>
                                      </p:cBhvr>
                                      <p:to>
                                        <p:strVal val="visible"/>
                                      </p:to>
                                    </p:set>
                                    <p:animEffect transition="in" filter="fade">
                                      <p:cBhvr>
                                        <p:cTn id="15" dur="500"/>
                                        <p:tgtEl>
                                          <p:spTgt spid="5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Grafik 40">
            <a:extLst>
              <a:ext uri="{FF2B5EF4-FFF2-40B4-BE49-F238E27FC236}">
                <a16:creationId xmlns:a16="http://schemas.microsoft.com/office/drawing/2014/main" id="{5A7AB987-2E3C-4D7D-9401-CF0A2B9F29BD}"/>
              </a:ext>
            </a:extLst>
          </p:cNvPr>
          <p:cNvPicPr/>
          <p:nvPr/>
        </p:nvPicPr>
        <p:blipFill rotWithShape="1">
          <a:blip r:embed="rId3" cstate="print">
            <a:extLst>
              <a:ext uri="{28A0092B-C50C-407E-A947-70E740481C1C}">
                <a14:useLocalDpi xmlns:a14="http://schemas.microsoft.com/office/drawing/2010/main" val="0"/>
              </a:ext>
            </a:extLst>
          </a:blip>
          <a:srcRect l="67923" t="15646" b="26055"/>
          <a:stretch/>
        </p:blipFill>
        <p:spPr>
          <a:xfrm>
            <a:off x="9729402" y="1232941"/>
            <a:ext cx="2033330" cy="4137564"/>
          </a:xfrm>
          <a:prstGeom prst="rect">
            <a:avLst/>
          </a:prstGeom>
        </p:spPr>
      </p:pic>
      <p:sp>
        <p:nvSpPr>
          <p:cNvPr id="193" name="Forma livre 192"/>
          <p:cNvSpPr/>
          <p:nvPr/>
        </p:nvSpPr>
        <p:spPr bwMode="ltGray">
          <a:xfrm>
            <a:off x="6515823" y="3222009"/>
            <a:ext cx="1121384" cy="2076050"/>
          </a:xfrm>
          <a:custGeom>
            <a:avLst/>
            <a:gdLst>
              <a:gd name="connsiteX0" fmla="*/ 0 w 619760"/>
              <a:gd name="connsiteY0" fmla="*/ 0 h 1650059"/>
              <a:gd name="connsiteX1" fmla="*/ 10160 w 619760"/>
              <a:gd name="connsiteY1" fmla="*/ 596900 h 1650059"/>
              <a:gd name="connsiteX2" fmla="*/ 30480 w 619760"/>
              <a:gd name="connsiteY2" fmla="*/ 1242060 h 1650059"/>
              <a:gd name="connsiteX3" fmla="*/ 210820 w 619760"/>
              <a:gd name="connsiteY3" fmla="*/ 1590040 h 1650059"/>
              <a:gd name="connsiteX4" fmla="*/ 546100 w 619760"/>
              <a:gd name="connsiteY4" fmla="*/ 1645920 h 1650059"/>
              <a:gd name="connsiteX5" fmla="*/ 619760 w 619760"/>
              <a:gd name="connsiteY5" fmla="*/ 1645920 h 1650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760" h="1650059">
                <a:moveTo>
                  <a:pt x="0" y="0"/>
                </a:moveTo>
                <a:cubicBezTo>
                  <a:pt x="2540" y="194945"/>
                  <a:pt x="5080" y="389890"/>
                  <a:pt x="10160" y="596900"/>
                </a:cubicBezTo>
                <a:cubicBezTo>
                  <a:pt x="15240" y="803910"/>
                  <a:pt x="-2963" y="1076537"/>
                  <a:pt x="30480" y="1242060"/>
                </a:cubicBezTo>
                <a:cubicBezTo>
                  <a:pt x="63923" y="1407583"/>
                  <a:pt x="124883" y="1522730"/>
                  <a:pt x="210820" y="1590040"/>
                </a:cubicBezTo>
                <a:cubicBezTo>
                  <a:pt x="296757" y="1657350"/>
                  <a:pt x="477943" y="1636607"/>
                  <a:pt x="546100" y="1645920"/>
                </a:cubicBezTo>
                <a:cubicBezTo>
                  <a:pt x="614257" y="1655233"/>
                  <a:pt x="619760" y="1645920"/>
                  <a:pt x="619760" y="1645920"/>
                </a:cubicBezTo>
              </a:path>
            </a:pathLst>
          </a:custGeom>
          <a:noFill/>
          <a:ln w="25400" cap="flat" cmpd="sng" algn="ctr">
            <a:solidFill>
              <a:srgbClr val="00A7FF"/>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 name="Título 1"/>
          <p:cNvSpPr>
            <a:spLocks noGrp="1"/>
          </p:cNvSpPr>
          <p:nvPr>
            <p:ph type="title"/>
          </p:nvPr>
        </p:nvSpPr>
        <p:spPr/>
        <p:txBody>
          <a:bodyPr/>
          <a:lstStyle/>
          <a:p>
            <a:r>
              <a:rPr lang="en-US" dirty="0"/>
              <a:t>Joule expansion</a:t>
            </a:r>
          </a:p>
        </p:txBody>
      </p:sp>
      <p:sp>
        <p:nvSpPr>
          <p:cNvPr id="104" name="Espaço Reservado para Texto 1"/>
          <p:cNvSpPr txBox="1">
            <a:spLocks/>
          </p:cNvSpPr>
          <p:nvPr/>
        </p:nvSpPr>
        <p:spPr>
          <a:xfrm>
            <a:off x="571462" y="1196752"/>
            <a:ext cx="11049077" cy="571504"/>
          </a:xfrm>
          <a:prstGeom prst="rect">
            <a:avLst/>
          </a:prstGeom>
        </p:spPr>
        <p:txBody>
          <a:bodyPr vert="horz" lIns="146304" tIns="91440" rtlCol="0" anchor="ctr">
            <a:normAutofit/>
          </a:bodyPr>
          <a:lstStyle>
            <a:lvl1pPr marL="0" indent="0" algn="l" rtl="0" eaLnBrk="1" latinLnBrk="0" hangingPunct="1">
              <a:lnSpc>
                <a:spcPct val="100000"/>
              </a:lnSpc>
              <a:spcBef>
                <a:spcPts val="0"/>
              </a:spcBef>
              <a:buClr>
                <a:schemeClr val="accent1"/>
              </a:buClr>
              <a:buSzPct val="80000"/>
              <a:buFont typeface="Arial" pitchFamily="34" charset="0"/>
              <a:buNone/>
              <a:defRPr kumimoji="0" sz="2800" b="1" kern="1200" cap="none" baseline="0">
                <a:solidFill>
                  <a:schemeClr val="tx2"/>
                </a:solidFill>
                <a:latin typeface="+mn-lt"/>
                <a:ea typeface="+mn-ea"/>
                <a:cs typeface="+mn-cs"/>
              </a:defRPr>
            </a:lvl1pPr>
            <a:lvl2pPr marL="457200" indent="0" algn="l" rtl="0" eaLnBrk="1" latinLnBrk="0" hangingPunct="1">
              <a:lnSpc>
                <a:spcPct val="130000"/>
              </a:lnSpc>
              <a:spcBef>
                <a:spcPct val="20000"/>
              </a:spcBef>
              <a:buClr>
                <a:schemeClr val="accent2"/>
              </a:buClr>
              <a:buSzPct val="90000"/>
              <a:buFont typeface="Arial" pitchFamily="34" charset="0"/>
              <a:buNone/>
              <a:defRPr kumimoji="0" sz="2000" b="1" kern="1200">
                <a:solidFill>
                  <a:schemeClr val="tx2"/>
                </a:solidFill>
                <a:latin typeface="+mn-lt"/>
                <a:ea typeface="+mn-ea"/>
                <a:cs typeface="+mn-cs"/>
              </a:defRPr>
            </a:lvl2pPr>
            <a:lvl3pPr marL="914400" indent="0" algn="l" rtl="0" eaLnBrk="1" latinLnBrk="0" hangingPunct="1">
              <a:lnSpc>
                <a:spcPct val="130000"/>
              </a:lnSpc>
              <a:spcBef>
                <a:spcPts val="600"/>
              </a:spcBef>
              <a:buClr>
                <a:schemeClr val="accent3"/>
              </a:buClr>
              <a:buFont typeface="Arial" pitchFamily="34" charset="0"/>
              <a:buNone/>
              <a:defRPr kumimoji="0" sz="1800" b="1" kern="1200">
                <a:solidFill>
                  <a:schemeClr val="tx2"/>
                </a:solidFill>
                <a:latin typeface="+mn-lt"/>
                <a:ea typeface="+mn-ea"/>
                <a:cs typeface="+mn-cs"/>
              </a:defRPr>
            </a:lvl3pPr>
            <a:lvl4pPr marL="1371600" indent="0" algn="l" rtl="0" eaLnBrk="1" latinLnBrk="0" hangingPunct="1">
              <a:lnSpc>
                <a:spcPct val="130000"/>
              </a:lnSpc>
              <a:spcBef>
                <a:spcPct val="20000"/>
              </a:spcBef>
              <a:buClr>
                <a:schemeClr val="accent4"/>
              </a:buClr>
              <a:buFont typeface="Arial" pitchFamily="34" charset="0"/>
              <a:buNone/>
              <a:defRPr kumimoji="0" sz="1600" b="1" kern="1200">
                <a:solidFill>
                  <a:schemeClr val="accent1">
                    <a:lumMod val="50000"/>
                  </a:schemeClr>
                </a:solidFill>
                <a:latin typeface="+mn-lt"/>
                <a:ea typeface="+mn-ea"/>
                <a:cs typeface="+mn-cs"/>
              </a:defRPr>
            </a:lvl4pPr>
            <a:lvl5pPr marL="1828800" indent="0" algn="l" rtl="0" eaLnBrk="1" latinLnBrk="0" hangingPunct="1">
              <a:lnSpc>
                <a:spcPct val="130000"/>
              </a:lnSpc>
              <a:spcBef>
                <a:spcPct val="20000"/>
              </a:spcBef>
              <a:buClr>
                <a:schemeClr val="accent5"/>
              </a:buClr>
              <a:buFont typeface="Arial" pitchFamily="34" charset="0"/>
              <a:buNone/>
              <a:defRPr kumimoji="0" lang="en-US" sz="1600" b="1" kern="1200">
                <a:solidFill>
                  <a:schemeClr val="accent1">
                    <a:lumMod val="50000"/>
                  </a:schemeClr>
                </a:solidFill>
                <a:latin typeface="+mn-lt"/>
                <a:ea typeface="+mn-ea"/>
                <a:cs typeface="+mn-cs"/>
              </a:defRPr>
            </a:lvl5pPr>
            <a:lvl6pPr marL="2286000" indent="0" algn="l" rtl="0" eaLnBrk="1" latinLnBrk="0" hangingPunct="1">
              <a:spcBef>
                <a:spcPct val="20000"/>
              </a:spcBef>
              <a:buClr>
                <a:schemeClr val="accent6"/>
              </a:buClr>
              <a:buSzPct val="100000"/>
              <a:buFont typeface="Wingdings 2"/>
              <a:buNone/>
              <a:defRPr kumimoji="0" sz="1600" b="1" kern="1200">
                <a:solidFill>
                  <a:schemeClr val="tx1"/>
                </a:solidFill>
                <a:latin typeface="+mn-lt"/>
                <a:ea typeface="+mn-ea"/>
                <a:cs typeface="+mn-cs"/>
              </a:defRPr>
            </a:lvl6pPr>
            <a:lvl7pPr marL="2743200" indent="0" algn="l" rtl="0" eaLnBrk="1" latinLnBrk="0" hangingPunct="1">
              <a:spcBef>
                <a:spcPct val="20000"/>
              </a:spcBef>
              <a:buClr>
                <a:schemeClr val="accent1"/>
              </a:buClr>
              <a:buSzPct val="100000"/>
              <a:buFont typeface="Wingdings 2"/>
              <a:buNone/>
              <a:defRPr kumimoji="0" sz="1600" b="1" kern="1200">
                <a:solidFill>
                  <a:schemeClr val="tx1"/>
                </a:solidFill>
                <a:latin typeface="+mn-lt"/>
                <a:ea typeface="+mn-ea"/>
                <a:cs typeface="+mn-cs"/>
              </a:defRPr>
            </a:lvl7pPr>
            <a:lvl8pPr marL="3200400" indent="0" algn="l" rtl="0" eaLnBrk="1" latinLnBrk="0" hangingPunct="1">
              <a:spcBef>
                <a:spcPct val="20000"/>
              </a:spcBef>
              <a:buClr>
                <a:schemeClr val="accent2"/>
              </a:buClr>
              <a:buFont typeface="Wingdings 2" pitchFamily="18" charset="2"/>
              <a:buNone/>
              <a:defRPr kumimoji="0" sz="1600" b="1" kern="1200">
                <a:solidFill>
                  <a:schemeClr val="tx1"/>
                </a:solidFill>
                <a:latin typeface="+mn-lt"/>
                <a:ea typeface="+mn-ea"/>
                <a:cs typeface="+mn-cs"/>
              </a:defRPr>
            </a:lvl8pPr>
            <a:lvl9pPr marL="3657600" indent="0" algn="l" rtl="0" eaLnBrk="1" latinLnBrk="0" hangingPunct="1">
              <a:spcBef>
                <a:spcPct val="20000"/>
              </a:spcBef>
              <a:buClr>
                <a:schemeClr val="accent3"/>
              </a:buClr>
              <a:buFont typeface="Wingdings 2" pitchFamily="18" charset="2"/>
              <a:buNone/>
              <a:defRPr kumimoji="0" sz="1600" b="1" kern="1200" baseline="0">
                <a:solidFill>
                  <a:schemeClr val="tx1"/>
                </a:solidFill>
                <a:latin typeface="+mn-lt"/>
                <a:ea typeface="+mn-ea"/>
                <a:cs typeface="+mn-cs"/>
              </a:defRPr>
            </a:lvl9pPr>
            <a:extLst/>
          </a:lstStyle>
          <a:p>
            <a:pPr marL="0" marR="0" lvl="0" indent="0" algn="l" defTabSz="914400" rtl="0" eaLnBrk="1" fontAlgn="auto" latinLnBrk="0" hangingPunct="1">
              <a:lnSpc>
                <a:spcPct val="100000"/>
              </a:lnSpc>
              <a:spcBef>
                <a:spcPts val="0"/>
              </a:spcBef>
              <a:spcAft>
                <a:spcPts val="0"/>
              </a:spcAft>
              <a:buClr>
                <a:srgbClr val="5A93BB"/>
              </a:buClr>
              <a:buSzPct val="80000"/>
              <a:buFont typeface="Arial" pitchFamily="34" charset="0"/>
              <a:buNone/>
              <a:tabLst/>
              <a:defRPr/>
            </a:pPr>
            <a:endParaRPr kumimoji="0" lang="en-US" sz="2800" b="1" i="0" u="none" strike="noStrike" kern="1200" cap="none" spc="0" normalizeH="0" baseline="0" noProof="0" dirty="0">
              <a:ln>
                <a:noFill/>
              </a:ln>
              <a:solidFill>
                <a:srgbClr val="002350"/>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4" name="CaixaDeTexto 123"/>
              <p:cNvSpPr txBox="1"/>
              <p:nvPr/>
            </p:nvSpPr>
            <p:spPr>
              <a:xfrm>
                <a:off x="322560" y="1030271"/>
                <a:ext cx="3957770"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During this process:</a:t>
                </a:r>
              </a:p>
              <a:p>
                <a:pPr marL="742950" lvl="1" indent="-285750">
                  <a:buFont typeface="Arial" panose="020B0604020202020204" pitchFamily="34" charset="0"/>
                  <a:buChar char="•"/>
                </a:pPr>
                <a:r>
                  <a:rPr lang="en-GB" sz="2000" dirty="0">
                    <a:latin typeface="Calibri" panose="020F0502020204030204" pitchFamily="34" charset="0"/>
                    <a:cs typeface="Calibri" panose="020F0502020204030204" pitchFamily="34" charset="0"/>
                  </a:rPr>
                  <a:t>Density of states </a:t>
                </a:r>
                <a14:m>
                  <m:oMath xmlns:m="http://schemas.openxmlformats.org/officeDocument/2006/math">
                    <m:r>
                      <a:rPr lang="en-GB" sz="2000" dirty="0">
                        <a:latin typeface="Cambria Math" panose="02040503050406030204" pitchFamily="18" charset="0"/>
                      </a:rPr>
                      <m:t>𝑀</m:t>
                    </m:r>
                  </m:oMath>
                </a14:m>
                <a:r>
                  <a:rPr lang="en-GB" sz="2000" dirty="0">
                    <a:latin typeface="Calibri" panose="020F0502020204030204" pitchFamily="34" charset="0"/>
                    <a:cs typeface="Calibri" panose="020F0502020204030204" pitchFamily="34" charset="0"/>
                  </a:rPr>
                  <a:t> is doubled (lattice size increased by 2);</a:t>
                </a:r>
                <a:endParaRPr lang="en-US" sz="2000" dirty="0">
                  <a:latin typeface="Calibri" panose="020F0502020204030204" pitchFamily="34" charset="0"/>
                  <a:cs typeface="Calibri" panose="020F0502020204030204" pitchFamily="34" charset="0"/>
                </a:endParaRPr>
              </a:p>
            </p:txBody>
          </p:sp>
        </mc:Choice>
        <mc:Fallback xmlns="">
          <p:sp>
            <p:nvSpPr>
              <p:cNvPr id="124" name="CaixaDeTexto 123"/>
              <p:cNvSpPr txBox="1">
                <a:spLocks noRot="1" noChangeAspect="1" noMove="1" noResize="1" noEditPoints="1" noAdjustHandles="1" noChangeArrowheads="1" noChangeShapeType="1" noTextEdit="1"/>
              </p:cNvSpPr>
              <p:nvPr/>
            </p:nvSpPr>
            <p:spPr>
              <a:xfrm>
                <a:off x="322560" y="1030271"/>
                <a:ext cx="3957770" cy="1323439"/>
              </a:xfrm>
              <a:prstGeom prst="rect">
                <a:avLst/>
              </a:prstGeom>
              <a:blipFill>
                <a:blip r:embed="rId4"/>
                <a:stretch>
                  <a:fillRect l="-1387" t="-2304" b="-7373"/>
                </a:stretch>
              </a:blipFill>
            </p:spPr>
            <p:txBody>
              <a:bodyPr/>
              <a:lstStyle/>
              <a:p>
                <a:r>
                  <a:rPr lang="de-DE">
                    <a:noFill/>
                  </a:rPr>
                  <a:t> </a:t>
                </a:r>
              </a:p>
            </p:txBody>
          </p:sp>
        </mc:Fallback>
      </mc:AlternateContent>
      <p:sp>
        <p:nvSpPr>
          <p:cNvPr id="126" name="Retângulo 125"/>
          <p:cNvSpPr/>
          <p:nvPr/>
        </p:nvSpPr>
        <p:spPr bwMode="ltGray">
          <a:xfrm>
            <a:off x="5529920" y="2953077"/>
            <a:ext cx="3071945" cy="2416303"/>
          </a:xfrm>
          <a:prstGeom prst="rect">
            <a:avLst/>
          </a:prstGeom>
          <a:noFill/>
          <a:ln w="2857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7" name="CaixaDeTexto 126"/>
              <p:cNvSpPr txBox="1"/>
              <p:nvPr/>
            </p:nvSpPr>
            <p:spPr>
              <a:xfrm>
                <a:off x="4606295" y="4002634"/>
                <a:ext cx="523540" cy="276999"/>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ctrlPr>
                        </m:sSupPr>
                        <m:e>
                          <m:d>
                            <m:dPr>
                              <m:begChr m:val="|"/>
                              <m:endChr m:val="|"/>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ctrlPr>
                            </m:dPr>
                            <m:e>
                              <m:sSub>
                                <m:sSubPr>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𝑐</m:t>
                                  </m:r>
                                </m:e>
                                <m:sub>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𝑘</m:t>
                                  </m:r>
                                </m:sub>
                              </m:sSub>
                            </m:e>
                          </m:d>
                        </m:e>
                        <m:sup>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2</m:t>
                          </m:r>
                        </m:sup>
                      </m:sSup>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127" name="CaixaDeTexto 126"/>
              <p:cNvSpPr txBox="1">
                <a:spLocks noRot="1" noChangeAspect="1" noMove="1" noResize="1" noEditPoints="1" noAdjustHandles="1" noChangeArrowheads="1" noChangeShapeType="1" noTextEdit="1"/>
              </p:cNvSpPr>
              <p:nvPr/>
            </p:nvSpPr>
            <p:spPr>
              <a:xfrm>
                <a:off x="4606295" y="4002634"/>
                <a:ext cx="523540" cy="276999"/>
              </a:xfrm>
              <a:prstGeom prst="rect">
                <a:avLst/>
              </a:prstGeom>
              <a:blipFill>
                <a:blip r:embed="rId7"/>
                <a:stretch>
                  <a:fillRect t="-4444" r="-4651" b="-17778"/>
                </a:stretch>
              </a:blipFill>
            </p:spPr>
            <p:txBody>
              <a:bodyPr/>
              <a:lstStyle/>
              <a:p>
                <a:r>
                  <a:rPr lang="de-DE">
                    <a:noFill/>
                  </a:rPr>
                  <a:t> </a:t>
                </a:r>
              </a:p>
            </p:txBody>
          </p:sp>
        </mc:Fallback>
      </mc:AlternateContent>
      <p:sp>
        <p:nvSpPr>
          <p:cNvPr id="128" name="CaixaDeTexto 127"/>
          <p:cNvSpPr txBox="1"/>
          <p:nvPr/>
        </p:nvSpPr>
        <p:spPr>
          <a:xfrm>
            <a:off x="5012255" y="2981447"/>
            <a:ext cx="58862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0.16</a:t>
            </a:r>
          </a:p>
        </p:txBody>
      </p:sp>
      <p:sp>
        <p:nvSpPr>
          <p:cNvPr id="129" name="CaixaDeTexto 128"/>
          <p:cNvSpPr txBox="1"/>
          <p:nvPr/>
        </p:nvSpPr>
        <p:spPr>
          <a:xfrm>
            <a:off x="5015612" y="3542782"/>
            <a:ext cx="58862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0.12</a:t>
            </a:r>
          </a:p>
        </p:txBody>
      </p:sp>
      <p:sp>
        <p:nvSpPr>
          <p:cNvPr id="130" name="CaixaDeTexto 129"/>
          <p:cNvSpPr txBox="1"/>
          <p:nvPr/>
        </p:nvSpPr>
        <p:spPr>
          <a:xfrm>
            <a:off x="5025334" y="4107187"/>
            <a:ext cx="58862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0.08</a:t>
            </a:r>
          </a:p>
        </p:txBody>
      </p:sp>
      <p:sp>
        <p:nvSpPr>
          <p:cNvPr id="131" name="CaixaDeTexto 130"/>
          <p:cNvSpPr txBox="1"/>
          <p:nvPr/>
        </p:nvSpPr>
        <p:spPr>
          <a:xfrm>
            <a:off x="5003835" y="4626977"/>
            <a:ext cx="58862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0.04</a:t>
            </a:r>
          </a:p>
        </p:txBody>
      </p:sp>
      <p:sp>
        <p:nvSpPr>
          <p:cNvPr id="132" name="CaixaDeTexto 131"/>
          <p:cNvSpPr txBox="1"/>
          <p:nvPr/>
        </p:nvSpPr>
        <p:spPr>
          <a:xfrm>
            <a:off x="5276820" y="5133334"/>
            <a:ext cx="30008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a:t>
            </a:r>
          </a:p>
        </p:txBody>
      </p:sp>
      <p:sp>
        <p:nvSpPr>
          <p:cNvPr id="133" name="CaixaDeTexto 132"/>
          <p:cNvSpPr txBox="1"/>
          <p:nvPr/>
        </p:nvSpPr>
        <p:spPr>
          <a:xfrm>
            <a:off x="6913090" y="5337166"/>
            <a:ext cx="30008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a:t>
            </a:r>
          </a:p>
        </p:txBody>
      </p:sp>
      <p:sp>
        <p:nvSpPr>
          <p:cNvPr id="134" name="CaixaDeTexto 133"/>
          <p:cNvSpPr txBox="1"/>
          <p:nvPr/>
        </p:nvSpPr>
        <p:spPr>
          <a:xfrm>
            <a:off x="7445821" y="5323480"/>
            <a:ext cx="47320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0.4</a:t>
            </a:r>
          </a:p>
        </p:txBody>
      </p:sp>
      <p:sp>
        <p:nvSpPr>
          <p:cNvPr id="135" name="CaixaDeTexto 134"/>
          <p:cNvSpPr txBox="1"/>
          <p:nvPr/>
        </p:nvSpPr>
        <p:spPr>
          <a:xfrm>
            <a:off x="8438474" y="5330808"/>
            <a:ext cx="30008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1</a:t>
            </a:r>
          </a:p>
        </p:txBody>
      </p:sp>
      <p:sp>
        <p:nvSpPr>
          <p:cNvPr id="136" name="CaixaDeTexto 135"/>
          <p:cNvSpPr txBox="1"/>
          <p:nvPr/>
        </p:nvSpPr>
        <p:spPr>
          <a:xfrm>
            <a:off x="5216041" y="5345088"/>
            <a:ext cx="37702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-1</a:t>
            </a:r>
          </a:p>
        </p:txBody>
      </p:sp>
      <p:sp>
        <p:nvSpPr>
          <p:cNvPr id="137" name="CaixaDeTexto 136"/>
          <p:cNvSpPr txBox="1"/>
          <p:nvPr/>
        </p:nvSpPr>
        <p:spPr>
          <a:xfrm>
            <a:off x="6130968" y="5353201"/>
            <a:ext cx="55015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-0.4</a:t>
            </a:r>
          </a:p>
        </p:txBody>
      </p:sp>
      <mc:AlternateContent xmlns:mc="http://schemas.openxmlformats.org/markup-compatibility/2006" xmlns:a14="http://schemas.microsoft.com/office/drawing/2010/main">
        <mc:Choice Requires="a14">
          <p:sp>
            <p:nvSpPr>
              <p:cNvPr id="138" name="CaixaDeTexto 137"/>
              <p:cNvSpPr txBox="1"/>
              <p:nvPr/>
            </p:nvSpPr>
            <p:spPr>
              <a:xfrm>
                <a:off x="6675521" y="5618173"/>
                <a:ext cx="62914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𝜃</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𝜋</m:t>
                      </m:r>
                    </m:oMath>
                  </m:oMathPara>
                </a14:m>
                <a:endParaRPr kumimoji="0" lang="en-US" sz="18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138" name="CaixaDeTexto 137"/>
              <p:cNvSpPr txBox="1">
                <a:spLocks noRot="1" noChangeAspect="1" noMove="1" noResize="1" noEditPoints="1" noAdjustHandles="1" noChangeArrowheads="1" noChangeShapeType="1" noTextEdit="1"/>
              </p:cNvSpPr>
              <p:nvPr/>
            </p:nvSpPr>
            <p:spPr>
              <a:xfrm>
                <a:off x="6675521" y="5618173"/>
                <a:ext cx="629147" cy="369332"/>
              </a:xfrm>
              <a:prstGeom prst="rect">
                <a:avLst/>
              </a:prstGeom>
              <a:blipFill>
                <a:blip r:embed="rId8"/>
                <a:stretch>
                  <a:fillRect b="-13333"/>
                </a:stretch>
              </a:blipFill>
            </p:spPr>
            <p:txBody>
              <a:bodyPr/>
              <a:lstStyle/>
              <a:p>
                <a:r>
                  <a:rPr lang="de-DE">
                    <a:noFill/>
                  </a:rPr>
                  <a:t> </a:t>
                </a:r>
              </a:p>
            </p:txBody>
          </p:sp>
        </mc:Fallback>
      </mc:AlternateContent>
      <p:grpSp>
        <p:nvGrpSpPr>
          <p:cNvPr id="5" name="Grupo 4"/>
          <p:cNvGrpSpPr/>
          <p:nvPr/>
        </p:nvGrpSpPr>
        <p:grpSpPr>
          <a:xfrm>
            <a:off x="6454081" y="3171004"/>
            <a:ext cx="1230570" cy="2176194"/>
            <a:chOff x="6445126" y="3166113"/>
            <a:chExt cx="1230570" cy="2176194"/>
          </a:xfrm>
          <a:solidFill>
            <a:srgbClr val="0070C0"/>
          </a:solidFill>
        </p:grpSpPr>
        <p:sp>
          <p:nvSpPr>
            <p:cNvPr id="152" name="Estrela de 5 pontas 151"/>
            <p:cNvSpPr/>
            <p:nvPr/>
          </p:nvSpPr>
          <p:spPr bwMode="ltGray">
            <a:xfrm>
              <a:off x="6827945" y="5147027"/>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4" name="Grupo 3"/>
            <p:cNvGrpSpPr/>
            <p:nvPr/>
          </p:nvGrpSpPr>
          <p:grpSpPr>
            <a:xfrm>
              <a:off x="6445126" y="3166113"/>
              <a:ext cx="1230570" cy="2176194"/>
              <a:chOff x="6445126" y="3166113"/>
              <a:chExt cx="1230570" cy="2176194"/>
            </a:xfrm>
            <a:grpFill/>
          </p:grpSpPr>
          <p:sp>
            <p:nvSpPr>
              <p:cNvPr id="148" name="Estrela de 5 pontas 147"/>
              <p:cNvSpPr/>
              <p:nvPr/>
            </p:nvSpPr>
            <p:spPr bwMode="ltGray">
              <a:xfrm>
                <a:off x="6654508" y="5022146"/>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3" name="Estrela de 5 pontas 152"/>
              <p:cNvSpPr/>
              <p:nvPr/>
            </p:nvSpPr>
            <p:spPr bwMode="ltGray">
              <a:xfrm>
                <a:off x="6903615" y="5143181"/>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4" name="Estrela de 5 pontas 153"/>
              <p:cNvSpPr/>
              <p:nvPr/>
            </p:nvSpPr>
            <p:spPr bwMode="ltGray">
              <a:xfrm>
                <a:off x="6970912" y="5187467"/>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5" name="Estrela de 5 pontas 154"/>
              <p:cNvSpPr/>
              <p:nvPr/>
            </p:nvSpPr>
            <p:spPr bwMode="ltGray">
              <a:xfrm>
                <a:off x="7048945" y="5201489"/>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6" name="Estrela de 5 pontas 155"/>
              <p:cNvSpPr/>
              <p:nvPr/>
            </p:nvSpPr>
            <p:spPr bwMode="ltGray">
              <a:xfrm>
                <a:off x="7135527" y="5201802"/>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7" name="Estrela de 5 pontas 156"/>
              <p:cNvSpPr/>
              <p:nvPr/>
            </p:nvSpPr>
            <p:spPr bwMode="ltGray">
              <a:xfrm>
                <a:off x="7189393" y="5213464"/>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8" name="Estrela de 5 pontas 157"/>
              <p:cNvSpPr/>
              <p:nvPr/>
            </p:nvSpPr>
            <p:spPr bwMode="ltGray">
              <a:xfrm>
                <a:off x="7270436" y="5220483"/>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9" name="Estrela de 5 pontas 158"/>
              <p:cNvSpPr/>
              <p:nvPr/>
            </p:nvSpPr>
            <p:spPr bwMode="ltGray">
              <a:xfrm>
                <a:off x="7420799" y="5237946"/>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0" name="Estrela de 5 pontas 159"/>
              <p:cNvSpPr/>
              <p:nvPr/>
            </p:nvSpPr>
            <p:spPr bwMode="ltGray">
              <a:xfrm>
                <a:off x="7353707" y="5228408"/>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1" name="Estrela de 5 pontas 160"/>
              <p:cNvSpPr/>
              <p:nvPr/>
            </p:nvSpPr>
            <p:spPr bwMode="ltGray">
              <a:xfrm>
                <a:off x="7499037" y="5227143"/>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2" name="Estrela de 5 pontas 161"/>
              <p:cNvSpPr/>
              <p:nvPr/>
            </p:nvSpPr>
            <p:spPr bwMode="ltGray">
              <a:xfrm>
                <a:off x="7567412" y="5233816"/>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3" name="Grupo 2"/>
              <p:cNvGrpSpPr/>
              <p:nvPr/>
            </p:nvGrpSpPr>
            <p:grpSpPr>
              <a:xfrm>
                <a:off x="6445126" y="3166113"/>
                <a:ext cx="430181" cy="2053396"/>
                <a:chOff x="6445126" y="3166113"/>
                <a:chExt cx="430181" cy="2053396"/>
              </a:xfrm>
              <a:grpFill/>
            </p:grpSpPr>
            <p:sp>
              <p:nvSpPr>
                <p:cNvPr id="139" name="Estrela de 5 pontas 138"/>
                <p:cNvSpPr/>
                <p:nvPr/>
              </p:nvSpPr>
              <p:spPr bwMode="ltGray">
                <a:xfrm>
                  <a:off x="6452625" y="3487023"/>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0" name="Estrela de 5 pontas 139"/>
                <p:cNvSpPr/>
                <p:nvPr/>
              </p:nvSpPr>
              <p:spPr bwMode="ltGray">
                <a:xfrm>
                  <a:off x="6471114" y="3871562"/>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1" name="Estrela de 5 pontas 140"/>
                <p:cNvSpPr/>
                <p:nvPr/>
              </p:nvSpPr>
              <p:spPr bwMode="ltGray">
                <a:xfrm>
                  <a:off x="6478601" y="4175742"/>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2" name="Estrela de 5 pontas 141"/>
                <p:cNvSpPr/>
                <p:nvPr/>
              </p:nvSpPr>
              <p:spPr bwMode="ltGray">
                <a:xfrm>
                  <a:off x="6496118" y="4406039"/>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3" name="Estrela de 5 pontas 142"/>
                <p:cNvSpPr/>
                <p:nvPr/>
              </p:nvSpPr>
              <p:spPr bwMode="ltGray">
                <a:xfrm>
                  <a:off x="6513277" y="4611206"/>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4" name="Estrela de 5 pontas 143"/>
                <p:cNvSpPr/>
                <p:nvPr/>
              </p:nvSpPr>
              <p:spPr bwMode="ltGray">
                <a:xfrm>
                  <a:off x="6548569" y="4740760"/>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5" name="Estrela de 5 pontas 144"/>
                <p:cNvSpPr/>
                <p:nvPr/>
              </p:nvSpPr>
              <p:spPr bwMode="ltGray">
                <a:xfrm>
                  <a:off x="6563453" y="4849705"/>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6" name="Estrela de 5 pontas 145"/>
                <p:cNvSpPr/>
                <p:nvPr/>
              </p:nvSpPr>
              <p:spPr bwMode="ltGray">
                <a:xfrm>
                  <a:off x="6602371" y="4914837"/>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7" name="Estrela de 5 pontas 146"/>
                <p:cNvSpPr/>
                <p:nvPr/>
              </p:nvSpPr>
              <p:spPr bwMode="ltGray">
                <a:xfrm>
                  <a:off x="6614139" y="4975548"/>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49" name="Estrela de 5 pontas 148"/>
                <p:cNvSpPr/>
                <p:nvPr/>
              </p:nvSpPr>
              <p:spPr bwMode="ltGray">
                <a:xfrm>
                  <a:off x="6666247" y="5066957"/>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0" name="Estrela de 5 pontas 149"/>
                <p:cNvSpPr/>
                <p:nvPr/>
              </p:nvSpPr>
              <p:spPr bwMode="ltGray">
                <a:xfrm>
                  <a:off x="6715837" y="5085805"/>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51" name="Estrela de 5 pontas 150"/>
                <p:cNvSpPr/>
                <p:nvPr/>
              </p:nvSpPr>
              <p:spPr bwMode="ltGray">
                <a:xfrm>
                  <a:off x="6767023" y="5115148"/>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91" name="Estrela de 5 pontas 190"/>
                <p:cNvSpPr/>
                <p:nvPr/>
              </p:nvSpPr>
              <p:spPr bwMode="ltGray">
                <a:xfrm>
                  <a:off x="6445126" y="3166113"/>
                  <a:ext cx="108284" cy="104361"/>
                </a:xfrm>
                <a:prstGeom prst="star5">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grpSp>
      </p:grpSp>
      <p:grpSp>
        <p:nvGrpSpPr>
          <p:cNvPr id="8" name="Grupo 7"/>
          <p:cNvGrpSpPr/>
          <p:nvPr/>
        </p:nvGrpSpPr>
        <p:grpSpPr>
          <a:xfrm>
            <a:off x="6437860" y="3443700"/>
            <a:ext cx="1231603" cy="1924981"/>
            <a:chOff x="6437860" y="3443700"/>
            <a:chExt cx="1231603" cy="1924981"/>
          </a:xfrm>
          <a:solidFill>
            <a:srgbClr val="FF0000"/>
          </a:solidFill>
        </p:grpSpPr>
        <p:sp>
          <p:nvSpPr>
            <p:cNvPr id="163" name="Elipse 162"/>
            <p:cNvSpPr/>
            <p:nvPr/>
          </p:nvSpPr>
          <p:spPr bwMode="ltGray">
            <a:xfrm>
              <a:off x="6471826" y="4578244"/>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4" name="Elipse 163"/>
            <p:cNvSpPr/>
            <p:nvPr/>
          </p:nvSpPr>
          <p:spPr bwMode="ltGray">
            <a:xfrm>
              <a:off x="6448804" y="4626977"/>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5" name="Elipse 164"/>
            <p:cNvSpPr/>
            <p:nvPr/>
          </p:nvSpPr>
          <p:spPr bwMode="ltGray">
            <a:xfrm>
              <a:off x="6471826" y="4700483"/>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6" name="Elipse 165"/>
            <p:cNvSpPr/>
            <p:nvPr/>
          </p:nvSpPr>
          <p:spPr bwMode="ltGray">
            <a:xfrm>
              <a:off x="6496119" y="4797949"/>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7" name="Elipse 166"/>
            <p:cNvSpPr/>
            <p:nvPr/>
          </p:nvSpPr>
          <p:spPr bwMode="ltGray">
            <a:xfrm>
              <a:off x="6575315" y="5034903"/>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8" name="Elipse 167"/>
            <p:cNvSpPr/>
            <p:nvPr/>
          </p:nvSpPr>
          <p:spPr bwMode="ltGray">
            <a:xfrm>
              <a:off x="6616817" y="5093638"/>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69" name="Elipse 168"/>
            <p:cNvSpPr/>
            <p:nvPr/>
          </p:nvSpPr>
          <p:spPr bwMode="ltGray">
            <a:xfrm>
              <a:off x="6639110" y="5145053"/>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0" name="Elipse 169"/>
            <p:cNvSpPr/>
            <p:nvPr/>
          </p:nvSpPr>
          <p:spPr bwMode="ltGray">
            <a:xfrm>
              <a:off x="6680939" y="5211718"/>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1" name="Elipse 170"/>
            <p:cNvSpPr/>
            <p:nvPr/>
          </p:nvSpPr>
          <p:spPr bwMode="ltGray">
            <a:xfrm>
              <a:off x="6727551" y="5218666"/>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2" name="Elipse 171"/>
            <p:cNvSpPr/>
            <p:nvPr/>
          </p:nvSpPr>
          <p:spPr bwMode="ltGray">
            <a:xfrm>
              <a:off x="6775160" y="5204390"/>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3" name="Elipse 172"/>
            <p:cNvSpPr/>
            <p:nvPr/>
          </p:nvSpPr>
          <p:spPr bwMode="ltGray">
            <a:xfrm>
              <a:off x="6816274" y="5251415"/>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4" name="Elipse 173"/>
            <p:cNvSpPr/>
            <p:nvPr/>
          </p:nvSpPr>
          <p:spPr bwMode="ltGray">
            <a:xfrm>
              <a:off x="6872648" y="5226457"/>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5" name="Elipse 174"/>
            <p:cNvSpPr/>
            <p:nvPr/>
          </p:nvSpPr>
          <p:spPr bwMode="ltGray">
            <a:xfrm>
              <a:off x="6928219" y="5268956"/>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6" name="Elipse 175"/>
            <p:cNvSpPr/>
            <p:nvPr/>
          </p:nvSpPr>
          <p:spPr bwMode="ltGray">
            <a:xfrm>
              <a:off x="6990095" y="5244087"/>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7" name="Elipse 176"/>
            <p:cNvSpPr/>
            <p:nvPr/>
          </p:nvSpPr>
          <p:spPr bwMode="ltGray">
            <a:xfrm>
              <a:off x="7062704" y="5258363"/>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8" name="Elipse 177"/>
            <p:cNvSpPr/>
            <p:nvPr/>
          </p:nvSpPr>
          <p:spPr bwMode="ltGray">
            <a:xfrm>
              <a:off x="7171263" y="5244629"/>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79" name="Elipse 178"/>
            <p:cNvSpPr/>
            <p:nvPr/>
          </p:nvSpPr>
          <p:spPr bwMode="ltGray">
            <a:xfrm>
              <a:off x="7231695" y="5277816"/>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0" name="Elipse 179"/>
            <p:cNvSpPr/>
            <p:nvPr/>
          </p:nvSpPr>
          <p:spPr bwMode="ltGray">
            <a:xfrm>
              <a:off x="7294099" y="5272897"/>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1" name="Elipse 180"/>
            <p:cNvSpPr/>
            <p:nvPr/>
          </p:nvSpPr>
          <p:spPr bwMode="ltGray">
            <a:xfrm>
              <a:off x="7367418" y="5275464"/>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2" name="Elipse 181"/>
            <p:cNvSpPr/>
            <p:nvPr/>
          </p:nvSpPr>
          <p:spPr bwMode="ltGray">
            <a:xfrm>
              <a:off x="7452644" y="5286998"/>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3" name="Elipse 182"/>
            <p:cNvSpPr/>
            <p:nvPr/>
          </p:nvSpPr>
          <p:spPr bwMode="ltGray">
            <a:xfrm>
              <a:off x="7521357" y="5289288"/>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4" name="Elipse 183"/>
            <p:cNvSpPr/>
            <p:nvPr/>
          </p:nvSpPr>
          <p:spPr bwMode="ltGray">
            <a:xfrm>
              <a:off x="7113470" y="5266154"/>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5" name="Elipse 184"/>
            <p:cNvSpPr/>
            <p:nvPr/>
          </p:nvSpPr>
          <p:spPr bwMode="ltGray">
            <a:xfrm>
              <a:off x="7590070" y="5284326"/>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6" name="Elipse 185"/>
            <p:cNvSpPr/>
            <p:nvPr/>
          </p:nvSpPr>
          <p:spPr bwMode="ltGray">
            <a:xfrm>
              <a:off x="6511523" y="4892080"/>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7" name="Elipse 186"/>
            <p:cNvSpPr/>
            <p:nvPr/>
          </p:nvSpPr>
          <p:spPr bwMode="ltGray">
            <a:xfrm>
              <a:off x="6527124" y="4975548"/>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8" name="Elipse 187"/>
            <p:cNvSpPr/>
            <p:nvPr/>
          </p:nvSpPr>
          <p:spPr bwMode="ltGray">
            <a:xfrm>
              <a:off x="6437860" y="4509420"/>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89" name="Elipse 188"/>
            <p:cNvSpPr/>
            <p:nvPr/>
          </p:nvSpPr>
          <p:spPr bwMode="ltGray">
            <a:xfrm>
              <a:off x="6488500" y="4458191"/>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90" name="Elipse 189"/>
            <p:cNvSpPr/>
            <p:nvPr/>
          </p:nvSpPr>
          <p:spPr bwMode="ltGray">
            <a:xfrm>
              <a:off x="6456608" y="3443700"/>
              <a:ext cx="79393" cy="79393"/>
            </a:xfrm>
            <a:prstGeom prst="ellipse">
              <a:avLst/>
            </a:prstGeom>
            <a:grp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92" name="Forma livre 191"/>
            <p:cNvSpPr/>
            <p:nvPr/>
          </p:nvSpPr>
          <p:spPr bwMode="ltGray">
            <a:xfrm>
              <a:off x="6480878" y="4397917"/>
              <a:ext cx="1167272" cy="933173"/>
            </a:xfrm>
            <a:custGeom>
              <a:avLst/>
              <a:gdLst>
                <a:gd name="connsiteX0" fmla="*/ 0 w 619760"/>
                <a:gd name="connsiteY0" fmla="*/ 0 h 1650059"/>
                <a:gd name="connsiteX1" fmla="*/ 10160 w 619760"/>
                <a:gd name="connsiteY1" fmla="*/ 596900 h 1650059"/>
                <a:gd name="connsiteX2" fmla="*/ 30480 w 619760"/>
                <a:gd name="connsiteY2" fmla="*/ 1242060 h 1650059"/>
                <a:gd name="connsiteX3" fmla="*/ 210820 w 619760"/>
                <a:gd name="connsiteY3" fmla="*/ 1590040 h 1650059"/>
                <a:gd name="connsiteX4" fmla="*/ 546100 w 619760"/>
                <a:gd name="connsiteY4" fmla="*/ 1645920 h 1650059"/>
                <a:gd name="connsiteX5" fmla="*/ 619760 w 619760"/>
                <a:gd name="connsiteY5" fmla="*/ 1645920 h 1650059"/>
                <a:gd name="connsiteX0" fmla="*/ 0 w 619760"/>
                <a:gd name="connsiteY0" fmla="*/ 0 h 1650059"/>
                <a:gd name="connsiteX1" fmla="*/ 10160 w 619760"/>
                <a:gd name="connsiteY1" fmla="*/ 596900 h 1650059"/>
                <a:gd name="connsiteX2" fmla="*/ 58150 w 619760"/>
                <a:gd name="connsiteY2" fmla="*/ 1235509 h 1650059"/>
                <a:gd name="connsiteX3" fmla="*/ 210820 w 619760"/>
                <a:gd name="connsiteY3" fmla="*/ 1590040 h 1650059"/>
                <a:gd name="connsiteX4" fmla="*/ 546100 w 619760"/>
                <a:gd name="connsiteY4" fmla="*/ 1645920 h 1650059"/>
                <a:gd name="connsiteX5" fmla="*/ 619760 w 619760"/>
                <a:gd name="connsiteY5" fmla="*/ 1645920 h 1650059"/>
                <a:gd name="connsiteX0" fmla="*/ 0 w 627959"/>
                <a:gd name="connsiteY0" fmla="*/ 0 h 1604197"/>
                <a:gd name="connsiteX1" fmla="*/ 18359 w 627959"/>
                <a:gd name="connsiteY1" fmla="*/ 551038 h 1604197"/>
                <a:gd name="connsiteX2" fmla="*/ 66349 w 627959"/>
                <a:gd name="connsiteY2" fmla="*/ 1189647 h 1604197"/>
                <a:gd name="connsiteX3" fmla="*/ 219019 w 627959"/>
                <a:gd name="connsiteY3" fmla="*/ 1544178 h 1604197"/>
                <a:gd name="connsiteX4" fmla="*/ 554299 w 627959"/>
                <a:gd name="connsiteY4" fmla="*/ 1600058 h 1604197"/>
                <a:gd name="connsiteX5" fmla="*/ 627959 w 627959"/>
                <a:gd name="connsiteY5" fmla="*/ 1600058 h 1604197"/>
                <a:gd name="connsiteX0" fmla="*/ 0 w 627959"/>
                <a:gd name="connsiteY0" fmla="*/ 0 h 1604197"/>
                <a:gd name="connsiteX1" fmla="*/ 18359 w 627959"/>
                <a:gd name="connsiteY1" fmla="*/ 551038 h 1604197"/>
                <a:gd name="connsiteX2" fmla="*/ 64299 w 627959"/>
                <a:gd name="connsiteY2" fmla="*/ 1150337 h 1604197"/>
                <a:gd name="connsiteX3" fmla="*/ 219019 w 627959"/>
                <a:gd name="connsiteY3" fmla="*/ 1544178 h 1604197"/>
                <a:gd name="connsiteX4" fmla="*/ 554299 w 627959"/>
                <a:gd name="connsiteY4" fmla="*/ 1600058 h 1604197"/>
                <a:gd name="connsiteX5" fmla="*/ 627959 w 627959"/>
                <a:gd name="connsiteY5" fmla="*/ 1600058 h 1604197"/>
                <a:gd name="connsiteX0" fmla="*/ 0 w 627959"/>
                <a:gd name="connsiteY0" fmla="*/ 0 h 1604682"/>
                <a:gd name="connsiteX1" fmla="*/ 18359 w 627959"/>
                <a:gd name="connsiteY1" fmla="*/ 551038 h 1604682"/>
                <a:gd name="connsiteX2" fmla="*/ 64299 w 627959"/>
                <a:gd name="connsiteY2" fmla="*/ 1150337 h 1604682"/>
                <a:gd name="connsiteX3" fmla="*/ 233367 w 627959"/>
                <a:gd name="connsiteY3" fmla="*/ 1537626 h 1604682"/>
                <a:gd name="connsiteX4" fmla="*/ 554299 w 627959"/>
                <a:gd name="connsiteY4" fmla="*/ 1600058 h 1604682"/>
                <a:gd name="connsiteX5" fmla="*/ 627959 w 627959"/>
                <a:gd name="connsiteY5" fmla="*/ 1600058 h 1604682"/>
                <a:gd name="connsiteX0" fmla="*/ 0 w 627959"/>
                <a:gd name="connsiteY0" fmla="*/ 0 h 1604682"/>
                <a:gd name="connsiteX1" fmla="*/ 18359 w 627959"/>
                <a:gd name="connsiteY1" fmla="*/ 551038 h 1604682"/>
                <a:gd name="connsiteX2" fmla="*/ 64299 w 627959"/>
                <a:gd name="connsiteY2" fmla="*/ 1150337 h 1604682"/>
                <a:gd name="connsiteX3" fmla="*/ 233367 w 627959"/>
                <a:gd name="connsiteY3" fmla="*/ 1537626 h 1604682"/>
                <a:gd name="connsiteX4" fmla="*/ 554299 w 627959"/>
                <a:gd name="connsiteY4" fmla="*/ 1600058 h 1604682"/>
                <a:gd name="connsiteX5" fmla="*/ 627959 w 627959"/>
                <a:gd name="connsiteY5" fmla="*/ 1600058 h 1604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7959" h="1604682">
                  <a:moveTo>
                    <a:pt x="0" y="0"/>
                  </a:moveTo>
                  <a:cubicBezTo>
                    <a:pt x="2540" y="194945"/>
                    <a:pt x="7643" y="359315"/>
                    <a:pt x="18359" y="551038"/>
                  </a:cubicBezTo>
                  <a:cubicBezTo>
                    <a:pt x="29075" y="742761"/>
                    <a:pt x="28464" y="985906"/>
                    <a:pt x="64299" y="1150337"/>
                  </a:cubicBezTo>
                  <a:cubicBezTo>
                    <a:pt x="100134" y="1314768"/>
                    <a:pt x="116855" y="1465948"/>
                    <a:pt x="233367" y="1537626"/>
                  </a:cubicBezTo>
                  <a:cubicBezTo>
                    <a:pt x="349879" y="1609304"/>
                    <a:pt x="488534" y="1589653"/>
                    <a:pt x="554299" y="1600058"/>
                  </a:cubicBezTo>
                  <a:cubicBezTo>
                    <a:pt x="620064" y="1610463"/>
                    <a:pt x="627959" y="1600058"/>
                    <a:pt x="627959" y="1600058"/>
                  </a:cubicBezTo>
                </a:path>
              </a:pathLst>
            </a:custGeom>
            <a:noFill/>
            <a:ln w="25400" cap="flat" cmpd="sng" algn="ctr">
              <a:solidFill>
                <a:srgbClr val="F5B6A7"/>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194" name="CaixaDeTexto 193"/>
              <p:cNvSpPr txBox="1"/>
              <p:nvPr/>
            </p:nvSpPr>
            <p:spPr>
              <a:xfrm>
                <a:off x="2122968" y="4520738"/>
                <a:ext cx="2165657" cy="1200329"/>
              </a:xfrm>
              <a:prstGeom prst="rect">
                <a:avLst/>
              </a:prstGeom>
              <a:noFill/>
              <a:ln w="28575">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0070C0"/>
                              </a:solidFill>
                              <a:latin typeface="Cambria Math" panose="02040503050406030204" pitchFamily="18" charset="0"/>
                            </a:rPr>
                          </m:ctrlPr>
                        </m:sSubPr>
                        <m:e>
                          <m:r>
                            <a:rPr lang="en-US" sz="2400" b="1" i="1">
                              <a:solidFill>
                                <a:srgbClr val="0070C0"/>
                              </a:solidFill>
                              <a:latin typeface="Cambria Math" panose="02040503050406030204" pitchFamily="18" charset="0"/>
                            </a:rPr>
                            <m:t>𝑻</m:t>
                          </m:r>
                        </m:e>
                        <m:sub>
                          <m:r>
                            <a:rPr lang="en-US" sz="2400" b="1" i="1">
                              <a:solidFill>
                                <a:srgbClr val="0070C0"/>
                              </a:solidFill>
                              <a:latin typeface="Cambria Math" panose="02040503050406030204" pitchFamily="18" charset="0"/>
                            </a:rPr>
                            <m:t>𝒊𝒏</m:t>
                          </m:r>
                        </m:sub>
                      </m:sSub>
                      <m:r>
                        <a:rPr lang="en-US" sz="2400" b="1" i="1">
                          <a:solidFill>
                            <a:srgbClr val="0070C0"/>
                          </a:solidFill>
                          <a:latin typeface="Cambria Math" panose="02040503050406030204" pitchFamily="18" charset="0"/>
                        </a:rPr>
                        <m:t>=</m:t>
                      </m:r>
                      <m:r>
                        <a:rPr lang="en-US" sz="2400" b="1" i="1" smtClean="0">
                          <a:solidFill>
                            <a:srgbClr val="0070C0"/>
                          </a:solidFill>
                          <a:latin typeface="Cambria Math" panose="02040503050406030204" pitchFamily="18" charset="0"/>
                        </a:rPr>
                        <m:t>𝟎</m:t>
                      </m:r>
                      <m:r>
                        <a:rPr lang="en-US" sz="2400" b="1" i="1" smtClean="0">
                          <a:solidFill>
                            <a:srgbClr val="0070C0"/>
                          </a:solidFill>
                          <a:latin typeface="Cambria Math" panose="02040503050406030204" pitchFamily="18" charset="0"/>
                        </a:rPr>
                        <m:t>.</m:t>
                      </m:r>
                      <m:r>
                        <a:rPr lang="en-US" sz="2400" b="1" i="1" smtClean="0">
                          <a:solidFill>
                            <a:srgbClr val="0070C0"/>
                          </a:solidFill>
                          <a:latin typeface="Cambria Math" panose="02040503050406030204" pitchFamily="18" charset="0"/>
                        </a:rPr>
                        <m:t>𝟎𝟏𝟏𝟓</m:t>
                      </m:r>
                    </m:oMath>
                  </m:oMathPara>
                </a14:m>
                <a:endParaRPr lang="en-US" sz="2400" b="1" i="1" dirty="0">
                  <a:solidFill>
                    <a:srgbClr val="0070C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panose="02040503050406030204" pitchFamily="18" charset="0"/>
                            </a:rPr>
                            <m:t>𝑻</m:t>
                          </m:r>
                        </m:e>
                        <m:sub>
                          <m:r>
                            <a:rPr lang="en-US" sz="2400" b="1" i="1">
                              <a:solidFill>
                                <a:srgbClr val="FF0000"/>
                              </a:solidFill>
                              <a:latin typeface="Cambria Math" panose="02040503050406030204" pitchFamily="18" charset="0"/>
                            </a:rPr>
                            <m:t>𝒐𝒖𝒕</m:t>
                          </m:r>
                        </m:sub>
                      </m:sSub>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𝟎</m:t>
                      </m:r>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𝟎𝟎𝟔</m:t>
                      </m:r>
                    </m:oMath>
                  </m:oMathPara>
                </a14:m>
                <a:endParaRPr lang="en-US" sz="2400" b="1"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𝜇</m:t>
                          </m:r>
                        </m:e>
                        <m:sub>
                          <m:r>
                            <a:rPr lang="en-US"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𝜇</m:t>
                          </m:r>
                        </m:e>
                        <m:sub>
                          <m:r>
                            <a:rPr lang="en-US" sz="2400" i="1">
                              <a:solidFill>
                                <a:prstClr val="black"/>
                              </a:solidFill>
                              <a:latin typeface="Cambria Math" panose="02040503050406030204" pitchFamily="18" charset="0"/>
                            </a:rPr>
                            <m:t>2</m:t>
                          </m:r>
                        </m:sub>
                      </m:sSub>
                      <m:r>
                        <a:rPr lang="en-US" sz="2400" i="1" smtClean="0">
                          <a:solidFill>
                            <a:prstClr val="black"/>
                          </a:solidFill>
                          <a:latin typeface="Cambria Math" panose="02040503050406030204" pitchFamily="18" charset="0"/>
                        </a:rPr>
                        <m:t>=1.2</m:t>
                      </m:r>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94" name="CaixaDeTexto 193"/>
              <p:cNvSpPr txBox="1">
                <a:spLocks noRot="1" noChangeAspect="1" noMove="1" noResize="1" noEditPoints="1" noAdjustHandles="1" noChangeArrowheads="1" noChangeShapeType="1" noTextEdit="1"/>
              </p:cNvSpPr>
              <p:nvPr/>
            </p:nvSpPr>
            <p:spPr>
              <a:xfrm>
                <a:off x="2122968" y="4520738"/>
                <a:ext cx="2165657" cy="1200329"/>
              </a:xfrm>
              <a:prstGeom prst="rect">
                <a:avLst/>
              </a:prstGeom>
              <a:blipFill>
                <a:blip r:embed="rId9"/>
                <a:stretch>
                  <a:fillRect b="-1493"/>
                </a:stretch>
              </a:blipFill>
              <a:ln w="28575">
                <a:solidFill>
                  <a:srgbClr val="FFC000"/>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95" name="Retângulo 194"/>
              <p:cNvSpPr/>
              <p:nvPr/>
            </p:nvSpPr>
            <p:spPr>
              <a:xfrm>
                <a:off x="174695" y="4520738"/>
                <a:ext cx="175791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𝑇</m:t>
                          </m:r>
                        </m:e>
                        <m:sub>
                          <m:r>
                            <a:rPr lang="en-US" sz="2400" i="1" smtClean="0">
                              <a:solidFill>
                                <a:prstClr val="black"/>
                              </a:solidFill>
                              <a:latin typeface="Cambria Math" panose="02040503050406030204" pitchFamily="18" charset="0"/>
                            </a:rPr>
                            <m:t>𝑜𝑢𝑡</m:t>
                          </m:r>
                        </m:sub>
                      </m:sSub>
                      <m:r>
                        <a:rPr lang="en-US" sz="2400" i="1" smtClean="0">
                          <a:solidFill>
                            <a:prstClr val="black"/>
                          </a:solidFill>
                          <a:latin typeface="Cambria Math" panose="02040503050406030204" pitchFamily="18" charset="0"/>
                          <a:ea typeface="Cambria Math" panose="02040503050406030204" pitchFamily="18" charset="0"/>
                        </a:rPr>
                        <m:t>≈</m:t>
                      </m:r>
                      <m:r>
                        <a:rPr lang="en-US" sz="2400" i="1" smtClean="0">
                          <a:solidFill>
                            <a:prstClr val="black"/>
                          </a:solidFill>
                          <a:latin typeface="Cambria Math" panose="02040503050406030204" pitchFamily="18" charset="0"/>
                        </a:rPr>
                        <m:t>2</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𝑇</m:t>
                          </m:r>
                        </m:e>
                        <m:sub>
                          <m:r>
                            <a:rPr lang="en-US" sz="2400" i="1" smtClean="0">
                              <a:solidFill>
                                <a:prstClr val="black"/>
                              </a:solidFill>
                              <a:latin typeface="Cambria Math" panose="02040503050406030204" pitchFamily="18" charset="0"/>
                            </a:rPr>
                            <m:t>𝑖𝑛</m:t>
                          </m:r>
                        </m:sub>
                      </m:sSub>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95" name="Retângulo 194"/>
              <p:cNvSpPr>
                <a:spLocks noRot="1" noChangeAspect="1" noMove="1" noResize="1" noEditPoints="1" noAdjustHandles="1" noChangeArrowheads="1" noChangeShapeType="1" noTextEdit="1"/>
              </p:cNvSpPr>
              <p:nvPr/>
            </p:nvSpPr>
            <p:spPr>
              <a:xfrm>
                <a:off x="174695" y="4520738"/>
                <a:ext cx="1757917" cy="461665"/>
              </a:xfrm>
              <a:prstGeom prst="rect">
                <a:avLst/>
              </a:prstGeom>
              <a:blipFill>
                <a:blip r:embed="rId10"/>
                <a:stretch>
                  <a:fillRect b="-2667"/>
                </a:stretch>
              </a:blipFill>
            </p:spPr>
            <p:txBody>
              <a:bodyPr/>
              <a:lstStyle/>
              <a:p>
                <a:r>
                  <a:rPr lang="de-DE">
                    <a:noFill/>
                  </a:rPr>
                  <a:t> </a:t>
                </a:r>
              </a:p>
            </p:txBody>
          </p:sp>
        </mc:Fallback>
      </mc:AlternateContent>
      <p:sp>
        <p:nvSpPr>
          <p:cNvPr id="196" name="CaixaDeTexto 195"/>
          <p:cNvSpPr txBox="1"/>
          <p:nvPr/>
        </p:nvSpPr>
        <p:spPr>
          <a:xfrm>
            <a:off x="6897029" y="2184724"/>
            <a:ext cx="841449"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Theory</a:t>
            </a:r>
          </a:p>
        </p:txBody>
      </p:sp>
      <p:cxnSp>
        <p:nvCxnSpPr>
          <p:cNvPr id="197" name="Conector reto 196"/>
          <p:cNvCxnSpPr/>
          <p:nvPr/>
        </p:nvCxnSpPr>
        <p:spPr>
          <a:xfrm flipH="1">
            <a:off x="6321506" y="2389879"/>
            <a:ext cx="460961" cy="0"/>
          </a:xfrm>
          <a:prstGeom prst="line">
            <a:avLst/>
          </a:prstGeom>
          <a:noFill/>
          <a:ln w="38100" cap="rnd" cmpd="sng" algn="ctr">
            <a:solidFill>
              <a:sysClr val="windowText" lastClr="000000"/>
            </a:solidFill>
            <a:prstDash val="dash"/>
          </a:ln>
          <a:effectLst/>
        </p:spPr>
      </p:cxnSp>
      <p:sp>
        <p:nvSpPr>
          <p:cNvPr id="198" name="CaixaDeTexto 197"/>
          <p:cNvSpPr txBox="1"/>
          <p:nvPr/>
        </p:nvSpPr>
        <p:spPr>
          <a:xfrm>
            <a:off x="7259018" y="2571739"/>
            <a:ext cx="85632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Output</a:t>
            </a:r>
          </a:p>
        </p:txBody>
      </p:sp>
      <p:sp>
        <p:nvSpPr>
          <p:cNvPr id="199" name="Elipse 198"/>
          <p:cNvSpPr/>
          <p:nvPr/>
        </p:nvSpPr>
        <p:spPr bwMode="ltGray">
          <a:xfrm>
            <a:off x="7091639" y="2677126"/>
            <a:ext cx="169892" cy="169892"/>
          </a:xfrm>
          <a:prstGeom prst="ellipse">
            <a:avLst/>
          </a:prstGeom>
          <a:solidFill>
            <a:srgbClr val="FF0000"/>
          </a:solidFill>
          <a:ln w="28575"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00" name="CaixaDeTexto 199"/>
          <p:cNvSpPr txBox="1"/>
          <p:nvPr/>
        </p:nvSpPr>
        <p:spPr>
          <a:xfrm>
            <a:off x="6168235" y="2571739"/>
            <a:ext cx="684803"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Input</a:t>
            </a:r>
          </a:p>
        </p:txBody>
      </p:sp>
      <p:sp>
        <p:nvSpPr>
          <p:cNvPr id="201" name="Estrela de 5 pontas 200"/>
          <p:cNvSpPr/>
          <p:nvPr/>
        </p:nvSpPr>
        <p:spPr bwMode="ltGray">
          <a:xfrm>
            <a:off x="5985961" y="2652348"/>
            <a:ext cx="214420" cy="214420"/>
          </a:xfrm>
          <a:prstGeom prst="star5">
            <a:avLst/>
          </a:prstGeom>
          <a:solidFill>
            <a:srgbClr val="0070C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202" name="Conector angulado 201"/>
          <p:cNvCxnSpPr>
            <a:stCxn id="195" idx="2"/>
            <a:endCxn id="194" idx="1"/>
          </p:cNvCxnSpPr>
          <p:nvPr/>
        </p:nvCxnSpPr>
        <p:spPr>
          <a:xfrm rot="16200000" flipH="1">
            <a:off x="1519061" y="4516996"/>
            <a:ext cx="138500" cy="1069314"/>
          </a:xfrm>
          <a:prstGeom prst="bentConnector2">
            <a:avLst/>
          </a:prstGeom>
          <a:noFill/>
          <a:ln w="19050" cap="rnd" cmpd="sng" algn="ctr">
            <a:solidFill>
              <a:schemeClr val="tx1"/>
            </a:solidFill>
            <a:prstDash val="solid"/>
            <a:tailEnd type="triangle"/>
          </a:ln>
          <a:effectLst/>
        </p:spPr>
      </p:cxnSp>
      <p:sp>
        <p:nvSpPr>
          <p:cNvPr id="203" name="Retângulo 202"/>
          <p:cNvSpPr/>
          <p:nvPr/>
        </p:nvSpPr>
        <p:spPr>
          <a:xfrm>
            <a:off x="106830" y="5985061"/>
            <a:ext cx="5989169" cy="584775"/>
          </a:xfrm>
          <a:prstGeom prst="rect">
            <a:avLst/>
          </a:prstGeom>
        </p:spPr>
        <p:txBody>
          <a:bodyPr wrap="square">
            <a:spAutoFit/>
          </a:bodyPr>
          <a:lstStyle/>
          <a:p>
            <a:pPr algn="just">
              <a:spcAft>
                <a:spcPts val="1000"/>
              </a:spcAft>
            </a:pP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 L. M. Muniz </a:t>
            </a:r>
            <a:r>
              <a:rPr lang="en-US" sz="16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Observation of photon-photon thermodynamics in nonlinear multimode optical lattices</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in preparation</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p:txBody>
      </p:sp>
      <p:grpSp>
        <p:nvGrpSpPr>
          <p:cNvPr id="125" name="Grupo 124"/>
          <p:cNvGrpSpPr/>
          <p:nvPr/>
        </p:nvGrpSpPr>
        <p:grpSpPr>
          <a:xfrm>
            <a:off x="8929756" y="1055517"/>
            <a:ext cx="2960149" cy="4947377"/>
            <a:chOff x="-4051654" y="617867"/>
            <a:chExt cx="2960149" cy="4947377"/>
          </a:xfrm>
        </p:grpSpPr>
        <p:sp>
          <p:nvSpPr>
            <p:cNvPr id="204" name="Textfeld 3"/>
            <p:cNvSpPr txBox="1"/>
            <p:nvPr/>
          </p:nvSpPr>
          <p:spPr>
            <a:xfrm>
              <a:off x="-3557405" y="617867"/>
              <a:ext cx="301686"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1</a:t>
              </a:r>
            </a:p>
          </p:txBody>
        </p:sp>
        <mc:AlternateContent xmlns:mc="http://schemas.openxmlformats.org/markup-compatibility/2006" xmlns:a14="http://schemas.microsoft.com/office/drawing/2010/main">
          <mc:Choice Requires="a14">
            <p:sp>
              <p:nvSpPr>
                <p:cNvPr id="205" name="Textfeld 31"/>
                <p:cNvSpPr txBox="1"/>
                <p:nvPr/>
              </p:nvSpPr>
              <p:spPr>
                <a:xfrm>
                  <a:off x="-4051654" y="2656560"/>
                  <a:ext cx="46153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2000" i="1" dirty="0" smtClean="0">
                            <a:solidFill>
                              <a:prstClr val="black"/>
                            </a:solidFill>
                            <a:latin typeface="Cambria Math" panose="02040503050406030204" pitchFamily="18" charset="0"/>
                          </a:rPr>
                          <m:t>𝑚</m:t>
                        </m:r>
                      </m:oMath>
                    </m:oMathPara>
                  </a14:m>
                  <a:endParaRPr lang="de-DE" sz="2000" dirty="0">
                    <a:solidFill>
                      <a:prstClr val="black"/>
                    </a:solidFill>
                    <a:latin typeface="Calibri" panose="020F0502020204030204" pitchFamily="34" charset="0"/>
                    <a:cs typeface="Calibri" panose="020F0502020204030204" pitchFamily="34" charset="0"/>
                  </a:endParaRPr>
                </a:p>
              </p:txBody>
            </p:sp>
          </mc:Choice>
          <mc:Fallback xmlns="">
            <p:sp>
              <p:nvSpPr>
                <p:cNvPr id="205" name="Textfeld 31"/>
                <p:cNvSpPr txBox="1">
                  <a:spLocks noRot="1" noChangeAspect="1" noMove="1" noResize="1" noEditPoints="1" noAdjustHandles="1" noChangeArrowheads="1" noChangeShapeType="1" noTextEdit="1"/>
                </p:cNvSpPr>
                <p:nvPr/>
              </p:nvSpPr>
              <p:spPr>
                <a:xfrm>
                  <a:off x="-4051654" y="2656560"/>
                  <a:ext cx="461537" cy="400110"/>
                </a:xfrm>
                <a:prstGeom prst="rect">
                  <a:avLst/>
                </a:prstGeom>
                <a:blipFill rotWithShape="0">
                  <a:blip r:embed="rId11"/>
                  <a:stretch>
                    <a:fillRect/>
                  </a:stretch>
                </a:blipFill>
              </p:spPr>
              <p:txBody>
                <a:bodyPr/>
                <a:lstStyle/>
                <a:p>
                  <a:r>
                    <a:rPr lang="en-US">
                      <a:noFill/>
                    </a:rPr>
                    <a:t> </a:t>
                  </a:r>
                </a:p>
              </p:txBody>
            </p:sp>
          </mc:Fallback>
        </mc:AlternateContent>
        <p:sp>
          <p:nvSpPr>
            <p:cNvPr id="206" name="Textfeld 14"/>
            <p:cNvSpPr txBox="1"/>
            <p:nvPr/>
          </p:nvSpPr>
          <p:spPr>
            <a:xfrm>
              <a:off x="-3767019" y="1325393"/>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100</a:t>
              </a:r>
            </a:p>
          </p:txBody>
        </p:sp>
        <p:sp>
          <p:nvSpPr>
            <p:cNvPr id="207" name="Textfeld 16"/>
            <p:cNvSpPr txBox="1"/>
            <p:nvPr/>
          </p:nvSpPr>
          <p:spPr>
            <a:xfrm>
              <a:off x="-3783184" y="2261316"/>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200</a:t>
              </a:r>
            </a:p>
          </p:txBody>
        </p:sp>
        <p:sp>
          <p:nvSpPr>
            <p:cNvPr id="209" name="Textfeld 16"/>
            <p:cNvSpPr txBox="1"/>
            <p:nvPr/>
          </p:nvSpPr>
          <p:spPr>
            <a:xfrm>
              <a:off x="-3782745" y="4705401"/>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500</a:t>
              </a:r>
            </a:p>
          </p:txBody>
        </p:sp>
        <p:cxnSp>
          <p:nvCxnSpPr>
            <p:cNvPr id="210" name="Gerade Verbindung 83"/>
            <p:cNvCxnSpPr/>
            <p:nvPr/>
          </p:nvCxnSpPr>
          <p:spPr bwMode="auto">
            <a:xfrm flipV="1">
              <a:off x="-1753474" y="783871"/>
              <a:ext cx="0" cy="506580"/>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11" name="Gerade Verbindung 83"/>
            <p:cNvCxnSpPr/>
            <p:nvPr/>
          </p:nvCxnSpPr>
          <p:spPr bwMode="auto">
            <a:xfrm flipV="1">
              <a:off x="-2742697" y="783871"/>
              <a:ext cx="0" cy="500825"/>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12" name="Gerade Verbindung 83"/>
            <p:cNvCxnSpPr/>
            <p:nvPr/>
          </p:nvCxnSpPr>
          <p:spPr bwMode="auto">
            <a:xfrm flipV="1">
              <a:off x="-1303807" y="1296763"/>
              <a:ext cx="0" cy="3643334"/>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13" name="Gerade Verbindung 83"/>
            <p:cNvCxnSpPr/>
            <p:nvPr/>
          </p:nvCxnSpPr>
          <p:spPr bwMode="auto">
            <a:xfrm flipV="1">
              <a:off x="-3173565" y="1303943"/>
              <a:ext cx="0" cy="3636154"/>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14" name="CaixaDeTexto 213"/>
            <p:cNvSpPr txBox="1"/>
            <p:nvPr/>
          </p:nvSpPr>
          <p:spPr>
            <a:xfrm>
              <a:off x="-2358849" y="4912582"/>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p:sp>
          <p:nvSpPr>
            <p:cNvPr id="215" name="CaixaDeTexto 214"/>
            <p:cNvSpPr txBox="1"/>
            <p:nvPr/>
          </p:nvSpPr>
          <p:spPr>
            <a:xfrm>
              <a:off x="-1510209" y="4885066"/>
              <a:ext cx="418704"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20</a:t>
              </a:r>
            </a:p>
          </p:txBody>
        </p:sp>
        <p:sp>
          <p:nvSpPr>
            <p:cNvPr id="216" name="CaixaDeTexto 215"/>
            <p:cNvSpPr txBox="1"/>
            <p:nvPr/>
          </p:nvSpPr>
          <p:spPr>
            <a:xfrm>
              <a:off x="-3408952" y="4874943"/>
              <a:ext cx="48923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-20</a:t>
              </a:r>
            </a:p>
          </p:txBody>
        </p:sp>
        <mc:AlternateContent xmlns:mc="http://schemas.openxmlformats.org/markup-compatibility/2006" xmlns:a14="http://schemas.microsoft.com/office/drawing/2010/main">
          <mc:Choice Requires="a14">
            <p:sp>
              <p:nvSpPr>
                <p:cNvPr id="217" name="CaixaDeTexto 216"/>
                <p:cNvSpPr txBox="1"/>
                <p:nvPr/>
              </p:nvSpPr>
              <p:spPr>
                <a:xfrm>
                  <a:off x="-2401200" y="5165134"/>
                  <a:ext cx="38638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dirty="0" smtClean="0">
                            <a:solidFill>
                              <a:prstClr val="black"/>
                            </a:solidFill>
                            <a:latin typeface="Cambria Math" panose="02040503050406030204" pitchFamily="18" charset="0"/>
                          </a:rPr>
                          <m:t>𝑥</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217" name="CaixaDeTexto 216"/>
                <p:cNvSpPr txBox="1">
                  <a:spLocks noRot="1" noChangeAspect="1" noMove="1" noResize="1" noEditPoints="1" noAdjustHandles="1" noChangeArrowheads="1" noChangeShapeType="1" noTextEdit="1"/>
                </p:cNvSpPr>
                <p:nvPr/>
              </p:nvSpPr>
              <p:spPr>
                <a:xfrm>
                  <a:off x="-2401200" y="5165134"/>
                  <a:ext cx="386388" cy="400110"/>
                </a:xfrm>
                <a:prstGeom prst="rect">
                  <a:avLst/>
                </a:prstGeom>
                <a:blipFill rotWithShape="0">
                  <a:blip r:embed="rId13"/>
                  <a:stretch>
                    <a:fillRect/>
                  </a:stretch>
                </a:blipFill>
              </p:spPr>
              <p:txBody>
                <a:bodyPr/>
                <a:lstStyle/>
                <a:p>
                  <a:r>
                    <a:rPr lang="en-US">
                      <a:noFill/>
                    </a:rPr>
                    <a:t> </a:t>
                  </a:r>
                </a:p>
              </p:txBody>
            </p:sp>
          </mc:Fallback>
        </mc:AlternateContent>
        <p:sp>
          <p:nvSpPr>
            <p:cNvPr id="218" name="Textfeld 16"/>
            <p:cNvSpPr txBox="1"/>
            <p:nvPr/>
          </p:nvSpPr>
          <p:spPr>
            <a:xfrm>
              <a:off x="-3783184" y="3104632"/>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300</a:t>
              </a:r>
            </a:p>
          </p:txBody>
        </p:sp>
        <p:sp>
          <p:nvSpPr>
            <p:cNvPr id="219" name="Textfeld 16"/>
            <p:cNvSpPr txBox="1"/>
            <p:nvPr/>
          </p:nvSpPr>
          <p:spPr>
            <a:xfrm>
              <a:off x="-3783184" y="3960871"/>
              <a:ext cx="535724" cy="369332"/>
            </a:xfrm>
            <a:prstGeom prst="rect">
              <a:avLst/>
            </a:prstGeom>
            <a:noFill/>
          </p:spPr>
          <p:txBody>
            <a:bodyPr wrap="none" rtlCol="0">
              <a:spAutoFit/>
            </a:bodyPr>
            <a:lstStyle/>
            <a:p>
              <a:r>
                <a:rPr lang="de-DE" dirty="0">
                  <a:solidFill>
                    <a:prstClr val="black"/>
                  </a:solidFill>
                  <a:latin typeface="Calibri" panose="020F0502020204030204" pitchFamily="34" charset="0"/>
                  <a:cs typeface="Calibri" panose="020F0502020204030204" pitchFamily="34" charset="0"/>
                </a:rPr>
                <a:t>400</a:t>
              </a:r>
            </a:p>
          </p:txBody>
        </p:sp>
      </p:grpSp>
      <p:sp>
        <p:nvSpPr>
          <p:cNvPr id="105" name="TextBox 104">
            <a:extLst>
              <a:ext uri="{FF2B5EF4-FFF2-40B4-BE49-F238E27FC236}">
                <a16:creationId xmlns:a16="http://schemas.microsoft.com/office/drawing/2014/main" id="{29FF73D4-4755-4E95-B8BE-5AFDAC5F6E49}"/>
              </a:ext>
            </a:extLst>
          </p:cNvPr>
          <p:cNvSpPr txBox="1"/>
          <p:nvPr/>
        </p:nvSpPr>
        <p:spPr>
          <a:xfrm>
            <a:off x="10301698" y="4973180"/>
            <a:ext cx="1352486" cy="369332"/>
          </a:xfrm>
          <a:prstGeom prst="rect">
            <a:avLst/>
          </a:prstGeom>
          <a:noFill/>
        </p:spPr>
        <p:txBody>
          <a:bodyPr wrap="none" rtlCol="0">
            <a:spAutoFit/>
          </a:bodyPr>
          <a:lstStyle/>
          <a:p>
            <a:r>
              <a:rPr lang="en-US" dirty="0">
                <a:solidFill>
                  <a:schemeClr val="bg1"/>
                </a:solidFill>
              </a:rPr>
              <a:t>experiments</a:t>
            </a:r>
            <a:endParaRPr lang="de-DE" dirty="0">
              <a:solidFill>
                <a:schemeClr val="bg1"/>
              </a:solidFill>
            </a:endParaRPr>
          </a:p>
        </p:txBody>
      </p:sp>
      <p:grpSp>
        <p:nvGrpSpPr>
          <p:cNvPr id="10" name="Group 9">
            <a:extLst>
              <a:ext uri="{FF2B5EF4-FFF2-40B4-BE49-F238E27FC236}">
                <a16:creationId xmlns:a16="http://schemas.microsoft.com/office/drawing/2014/main" id="{FEC4DA5E-6B92-4A75-BA19-60C5BF1A543B}"/>
              </a:ext>
            </a:extLst>
          </p:cNvPr>
          <p:cNvGrpSpPr/>
          <p:nvPr/>
        </p:nvGrpSpPr>
        <p:grpSpPr>
          <a:xfrm>
            <a:off x="772567" y="2523684"/>
            <a:ext cx="3114635" cy="751681"/>
            <a:chOff x="848116" y="3467985"/>
            <a:chExt cx="3114635" cy="751681"/>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A662335-A3E7-494D-8E09-6875E3F8EA36}"/>
                    </a:ext>
                  </a:extLst>
                </p:cNvPr>
                <p:cNvSpPr txBox="1"/>
                <p:nvPr/>
              </p:nvSpPr>
              <p:spPr>
                <a:xfrm>
                  <a:off x="848116" y="3467985"/>
                  <a:ext cx="3114635" cy="7516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𝑇</m:t>
                        </m:r>
                        <m:r>
                          <a:rPr lang="en-US" sz="2000" i="1">
                            <a:latin typeface="Cambria Math" panose="02040503050406030204" pitchFamily="18" charset="0"/>
                          </a:rPr>
                          <m:t>=</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smtClean="0">
                                        <a:latin typeface="Cambria Math" panose="02040503050406030204" pitchFamily="18" charset="0"/>
                                      </a:rPr>
                                    </m:ctrlPr>
                                  </m:fPr>
                                  <m:num>
                                    <m:r>
                                      <a:rPr lang="en-US" sz="2000" i="1">
                                        <a:latin typeface="Cambria Math" panose="02040503050406030204" pitchFamily="18" charset="0"/>
                                      </a:rPr>
                                      <m:t>𝜕</m:t>
                                    </m:r>
                                    <m:r>
                                      <a:rPr lang="en-US" sz="2000" i="1">
                                        <a:latin typeface="Cambria Math" panose="02040503050406030204" pitchFamily="18" charset="0"/>
                                      </a:rPr>
                                      <m:t>𝑆</m:t>
                                    </m:r>
                                  </m:num>
                                  <m:den>
                                    <m:r>
                                      <a:rPr lang="en-US" sz="2000" i="1">
                                        <a:latin typeface="Cambria Math" panose="02040503050406030204" pitchFamily="18" charset="0"/>
                                      </a:rPr>
                                      <m:t>𝜕</m:t>
                                    </m:r>
                                    <m:r>
                                      <a:rPr lang="en-US" sz="2000" i="1">
                                        <a:latin typeface="Cambria Math" panose="02040503050406030204" pitchFamily="18" charset="0"/>
                                      </a:rPr>
                                      <m:t>𝑈</m:t>
                                    </m:r>
                                  </m:den>
                                </m:f>
                              </m:e>
                            </m:d>
                          </m:e>
                          <m:sup>
                            <m:r>
                              <a:rPr lang="en-US" sz="2000" i="1" smtClean="0">
                                <a:latin typeface="Cambria Math" panose="02040503050406030204" pitchFamily="18" charset="0"/>
                              </a:rPr>
                              <m:t>−1</m:t>
                            </m:r>
                          </m:sup>
                        </m:sSup>
                        <m:r>
                          <a:rPr lang="en-US" sz="2000" i="1">
                            <a:latin typeface="Cambria Math" panose="02040503050406030204" pitchFamily="18" charset="0"/>
                          </a:rPr>
                          <m:t>=</m:t>
                        </m:r>
                        <m:f>
                          <m:fPr>
                            <m:ctrlPr>
                              <a:rPr lang="en-US" sz="2000" i="1" smtClean="0">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2</m:t>
                                </m:r>
                              </m:sup>
                            </m:sSup>
                            <m:r>
                              <a:rPr lang="en-US" sz="2000" i="1">
                                <a:latin typeface="Cambria Math" panose="02040503050406030204" pitchFamily="18" charset="0"/>
                              </a:rPr>
                              <m:t>−4</m:t>
                            </m:r>
                            <m:sSubSup>
                              <m:sSubSupPr>
                                <m:ctrlPr>
                                  <a:rPr lang="en-US" sz="2000" i="1">
                                    <a:latin typeface="Cambria Math" panose="02040503050406030204" pitchFamily="18" charset="0"/>
                                  </a:rPr>
                                </m:ctrlPr>
                              </m:sSubSupPr>
                              <m:e>
                                <m:r>
                                  <a:rPr lang="en-US" sz="2000" i="1">
                                    <a:latin typeface="Cambria Math" panose="02040503050406030204" pitchFamily="18" charset="0"/>
                                  </a:rPr>
                                  <m:t>𝐶</m:t>
                                </m:r>
                              </m:e>
                              <m:sub>
                                <m:r>
                                  <a:rPr lang="en-US" sz="2000" i="1">
                                    <a:latin typeface="Cambria Math" panose="02040503050406030204" pitchFamily="18" charset="0"/>
                                  </a:rPr>
                                  <m:t>𝑒</m:t>
                                </m:r>
                              </m:sub>
                              <m:sup>
                                <m:r>
                                  <a:rPr lang="en-US" sz="2000" i="1">
                                    <a:latin typeface="Cambria Math" panose="02040503050406030204" pitchFamily="18" charset="0"/>
                                  </a:rPr>
                                  <m:t>2</m:t>
                                </m:r>
                              </m:sup>
                            </m:sSubSup>
                            <m:sSup>
                              <m:sSupPr>
                                <m:ctrlPr>
                                  <a:rPr lang="en-US" sz="2000" i="1">
                                    <a:latin typeface="Cambria Math" panose="02040503050406030204" pitchFamily="18" charset="0"/>
                                  </a:rPr>
                                </m:ctrlPr>
                              </m:sSupPr>
                              <m:e>
                                <m:r>
                                  <a:rPr lang="en-US" sz="2000" i="1">
                                    <a:latin typeface="Cambria Math" panose="02040503050406030204" pitchFamily="18" charset="0"/>
                                  </a:rPr>
                                  <m:t>𝒫</m:t>
                                </m:r>
                              </m:e>
                              <m:sup>
                                <m:r>
                                  <a:rPr lang="en-US" sz="2000" i="1">
                                    <a:latin typeface="Cambria Math" panose="02040503050406030204" pitchFamily="18" charset="0"/>
                                  </a:rPr>
                                  <m:t>2</m:t>
                                </m:r>
                              </m:sup>
                            </m:sSup>
                          </m:num>
                          <m:den>
                            <m:r>
                              <a:rPr lang="en-US" sz="2000" i="1">
                                <a:latin typeface="Cambria Math" panose="02040503050406030204" pitchFamily="18" charset="0"/>
                              </a:rPr>
                              <m:t>2</m:t>
                            </m:r>
                            <m:r>
                              <a:rPr lang="en-US" sz="2000" i="1">
                                <a:latin typeface="Cambria Math" panose="02040503050406030204" pitchFamily="18" charset="0"/>
                              </a:rPr>
                              <m:t>𝑈𝑀</m:t>
                            </m:r>
                          </m:den>
                        </m:f>
                      </m:oMath>
                    </m:oMathPara>
                  </a14:m>
                  <a:endParaRPr lang="de-DE" sz="2000" dirty="0"/>
                </a:p>
              </p:txBody>
            </p:sp>
          </mc:Choice>
          <mc:Fallback xmlns="">
            <p:sp>
              <p:nvSpPr>
                <p:cNvPr id="7" name="TextBox 6">
                  <a:extLst>
                    <a:ext uri="{FF2B5EF4-FFF2-40B4-BE49-F238E27FC236}">
                      <a16:creationId xmlns:a16="http://schemas.microsoft.com/office/drawing/2014/main" id="{CA662335-A3E7-494D-8E09-6875E3F8EA36}"/>
                    </a:ext>
                  </a:extLst>
                </p:cNvPr>
                <p:cNvSpPr txBox="1">
                  <a:spLocks noRot="1" noChangeAspect="1" noMove="1" noResize="1" noEditPoints="1" noAdjustHandles="1" noChangeArrowheads="1" noChangeShapeType="1" noTextEdit="1"/>
                </p:cNvSpPr>
                <p:nvPr/>
              </p:nvSpPr>
              <p:spPr>
                <a:xfrm>
                  <a:off x="848116" y="3467985"/>
                  <a:ext cx="3114635" cy="751681"/>
                </a:xfrm>
                <a:prstGeom prst="rect">
                  <a:avLst/>
                </a:prstGeom>
                <a:blipFill>
                  <a:blip r:embed="rId14"/>
                  <a:stretch>
                    <a:fillRect/>
                  </a:stretch>
                </a:blipFill>
              </p:spPr>
              <p:txBody>
                <a:bodyPr/>
                <a:lstStyle/>
                <a:p>
                  <a:r>
                    <a:rPr lang="de-DE">
                      <a:noFill/>
                    </a:rPr>
                    <a:t> </a:t>
                  </a:r>
                </a:p>
              </p:txBody>
            </p:sp>
          </mc:Fallback>
        </mc:AlternateContent>
        <p:sp>
          <p:nvSpPr>
            <p:cNvPr id="9" name="Oval 8">
              <a:extLst>
                <a:ext uri="{FF2B5EF4-FFF2-40B4-BE49-F238E27FC236}">
                  <a16:creationId xmlns:a16="http://schemas.microsoft.com/office/drawing/2014/main" id="{90D1ECBE-5C99-4DF9-8477-573B6C7B5670}"/>
                </a:ext>
              </a:extLst>
            </p:cNvPr>
            <p:cNvSpPr/>
            <p:nvPr/>
          </p:nvSpPr>
          <p:spPr>
            <a:xfrm>
              <a:off x="3286760" y="3901371"/>
              <a:ext cx="246380" cy="28490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8" name="Oval 107">
              <a:extLst>
                <a:ext uri="{FF2B5EF4-FFF2-40B4-BE49-F238E27FC236}">
                  <a16:creationId xmlns:a16="http://schemas.microsoft.com/office/drawing/2014/main" id="{B7655472-20A9-473F-A683-0B12B45AD56F}"/>
                </a:ext>
              </a:extLst>
            </p:cNvPr>
            <p:cNvSpPr/>
            <p:nvPr/>
          </p:nvSpPr>
          <p:spPr>
            <a:xfrm>
              <a:off x="848116" y="3716975"/>
              <a:ext cx="246380" cy="28490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mc:AlternateContent xmlns:mc="http://schemas.openxmlformats.org/markup-compatibility/2006" xmlns:a14="http://schemas.microsoft.com/office/drawing/2010/main">
        <mc:Choice Requires="a14">
          <p:sp>
            <p:nvSpPr>
              <p:cNvPr id="111" name="TextBox 110">
                <a:extLst>
                  <a:ext uri="{FF2B5EF4-FFF2-40B4-BE49-F238E27FC236}">
                    <a16:creationId xmlns:a16="http://schemas.microsoft.com/office/drawing/2014/main" id="{F5278892-1C40-4CBA-A06D-1DCDB0CF1B06}"/>
                  </a:ext>
                </a:extLst>
              </p:cNvPr>
              <p:cNvSpPr txBox="1"/>
              <p:nvPr/>
            </p:nvSpPr>
            <p:spPr>
              <a:xfrm>
                <a:off x="3183922" y="1035156"/>
                <a:ext cx="5430030" cy="1181542"/>
              </a:xfrm>
              <a:prstGeom prst="rect">
                <a:avLst/>
              </a:prstGeom>
              <a:noFill/>
            </p:spPr>
            <p:txBody>
              <a:bodyPr wrap="square">
                <a:spAutoFit/>
              </a:bodyPr>
              <a:lstStyle/>
              <a:p>
                <a:pPr marL="742950" lvl="1"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At the output:</a:t>
                </a:r>
              </a:p>
              <a:p>
                <a:pPr marL="1200150" lvl="2" indent="-285750">
                  <a:buFont typeface="Arial" panose="020B0604020202020204" pitchFamily="34" charset="0"/>
                  <a:buChar char="•"/>
                </a:pPr>
                <a14:m>
                  <m:oMath xmlns:m="http://schemas.openxmlformats.org/officeDocument/2006/math">
                    <m:sSub>
                      <m:sSubPr>
                        <m:ctrlPr>
                          <a:rPr lang="en-US" sz="2000" i="1">
                            <a:latin typeface="Cambria Math" panose="02040503050406030204" pitchFamily="18" charset="0"/>
                          </a:rPr>
                        </m:ctrlPr>
                      </m:sSubPr>
                      <m:e>
                        <m:r>
                          <a:rPr lang="en-GB" sz="2000">
                            <a:latin typeface="Cambria Math" panose="02040503050406030204" pitchFamily="18" charset="0"/>
                          </a:rPr>
                          <m:t>𝑀</m:t>
                        </m:r>
                      </m:e>
                      <m:sub>
                        <m:r>
                          <a:rPr lang="en-GB" sz="2000">
                            <a:latin typeface="Cambria Math" panose="02040503050406030204" pitchFamily="18" charset="0"/>
                          </a:rPr>
                          <m:t>2</m:t>
                        </m:r>
                      </m:sub>
                    </m:sSub>
                    <m:r>
                      <a:rPr lang="en-US" sz="2000" b="0" i="1" smtClean="0">
                        <a:latin typeface="Cambria Math" panose="02040503050406030204" pitchFamily="18" charset="0"/>
                      </a:rPr>
                      <m:t>=2</m:t>
                    </m:r>
                    <m:sSub>
                      <m:sSubPr>
                        <m:ctrlPr>
                          <a:rPr lang="en-US" sz="2000" i="1">
                            <a:latin typeface="Cambria Math" panose="02040503050406030204" pitchFamily="18" charset="0"/>
                          </a:rPr>
                        </m:ctrlPr>
                      </m:sSubPr>
                      <m:e>
                        <m:r>
                          <a:rPr lang="en-GB" sz="2000">
                            <a:latin typeface="Cambria Math" panose="02040503050406030204" pitchFamily="18" charset="0"/>
                          </a:rPr>
                          <m:t>𝑀</m:t>
                        </m:r>
                      </m:e>
                      <m:sub>
                        <m:r>
                          <a:rPr lang="en-US" sz="2000" b="0" i="0" smtClean="0">
                            <a:latin typeface="Cambria Math" panose="02040503050406030204" pitchFamily="18" charset="0"/>
                          </a:rPr>
                          <m:t>1</m:t>
                        </m:r>
                      </m:sub>
                    </m:sSub>
                  </m:oMath>
                </a14:m>
                <a:r>
                  <a:rPr lang="en-US" sz="2000" i="1" dirty="0">
                    <a:latin typeface="Cambria Math" panose="02040503050406030204" pitchFamily="18" charset="0"/>
                  </a:rPr>
                  <a:t>.</a:t>
                </a:r>
              </a:p>
              <a:p>
                <a:pPr marL="1200150" lvl="2" indent="-285750">
                  <a:buFont typeface="Arial" panose="020B0604020202020204" pitchFamily="34" charset="0"/>
                  <a:buChar char="•"/>
                </a:pP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𝑇</m:t>
                        </m:r>
                      </m:e>
                      <m:sub>
                        <m:r>
                          <a:rPr lang="en-US" sz="2000">
                            <a:latin typeface="Cambria Math" panose="02040503050406030204" pitchFamily="18" charset="0"/>
                          </a:rPr>
                          <m:t>𝑜𝑢𝑡</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𝑇</m:t>
                        </m:r>
                      </m:e>
                      <m:sub>
                        <m:r>
                          <a:rPr lang="en-US" sz="2000">
                            <a:latin typeface="Cambria Math" panose="02040503050406030204" pitchFamily="18" charset="0"/>
                          </a:rPr>
                          <m:t>𝑖𝑛</m:t>
                        </m:r>
                      </m:sub>
                    </m:sSub>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GB" sz="2000">
                                <a:latin typeface="Cambria Math" panose="02040503050406030204" pitchFamily="18" charset="0"/>
                              </a:rPr>
                              <m:t>𝑀</m:t>
                            </m:r>
                          </m:e>
                          <m:sub>
                            <m:r>
                              <a:rPr lang="en-GB" sz="2000">
                                <a:latin typeface="Cambria Math" panose="02040503050406030204" pitchFamily="18" charset="0"/>
                              </a:rPr>
                              <m:t>2</m:t>
                            </m:r>
                          </m:sub>
                        </m:sSub>
                      </m:num>
                      <m:den>
                        <m:sSub>
                          <m:sSubPr>
                            <m:ctrlPr>
                              <a:rPr lang="en-US" sz="2000" i="1">
                                <a:latin typeface="Cambria Math" panose="02040503050406030204" pitchFamily="18" charset="0"/>
                              </a:rPr>
                            </m:ctrlPr>
                          </m:sSubPr>
                          <m:e>
                            <m:r>
                              <a:rPr lang="en-GB" sz="2000">
                                <a:latin typeface="Cambria Math" panose="02040503050406030204" pitchFamily="18" charset="0"/>
                              </a:rPr>
                              <m:t>𝑀</m:t>
                            </m:r>
                          </m:e>
                          <m:sub>
                            <m:r>
                              <a:rPr lang="en-GB" sz="2000">
                                <a:latin typeface="Cambria Math" panose="02040503050406030204" pitchFamily="18" charset="0"/>
                              </a:rPr>
                              <m:t>1</m:t>
                            </m:r>
                          </m:sub>
                        </m:sSub>
                      </m:den>
                    </m:f>
                    <m:r>
                      <a:rPr lang="en-US" sz="2000" b="0" i="0" smtClean="0">
                        <a:latin typeface="Cambria Math" panose="02040503050406030204" pitchFamily="18" charset="0"/>
                      </a:rPr>
                      <m:t>,</m:t>
                    </m:r>
                  </m:oMath>
                </a14:m>
                <a:r>
                  <a:rPr lang="en-US" sz="2000" dirty="0">
                    <a:latin typeface="Calibri" panose="020F0502020204030204" pitchFamily="34" charset="0"/>
                    <a:cs typeface="Calibri" panose="020F0502020204030204" pitchFamily="34" charset="0"/>
                  </a:rPr>
                  <a:t> while </a:t>
                </a: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𝜇</m:t>
                        </m:r>
                      </m:e>
                      <m:sub>
                        <m:r>
                          <a:rPr lang="en-US" sz="2000">
                            <a:latin typeface="Cambria Math" panose="02040503050406030204" pitchFamily="18" charset="0"/>
                          </a:rPr>
                          <m:t>1</m:t>
                        </m:r>
                      </m:sub>
                    </m:sSub>
                    <m:r>
                      <a:rPr lang="en-GB" sz="2000">
                        <a:latin typeface="Cambria Math" panose="02040503050406030204" pitchFamily="18" charset="0"/>
                      </a:rPr>
                      <m:t>=</m:t>
                    </m:r>
                    <m:sSub>
                      <m:sSubPr>
                        <m:ctrlPr>
                          <a:rPr lang="en-US" sz="2000" i="1">
                            <a:latin typeface="Cambria Math" panose="02040503050406030204" pitchFamily="18" charset="0"/>
                          </a:rPr>
                        </m:ctrlPr>
                      </m:sSubPr>
                      <m:e>
                        <m:r>
                          <a:rPr lang="en-US" sz="2000">
                            <a:latin typeface="Cambria Math" panose="02040503050406030204" pitchFamily="18" charset="0"/>
                          </a:rPr>
                          <m:t>𝜇</m:t>
                        </m:r>
                      </m:e>
                      <m:sub>
                        <m:r>
                          <a:rPr lang="en-US" sz="2000">
                            <a:latin typeface="Cambria Math" panose="02040503050406030204" pitchFamily="18" charset="0"/>
                          </a:rPr>
                          <m:t>2</m:t>
                        </m:r>
                      </m:sub>
                    </m:sSub>
                  </m:oMath>
                </a14:m>
                <a:r>
                  <a:rPr lang="en-US" sz="2000" dirty="0">
                    <a:latin typeface="Calibri" panose="020F0502020204030204" pitchFamily="34" charset="0"/>
                    <a:cs typeface="Calibri" panose="020F0502020204030204" pitchFamily="34" charset="0"/>
                  </a:rPr>
                  <a:t>.</a:t>
                </a:r>
              </a:p>
            </p:txBody>
          </p:sp>
        </mc:Choice>
        <mc:Fallback xmlns="">
          <p:sp>
            <p:nvSpPr>
              <p:cNvPr id="111" name="TextBox 110">
                <a:extLst>
                  <a:ext uri="{FF2B5EF4-FFF2-40B4-BE49-F238E27FC236}">
                    <a16:creationId xmlns:a16="http://schemas.microsoft.com/office/drawing/2014/main" id="{F5278892-1C40-4CBA-A06D-1DCDB0CF1B06}"/>
                  </a:ext>
                </a:extLst>
              </p:cNvPr>
              <p:cNvSpPr txBox="1">
                <a:spLocks noRot="1" noChangeAspect="1" noMove="1" noResize="1" noEditPoints="1" noAdjustHandles="1" noChangeArrowheads="1" noChangeShapeType="1" noTextEdit="1"/>
              </p:cNvSpPr>
              <p:nvPr/>
            </p:nvSpPr>
            <p:spPr>
              <a:xfrm>
                <a:off x="3183922" y="1035156"/>
                <a:ext cx="5430030" cy="1181542"/>
              </a:xfrm>
              <a:prstGeom prst="rect">
                <a:avLst/>
              </a:prstGeom>
              <a:blipFill>
                <a:blip r:embed="rId15"/>
                <a:stretch>
                  <a:fillRect t="-3093"/>
                </a:stretch>
              </a:blipFill>
            </p:spPr>
            <p:txBody>
              <a:bodyPr/>
              <a:lstStyle/>
              <a:p>
                <a:r>
                  <a:rPr lang="de-DE">
                    <a:noFill/>
                  </a:rPr>
                  <a:t> </a:t>
                </a:r>
              </a:p>
            </p:txBody>
          </p:sp>
        </mc:Fallback>
      </mc:AlternateContent>
      <p:grpSp>
        <p:nvGrpSpPr>
          <p:cNvPr id="112" name="Group 111">
            <a:extLst>
              <a:ext uri="{FF2B5EF4-FFF2-40B4-BE49-F238E27FC236}">
                <a16:creationId xmlns:a16="http://schemas.microsoft.com/office/drawing/2014/main" id="{666EB2AD-B7E9-4A1E-9482-ED6C814656D5}"/>
              </a:ext>
            </a:extLst>
          </p:cNvPr>
          <p:cNvGrpSpPr/>
          <p:nvPr/>
        </p:nvGrpSpPr>
        <p:grpSpPr>
          <a:xfrm>
            <a:off x="721036" y="3374604"/>
            <a:ext cx="3254545" cy="697692"/>
            <a:chOff x="886469" y="3426198"/>
            <a:chExt cx="3254545" cy="697692"/>
          </a:xfrm>
        </p:grpSpPr>
        <mc:AlternateContent xmlns:mc="http://schemas.openxmlformats.org/markup-compatibility/2006" xmlns:a14="http://schemas.microsoft.com/office/drawing/2010/main">
          <mc:Choice Requires="a14">
            <p:sp>
              <p:nvSpPr>
                <p:cNvPr id="113" name="TextBox 112">
                  <a:extLst>
                    <a:ext uri="{FF2B5EF4-FFF2-40B4-BE49-F238E27FC236}">
                      <a16:creationId xmlns:a16="http://schemas.microsoft.com/office/drawing/2014/main" id="{1FB61728-CEEF-48E4-BB12-FB3613681CFB}"/>
                    </a:ext>
                  </a:extLst>
                </p:cNvPr>
                <p:cNvSpPr txBox="1"/>
                <p:nvPr/>
              </p:nvSpPr>
              <p:spPr>
                <a:xfrm>
                  <a:off x="886469" y="3426198"/>
                  <a:ext cx="3254545" cy="6976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rPr>
                          <m:t>𝜇</m:t>
                        </m:r>
                        <m:r>
                          <a:rPr lang="en-US" sz="2000" i="1">
                            <a:latin typeface="Cambria Math" panose="02040503050406030204" pitchFamily="18" charset="0"/>
                          </a:rPr>
                          <m:t>=</m:t>
                        </m:r>
                        <m:r>
                          <a:rPr lang="en-US" sz="2000" b="0" i="1" smtClean="0">
                            <a:latin typeface="Cambria Math" panose="02040503050406030204" pitchFamily="18" charset="0"/>
                          </a:rPr>
                          <m:t>−</m:t>
                        </m:r>
                        <m:r>
                          <a:rPr lang="en-US" sz="2000" b="0" i="1" smtClean="0">
                            <a:latin typeface="Cambria Math" panose="02040503050406030204" pitchFamily="18" charset="0"/>
                          </a:rPr>
                          <m:t>𝑇</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m:t>
                                </m:r>
                                <m:r>
                                  <a:rPr lang="en-US" sz="2000" i="1">
                                    <a:latin typeface="Cambria Math" panose="02040503050406030204" pitchFamily="18" charset="0"/>
                                  </a:rPr>
                                  <m:t>𝑆</m:t>
                                </m:r>
                              </m:num>
                              <m:den>
                                <m:r>
                                  <a:rPr lang="en-US" sz="2000" i="1">
                                    <a:latin typeface="Cambria Math" panose="02040503050406030204" pitchFamily="18" charset="0"/>
                                  </a:rPr>
                                  <m:t>𝜕</m:t>
                                </m:r>
                                <m:r>
                                  <a:rPr lang="en-US" sz="2000" i="1">
                                    <a:latin typeface="Cambria Math" panose="02040503050406030204" pitchFamily="18" charset="0"/>
                                  </a:rPr>
                                  <m:t>𝒫</m:t>
                                </m:r>
                              </m:den>
                            </m:f>
                          </m:e>
                        </m:d>
                        <m:r>
                          <a:rPr lang="en-US" sz="2000" i="1">
                            <a:latin typeface="Cambria Math" panose="02040503050406030204" pitchFamily="18" charset="0"/>
                          </a:rPr>
                          <m:t>=</m:t>
                        </m:r>
                        <m:f>
                          <m:fPr>
                            <m:ctrlPr>
                              <a:rPr lang="en-US" sz="2000" i="1" smtClean="0">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2</m:t>
                                </m:r>
                              </m:sup>
                            </m:sSup>
                            <m:r>
                              <a:rPr lang="en-US" sz="2000" i="1">
                                <a:latin typeface="Cambria Math" panose="02040503050406030204" pitchFamily="18" charset="0"/>
                              </a:rPr>
                              <m:t>−4</m:t>
                            </m:r>
                            <m:sSubSup>
                              <m:sSubSupPr>
                                <m:ctrlPr>
                                  <a:rPr lang="en-US" sz="2000" i="1">
                                    <a:latin typeface="Cambria Math" panose="02040503050406030204" pitchFamily="18" charset="0"/>
                                  </a:rPr>
                                </m:ctrlPr>
                              </m:sSubSupPr>
                              <m:e>
                                <m:r>
                                  <a:rPr lang="en-US" sz="2000" i="1">
                                    <a:latin typeface="Cambria Math" panose="02040503050406030204" pitchFamily="18" charset="0"/>
                                  </a:rPr>
                                  <m:t>𝐶</m:t>
                                </m:r>
                              </m:e>
                              <m:sub>
                                <m:r>
                                  <a:rPr lang="en-US" sz="2000" i="1">
                                    <a:latin typeface="Cambria Math" panose="02040503050406030204" pitchFamily="18" charset="0"/>
                                  </a:rPr>
                                  <m:t>𝑒</m:t>
                                </m:r>
                              </m:sub>
                              <m:sup>
                                <m:r>
                                  <a:rPr lang="en-US" sz="2000" i="1">
                                    <a:latin typeface="Cambria Math" panose="02040503050406030204" pitchFamily="18" charset="0"/>
                                  </a:rPr>
                                  <m:t>2</m:t>
                                </m:r>
                              </m:sup>
                            </m:sSubSup>
                            <m:sSup>
                              <m:sSupPr>
                                <m:ctrlPr>
                                  <a:rPr lang="en-US" sz="2000" i="1">
                                    <a:latin typeface="Cambria Math" panose="02040503050406030204" pitchFamily="18" charset="0"/>
                                  </a:rPr>
                                </m:ctrlPr>
                              </m:sSupPr>
                              <m:e>
                                <m:r>
                                  <a:rPr lang="en-US" sz="2000" i="1" smtClean="0">
                                    <a:latin typeface="Cambria Math" panose="02040503050406030204" pitchFamily="18" charset="0"/>
                                  </a:rPr>
                                  <m:t>𝒫</m:t>
                                </m:r>
                              </m:e>
                              <m:sup>
                                <m:r>
                                  <a:rPr lang="en-US" sz="2000" i="1">
                                    <a:latin typeface="Cambria Math" panose="02040503050406030204" pitchFamily="18" charset="0"/>
                                  </a:rPr>
                                  <m:t>2</m:t>
                                </m:r>
                              </m:sup>
                            </m:sSup>
                          </m:num>
                          <m:den>
                            <m:r>
                              <a:rPr lang="en-US" sz="2000" i="1">
                                <a:latin typeface="Cambria Math" panose="02040503050406030204" pitchFamily="18" charset="0"/>
                              </a:rPr>
                              <m:t>2</m:t>
                            </m:r>
                            <m:r>
                              <a:rPr lang="en-US" sz="2000" i="1">
                                <a:latin typeface="Cambria Math" panose="02040503050406030204" pitchFamily="18" charset="0"/>
                              </a:rPr>
                              <m:t>𝑈</m:t>
                            </m:r>
                            <m:r>
                              <a:rPr lang="en-US" sz="2000" i="1">
                                <a:latin typeface="Cambria Math" panose="02040503050406030204" pitchFamily="18" charset="0"/>
                              </a:rPr>
                              <m:t>𝒫</m:t>
                            </m:r>
                          </m:den>
                        </m:f>
                      </m:oMath>
                    </m:oMathPara>
                  </a14:m>
                  <a:endParaRPr lang="de-DE" sz="2000" dirty="0"/>
                </a:p>
              </p:txBody>
            </p:sp>
          </mc:Choice>
          <mc:Fallback xmlns="">
            <p:sp>
              <p:nvSpPr>
                <p:cNvPr id="113" name="TextBox 112">
                  <a:extLst>
                    <a:ext uri="{FF2B5EF4-FFF2-40B4-BE49-F238E27FC236}">
                      <a16:creationId xmlns:a16="http://schemas.microsoft.com/office/drawing/2014/main" id="{1FB61728-CEEF-48E4-BB12-FB3613681CFB}"/>
                    </a:ext>
                  </a:extLst>
                </p:cNvPr>
                <p:cNvSpPr txBox="1">
                  <a:spLocks noRot="1" noChangeAspect="1" noMove="1" noResize="1" noEditPoints="1" noAdjustHandles="1" noChangeArrowheads="1" noChangeShapeType="1" noTextEdit="1"/>
                </p:cNvSpPr>
                <p:nvPr/>
              </p:nvSpPr>
              <p:spPr>
                <a:xfrm>
                  <a:off x="886469" y="3426198"/>
                  <a:ext cx="3254545" cy="697692"/>
                </a:xfrm>
                <a:prstGeom prst="rect">
                  <a:avLst/>
                </a:prstGeom>
                <a:blipFill>
                  <a:blip r:embed="rId16"/>
                  <a:stretch>
                    <a:fillRect/>
                  </a:stretch>
                </a:blipFill>
              </p:spPr>
              <p:txBody>
                <a:bodyPr/>
                <a:lstStyle/>
                <a:p>
                  <a:r>
                    <a:rPr lang="de-DE">
                      <a:noFill/>
                    </a:rPr>
                    <a:t> </a:t>
                  </a:r>
                </a:p>
              </p:txBody>
            </p:sp>
          </mc:Fallback>
        </mc:AlternateContent>
        <p:sp>
          <p:nvSpPr>
            <p:cNvPr id="115" name="Oval 114">
              <a:extLst>
                <a:ext uri="{FF2B5EF4-FFF2-40B4-BE49-F238E27FC236}">
                  <a16:creationId xmlns:a16="http://schemas.microsoft.com/office/drawing/2014/main" id="{55108A15-6A34-4E1E-8202-427E8F735516}"/>
                </a:ext>
              </a:extLst>
            </p:cNvPr>
            <p:cNvSpPr/>
            <p:nvPr/>
          </p:nvSpPr>
          <p:spPr>
            <a:xfrm>
              <a:off x="889265" y="3675044"/>
              <a:ext cx="246380" cy="28490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44893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4">
                                            <p:txEl>
                                              <p:pRg st="0" end="0"/>
                                            </p:txEl>
                                          </p:spTgt>
                                        </p:tgtEl>
                                        <p:attrNameLst>
                                          <p:attrName>style.visibility</p:attrName>
                                        </p:attrNameLst>
                                      </p:cBhvr>
                                      <p:to>
                                        <p:strVal val="visible"/>
                                      </p:to>
                                    </p:set>
                                    <p:animEffect transition="in" filter="fade">
                                      <p:cBhvr>
                                        <p:cTn id="7" dur="500"/>
                                        <p:tgtEl>
                                          <p:spTgt spid="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4">
                                            <p:txEl>
                                              <p:pRg st="1" end="1"/>
                                            </p:txEl>
                                          </p:spTgt>
                                        </p:tgtEl>
                                        <p:attrNameLst>
                                          <p:attrName>style.visibility</p:attrName>
                                        </p:attrNameLst>
                                      </p:cBhvr>
                                      <p:to>
                                        <p:strVal val="visible"/>
                                      </p:to>
                                    </p:set>
                                    <p:animEffect transition="in" filter="fade">
                                      <p:cBhvr>
                                        <p:cTn id="12" dur="500"/>
                                        <p:tgtEl>
                                          <p:spTgt spid="1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fade">
                                      <p:cBhvr>
                                        <p:cTn id="17" dur="500"/>
                                        <p:tgtEl>
                                          <p:spTgt spid="1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9"/>
                                        </p:tgtEl>
                                        <p:attrNameLst>
                                          <p:attrName>style.visibility</p:attrName>
                                        </p:attrNameLst>
                                      </p:cBhvr>
                                      <p:to>
                                        <p:strVal val="visible"/>
                                      </p:to>
                                    </p:set>
                                    <p:animEffect transition="in" filter="fade">
                                      <p:cBhvr>
                                        <p:cTn id="25" dur="500"/>
                                        <p:tgtEl>
                                          <p:spTgt spid="19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8"/>
                                        </p:tgtEl>
                                        <p:attrNameLst>
                                          <p:attrName>style.visibility</p:attrName>
                                        </p:attrNameLst>
                                      </p:cBhvr>
                                      <p:to>
                                        <p:strVal val="visible"/>
                                      </p:to>
                                    </p:set>
                                    <p:animEffect transition="in" filter="fade">
                                      <p:cBhvr>
                                        <p:cTn id="28" dur="500"/>
                                        <p:tgtEl>
                                          <p:spTgt spid="19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95"/>
                                        </p:tgtEl>
                                        <p:attrNameLst>
                                          <p:attrName>style.visibility</p:attrName>
                                        </p:attrNameLst>
                                      </p:cBhvr>
                                      <p:to>
                                        <p:strVal val="visible"/>
                                      </p:to>
                                    </p:set>
                                    <p:animEffect transition="in" filter="fade">
                                      <p:cBhvr>
                                        <p:cTn id="33" dur="500"/>
                                        <p:tgtEl>
                                          <p:spTgt spid="195"/>
                                        </p:tgtEl>
                                      </p:cBhvr>
                                    </p:animEffect>
                                  </p:childTnLst>
                                </p:cTn>
                              </p:par>
                              <p:par>
                                <p:cTn id="34" presetID="10" presetClass="entr" presetSubtype="0" fill="hold" nodeType="withEffect">
                                  <p:stCondLst>
                                    <p:cond delay="0"/>
                                  </p:stCondLst>
                                  <p:childTnLst>
                                    <p:set>
                                      <p:cBhvr>
                                        <p:cTn id="35" dur="1" fill="hold">
                                          <p:stCondLst>
                                            <p:cond delay="0"/>
                                          </p:stCondLst>
                                        </p:cTn>
                                        <p:tgtEl>
                                          <p:spTgt spid="202"/>
                                        </p:tgtEl>
                                        <p:attrNameLst>
                                          <p:attrName>style.visibility</p:attrName>
                                        </p:attrNameLst>
                                      </p:cBhvr>
                                      <p:to>
                                        <p:strVal val="visible"/>
                                      </p:to>
                                    </p:set>
                                    <p:animEffect transition="in" filter="fade">
                                      <p:cBhvr>
                                        <p:cTn id="36" dur="500"/>
                                        <p:tgtEl>
                                          <p:spTgt spid="20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4"/>
                                        </p:tgtEl>
                                        <p:attrNameLst>
                                          <p:attrName>style.visibility</p:attrName>
                                        </p:attrNameLst>
                                      </p:cBhvr>
                                      <p:to>
                                        <p:strVal val="visible"/>
                                      </p:to>
                                    </p:set>
                                    <p:animEffect transition="in" filter="fade">
                                      <p:cBhvr>
                                        <p:cTn id="39" dur="500"/>
                                        <p:tgtEl>
                                          <p:spTgt spid="19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fade">
                                      <p:cBhvr>
                                        <p:cTn id="4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8" grpId="0"/>
      <p:bldP spid="199" grpId="0" animBg="1"/>
      <p:bldP spid="1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a:t>Optical thermalization processes</a:t>
            </a:r>
          </a:p>
        </p:txBody>
      </p:sp>
      <p:sp>
        <p:nvSpPr>
          <p:cNvPr id="3" name="Subtítulo 2"/>
          <p:cNvSpPr>
            <a:spLocks noGrp="1"/>
          </p:cNvSpPr>
          <p:nvPr>
            <p:ph type="subTitle" idx="1"/>
          </p:nvPr>
        </p:nvSpPr>
        <p:spPr/>
        <p:txBody>
          <a:bodyPr/>
          <a:lstStyle/>
          <a:p>
            <a:r>
              <a:rPr lang="en-US" dirty="0"/>
              <a:t>Additional content</a:t>
            </a:r>
          </a:p>
        </p:txBody>
      </p:sp>
    </p:spTree>
    <p:extLst>
      <p:ext uri="{BB962C8B-B14F-4D97-AF65-F5344CB8AC3E}">
        <p14:creationId xmlns:p14="http://schemas.microsoft.com/office/powerpoint/2010/main" val="3461273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2. Optical thermodynamic theory</a:t>
            </a:r>
          </a:p>
        </p:txBody>
      </p:sp>
      <p:grpSp>
        <p:nvGrpSpPr>
          <p:cNvPr id="136" name="Grupo 135"/>
          <p:cNvGrpSpPr/>
          <p:nvPr/>
        </p:nvGrpSpPr>
        <p:grpSpPr>
          <a:xfrm>
            <a:off x="2512365" y="1297202"/>
            <a:ext cx="6753562" cy="936104"/>
            <a:chOff x="292314" y="1624723"/>
            <a:chExt cx="6753562" cy="936104"/>
          </a:xfrm>
        </p:grpSpPr>
        <p:sp>
          <p:nvSpPr>
            <p:cNvPr id="72" name="Cilindro 71"/>
            <p:cNvSpPr/>
            <p:nvPr/>
          </p:nvSpPr>
          <p:spPr bwMode="ltGray">
            <a:xfrm rot="5400000">
              <a:off x="3377885" y="-679533"/>
              <a:ext cx="936104" cy="5544616"/>
            </a:xfrm>
            <a:prstGeom prst="can">
              <a:avLst>
                <a:gd name="adj" fmla="val 86617"/>
              </a:avLst>
            </a:prstGeom>
            <a:solidFill>
              <a:srgbClr val="002350">
                <a:lumMod val="90000"/>
                <a:lumOff val="1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106" name="Conector de seta reta 105"/>
            <p:cNvCxnSpPr/>
            <p:nvPr/>
          </p:nvCxnSpPr>
          <p:spPr>
            <a:xfrm>
              <a:off x="292314" y="2053957"/>
              <a:ext cx="781315" cy="0"/>
            </a:xfrm>
            <a:prstGeom prst="straightConnector1">
              <a:avLst/>
            </a:prstGeom>
            <a:noFill/>
            <a:ln w="76200" cap="rnd" cmpd="sng" algn="ctr">
              <a:solidFill>
                <a:srgbClr val="FFC000"/>
              </a:solidFill>
              <a:prstDash val="solid"/>
              <a:tailEnd type="triangle"/>
            </a:ln>
            <a:effectLst/>
          </p:spPr>
        </p:cxnSp>
        <p:cxnSp>
          <p:nvCxnSpPr>
            <p:cNvPr id="107" name="Conector de seta reta 106"/>
            <p:cNvCxnSpPr/>
            <p:nvPr/>
          </p:nvCxnSpPr>
          <p:spPr>
            <a:xfrm>
              <a:off x="6264561" y="2080452"/>
              <a:ext cx="781315" cy="0"/>
            </a:xfrm>
            <a:prstGeom prst="straightConnector1">
              <a:avLst/>
            </a:prstGeom>
            <a:noFill/>
            <a:ln w="76200" cap="rnd" cmpd="sng" algn="ctr">
              <a:solidFill>
                <a:srgbClr val="FFC000"/>
              </a:solidFill>
              <a:prstDash val="solid"/>
              <a:tailEnd type="triangle"/>
            </a:ln>
            <a:effectLst/>
          </p:spPr>
        </p:cxnSp>
        <p:sp>
          <p:nvSpPr>
            <p:cNvPr id="108" name="CaixaDeTexto 107"/>
            <p:cNvSpPr txBox="1"/>
            <p:nvPr/>
          </p:nvSpPr>
          <p:spPr>
            <a:xfrm>
              <a:off x="2452055" y="1880397"/>
              <a:ext cx="2492921" cy="400110"/>
            </a:xfrm>
            <a:prstGeom prst="rect">
              <a:avLst/>
            </a:prstGeom>
            <a:noFill/>
          </p:spPr>
          <p:txBody>
            <a:bodyPr wrap="square" rtlCol="0">
              <a:spAutoFit/>
            </a:bodyPr>
            <a:lstStyle/>
            <a:p>
              <a:pPr algn="ctr"/>
              <a:r>
                <a:rPr lang="en-US" sz="2000" b="1" dirty="0">
                  <a:solidFill>
                    <a:prstClr val="white"/>
                  </a:solidFill>
                  <a:latin typeface="Calibri" panose="020F0502020204030204" pitchFamily="34" charset="0"/>
                  <a:cs typeface="Calibri" panose="020F0502020204030204" pitchFamily="34" charset="0"/>
                </a:rPr>
                <a:t>Nonlinear medium</a:t>
              </a:r>
            </a:p>
          </p:txBody>
        </p:sp>
      </p:grpSp>
      <mc:AlternateContent xmlns:mc="http://schemas.openxmlformats.org/markup-compatibility/2006" xmlns:a14="http://schemas.microsoft.com/office/drawing/2010/main">
        <mc:Choice Requires="a14">
          <p:sp>
            <p:nvSpPr>
              <p:cNvPr id="126" name="Retângulo 125"/>
              <p:cNvSpPr/>
              <p:nvPr/>
            </p:nvSpPr>
            <p:spPr>
              <a:xfrm>
                <a:off x="3451562" y="2435442"/>
                <a:ext cx="2555700" cy="188102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𝑃</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undOvr"/>
                          <m:subHide m:val="on"/>
                          <m:supHide m:val="on"/>
                          <m:ctrlPr>
                            <a:rPr lang="en-US" sz="2400" i="1">
                              <a:solidFill>
                                <a:prstClr val="black"/>
                              </a:solidFill>
                              <a:latin typeface="Cambria Math" panose="02040503050406030204" pitchFamily="18" charset="0"/>
                              <a:cs typeface="Times New Roman" panose="02020603050405020304" pitchFamily="18" charset="0"/>
                            </a:rPr>
                          </m:ctrlPr>
                        </m:naryPr>
                        <m:sub/>
                        <m:sup/>
                        <m:e>
                          <m:sSup>
                            <m:sSupPr>
                              <m:ctrlPr>
                                <a:rPr lang="en-US" sz="24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400" i="1">
                                      <a:solidFill>
                                        <a:prstClr val="black"/>
                                      </a:solidFill>
                                      <a:latin typeface="Cambria Math" panose="02040503050406030204" pitchFamily="18" charset="0"/>
                                      <a:cs typeface="Times New Roman" panose="02020603050405020304" pitchFamily="18" charset="0"/>
                                    </a:rPr>
                                  </m:ctrlPr>
                                </m:dPr>
                                <m:e>
                                  <m:sSub>
                                    <m:sSubPr>
                                      <m:ctrlPr>
                                        <a:rPr lang="en-US" sz="2400" i="1">
                                          <a:solidFill>
                                            <a:prstClr val="black"/>
                                          </a:solidFill>
                                          <a:latin typeface="Cambria Math" panose="02040503050406030204" pitchFamily="18" charset="0"/>
                                          <a:cs typeface="Times New Roman" panose="02020603050405020304" pitchFamily="18" charset="0"/>
                                        </a:rPr>
                                      </m:ctrlPr>
                                    </m:sSubPr>
                                    <m:e>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nary>
                    </m:oMath>
                  </m:oMathPara>
                </a14:m>
                <a:endParaRPr lang="en-US" sz="24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𝑈</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undOvr"/>
                          <m:subHide m:val="on"/>
                          <m:supHide m:val="on"/>
                          <m:ctrlPr>
                            <a:rPr lang="en-US" sz="2400" i="1">
                              <a:solidFill>
                                <a:prstClr val="black"/>
                              </a:solidFill>
                              <a:latin typeface="Cambria Math" panose="02040503050406030204" pitchFamily="18" charset="0"/>
                              <a:cs typeface="Times New Roman" panose="02020603050405020304" pitchFamily="18" charset="0"/>
                            </a:rPr>
                          </m:ctrlPr>
                        </m:naryPr>
                        <m:sub/>
                        <m:sup/>
                        <m:e>
                          <m:sSub>
                            <m:sSubPr>
                              <m:ctrlPr>
                                <a:rPr lang="en-US" sz="2400" i="1">
                                  <a:solidFill>
                                    <a:prstClr val="black"/>
                                  </a:solidFill>
                                  <a:latin typeface="Cambria Math" panose="02040503050406030204" pitchFamily="18" charset="0"/>
                                  <a:cs typeface="Times New Roman" panose="02020603050405020304" pitchFamily="18" charset="0"/>
                                </a:rPr>
                              </m:ctrlPr>
                            </m:sSubPr>
                            <m:e>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𝜃</m:t>
                              </m:r>
                            </m:e>
                            <m:sub>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sSup>
                            <m:sSupPr>
                              <m:ctrlPr>
                                <a:rPr lang="en-US" sz="24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400" i="1">
                                      <a:solidFill>
                                        <a:prstClr val="black"/>
                                      </a:solidFill>
                                      <a:latin typeface="Cambria Math" panose="02040503050406030204" pitchFamily="18" charset="0"/>
                                      <a:cs typeface="Times New Roman" panose="02020603050405020304" pitchFamily="18" charset="0"/>
                                    </a:rPr>
                                  </m:ctrlPr>
                                </m:dPr>
                                <m:e>
                                  <m:sSub>
                                    <m:sSubPr>
                                      <m:ctrlPr>
                                        <a:rPr lang="en-US" sz="2400" i="1">
                                          <a:solidFill>
                                            <a:prstClr val="black"/>
                                          </a:solidFill>
                                          <a:latin typeface="Cambria Math" panose="02040503050406030204" pitchFamily="18" charset="0"/>
                                          <a:cs typeface="Times New Roman" panose="02020603050405020304" pitchFamily="18" charset="0"/>
                                        </a:rPr>
                                      </m:ctrlPr>
                                    </m:sSubPr>
                                    <m:e>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nary>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26" name="Retângulo 125"/>
              <p:cNvSpPr>
                <a:spLocks noRot="1" noChangeAspect="1" noMove="1" noResize="1" noEditPoints="1" noAdjustHandles="1" noChangeArrowheads="1" noChangeShapeType="1" noTextEdit="1"/>
              </p:cNvSpPr>
              <p:nvPr/>
            </p:nvSpPr>
            <p:spPr>
              <a:xfrm>
                <a:off x="3451562" y="2435442"/>
                <a:ext cx="2555700" cy="1881028"/>
              </a:xfrm>
              <a:prstGeom prst="rect">
                <a:avLst/>
              </a:prstGeom>
              <a:blipFill>
                <a:blip r:embed="rId2"/>
                <a:stretch>
                  <a:fillRect/>
                </a:stretch>
              </a:blipFill>
            </p:spPr>
            <p:txBody>
              <a:bodyPr/>
              <a:lstStyle/>
              <a:p>
                <a:r>
                  <a:rPr lang="de-DE">
                    <a:noFill/>
                  </a:rPr>
                  <a:t> </a:t>
                </a:r>
              </a:p>
            </p:txBody>
          </p:sp>
        </mc:Fallback>
      </mc:AlternateContent>
      <p:grpSp>
        <p:nvGrpSpPr>
          <p:cNvPr id="3" name="Grupo 2"/>
          <p:cNvGrpSpPr/>
          <p:nvPr/>
        </p:nvGrpSpPr>
        <p:grpSpPr>
          <a:xfrm>
            <a:off x="227244" y="3245102"/>
            <a:ext cx="3551093" cy="2491581"/>
            <a:chOff x="227244" y="3245102"/>
            <a:chExt cx="3551093" cy="2491581"/>
          </a:xfrm>
        </p:grpSpPr>
        <p:cxnSp>
          <p:nvCxnSpPr>
            <p:cNvPr id="74" name="Conector de seta reta 73"/>
            <p:cNvCxnSpPr/>
            <p:nvPr/>
          </p:nvCxnSpPr>
          <p:spPr>
            <a:xfrm flipV="1">
              <a:off x="518462" y="3848596"/>
              <a:ext cx="0" cy="1888087"/>
            </a:xfrm>
            <a:prstGeom prst="straightConnector1">
              <a:avLst/>
            </a:prstGeom>
            <a:noFill/>
            <a:ln w="28575" cap="rnd" cmpd="sng" algn="ctr">
              <a:solidFill>
                <a:sysClr val="windowText" lastClr="000000"/>
              </a:solidFill>
              <a:prstDash val="solid"/>
              <a:tailEnd type="triangle"/>
            </a:ln>
            <a:effectLst/>
          </p:spPr>
        </p:cxnSp>
        <p:cxnSp>
          <p:nvCxnSpPr>
            <p:cNvPr id="75" name="Conector de seta reta 74"/>
            <p:cNvCxnSpPr/>
            <p:nvPr/>
          </p:nvCxnSpPr>
          <p:spPr>
            <a:xfrm>
              <a:off x="229547" y="5552512"/>
              <a:ext cx="2377147" cy="0"/>
            </a:xfrm>
            <a:prstGeom prst="straightConnector1">
              <a:avLst/>
            </a:prstGeom>
            <a:noFill/>
            <a:ln w="28575" cap="rnd" cmpd="sng" algn="ctr">
              <a:solidFill>
                <a:sysClr val="windowText" lastClr="000000"/>
              </a:solidFill>
              <a:prstDash val="solid"/>
              <a:tailEnd type="triangle"/>
            </a:ln>
            <a:effectLst/>
          </p:spPr>
        </p:cxnSp>
        <p:sp>
          <p:nvSpPr>
            <p:cNvPr id="76" name="Estrela de 5 pontas 75"/>
            <p:cNvSpPr/>
            <p:nvPr/>
          </p:nvSpPr>
          <p:spPr bwMode="ltGray">
            <a:xfrm>
              <a:off x="446454" y="5249203"/>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7" name="Estrela de 5 pontas 76"/>
            <p:cNvSpPr/>
            <p:nvPr/>
          </p:nvSpPr>
          <p:spPr bwMode="ltGray">
            <a:xfrm>
              <a:off x="590168" y="507115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8" name="Estrela de 5 pontas 77"/>
            <p:cNvSpPr/>
            <p:nvPr/>
          </p:nvSpPr>
          <p:spPr bwMode="ltGray">
            <a:xfrm>
              <a:off x="735370" y="4486429"/>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79" name="Estrela de 5 pontas 78"/>
            <p:cNvSpPr/>
            <p:nvPr/>
          </p:nvSpPr>
          <p:spPr bwMode="ltGray">
            <a:xfrm>
              <a:off x="873368" y="506718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0" name="Estrela de 5 pontas 79"/>
            <p:cNvSpPr/>
            <p:nvPr/>
          </p:nvSpPr>
          <p:spPr bwMode="ltGray">
            <a:xfrm>
              <a:off x="1018875" y="5304139"/>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1" name="Estrela de 5 pontas 80"/>
            <p:cNvSpPr/>
            <p:nvPr/>
          </p:nvSpPr>
          <p:spPr bwMode="ltGray">
            <a:xfrm>
              <a:off x="1156568" y="5012583"/>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2" name="Estrela de 5 pontas 81"/>
            <p:cNvSpPr/>
            <p:nvPr/>
          </p:nvSpPr>
          <p:spPr bwMode="ltGray">
            <a:xfrm>
              <a:off x="1298763" y="5199366"/>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3" name="Estrela de 5 pontas 82"/>
            <p:cNvSpPr/>
            <p:nvPr/>
          </p:nvSpPr>
          <p:spPr bwMode="ltGray">
            <a:xfrm>
              <a:off x="1442779" y="4669363"/>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4" name="Estrela de 5 pontas 83"/>
            <p:cNvSpPr/>
            <p:nvPr/>
          </p:nvSpPr>
          <p:spPr bwMode="ltGray">
            <a:xfrm>
              <a:off x="1590667" y="427034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5" name="Estrela de 5 pontas 84"/>
            <p:cNvSpPr/>
            <p:nvPr/>
          </p:nvSpPr>
          <p:spPr bwMode="ltGray">
            <a:xfrm>
              <a:off x="1740768" y="449767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6" name="Estrela de 5 pontas 85"/>
            <p:cNvSpPr/>
            <p:nvPr/>
          </p:nvSpPr>
          <p:spPr bwMode="ltGray">
            <a:xfrm>
              <a:off x="1890176" y="479264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7" name="Estrela de 5 pontas 86"/>
            <p:cNvSpPr/>
            <p:nvPr/>
          </p:nvSpPr>
          <p:spPr bwMode="ltGray">
            <a:xfrm>
              <a:off x="2034192" y="5151783"/>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8" name="Estrela de 5 pontas 87"/>
            <p:cNvSpPr/>
            <p:nvPr/>
          </p:nvSpPr>
          <p:spPr bwMode="ltGray">
            <a:xfrm>
              <a:off x="2178208" y="5401159"/>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89" name="Estrela de 5 pontas 88"/>
            <p:cNvSpPr/>
            <p:nvPr/>
          </p:nvSpPr>
          <p:spPr bwMode="ltGray">
            <a:xfrm>
              <a:off x="2320442" y="533674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90" name="CaixaDeTexto 89"/>
                <p:cNvSpPr txBox="1"/>
                <p:nvPr/>
              </p:nvSpPr>
              <p:spPr>
                <a:xfrm>
                  <a:off x="2620410" y="5414012"/>
                  <a:ext cx="20948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𝜃</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90" name="CaixaDeTexto 89"/>
                <p:cNvSpPr txBox="1">
                  <a:spLocks noRot="1" noChangeAspect="1" noMove="1" noResize="1" noEditPoints="1" noAdjustHandles="1" noChangeArrowheads="1" noChangeShapeType="1" noTextEdit="1"/>
                </p:cNvSpPr>
                <p:nvPr/>
              </p:nvSpPr>
              <p:spPr>
                <a:xfrm>
                  <a:off x="2620410" y="5414012"/>
                  <a:ext cx="209481" cy="307777"/>
                </a:xfrm>
                <a:prstGeom prst="rect">
                  <a:avLst/>
                </a:prstGeom>
                <a:blipFill rotWithShape="0">
                  <a:blip r:embed="rId3"/>
                  <a:stretch>
                    <a:fillRect l="-29412" r="-29412"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CaixaDeTexto 90"/>
                <p:cNvSpPr txBox="1"/>
                <p:nvPr/>
              </p:nvSpPr>
              <p:spPr>
                <a:xfrm>
                  <a:off x="227244" y="3475934"/>
                  <a:ext cx="77309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0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000" i="1">
                                    <a:solidFill>
                                      <a:prstClr val="black"/>
                                    </a:solidFill>
                                    <a:latin typeface="Cambria Math" panose="02040503050406030204" pitchFamily="18" charset="0"/>
                                    <a:cs typeface="Times New Roman" panose="02020603050405020304" pitchFamily="18" charset="0"/>
                                  </a:rPr>
                                </m:ctrlPr>
                              </m:dPr>
                              <m:e>
                                <m:sSub>
                                  <m:sSubPr>
                                    <m:ctrlPr>
                                      <a:rPr lang="en-US" sz="2000" i="1">
                                        <a:solidFill>
                                          <a:prstClr val="black"/>
                                        </a:solidFill>
                                        <a:latin typeface="Cambria Math" panose="02040503050406030204" pitchFamily="18" charset="0"/>
                                        <a:cs typeface="Times New Roman" panose="02020603050405020304" pitchFamily="18" charset="0"/>
                                      </a:rPr>
                                    </m:ctrlPr>
                                  </m:sSub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91" name="CaixaDeTexto 90"/>
                <p:cNvSpPr txBox="1">
                  <a:spLocks noRot="1" noChangeAspect="1" noMove="1" noResize="1" noEditPoints="1" noAdjustHandles="1" noChangeArrowheads="1" noChangeShapeType="1" noTextEdit="1"/>
                </p:cNvSpPr>
                <p:nvPr/>
              </p:nvSpPr>
              <p:spPr>
                <a:xfrm>
                  <a:off x="227244" y="3475934"/>
                  <a:ext cx="773097" cy="400110"/>
                </a:xfrm>
                <a:prstGeom prst="rect">
                  <a:avLst/>
                </a:prstGeom>
                <a:blipFill rotWithShape="0">
                  <a:blip r:embed="rId4"/>
                  <a:stretch>
                    <a:fillRect b="-3030"/>
                  </a:stretch>
                </a:blipFill>
              </p:spPr>
              <p:txBody>
                <a:bodyPr/>
                <a:lstStyle/>
                <a:p>
                  <a:r>
                    <a:rPr lang="en-US">
                      <a:noFill/>
                    </a:rPr>
                    <a:t> </a:t>
                  </a:r>
                </a:p>
              </p:txBody>
            </p:sp>
          </mc:Fallback>
        </mc:AlternateContent>
        <p:sp>
          <p:nvSpPr>
            <p:cNvPr id="92" name="Estrela de 5 pontas 91"/>
            <p:cNvSpPr/>
            <p:nvPr/>
          </p:nvSpPr>
          <p:spPr bwMode="ltGray">
            <a:xfrm>
              <a:off x="446454"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3" name="Estrela de 5 pontas 92"/>
            <p:cNvSpPr/>
            <p:nvPr/>
          </p:nvSpPr>
          <p:spPr bwMode="ltGray">
            <a:xfrm>
              <a:off x="588689"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4" name="Estrela de 5 pontas 93"/>
            <p:cNvSpPr/>
            <p:nvPr/>
          </p:nvSpPr>
          <p:spPr bwMode="ltGray">
            <a:xfrm>
              <a:off x="735198"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5" name="Estrela de 5 pontas 94"/>
            <p:cNvSpPr/>
            <p:nvPr/>
          </p:nvSpPr>
          <p:spPr bwMode="ltGray">
            <a:xfrm>
              <a:off x="881707"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6" name="Estrela de 5 pontas 95"/>
            <p:cNvSpPr/>
            <p:nvPr/>
          </p:nvSpPr>
          <p:spPr bwMode="ltGray">
            <a:xfrm>
              <a:off x="1023942"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7" name="Estrela de 5 pontas 96"/>
            <p:cNvSpPr/>
            <p:nvPr/>
          </p:nvSpPr>
          <p:spPr bwMode="ltGray">
            <a:xfrm>
              <a:off x="1170451"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8" name="Estrela de 5 pontas 97"/>
            <p:cNvSpPr/>
            <p:nvPr/>
          </p:nvSpPr>
          <p:spPr bwMode="ltGray">
            <a:xfrm>
              <a:off x="1310154"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99" name="Estrela de 5 pontas 98"/>
            <p:cNvSpPr/>
            <p:nvPr/>
          </p:nvSpPr>
          <p:spPr bwMode="ltGray">
            <a:xfrm>
              <a:off x="1452389"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0" name="Estrela de 5 pontas 99"/>
            <p:cNvSpPr/>
            <p:nvPr/>
          </p:nvSpPr>
          <p:spPr bwMode="ltGray">
            <a:xfrm>
              <a:off x="1598898"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1" name="Estrela de 5 pontas 100"/>
            <p:cNvSpPr/>
            <p:nvPr/>
          </p:nvSpPr>
          <p:spPr bwMode="ltGray">
            <a:xfrm>
              <a:off x="1742913"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2" name="Estrela de 5 pontas 101"/>
            <p:cNvSpPr/>
            <p:nvPr/>
          </p:nvSpPr>
          <p:spPr bwMode="ltGray">
            <a:xfrm>
              <a:off x="1885148"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3" name="Estrela de 5 pontas 102"/>
            <p:cNvSpPr/>
            <p:nvPr/>
          </p:nvSpPr>
          <p:spPr bwMode="ltGray">
            <a:xfrm>
              <a:off x="2031657" y="546275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4" name="Estrela de 5 pontas 103"/>
            <p:cNvSpPr/>
            <p:nvPr/>
          </p:nvSpPr>
          <p:spPr bwMode="ltGray">
            <a:xfrm>
              <a:off x="2176386" y="546557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5" name="Estrela de 5 pontas 104"/>
            <p:cNvSpPr/>
            <p:nvPr/>
          </p:nvSpPr>
          <p:spPr bwMode="ltGray">
            <a:xfrm>
              <a:off x="2322895" y="5465576"/>
              <a:ext cx="144016" cy="151956"/>
            </a:xfrm>
            <a:prstGeom prst="star5">
              <a:avLst/>
            </a:prstGeom>
            <a:solidFill>
              <a:srgbClr val="FF000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7" name="Chave direita 126"/>
            <p:cNvSpPr/>
            <p:nvPr/>
          </p:nvSpPr>
          <p:spPr>
            <a:xfrm rot="18305991">
              <a:off x="1881938" y="3067429"/>
              <a:ext cx="416158" cy="1987906"/>
            </a:xfrm>
            <a:prstGeom prst="rightBrace">
              <a:avLst>
                <a:gd name="adj1" fmla="val 65858"/>
                <a:gd name="adj2" fmla="val 48048"/>
              </a:avLst>
            </a:prstGeom>
            <a:noFill/>
            <a:ln w="12700" cap="rnd"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28" name="CaixaDeTexto 127"/>
            <p:cNvSpPr txBox="1"/>
            <p:nvPr/>
          </p:nvSpPr>
          <p:spPr>
            <a:xfrm rot="2147136">
              <a:off x="966606" y="3245102"/>
              <a:ext cx="2811731" cy="830997"/>
            </a:xfrm>
            <a:prstGeom prst="rect">
              <a:avLst/>
            </a:prstGeom>
            <a:noFill/>
          </p:spPr>
          <p:txBody>
            <a:bodyPr wrap="none" rtlCol="0">
              <a:spAutoFit/>
            </a:bodyPr>
            <a:lstStyle/>
            <a:p>
              <a:pPr algn="ctr"/>
              <a:r>
                <a:rPr lang="en-US" sz="2400" dirty="0">
                  <a:latin typeface="Calibri" panose="020F0502020204030204" pitchFamily="34" charset="0"/>
                  <a:cs typeface="Calibri" panose="020F0502020204030204" pitchFamily="34" charset="0"/>
                </a:rPr>
                <a:t>Optical modes (M)</a:t>
              </a:r>
              <a:endParaRPr lang="x-none" sz="2400" dirty="0">
                <a:latin typeface="Calibri" panose="020F0502020204030204" pitchFamily="34" charset="0"/>
                <a:cs typeface="Calibri" panose="020F0502020204030204" pitchFamily="34" charset="0"/>
              </a:endParaRPr>
            </a:p>
            <a:p>
              <a:pPr algn="ctr"/>
              <a:r>
                <a:rPr lang="en-AU" sz="2400" dirty="0">
                  <a:latin typeface="Calibri" panose="020F0502020204030204" pitchFamily="34" charset="0"/>
                  <a:cs typeface="Calibri" panose="020F0502020204030204" pitchFamily="34" charset="0"/>
                </a:rPr>
                <a:t>r</a:t>
              </a:r>
              <a:r>
                <a:rPr lang="x-none" sz="2400" dirty="0">
                  <a:latin typeface="Calibri" panose="020F0502020204030204" pitchFamily="34" charset="0"/>
                  <a:cs typeface="Calibri" panose="020F0502020204030204" pitchFamily="34" charset="0"/>
                </a:rPr>
                <a:t>andoml</a:t>
              </a:r>
              <a:r>
                <a:rPr lang="de-DE" sz="2400" dirty="0">
                  <a:latin typeface="Calibri" panose="020F0502020204030204" pitchFamily="34" charset="0"/>
                  <a:cs typeface="Calibri" panose="020F0502020204030204" pitchFamily="34" charset="0"/>
                </a:rPr>
                <a:t>y</a:t>
              </a:r>
              <a:r>
                <a:rPr lang="x-none" sz="2400" dirty="0">
                  <a:latin typeface="Calibri" panose="020F0502020204030204" pitchFamily="34" charset="0"/>
                  <a:cs typeface="Calibri" panose="020F0502020204030204" pitchFamily="34" charset="0"/>
                </a:rPr>
                <a:t> distributed</a:t>
              </a:r>
              <a:endParaRPr lang="en-US" sz="2400" dirty="0">
                <a:latin typeface="Calibri" panose="020F0502020204030204" pitchFamily="34" charset="0"/>
                <a:cs typeface="Calibri" panose="020F0502020204030204" pitchFamily="34" charset="0"/>
              </a:endParaRPr>
            </a:p>
          </p:txBody>
        </p:sp>
      </p:grpSp>
      <p:grpSp>
        <p:nvGrpSpPr>
          <p:cNvPr id="7" name="Grupo 6"/>
          <p:cNvGrpSpPr/>
          <p:nvPr/>
        </p:nvGrpSpPr>
        <p:grpSpPr>
          <a:xfrm>
            <a:off x="9266929" y="2509119"/>
            <a:ext cx="3142882" cy="3154721"/>
            <a:chOff x="9266929" y="2509119"/>
            <a:chExt cx="3142882" cy="3154721"/>
          </a:xfrm>
        </p:grpSpPr>
        <p:grpSp>
          <p:nvGrpSpPr>
            <p:cNvPr id="6" name="Grupo 5"/>
            <p:cNvGrpSpPr/>
            <p:nvPr/>
          </p:nvGrpSpPr>
          <p:grpSpPr>
            <a:xfrm>
              <a:off x="9266929" y="2509119"/>
              <a:ext cx="2627744" cy="3154721"/>
              <a:chOff x="9266929" y="2509119"/>
              <a:chExt cx="2627744" cy="3154721"/>
            </a:xfrm>
          </p:grpSpPr>
          <p:sp>
            <p:nvSpPr>
              <p:cNvPr id="70" name="Forma livre 69"/>
              <p:cNvSpPr/>
              <p:nvPr/>
            </p:nvSpPr>
            <p:spPr bwMode="ltGray">
              <a:xfrm>
                <a:off x="9562414" y="3962905"/>
                <a:ext cx="1996440" cy="1506017"/>
              </a:xfrm>
              <a:custGeom>
                <a:avLst/>
                <a:gdLst>
                  <a:gd name="connsiteX0" fmla="*/ 0 w 1996440"/>
                  <a:gd name="connsiteY0" fmla="*/ 0 h 1506017"/>
                  <a:gd name="connsiteX1" fmla="*/ 269240 w 1996440"/>
                  <a:gd name="connsiteY1" fmla="*/ 457200 h 1506017"/>
                  <a:gd name="connsiteX2" fmla="*/ 528320 w 1996440"/>
                  <a:gd name="connsiteY2" fmla="*/ 86868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204470 w 1996440"/>
                  <a:gd name="connsiteY1" fmla="*/ 468630 h 1506017"/>
                  <a:gd name="connsiteX2" fmla="*/ 528320 w 1996440"/>
                  <a:gd name="connsiteY2" fmla="*/ 86868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204470 w 1996440"/>
                  <a:gd name="connsiteY1" fmla="*/ 468630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87325 w 1996440"/>
                  <a:gd name="connsiteY1" fmla="*/ 441960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68275 w 1996440"/>
                  <a:gd name="connsiteY1" fmla="*/ 409575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 name="connsiteX0" fmla="*/ 0 w 1996440"/>
                  <a:gd name="connsiteY0" fmla="*/ 0 h 1506017"/>
                  <a:gd name="connsiteX1" fmla="*/ 168275 w 1996440"/>
                  <a:gd name="connsiteY1" fmla="*/ 409575 h 1506017"/>
                  <a:gd name="connsiteX2" fmla="*/ 530225 w 1996440"/>
                  <a:gd name="connsiteY2" fmla="*/ 895350 h 1506017"/>
                  <a:gd name="connsiteX3" fmla="*/ 828040 w 1996440"/>
                  <a:gd name="connsiteY3" fmla="*/ 1224280 h 1506017"/>
                  <a:gd name="connsiteX4" fmla="*/ 1132840 w 1996440"/>
                  <a:gd name="connsiteY4" fmla="*/ 1407160 h 1506017"/>
                  <a:gd name="connsiteX5" fmla="*/ 1529080 w 1996440"/>
                  <a:gd name="connsiteY5" fmla="*/ 1493520 h 1506017"/>
                  <a:gd name="connsiteX6" fmla="*/ 1996440 w 1996440"/>
                  <a:gd name="connsiteY6" fmla="*/ 1503680 h 150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6440" h="1506017">
                    <a:moveTo>
                      <a:pt x="0" y="0"/>
                    </a:moveTo>
                    <a:cubicBezTo>
                      <a:pt x="90593" y="156210"/>
                      <a:pt x="66569" y="227965"/>
                      <a:pt x="168275" y="409575"/>
                    </a:cubicBezTo>
                    <a:cubicBezTo>
                      <a:pt x="269981" y="591185"/>
                      <a:pt x="420264" y="759566"/>
                      <a:pt x="530225" y="895350"/>
                    </a:cubicBezTo>
                    <a:cubicBezTo>
                      <a:pt x="640186" y="1031134"/>
                      <a:pt x="727604" y="1138978"/>
                      <a:pt x="828040" y="1224280"/>
                    </a:cubicBezTo>
                    <a:cubicBezTo>
                      <a:pt x="928476" y="1309582"/>
                      <a:pt x="1016000" y="1362287"/>
                      <a:pt x="1132840" y="1407160"/>
                    </a:cubicBezTo>
                    <a:cubicBezTo>
                      <a:pt x="1249680" y="1452033"/>
                      <a:pt x="1385147" y="1477433"/>
                      <a:pt x="1529080" y="1493520"/>
                    </a:cubicBezTo>
                    <a:cubicBezTo>
                      <a:pt x="1673013" y="1509607"/>
                      <a:pt x="1834726" y="1506643"/>
                      <a:pt x="1996440" y="1503680"/>
                    </a:cubicBezTo>
                  </a:path>
                </a:pathLst>
              </a:custGeom>
              <a:noFill/>
              <a:ln w="28575" cap="flat" cmpd="sng" algn="ctr">
                <a:solidFill>
                  <a:srgbClr val="578C27">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109" name="Conector de seta reta 108"/>
              <p:cNvCxnSpPr/>
              <p:nvPr/>
            </p:nvCxnSpPr>
            <p:spPr>
              <a:xfrm flipV="1">
                <a:off x="9583244" y="3775753"/>
                <a:ext cx="0" cy="1888087"/>
              </a:xfrm>
              <a:prstGeom prst="straightConnector1">
                <a:avLst/>
              </a:prstGeom>
              <a:noFill/>
              <a:ln w="28575" cap="rnd" cmpd="sng" algn="ctr">
                <a:solidFill>
                  <a:sysClr val="windowText" lastClr="000000"/>
                </a:solidFill>
                <a:prstDash val="solid"/>
                <a:tailEnd type="triangle"/>
              </a:ln>
              <a:effectLst/>
            </p:spPr>
          </p:cxnSp>
          <p:cxnSp>
            <p:nvCxnSpPr>
              <p:cNvPr id="110" name="Conector de seta reta 109"/>
              <p:cNvCxnSpPr/>
              <p:nvPr/>
            </p:nvCxnSpPr>
            <p:spPr>
              <a:xfrm>
                <a:off x="9294329" y="5479669"/>
                <a:ext cx="2377147" cy="0"/>
              </a:xfrm>
              <a:prstGeom prst="straightConnector1">
                <a:avLst/>
              </a:prstGeom>
              <a:noFill/>
              <a:ln w="28575" cap="rnd" cmpd="sng" algn="ctr">
                <a:solidFill>
                  <a:sysClr val="windowText" lastClr="000000"/>
                </a:solidFill>
                <a:prstDash val="solid"/>
                <a:tailEnd type="triangle"/>
              </a:ln>
              <a:effectLst/>
            </p:spPr>
          </p:cxnSp>
          <p:sp>
            <p:nvSpPr>
              <p:cNvPr id="111" name="Estrela de 5 pontas 110"/>
              <p:cNvSpPr/>
              <p:nvPr/>
            </p:nvSpPr>
            <p:spPr bwMode="ltGray">
              <a:xfrm>
                <a:off x="9511236" y="3900970"/>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2" name="Estrela de 5 pontas 111"/>
              <p:cNvSpPr/>
              <p:nvPr/>
            </p:nvSpPr>
            <p:spPr bwMode="ltGray">
              <a:xfrm>
                <a:off x="9618899" y="423614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3" name="Estrela de 5 pontas 112"/>
              <p:cNvSpPr/>
              <p:nvPr/>
            </p:nvSpPr>
            <p:spPr bwMode="ltGray">
              <a:xfrm>
                <a:off x="9790160" y="447852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4" name="Estrela de 5 pontas 113"/>
              <p:cNvSpPr/>
              <p:nvPr/>
            </p:nvSpPr>
            <p:spPr bwMode="ltGray">
              <a:xfrm>
                <a:off x="9933524" y="465812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5" name="Estrela de 5 pontas 114"/>
              <p:cNvSpPr/>
              <p:nvPr/>
            </p:nvSpPr>
            <p:spPr bwMode="ltGray">
              <a:xfrm>
                <a:off x="10086602" y="4840361"/>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6" name="Estrela de 5 pontas 115"/>
              <p:cNvSpPr/>
              <p:nvPr/>
            </p:nvSpPr>
            <p:spPr bwMode="ltGray">
              <a:xfrm>
                <a:off x="10221819" y="5005687"/>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7" name="Estrela de 5 pontas 116"/>
              <p:cNvSpPr/>
              <p:nvPr/>
            </p:nvSpPr>
            <p:spPr bwMode="ltGray">
              <a:xfrm>
                <a:off x="10365835" y="513618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8" name="Estrela de 5 pontas 117"/>
              <p:cNvSpPr/>
              <p:nvPr/>
            </p:nvSpPr>
            <p:spPr bwMode="ltGray">
              <a:xfrm>
                <a:off x="10507561" y="5229514"/>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19" name="Estrela de 5 pontas 118"/>
              <p:cNvSpPr/>
              <p:nvPr/>
            </p:nvSpPr>
            <p:spPr bwMode="ltGray">
              <a:xfrm>
                <a:off x="10655449" y="529301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0" name="Estrela de 5 pontas 119"/>
              <p:cNvSpPr/>
              <p:nvPr/>
            </p:nvSpPr>
            <p:spPr bwMode="ltGray">
              <a:xfrm>
                <a:off x="10805550" y="5338762"/>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1" name="Estrela de 5 pontas 120"/>
              <p:cNvSpPr/>
              <p:nvPr/>
            </p:nvSpPr>
            <p:spPr bwMode="ltGray">
              <a:xfrm>
                <a:off x="10949881" y="535191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2" name="Estrela de 5 pontas 121"/>
              <p:cNvSpPr/>
              <p:nvPr/>
            </p:nvSpPr>
            <p:spPr bwMode="ltGray">
              <a:xfrm>
                <a:off x="11098974" y="5362409"/>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3" name="Estrela de 5 pontas 122"/>
              <p:cNvSpPr/>
              <p:nvPr/>
            </p:nvSpPr>
            <p:spPr bwMode="ltGray">
              <a:xfrm>
                <a:off x="11242990" y="5351918"/>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24" name="Estrela de 5 pontas 123"/>
              <p:cNvSpPr/>
              <p:nvPr/>
            </p:nvSpPr>
            <p:spPr bwMode="ltGray">
              <a:xfrm>
                <a:off x="11385224" y="5362409"/>
                <a:ext cx="144016" cy="151956"/>
              </a:xfrm>
              <a:prstGeom prst="star5">
                <a:avLst/>
              </a:prstGeom>
              <a:solidFill>
                <a:srgbClr val="00B050"/>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5" name="CaixaDeTexto 124"/>
                  <p:cNvSpPr txBox="1"/>
                  <p:nvPr/>
                </p:nvSpPr>
                <p:spPr>
                  <a:xfrm>
                    <a:off x="11685192" y="5341169"/>
                    <a:ext cx="20948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𝜃</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125" name="CaixaDeTexto 124"/>
                  <p:cNvSpPr txBox="1">
                    <a:spLocks noRot="1" noChangeAspect="1" noMove="1" noResize="1" noEditPoints="1" noAdjustHandles="1" noChangeArrowheads="1" noChangeShapeType="1" noTextEdit="1"/>
                  </p:cNvSpPr>
                  <p:nvPr/>
                </p:nvSpPr>
                <p:spPr>
                  <a:xfrm>
                    <a:off x="11685192" y="5341169"/>
                    <a:ext cx="209481" cy="307777"/>
                  </a:xfrm>
                  <a:prstGeom prst="rect">
                    <a:avLst/>
                  </a:prstGeom>
                  <a:blipFill rotWithShape="0">
                    <a:blip r:embed="rId5"/>
                    <a:stretch>
                      <a:fillRect l="-29412" r="-29412"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1" name="CaixaDeTexto 130"/>
                  <p:cNvSpPr txBox="1"/>
                  <p:nvPr/>
                </p:nvSpPr>
                <p:spPr>
                  <a:xfrm>
                    <a:off x="9266929" y="3401976"/>
                    <a:ext cx="77309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000" i="1">
                                  <a:solidFill>
                                    <a:prstClr val="black"/>
                                  </a:solidFill>
                                  <a:latin typeface="Cambria Math" panose="02040503050406030204" pitchFamily="18" charset="0"/>
                                  <a:cs typeface="Times New Roman" panose="02020603050405020304" pitchFamily="18" charset="0"/>
                                </a:rPr>
                              </m:ctrlPr>
                            </m:sSupPr>
                            <m:e>
                              <m:d>
                                <m:dPr>
                                  <m:begChr m:val="|"/>
                                  <m:endChr m:val="|"/>
                                  <m:ctrlPr>
                                    <a:rPr lang="en-US" sz="2000" i="1">
                                      <a:solidFill>
                                        <a:prstClr val="black"/>
                                      </a:solidFill>
                                      <a:latin typeface="Cambria Math" panose="02040503050406030204" pitchFamily="18" charset="0"/>
                                      <a:cs typeface="Times New Roman" panose="02020603050405020304" pitchFamily="18" charset="0"/>
                                    </a:rPr>
                                  </m:ctrlPr>
                                </m:dPr>
                                <m:e>
                                  <m:sSub>
                                    <m:sSubPr>
                                      <m:ctrlPr>
                                        <a:rPr lang="en-US" sz="2000" i="1">
                                          <a:solidFill>
                                            <a:prstClr val="black"/>
                                          </a:solidFill>
                                          <a:latin typeface="Cambria Math" panose="02040503050406030204" pitchFamily="18" charset="0"/>
                                          <a:cs typeface="Times New Roman" panose="02020603050405020304" pitchFamily="18" charset="0"/>
                                        </a:rPr>
                                      </m:ctrlPr>
                                    </m:sSub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e>
                              </m:d>
                            </m:e>
                            <m: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131" name="CaixaDeTexto 130"/>
                  <p:cNvSpPr txBox="1">
                    <a:spLocks noRot="1" noChangeAspect="1" noMove="1" noResize="1" noEditPoints="1" noAdjustHandles="1" noChangeArrowheads="1" noChangeShapeType="1" noTextEdit="1"/>
                  </p:cNvSpPr>
                  <p:nvPr/>
                </p:nvSpPr>
                <p:spPr>
                  <a:xfrm>
                    <a:off x="9266929" y="3401976"/>
                    <a:ext cx="773097" cy="400110"/>
                  </a:xfrm>
                  <a:prstGeom prst="rect">
                    <a:avLst/>
                  </a:prstGeom>
                  <a:blipFill rotWithShape="0">
                    <a:blip r:embed="rId7"/>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2" name="Retângulo 131"/>
                  <p:cNvSpPr/>
                  <p:nvPr/>
                </p:nvSpPr>
                <p:spPr>
                  <a:xfrm>
                    <a:off x="9359363" y="2509119"/>
                    <a:ext cx="2440412" cy="8461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prstClr val="black"/>
                                  </a:solidFill>
                                  <a:latin typeface="Cambria Math" panose="02040503050406030204" pitchFamily="18" charset="0"/>
                                </a:rPr>
                              </m:ctrlPr>
                            </m:sSupPr>
                            <m:e>
                              <m:d>
                                <m:dPr>
                                  <m:begChr m:val="|"/>
                                  <m:endChr m:val="|"/>
                                  <m:ctrlPr>
                                    <a:rPr lang="en-US" sz="2400" i="1">
                                      <a:solidFill>
                                        <a:prstClr val="black"/>
                                      </a:solidFill>
                                      <a:latin typeface="Cambria Math" panose="02040503050406030204" pitchFamily="18" charset="0"/>
                                    </a:rPr>
                                  </m:ctrlPr>
                                </m:dPr>
                                <m:e>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𝑐</m:t>
                                      </m:r>
                                    </m:e>
                                    <m:sub>
                                      <m:r>
                                        <a:rPr lang="en-US" sz="2400" i="1">
                                          <a:solidFill>
                                            <a:prstClr val="black"/>
                                          </a:solidFill>
                                          <a:latin typeface="Cambria Math" panose="02040503050406030204" pitchFamily="18" charset="0"/>
                                        </a:rPr>
                                        <m:t>𝑘</m:t>
                                      </m:r>
                                    </m:sub>
                                  </m:sSub>
                                </m:e>
                              </m:d>
                            </m:e>
                            <m:sup>
                              <m:r>
                                <a:rPr lang="en-US" sz="2400">
                                  <a:solidFill>
                                    <a:prstClr val="black"/>
                                  </a:solidFill>
                                  <a:latin typeface="Cambria Math" panose="02040503050406030204" pitchFamily="18" charset="0"/>
                                </a:rPr>
                                <m:t>2</m:t>
                              </m:r>
                            </m:sup>
                          </m:sSup>
                          <m:r>
                            <a:rPr lang="en-US" sz="2400">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b="1" i="1" smtClean="0">
                                  <a:solidFill>
                                    <a:srgbClr val="FF0000"/>
                                  </a:solidFill>
                                  <a:latin typeface="Cambria Math" panose="02040503050406030204" pitchFamily="18" charset="0"/>
                                </a:rPr>
                                <m:t>𝑻</m:t>
                              </m:r>
                            </m:num>
                            <m:den>
                              <m:sSub>
                                <m:sSubPr>
                                  <m:ctrlPr>
                                    <a:rPr lang="en-US" sz="2400" i="1">
                                      <a:solidFill>
                                        <a:prstClr val="black"/>
                                      </a:solidFill>
                                      <a:latin typeface="Cambria Math" panose="02040503050406030204" pitchFamily="18" charset="0"/>
                                      <a:cs typeface="Times New Roman" panose="02020603050405020304" pitchFamily="18" charset="0"/>
                                    </a:rPr>
                                  </m:ctrlPr>
                                </m:sSubPr>
                                <m:e>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𝜃</m:t>
                                  </m:r>
                                </m:e>
                                <m:sub>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𝑘</m:t>
                                  </m:r>
                                </m:sub>
                              </m:sSub>
                              <m:r>
                                <a:rPr lang="en-US" sz="2400">
                                  <a:solidFill>
                                    <a:prstClr val="black"/>
                                  </a:solidFill>
                                  <a:latin typeface="Cambria Math" panose="02040503050406030204" pitchFamily="18" charset="0"/>
                                </a:rPr>
                                <m:t>+</m:t>
                              </m:r>
                              <m:r>
                                <a:rPr lang="en-US" sz="2400" b="1" i="1" smtClean="0">
                                  <a:solidFill>
                                    <a:srgbClr val="FF0000"/>
                                  </a:solidFill>
                                  <a:latin typeface="Cambria Math" panose="02040503050406030204" pitchFamily="18" charset="0"/>
                                </a:rPr>
                                <m:t>𝝁</m:t>
                              </m:r>
                            </m:den>
                          </m:f>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32" name="Retângulo 131"/>
                  <p:cNvSpPr>
                    <a:spLocks noRot="1" noChangeAspect="1" noMove="1" noResize="1" noEditPoints="1" noAdjustHandles="1" noChangeArrowheads="1" noChangeShapeType="1" noTextEdit="1"/>
                  </p:cNvSpPr>
                  <p:nvPr/>
                </p:nvSpPr>
                <p:spPr>
                  <a:xfrm>
                    <a:off x="9359363" y="2509119"/>
                    <a:ext cx="2440412" cy="846194"/>
                  </a:xfrm>
                  <a:prstGeom prst="rect">
                    <a:avLst/>
                  </a:prstGeom>
                  <a:blipFill rotWithShape="0">
                    <a:blip r:embed="rId8"/>
                    <a:stretch>
                      <a:fillRect/>
                    </a:stretch>
                  </a:blipFill>
                </p:spPr>
                <p:txBody>
                  <a:bodyPr/>
                  <a:lstStyle/>
                  <a:p>
                    <a:r>
                      <a:rPr lang="en-US">
                        <a:noFill/>
                      </a:rPr>
                      <a:t> </a:t>
                    </a:r>
                  </a:p>
                </p:txBody>
              </p:sp>
            </mc:Fallback>
          </mc:AlternateContent>
        </p:grpSp>
        <p:sp>
          <p:nvSpPr>
            <p:cNvPr id="134" name="CaixaDeTexto 133"/>
            <p:cNvSpPr txBox="1"/>
            <p:nvPr/>
          </p:nvSpPr>
          <p:spPr>
            <a:xfrm>
              <a:off x="9489320" y="3903103"/>
              <a:ext cx="2920491" cy="830997"/>
            </a:xfrm>
            <a:prstGeom prst="rect">
              <a:avLst/>
            </a:prstGeom>
            <a:noFill/>
          </p:spPr>
          <p:txBody>
            <a:bodyPr wrap="square" rtlCol="0">
              <a:spAutoFit/>
            </a:bodyPr>
            <a:lstStyle/>
            <a:p>
              <a:pPr algn="ctr"/>
              <a:r>
                <a:rPr lang="en-US" sz="2400" dirty="0">
                  <a:latin typeface="Calibri" panose="020F0502020204030204" pitchFamily="34" charset="0"/>
                  <a:cs typeface="Calibri" panose="020F0502020204030204" pitchFamily="34" charset="0"/>
                </a:rPr>
                <a:t>Rayleigh-Jeans distribution</a:t>
              </a:r>
            </a:p>
          </p:txBody>
        </p:sp>
      </p:grpSp>
      <p:grpSp>
        <p:nvGrpSpPr>
          <p:cNvPr id="5" name="Grupo 4"/>
          <p:cNvGrpSpPr/>
          <p:nvPr/>
        </p:nvGrpSpPr>
        <p:grpSpPr>
          <a:xfrm>
            <a:off x="3731855" y="3143479"/>
            <a:ext cx="5425314" cy="3320663"/>
            <a:chOff x="3731855" y="3143479"/>
            <a:chExt cx="5425314" cy="3320663"/>
          </a:xfrm>
        </p:grpSpPr>
        <p:sp>
          <p:nvSpPr>
            <p:cNvPr id="73" name="Retângulo 72"/>
            <p:cNvSpPr/>
            <p:nvPr/>
          </p:nvSpPr>
          <p:spPr>
            <a:xfrm>
              <a:off x="3731855" y="4871896"/>
              <a:ext cx="5425314" cy="1015663"/>
            </a:xfrm>
            <a:prstGeom prst="rect">
              <a:avLst/>
            </a:prstGeom>
          </p:spPr>
          <p:txBody>
            <a:bodyPr wrap="square">
              <a:spAutoFit/>
            </a:bodyPr>
            <a:lstStyle/>
            <a:p>
              <a:pPr indent="-285750" algn="ctr">
                <a:buFont typeface="Arial" panose="020B0604020202020204" pitchFamily="34" charset="0"/>
                <a:buChar char="•"/>
              </a:pPr>
              <a:r>
                <a:rPr lang="en-US" sz="2000" dirty="0">
                  <a:latin typeface="Calibri" panose="020F0502020204030204" pitchFamily="34" charset="0"/>
                  <a:cs typeface="Calibri" panose="020F0502020204030204" pitchFamily="34" charset="0"/>
                </a:rPr>
                <a:t>U: photonic internal energy (Hamiltonian);</a:t>
              </a:r>
            </a:p>
            <a:p>
              <a:pPr indent="-285750" algn="ctr">
                <a:buFont typeface="Arial" panose="020B0604020202020204" pitchFamily="34" charset="0"/>
                <a:buChar char="•"/>
              </a:pPr>
              <a:r>
                <a:rPr lang="en-US" sz="2000" dirty="0">
                  <a:latin typeface="Calibri" panose="020F0502020204030204" pitchFamily="34" charset="0"/>
                  <a:cs typeface="Calibri" panose="020F0502020204030204" pitchFamily="34" charset="0"/>
                </a:rPr>
                <a:t>M: number of modes;</a:t>
              </a:r>
            </a:p>
            <a:p>
              <a:pPr indent="-285750" algn="ctr">
                <a:buFont typeface="Arial" panose="020B0604020202020204" pitchFamily="34" charset="0"/>
                <a:buChar char="•"/>
              </a:pPr>
              <a:r>
                <a:rPr lang="en-US" sz="2000" dirty="0">
                  <a:latin typeface="Calibri" panose="020F0502020204030204" pitchFamily="34" charset="0"/>
                  <a:cs typeface="Calibri" panose="020F0502020204030204" pitchFamily="34" charset="0"/>
                </a:rPr>
                <a:t>P: optical power (photon number);</a:t>
              </a:r>
            </a:p>
          </p:txBody>
        </p:sp>
        <p:sp>
          <p:nvSpPr>
            <p:cNvPr id="133" name="Retângulo 132"/>
            <p:cNvSpPr/>
            <p:nvPr/>
          </p:nvSpPr>
          <p:spPr>
            <a:xfrm>
              <a:off x="4518080" y="6125588"/>
              <a:ext cx="3852864" cy="338554"/>
            </a:xfrm>
            <a:prstGeom prst="rect">
              <a:avLst/>
            </a:prstGeom>
          </p:spPr>
          <p:txBody>
            <a:bodyPr wrap="square">
              <a:spAutoFit/>
            </a:bodyPr>
            <a:lstStyle/>
            <a:p>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M. </a:t>
              </a:r>
              <a:r>
                <a:rPr lang="en-US" sz="16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Parto</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et al</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Opt. </a:t>
              </a:r>
              <a:r>
                <a:rPr lang="en-US" sz="16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Lett</a:t>
              </a:r>
              <a:r>
                <a:rPr lang="en-US" sz="16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44 (16), 2019.</a:t>
              </a:r>
              <a:endParaRPr lang="en-US" sz="1600" dirty="0">
                <a:solidFill>
                  <a:prstClr val="black"/>
                </a:solidFill>
                <a:latin typeface="Times New Roman" panose="02020603050405020304" pitchFamily="18" charset="0"/>
                <a:cs typeface="Times New Roman" panose="02020603050405020304" pitchFamily="18" charset="0"/>
              </a:endParaRPr>
            </a:p>
          </p:txBody>
        </p:sp>
        <p:grpSp>
          <p:nvGrpSpPr>
            <p:cNvPr id="4" name="Grupo 3"/>
            <p:cNvGrpSpPr/>
            <p:nvPr/>
          </p:nvGrpSpPr>
          <p:grpSpPr>
            <a:xfrm>
              <a:off x="6007262" y="3143479"/>
              <a:ext cx="2982428" cy="1301503"/>
              <a:chOff x="6007262" y="3143479"/>
              <a:chExt cx="2982428" cy="1301503"/>
            </a:xfrm>
          </p:grpSpPr>
          <p:cxnSp>
            <p:nvCxnSpPr>
              <p:cNvPr id="129" name="Conector de seta reta 128"/>
              <p:cNvCxnSpPr>
                <a:stCxn id="126" idx="3"/>
                <a:endCxn id="130" idx="1"/>
              </p:cNvCxnSpPr>
              <p:nvPr/>
            </p:nvCxnSpPr>
            <p:spPr>
              <a:xfrm flipV="1">
                <a:off x="6007262" y="3374312"/>
                <a:ext cx="491660" cy="1644"/>
              </a:xfrm>
              <a:prstGeom prst="straightConnector1">
                <a:avLst/>
              </a:prstGeom>
              <a:noFill/>
              <a:ln w="38100" cap="rnd" cmpd="sng" algn="ctr">
                <a:solidFill>
                  <a:srgbClr val="002350"/>
                </a:solidFill>
                <a:prstDash val="solid"/>
                <a:tailEnd type="triangle"/>
              </a:ln>
              <a:effectLst/>
            </p:spPr>
          </p:cxnSp>
          <mc:AlternateContent xmlns:mc="http://schemas.openxmlformats.org/markup-compatibility/2006" xmlns:a14="http://schemas.microsoft.com/office/drawing/2010/main">
            <mc:Choice Requires="a14">
              <p:sp>
                <p:nvSpPr>
                  <p:cNvPr id="130" name="Retângulo 129"/>
                  <p:cNvSpPr/>
                  <p:nvPr/>
                </p:nvSpPr>
                <p:spPr>
                  <a:xfrm>
                    <a:off x="6498922" y="3143479"/>
                    <a:ext cx="232005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prstClr val="black"/>
                              </a:solidFill>
                              <a:latin typeface="Cambria Math" panose="02040503050406030204" pitchFamily="18" charset="0"/>
                            </a:rPr>
                            <m:t>𝑈</m:t>
                          </m:r>
                          <m:r>
                            <a:rPr lang="en-US" sz="2400">
                              <a:solidFill>
                                <a:prstClr val="black"/>
                              </a:solidFill>
                              <a:latin typeface="Cambria Math" panose="02040503050406030204" pitchFamily="18" charset="0"/>
                            </a:rPr>
                            <m:t>−</m:t>
                          </m:r>
                          <m:r>
                            <a:rPr lang="en-US" sz="2400" b="1" i="1" smtClean="0">
                              <a:solidFill>
                                <a:srgbClr val="FF0000"/>
                              </a:solidFill>
                              <a:latin typeface="Cambria Math" panose="02040503050406030204" pitchFamily="18" charset="0"/>
                            </a:rPr>
                            <m:t>𝝁</m:t>
                          </m:r>
                          <m:r>
                            <a:rPr lang="en-US" sz="2400" i="1" smtClean="0">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𝑃</m:t>
                          </m:r>
                          <m:r>
                            <a:rPr lang="en-US" sz="2400">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𝑀</m:t>
                          </m:r>
                          <m:r>
                            <a:rPr lang="en-US" sz="2400" i="1" smtClean="0">
                              <a:solidFill>
                                <a:prstClr val="black"/>
                              </a:solidFill>
                              <a:latin typeface="Cambria Math" panose="02040503050406030204" pitchFamily="18" charset="0"/>
                            </a:rPr>
                            <m:t>.</m:t>
                          </m:r>
                          <m:r>
                            <a:rPr lang="en-US" sz="2400" b="1" i="1" smtClean="0">
                              <a:solidFill>
                                <a:srgbClr val="FF0000"/>
                              </a:solidFill>
                              <a:latin typeface="Cambria Math" panose="02040503050406030204" pitchFamily="18" charset="0"/>
                            </a:rPr>
                            <m:t>𝑻</m:t>
                          </m:r>
                        </m:oMath>
                      </m:oMathPara>
                    </a14:m>
                    <a:endParaRPr lang="en-US" sz="2400" b="1" dirty="0">
                      <a:solidFill>
                        <a:prstClr val="black"/>
                      </a:solidFill>
                      <a:latin typeface="Calibri" panose="020F0502020204030204" pitchFamily="34" charset="0"/>
                      <a:cs typeface="Calibri" panose="020F0502020204030204" pitchFamily="34" charset="0"/>
                    </a:endParaRPr>
                  </a:p>
                </p:txBody>
              </p:sp>
            </mc:Choice>
            <mc:Fallback xmlns="">
              <p:sp>
                <p:nvSpPr>
                  <p:cNvPr id="130" name="Retângulo 129"/>
                  <p:cNvSpPr>
                    <a:spLocks noRot="1" noChangeAspect="1" noMove="1" noResize="1" noEditPoints="1" noAdjustHandles="1" noChangeArrowheads="1" noChangeShapeType="1" noTextEdit="1"/>
                  </p:cNvSpPr>
                  <p:nvPr/>
                </p:nvSpPr>
                <p:spPr>
                  <a:xfrm>
                    <a:off x="6498922" y="3143479"/>
                    <a:ext cx="2320059" cy="461665"/>
                  </a:xfrm>
                  <a:prstGeom prst="rect">
                    <a:avLst/>
                  </a:prstGeom>
                  <a:blipFill rotWithShape="0">
                    <a:blip r:embed="rId6"/>
                    <a:stretch>
                      <a:fillRect b="-9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5" name="Retângulo 134"/>
                  <p:cNvSpPr/>
                  <p:nvPr/>
                </p:nvSpPr>
                <p:spPr>
                  <a:xfrm>
                    <a:off x="6318613" y="3613985"/>
                    <a:ext cx="2671077" cy="830997"/>
                  </a:xfrm>
                  <a:prstGeom prst="rect">
                    <a:avLst/>
                  </a:prstGeom>
                </p:spPr>
                <p:txBody>
                  <a:bodyPr wrap="square">
                    <a:spAutoFit/>
                  </a:bodyPr>
                  <a:lstStyle/>
                  <a:p>
                    <a:pPr>
                      <a:lnSpc>
                        <a:spcPct val="120000"/>
                      </a:lnSpc>
                    </a:pPr>
                    <a14:m>
                      <m:oMath xmlns:m="http://schemas.openxmlformats.org/officeDocument/2006/math">
                        <m:r>
                          <a:rPr lang="de-DE" sz="2000" i="1" dirty="0" smtClean="0">
                            <a:solidFill>
                              <a:prstClr val="black"/>
                            </a:solidFill>
                            <a:latin typeface="Cambria Math" panose="02040503050406030204" pitchFamily="18" charset="0"/>
                            <a:cs typeface="Times New Roman"/>
                          </a:rPr>
                          <m:t>𝑇</m:t>
                        </m:r>
                      </m:oMath>
                    </a14:m>
                    <a:r>
                      <a:rPr lang="de-DE" sz="2000" i="1" dirty="0">
                        <a:solidFill>
                          <a:prstClr val="black"/>
                        </a:solidFill>
                        <a:latin typeface="Calibri" panose="020F0502020204030204" pitchFamily="34" charset="0"/>
                        <a:cs typeface="Calibri" panose="020F0502020204030204" pitchFamily="34" charset="0"/>
                      </a:rPr>
                      <a:t> </a:t>
                    </a:r>
                    <a:r>
                      <a:rPr lang="de-DE" sz="2000" dirty="0">
                        <a:solidFill>
                          <a:prstClr val="black"/>
                        </a:solidFill>
                        <a:latin typeface="Calibri" panose="020F0502020204030204" pitchFamily="34" charset="0"/>
                        <a:cs typeface="Calibri" panose="020F0502020204030204" pitchFamily="34" charset="0"/>
                      </a:rPr>
                      <a:t>: temperature</a:t>
                    </a:r>
                  </a:p>
                  <a:p>
                    <a:pPr>
                      <a:lnSpc>
                        <a:spcPct val="120000"/>
                      </a:lnSpc>
                    </a:pPr>
                    <a14:m>
                      <m:oMath xmlns:m="http://schemas.openxmlformats.org/officeDocument/2006/math">
                        <m:r>
                          <a:rPr lang="de-DE" sz="2000" i="1" dirty="0" smtClean="0">
                            <a:solidFill>
                              <a:prstClr val="black"/>
                            </a:solidFill>
                            <a:latin typeface="Cambria Math" panose="02040503050406030204" pitchFamily="18" charset="0"/>
                          </a:rPr>
                          <m:t>𝜇</m:t>
                        </m:r>
                      </m:oMath>
                    </a14:m>
                    <a:r>
                      <a:rPr lang="de-DE" sz="2000" dirty="0">
                        <a:solidFill>
                          <a:prstClr val="black"/>
                        </a:solidFill>
                        <a:latin typeface="Calibri" panose="020F0502020204030204" pitchFamily="34" charset="0"/>
                        <a:cs typeface="Calibri" panose="020F0502020204030204" pitchFamily="34" charset="0"/>
                      </a:rPr>
                      <a:t> : chemical potential</a:t>
                    </a:r>
                  </a:p>
                </p:txBody>
              </p:sp>
            </mc:Choice>
            <mc:Fallback xmlns="">
              <p:sp>
                <p:nvSpPr>
                  <p:cNvPr id="135" name="Retângulo 134"/>
                  <p:cNvSpPr>
                    <a:spLocks noRot="1" noChangeAspect="1" noMove="1" noResize="1" noEditPoints="1" noAdjustHandles="1" noChangeArrowheads="1" noChangeShapeType="1" noTextEdit="1"/>
                  </p:cNvSpPr>
                  <p:nvPr/>
                </p:nvSpPr>
                <p:spPr>
                  <a:xfrm>
                    <a:off x="6318613" y="3613985"/>
                    <a:ext cx="2671077" cy="830997"/>
                  </a:xfrm>
                  <a:prstGeom prst="rect">
                    <a:avLst/>
                  </a:prstGeom>
                  <a:blipFill rotWithShape="0">
                    <a:blip r:embed="rId9"/>
                    <a:stretch>
                      <a:fillRect b="-9559"/>
                    </a:stretch>
                  </a:blipFill>
                </p:spPr>
                <p:txBody>
                  <a:bodyPr/>
                  <a:lstStyle/>
                  <a:p>
                    <a:r>
                      <a:rPr lang="en-US">
                        <a:noFill/>
                      </a:rPr>
                      <a:t> </a:t>
                    </a:r>
                  </a:p>
                </p:txBody>
              </p:sp>
            </mc:Fallback>
          </mc:AlternateContent>
        </p:grpSp>
      </p:grpSp>
    </p:spTree>
    <p:extLst>
      <p:ext uri="{BB962C8B-B14F-4D97-AF65-F5344CB8AC3E}">
        <p14:creationId xmlns:p14="http://schemas.microsoft.com/office/powerpoint/2010/main" val="26001595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2. </a:t>
            </a:r>
            <a:r>
              <a:rPr lang="de-DE" dirty="0"/>
              <a:t>Preparation of optical modes</a:t>
            </a:r>
            <a:endParaRPr lang="en-US" dirty="0"/>
          </a:p>
        </p:txBody>
      </p:sp>
      <p:grpSp>
        <p:nvGrpSpPr>
          <p:cNvPr id="74" name="Grupo 73"/>
          <p:cNvGrpSpPr/>
          <p:nvPr/>
        </p:nvGrpSpPr>
        <p:grpSpPr>
          <a:xfrm>
            <a:off x="9076114" y="3400690"/>
            <a:ext cx="2506243" cy="2919390"/>
            <a:chOff x="9076114" y="3400690"/>
            <a:chExt cx="2506243" cy="2919390"/>
          </a:xfrm>
        </p:grpSpPr>
        <p:sp>
          <p:nvSpPr>
            <p:cNvPr id="13" name="Textfeld 99"/>
            <p:cNvSpPr txBox="1"/>
            <p:nvPr/>
          </p:nvSpPr>
          <p:spPr>
            <a:xfrm>
              <a:off x="9190744" y="5855640"/>
              <a:ext cx="2268570" cy="369332"/>
            </a:xfrm>
            <a:prstGeom prst="rect">
              <a:avLst/>
            </a:prstGeom>
            <a:noFill/>
          </p:spPr>
          <p:txBody>
            <a:bodyPr wrap="none" rtlCol="0">
              <a:spAutoFit/>
            </a:bodyPr>
            <a:lstStyle/>
            <a:p>
              <a:pPr algn="ctr"/>
              <a:r>
                <a:rPr lang="de-DE" dirty="0">
                  <a:solidFill>
                    <a:prstClr val="black"/>
                  </a:solidFill>
                  <a:latin typeface="Calibri" panose="020F0502020204030204" pitchFamily="34" charset="0"/>
                  <a:cs typeface="Calibri" panose="020F0502020204030204" pitchFamily="34" charset="0"/>
                </a:rPr>
                <a:t>up to 21 </a:t>
              </a:r>
              <a:r>
                <a:rPr lang="en-US" dirty="0">
                  <a:solidFill>
                    <a:prstClr val="black"/>
                  </a:solidFill>
                  <a:latin typeface="Calibri" panose="020F0502020204030204" pitchFamily="34" charset="0"/>
                  <a:cs typeface="Calibri" panose="020F0502020204030204" pitchFamily="34" charset="0"/>
                </a:rPr>
                <a:t>“box” </a:t>
              </a:r>
              <a:r>
                <a:rPr lang="de-DE" dirty="0">
                  <a:solidFill>
                    <a:prstClr val="black"/>
                  </a:solidFill>
                  <a:latin typeface="Calibri" panose="020F0502020204030204" pitchFamily="34" charset="0"/>
                  <a:cs typeface="Calibri" panose="020F0502020204030204" pitchFamily="34" charset="0"/>
                </a:rPr>
                <a:t>modes</a:t>
              </a:r>
            </a:p>
          </p:txBody>
        </p:sp>
        <p:sp>
          <p:nvSpPr>
            <p:cNvPr id="14" name="Freihandform 94"/>
            <p:cNvSpPr/>
            <p:nvPr/>
          </p:nvSpPr>
          <p:spPr>
            <a:xfrm>
              <a:off x="9076114" y="5716300"/>
              <a:ext cx="2506243" cy="125170"/>
            </a:xfrm>
            <a:custGeom>
              <a:avLst/>
              <a:gdLst>
                <a:gd name="connsiteX0" fmla="*/ 2506243 w 2506243"/>
                <a:gd name="connsiteY0" fmla="*/ 1059970 h 1059970"/>
                <a:gd name="connsiteX1" fmla="*/ 1934348 w 2506243"/>
                <a:gd name="connsiteY1" fmla="*/ 345048 h 1059970"/>
                <a:gd name="connsiteX2" fmla="*/ 1244711 w 2506243"/>
                <a:gd name="connsiteY2" fmla="*/ 203 h 1059970"/>
                <a:gd name="connsiteX3" fmla="*/ 529844 w 2506243"/>
                <a:gd name="connsiteY3" fmla="*/ 387102 h 1059970"/>
                <a:gd name="connsiteX4" fmla="*/ 0 w 2506243"/>
                <a:gd name="connsiteY4" fmla="*/ 1051560 h 1059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6243" h="1059970">
                  <a:moveTo>
                    <a:pt x="2506243" y="1059970"/>
                  </a:moveTo>
                  <a:cubicBezTo>
                    <a:pt x="2325423" y="790823"/>
                    <a:pt x="2144603" y="521676"/>
                    <a:pt x="1934348" y="345048"/>
                  </a:cubicBezTo>
                  <a:cubicBezTo>
                    <a:pt x="1724093" y="168420"/>
                    <a:pt x="1478795" y="-6806"/>
                    <a:pt x="1244711" y="203"/>
                  </a:cubicBezTo>
                  <a:cubicBezTo>
                    <a:pt x="1010627" y="7212"/>
                    <a:pt x="737296" y="211876"/>
                    <a:pt x="529844" y="387102"/>
                  </a:cubicBezTo>
                  <a:cubicBezTo>
                    <a:pt x="322392" y="562328"/>
                    <a:pt x="0" y="1051560"/>
                    <a:pt x="0" y="1051560"/>
                  </a:cubicBezTo>
                </a:path>
              </a:pathLst>
            </a:custGeom>
            <a:gradFill flip="none" rotWithShape="1">
              <a:gsLst>
                <a:gs pos="100000">
                  <a:srgbClr val="00B050"/>
                </a:gs>
                <a:gs pos="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5" name="Freihandform 95"/>
            <p:cNvSpPr/>
            <p:nvPr/>
          </p:nvSpPr>
          <p:spPr>
            <a:xfrm>
              <a:off x="9076114" y="5249245"/>
              <a:ext cx="2497832" cy="252277"/>
            </a:xfrm>
            <a:custGeom>
              <a:avLst/>
              <a:gdLst>
                <a:gd name="connsiteX0" fmla="*/ 2497832 w 2497832"/>
                <a:gd name="connsiteY0" fmla="*/ 1068178 h 2136357"/>
                <a:gd name="connsiteX1" fmla="*/ 1833425 w 2497832"/>
                <a:gd name="connsiteY1" fmla="*/ 0 h 2136357"/>
                <a:gd name="connsiteX2" fmla="*/ 1253121 w 2497832"/>
                <a:gd name="connsiteY2" fmla="*/ 1068178 h 2136357"/>
                <a:gd name="connsiteX3" fmla="*/ 630765 w 2497832"/>
                <a:gd name="connsiteY3" fmla="*/ 2136357 h 2136357"/>
                <a:gd name="connsiteX4" fmla="*/ 0 w 2497832"/>
                <a:gd name="connsiteY4" fmla="*/ 1068178 h 213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832" h="2136357">
                  <a:moveTo>
                    <a:pt x="2497832" y="1068178"/>
                  </a:moveTo>
                  <a:cubicBezTo>
                    <a:pt x="2269354" y="534089"/>
                    <a:pt x="2040877" y="0"/>
                    <a:pt x="1833425" y="0"/>
                  </a:cubicBezTo>
                  <a:cubicBezTo>
                    <a:pt x="1625973" y="0"/>
                    <a:pt x="1453564" y="712119"/>
                    <a:pt x="1253121" y="1068178"/>
                  </a:cubicBezTo>
                  <a:cubicBezTo>
                    <a:pt x="1052678" y="1424237"/>
                    <a:pt x="839618" y="2136357"/>
                    <a:pt x="630765" y="2136357"/>
                  </a:cubicBezTo>
                  <a:cubicBezTo>
                    <a:pt x="421912" y="2136357"/>
                    <a:pt x="0" y="1068178"/>
                    <a:pt x="0" y="1068178"/>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6" name="Freihandform 96"/>
            <p:cNvSpPr/>
            <p:nvPr/>
          </p:nvSpPr>
          <p:spPr>
            <a:xfrm>
              <a:off x="9076114" y="4783689"/>
              <a:ext cx="2471293" cy="251288"/>
            </a:xfrm>
            <a:custGeom>
              <a:avLst/>
              <a:gdLst>
                <a:gd name="connsiteX0" fmla="*/ 2471293 w 2471293"/>
                <a:gd name="connsiteY0" fmla="*/ 1072570 h 2127977"/>
                <a:gd name="connsiteX1" fmla="*/ 2042249 w 2471293"/>
                <a:gd name="connsiteY1" fmla="*/ 2127977 h 2127977"/>
                <a:gd name="connsiteX2" fmla="*/ 1630367 w 2471293"/>
                <a:gd name="connsiteY2" fmla="*/ 1072570 h 2127977"/>
                <a:gd name="connsiteX3" fmla="*/ 1227065 w 2471293"/>
                <a:gd name="connsiteY3" fmla="*/ 2 h 2127977"/>
                <a:gd name="connsiteX4" fmla="*/ 806602 w 2471293"/>
                <a:gd name="connsiteY4" fmla="*/ 1081151 h 2127977"/>
                <a:gd name="connsiteX5" fmla="*/ 403301 w 2471293"/>
                <a:gd name="connsiteY5" fmla="*/ 2110816 h 2127977"/>
                <a:gd name="connsiteX6" fmla="*/ 0 w 2471293"/>
                <a:gd name="connsiteY6" fmla="*/ 1081151 h 212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293" h="2127977">
                  <a:moveTo>
                    <a:pt x="2471293" y="1072570"/>
                  </a:moveTo>
                  <a:cubicBezTo>
                    <a:pt x="2326848" y="1600273"/>
                    <a:pt x="2182403" y="2127977"/>
                    <a:pt x="2042249" y="2127977"/>
                  </a:cubicBezTo>
                  <a:cubicBezTo>
                    <a:pt x="1902095" y="2127977"/>
                    <a:pt x="1766231" y="1427232"/>
                    <a:pt x="1630367" y="1072570"/>
                  </a:cubicBezTo>
                  <a:cubicBezTo>
                    <a:pt x="1494503" y="717908"/>
                    <a:pt x="1364359" y="-1428"/>
                    <a:pt x="1227065" y="2"/>
                  </a:cubicBezTo>
                  <a:cubicBezTo>
                    <a:pt x="1089771" y="1432"/>
                    <a:pt x="806602" y="1081151"/>
                    <a:pt x="806602" y="1081151"/>
                  </a:cubicBezTo>
                  <a:cubicBezTo>
                    <a:pt x="669308" y="1432953"/>
                    <a:pt x="537735" y="2110816"/>
                    <a:pt x="403301" y="2110816"/>
                  </a:cubicBezTo>
                  <a:cubicBezTo>
                    <a:pt x="268867" y="2110816"/>
                    <a:pt x="0" y="1081151"/>
                    <a:pt x="0" y="1081151"/>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7" name="Freihandform 97"/>
            <p:cNvSpPr/>
            <p:nvPr/>
          </p:nvSpPr>
          <p:spPr>
            <a:xfrm>
              <a:off x="9076114" y="4309179"/>
              <a:ext cx="2479874" cy="257205"/>
            </a:xfrm>
            <a:custGeom>
              <a:avLst/>
              <a:gdLst>
                <a:gd name="connsiteX0" fmla="*/ 2479874 w 2479874"/>
                <a:gd name="connsiteY0" fmla="*/ 1099728 h 2178080"/>
                <a:gd name="connsiteX1" fmla="*/ 2145220 w 2479874"/>
                <a:gd name="connsiteY1" fmla="*/ 2146554 h 2178080"/>
                <a:gd name="connsiteX2" fmla="*/ 1553139 w 2479874"/>
                <a:gd name="connsiteY2" fmla="*/ 27160 h 2178080"/>
                <a:gd name="connsiteX3" fmla="*/ 943896 w 2479874"/>
                <a:gd name="connsiteY3" fmla="*/ 2163715 h 2178080"/>
                <a:gd name="connsiteX4" fmla="*/ 334654 w 2479874"/>
                <a:gd name="connsiteY4" fmla="*/ 18579 h 2178080"/>
                <a:gd name="connsiteX5" fmla="*/ 0 w 2479874"/>
                <a:gd name="connsiteY5" fmla="*/ 1065406 h 217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9874" h="2178080">
                  <a:moveTo>
                    <a:pt x="2479874" y="1099728"/>
                  </a:moveTo>
                  <a:cubicBezTo>
                    <a:pt x="2389775" y="1712521"/>
                    <a:pt x="2299676" y="2325315"/>
                    <a:pt x="2145220" y="2146554"/>
                  </a:cubicBezTo>
                  <a:cubicBezTo>
                    <a:pt x="1990764" y="1967793"/>
                    <a:pt x="1753360" y="24300"/>
                    <a:pt x="1553139" y="27160"/>
                  </a:cubicBezTo>
                  <a:cubicBezTo>
                    <a:pt x="1352918" y="30020"/>
                    <a:pt x="1146977" y="2165145"/>
                    <a:pt x="943896" y="2163715"/>
                  </a:cubicBezTo>
                  <a:cubicBezTo>
                    <a:pt x="740815" y="2162285"/>
                    <a:pt x="491970" y="201630"/>
                    <a:pt x="334654" y="18579"/>
                  </a:cubicBezTo>
                  <a:cubicBezTo>
                    <a:pt x="177338" y="-164473"/>
                    <a:pt x="0" y="1065406"/>
                    <a:pt x="0" y="1065406"/>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8" name="Freihandform 98"/>
            <p:cNvSpPr/>
            <p:nvPr/>
          </p:nvSpPr>
          <p:spPr>
            <a:xfrm>
              <a:off x="9076114" y="3846164"/>
              <a:ext cx="2505617" cy="249608"/>
            </a:xfrm>
            <a:custGeom>
              <a:avLst/>
              <a:gdLst>
                <a:gd name="connsiteX0" fmla="*/ 2505617 w 2505617"/>
                <a:gd name="connsiteY0" fmla="*/ 1092663 h 2113754"/>
                <a:gd name="connsiteX1" fmla="*/ 2213867 w 2505617"/>
                <a:gd name="connsiteY1" fmla="*/ 28675 h 2113754"/>
                <a:gd name="connsiteX2" fmla="*/ 1716176 w 2505617"/>
                <a:gd name="connsiteY2" fmla="*/ 2113747 h 2113754"/>
                <a:gd name="connsiteX3" fmla="*/ 1235646 w 2505617"/>
                <a:gd name="connsiteY3" fmla="*/ 20095 h 2113754"/>
                <a:gd name="connsiteX4" fmla="*/ 746536 w 2505617"/>
                <a:gd name="connsiteY4" fmla="*/ 2113747 h 2113754"/>
                <a:gd name="connsiteX5" fmla="*/ 257426 w 2505617"/>
                <a:gd name="connsiteY5" fmla="*/ 45836 h 2113754"/>
                <a:gd name="connsiteX6" fmla="*/ 0 w 2505617"/>
                <a:gd name="connsiteY6" fmla="*/ 1118404 h 2113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05617" h="2113754">
                  <a:moveTo>
                    <a:pt x="2505617" y="1092663"/>
                  </a:moveTo>
                  <a:cubicBezTo>
                    <a:pt x="2425528" y="475578"/>
                    <a:pt x="2345440" y="-141506"/>
                    <a:pt x="2213867" y="28675"/>
                  </a:cubicBezTo>
                  <a:cubicBezTo>
                    <a:pt x="2082294" y="198856"/>
                    <a:pt x="1879213" y="2115177"/>
                    <a:pt x="1716176" y="2113747"/>
                  </a:cubicBezTo>
                  <a:cubicBezTo>
                    <a:pt x="1553139" y="2112317"/>
                    <a:pt x="1397253" y="20095"/>
                    <a:pt x="1235646" y="20095"/>
                  </a:cubicBezTo>
                  <a:cubicBezTo>
                    <a:pt x="1074039" y="20095"/>
                    <a:pt x="909573" y="2109457"/>
                    <a:pt x="746536" y="2113747"/>
                  </a:cubicBezTo>
                  <a:cubicBezTo>
                    <a:pt x="583499" y="2118037"/>
                    <a:pt x="381849" y="211726"/>
                    <a:pt x="257426" y="45836"/>
                  </a:cubicBezTo>
                  <a:cubicBezTo>
                    <a:pt x="133003" y="-120055"/>
                    <a:pt x="0" y="1118404"/>
                    <a:pt x="0" y="1118404"/>
                  </a:cubicBezTo>
                </a:path>
              </a:pathLst>
            </a:custGeom>
            <a:gradFill flip="none" rotWithShape="1">
              <a:gsLst>
                <a:gs pos="0">
                  <a:srgbClr val="00B050"/>
                </a:gs>
                <a:gs pos="100000">
                  <a:srgbClr val="00B050"/>
                </a:gs>
                <a:gs pos="50000">
                  <a:sysClr val="window" lastClr="FFFFFF"/>
                </a:gs>
              </a:gsLst>
              <a:lin ang="16200000" scaled="0"/>
              <a:tileRect/>
            </a:gradFill>
            <a:ln w="28575" cmpd="sng">
              <a:solidFill>
                <a:srgbClr val="00235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21" name="Retângulo 20"/>
            <p:cNvSpPr/>
            <p:nvPr/>
          </p:nvSpPr>
          <p:spPr bwMode="ltGray">
            <a:xfrm>
              <a:off x="10587836" y="6167700"/>
              <a:ext cx="164349" cy="152380"/>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aphicFrame>
          <p:nvGraphicFramePr>
            <p:cNvPr id="19" name="Objekt 6"/>
            <p:cNvGraphicFramePr>
              <a:graphicFrameLocks noChangeAspect="1"/>
            </p:cNvGraphicFramePr>
            <p:nvPr>
              <p:extLst>
                <p:ext uri="{D42A27DB-BD31-4B8C-83A1-F6EECF244321}">
                  <p14:modId xmlns:p14="http://schemas.microsoft.com/office/powerpoint/2010/main" val="1465430654"/>
                </p:ext>
              </p:extLst>
            </p:nvPr>
          </p:nvGraphicFramePr>
          <p:xfrm>
            <a:off x="10249822" y="3400690"/>
            <a:ext cx="88900" cy="279400"/>
          </p:xfrm>
          <a:graphic>
            <a:graphicData uri="http://schemas.openxmlformats.org/presentationml/2006/ole">
              <mc:AlternateContent xmlns:mc="http://schemas.openxmlformats.org/markup-compatibility/2006">
                <mc:Choice xmlns:v="urn:schemas-microsoft-com:vml" Requires="v">
                  <p:oleObj name="Equation" r:id="rId2" imgW="88900" imgH="279400" progId="Equation.DSMT4">
                    <p:embed/>
                  </p:oleObj>
                </mc:Choice>
                <mc:Fallback>
                  <p:oleObj name="Equation" r:id="rId2" imgW="88900" imgH="279400" progId="Equation.DSMT4">
                    <p:embed/>
                    <p:pic>
                      <p:nvPicPr>
                        <p:cNvPr id="19" name="Objekt 6"/>
                        <p:cNvPicPr/>
                        <p:nvPr/>
                      </p:nvPicPr>
                      <p:blipFill>
                        <a:blip r:embed="rId3"/>
                        <a:stretch>
                          <a:fillRect/>
                        </a:stretch>
                      </p:blipFill>
                      <p:spPr>
                        <a:xfrm>
                          <a:off x="10249822" y="3400690"/>
                          <a:ext cx="88900" cy="279400"/>
                        </a:xfrm>
                        <a:prstGeom prst="rect">
                          <a:avLst/>
                        </a:prstGeom>
                      </p:spPr>
                    </p:pic>
                  </p:oleObj>
                </mc:Fallback>
              </mc:AlternateContent>
            </a:graphicData>
          </a:graphic>
        </p:graphicFrame>
      </p:grpSp>
      <p:grpSp>
        <p:nvGrpSpPr>
          <p:cNvPr id="81" name="Grupo 80"/>
          <p:cNvGrpSpPr/>
          <p:nvPr/>
        </p:nvGrpSpPr>
        <p:grpSpPr>
          <a:xfrm>
            <a:off x="8838513" y="1212533"/>
            <a:ext cx="2603162" cy="1005773"/>
            <a:chOff x="8838513" y="1212533"/>
            <a:chExt cx="2603162" cy="1005773"/>
          </a:xfrm>
        </p:grpSpPr>
        <p:pic>
          <p:nvPicPr>
            <p:cNvPr id="55" name="Bild 5" descr="Unbenannt.png"/>
            <p:cNvPicPr>
              <a:picLocks noChangeAspect="1"/>
            </p:cNvPicPr>
            <p:nvPr/>
          </p:nvPicPr>
          <p:blipFill rotWithShape="1">
            <a:blip r:embed="rId4">
              <a:extLst>
                <a:ext uri="{28A0092B-C50C-407E-A947-70E740481C1C}">
                  <a14:useLocalDpi xmlns:a14="http://schemas.microsoft.com/office/drawing/2010/main" val="0"/>
                </a:ext>
              </a:extLst>
            </a:blip>
            <a:srcRect l="82382" t="-1" r="3953" b="88489"/>
            <a:stretch/>
          </p:blipFill>
          <p:spPr>
            <a:xfrm>
              <a:off x="9516817" y="1212533"/>
              <a:ext cx="1924858" cy="796648"/>
            </a:xfrm>
            <a:prstGeom prst="rect">
              <a:avLst/>
            </a:prstGeom>
          </p:spPr>
        </p:pic>
        <p:sp>
          <p:nvSpPr>
            <p:cNvPr id="56" name="Textfeld 1"/>
            <p:cNvSpPr txBox="1"/>
            <p:nvPr/>
          </p:nvSpPr>
          <p:spPr>
            <a:xfrm>
              <a:off x="9194530" y="1305646"/>
              <a:ext cx="312906" cy="400110"/>
            </a:xfrm>
            <a:prstGeom prst="rect">
              <a:avLst/>
            </a:prstGeom>
            <a:noFill/>
          </p:spPr>
          <p:txBody>
            <a:bodyPr wrap="none" rtlCol="0">
              <a:spAutoFit/>
            </a:bodyPr>
            <a:lstStyle/>
            <a:p>
              <a:r>
                <a:rPr lang="de-DE" sz="2000" dirty="0">
                  <a:latin typeface="Calibri" panose="020F0502020204030204" pitchFamily="34" charset="0"/>
                  <a:cs typeface="Calibri" panose="020F0502020204030204" pitchFamily="34" charset="0"/>
                </a:rPr>
                <a:t>1</a:t>
              </a:r>
            </a:p>
          </p:txBody>
        </p:sp>
        <p:sp>
          <p:nvSpPr>
            <p:cNvPr id="57" name="Textfeld 3"/>
            <p:cNvSpPr txBox="1"/>
            <p:nvPr/>
          </p:nvSpPr>
          <p:spPr>
            <a:xfrm>
              <a:off x="9097768" y="1818196"/>
              <a:ext cx="441146" cy="400110"/>
            </a:xfrm>
            <a:prstGeom prst="rect">
              <a:avLst/>
            </a:prstGeom>
            <a:noFill/>
          </p:spPr>
          <p:txBody>
            <a:bodyPr wrap="none" rtlCol="0">
              <a:spAutoFit/>
            </a:bodyPr>
            <a:lstStyle/>
            <a:p>
              <a:r>
                <a:rPr lang="de-DE" sz="2000" dirty="0">
                  <a:latin typeface="Calibri" panose="020F0502020204030204" pitchFamily="34" charset="0"/>
                  <a:cs typeface="Calibri" panose="020F0502020204030204" pitchFamily="34" charset="0"/>
                </a:rPr>
                <a:t>60</a:t>
              </a:r>
            </a:p>
          </p:txBody>
        </p:sp>
        <p:sp>
          <p:nvSpPr>
            <p:cNvPr id="58" name="Textfeld 31"/>
            <p:cNvSpPr txBox="1"/>
            <p:nvPr/>
          </p:nvSpPr>
          <p:spPr>
            <a:xfrm>
              <a:off x="8838513" y="1556508"/>
              <a:ext cx="388248" cy="400110"/>
            </a:xfrm>
            <a:prstGeom prst="rect">
              <a:avLst/>
            </a:prstGeom>
            <a:noFill/>
          </p:spPr>
          <p:txBody>
            <a:bodyPr wrap="none" rtlCol="0">
              <a:spAutoFit/>
            </a:bodyPr>
            <a:lstStyle/>
            <a:p>
              <a:r>
                <a:rPr lang="de-DE" sz="2000" i="1" dirty="0">
                  <a:latin typeface="Calibri" panose="020F0502020204030204" pitchFamily="34" charset="0"/>
                  <a:cs typeface="Calibri" panose="020F0502020204030204" pitchFamily="34" charset="0"/>
                </a:rPr>
                <a:t>m</a:t>
              </a:r>
            </a:p>
          </p:txBody>
        </p:sp>
      </p:grpSp>
      <p:grpSp>
        <p:nvGrpSpPr>
          <p:cNvPr id="75" name="Grupo 74"/>
          <p:cNvGrpSpPr/>
          <p:nvPr/>
        </p:nvGrpSpPr>
        <p:grpSpPr>
          <a:xfrm>
            <a:off x="9839905" y="1504271"/>
            <a:ext cx="1276495" cy="1161729"/>
            <a:chOff x="9839905" y="1504271"/>
            <a:chExt cx="1276495" cy="1161729"/>
          </a:xfrm>
        </p:grpSpPr>
        <p:grpSp>
          <p:nvGrpSpPr>
            <p:cNvPr id="59" name="Gruppierung 21"/>
            <p:cNvGrpSpPr/>
            <p:nvPr/>
          </p:nvGrpSpPr>
          <p:grpSpPr>
            <a:xfrm>
              <a:off x="9848486" y="1504271"/>
              <a:ext cx="1267914" cy="761619"/>
              <a:chOff x="7285167" y="1235598"/>
              <a:chExt cx="1267914" cy="761619"/>
            </a:xfrm>
          </p:grpSpPr>
          <p:cxnSp>
            <p:nvCxnSpPr>
              <p:cNvPr id="60" name="Gerade Verbindung 20"/>
              <p:cNvCxnSpPr/>
              <p:nvPr/>
            </p:nvCxnSpPr>
            <p:spPr bwMode="auto">
              <a:xfrm flipV="1">
                <a:off x="7285167" y="1235598"/>
                <a:ext cx="0" cy="746508"/>
              </a:xfrm>
              <a:prstGeom prst="line">
                <a:avLst/>
              </a:prstGeom>
              <a:solidFill>
                <a:schemeClr val="bg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1" name="Gerade Verbindung 83"/>
              <p:cNvCxnSpPr/>
              <p:nvPr/>
            </p:nvCxnSpPr>
            <p:spPr bwMode="auto">
              <a:xfrm flipV="1">
                <a:off x="8553081" y="1250709"/>
                <a:ext cx="0" cy="746508"/>
              </a:xfrm>
              <a:prstGeom prst="line">
                <a:avLst/>
              </a:prstGeom>
              <a:solidFill>
                <a:schemeClr val="bg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cxnSp>
          <p:nvCxnSpPr>
            <p:cNvPr id="62" name="Gerade Verbindung mit Pfeil 1831936"/>
            <p:cNvCxnSpPr/>
            <p:nvPr/>
          </p:nvCxnSpPr>
          <p:spPr bwMode="auto">
            <a:xfrm flipV="1">
              <a:off x="9839905" y="2259359"/>
              <a:ext cx="1261389" cy="8581"/>
            </a:xfrm>
            <a:prstGeom prst="straightConnector1">
              <a:avLst/>
            </a:prstGeom>
            <a:solidFill>
              <a:schemeClr val="bg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63" name="Textfeld 1831937"/>
            <p:cNvSpPr txBox="1"/>
            <p:nvPr/>
          </p:nvSpPr>
          <p:spPr>
            <a:xfrm>
              <a:off x="10271497" y="2265890"/>
              <a:ext cx="441146" cy="400110"/>
            </a:xfrm>
            <a:prstGeom prst="rect">
              <a:avLst/>
            </a:prstGeom>
            <a:noFill/>
          </p:spPr>
          <p:txBody>
            <a:bodyPr wrap="none" rtlCol="0">
              <a:spAutoFit/>
            </a:bodyPr>
            <a:lstStyle/>
            <a:p>
              <a:r>
                <a:rPr lang="de-DE" sz="2000" dirty="0">
                  <a:latin typeface="Calibri" panose="020F0502020204030204" pitchFamily="34" charset="0"/>
                  <a:cs typeface="Calibri" panose="020F0502020204030204" pitchFamily="34" charset="0"/>
                </a:rPr>
                <a:t>21</a:t>
              </a:r>
            </a:p>
          </p:txBody>
        </p:sp>
      </p:grpSp>
      <p:sp>
        <p:nvSpPr>
          <p:cNvPr id="64" name="Retângulo 63"/>
          <p:cNvSpPr/>
          <p:nvPr/>
        </p:nvSpPr>
        <p:spPr>
          <a:xfrm>
            <a:off x="228660" y="1049721"/>
            <a:ext cx="9133371" cy="1569660"/>
          </a:xfrm>
          <a:prstGeom prst="rect">
            <a:avLst/>
          </a:prstGeom>
        </p:spPr>
        <p:txBody>
          <a:bodyPr wrap="square">
            <a:spAutoFit/>
          </a:bodyPr>
          <a:lstStyle/>
          <a:p>
            <a:pPr marL="342900" indent="-342900">
              <a:buFont typeface="+mj-lt"/>
              <a:buAutoNum type="arabicPeriod"/>
            </a:pPr>
            <a:r>
              <a:rPr lang="de-DE" sz="2400" dirty="0">
                <a:latin typeface="Calibri" panose="020F0502020204030204" pitchFamily="34" charset="0"/>
                <a:cs typeface="Calibri" panose="020F0502020204030204" pitchFamily="34" charset="0"/>
              </a:rPr>
              <a:t>Generation of a broad Gaussian beam;</a:t>
            </a:r>
          </a:p>
          <a:p>
            <a:pPr marL="342900" indent="-342900">
              <a:buFont typeface="+mj-lt"/>
              <a:buAutoNum type="arabicPeriod"/>
            </a:pPr>
            <a:r>
              <a:rPr lang="de-DE" sz="2400" dirty="0">
                <a:latin typeface="Calibri" panose="020F0502020204030204" pitchFamily="34" charset="0"/>
                <a:cs typeface="Calibri" panose="020F0502020204030204" pitchFamily="34" charset="0"/>
              </a:rPr>
              <a:t>Creating a double band structure by phase modulatiom;</a:t>
            </a:r>
          </a:p>
          <a:p>
            <a:pPr marL="342900" indent="-342900">
              <a:buFont typeface="+mj-lt"/>
              <a:buAutoNum type="arabicPeriod"/>
            </a:pPr>
            <a:r>
              <a:rPr lang="de-DE" sz="2400" dirty="0">
                <a:latin typeface="Calibri" panose="020F0502020204030204" pitchFamily="34" charset="0"/>
                <a:cs typeface="Calibri" panose="020F0502020204030204" pitchFamily="34" charset="0"/>
              </a:rPr>
              <a:t>Truncating the lattice to 21 sites by switching the coupling;</a:t>
            </a:r>
          </a:p>
          <a:p>
            <a:pPr marL="342900" indent="-342900">
              <a:buFont typeface="+mj-lt"/>
              <a:buAutoNum type="arabicPeriod"/>
            </a:pPr>
            <a:r>
              <a:rPr lang="de-DE" sz="2400" dirty="0">
                <a:latin typeface="Calibri" panose="020F0502020204030204" pitchFamily="34" charset="0"/>
                <a:cs typeface="Calibri" panose="020F0502020204030204" pitchFamily="34" charset="0"/>
              </a:rPr>
              <a:t>Appling amplitude and phase modulation to excite the modes;</a:t>
            </a:r>
          </a:p>
        </p:txBody>
      </p:sp>
      <p:grpSp>
        <p:nvGrpSpPr>
          <p:cNvPr id="3" name="Grupo 2"/>
          <p:cNvGrpSpPr/>
          <p:nvPr/>
        </p:nvGrpSpPr>
        <p:grpSpPr>
          <a:xfrm>
            <a:off x="-59588" y="3093292"/>
            <a:ext cx="4178838" cy="3405802"/>
            <a:chOff x="-59588" y="3093292"/>
            <a:chExt cx="4178838" cy="3405802"/>
          </a:xfrm>
        </p:grpSpPr>
        <p:sp>
          <p:nvSpPr>
            <p:cNvPr id="5" name="Retângulo 4"/>
            <p:cNvSpPr/>
            <p:nvPr/>
          </p:nvSpPr>
          <p:spPr bwMode="ltGray">
            <a:xfrm>
              <a:off x="567660" y="3320533"/>
              <a:ext cx="3278615" cy="2585591"/>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 name="CaixaDeTexto 5"/>
                <p:cNvSpPr txBox="1"/>
                <p:nvPr/>
              </p:nvSpPr>
              <p:spPr>
                <a:xfrm>
                  <a:off x="0" y="4442140"/>
                  <a:ext cx="394147" cy="400110"/>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𝜃</m:t>
                        </m:r>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6" name="CaixaDeTexto 5"/>
                <p:cNvSpPr txBox="1">
                  <a:spLocks noRot="1" noChangeAspect="1" noMove="1" noResize="1" noEditPoints="1" noAdjustHandles="1" noChangeArrowheads="1" noChangeShapeType="1" noTextEdit="1"/>
                </p:cNvSpPr>
                <p:nvPr/>
              </p:nvSpPr>
              <p:spPr>
                <a:xfrm>
                  <a:off x="0" y="4442140"/>
                  <a:ext cx="394147" cy="400110"/>
                </a:xfrm>
                <a:prstGeom prst="rect">
                  <a:avLst/>
                </a:prstGeom>
                <a:blipFill>
                  <a:blip r:embed="rId6"/>
                  <a:stretch>
                    <a:fillRect/>
                  </a:stretch>
                </a:blipFill>
              </p:spPr>
              <p:txBody>
                <a:bodyPr/>
                <a:lstStyle/>
                <a:p>
                  <a:r>
                    <a:rPr lang="de-DE">
                      <a:noFill/>
                    </a:rPr>
                    <a:t> </a:t>
                  </a:r>
                </a:p>
              </p:txBody>
            </p:sp>
          </mc:Fallback>
        </mc:AlternateContent>
        <p:sp>
          <p:nvSpPr>
            <p:cNvPr id="7" name="Retângulo 6"/>
            <p:cNvSpPr/>
            <p:nvPr/>
          </p:nvSpPr>
          <p:spPr bwMode="ltGray">
            <a:xfrm>
              <a:off x="2041940" y="6110305"/>
              <a:ext cx="326747" cy="194444"/>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8" name="Conector reto 7"/>
            <p:cNvCxnSpPr/>
            <p:nvPr/>
          </p:nvCxnSpPr>
          <p:spPr>
            <a:xfrm flipV="1">
              <a:off x="571891" y="4610009"/>
              <a:ext cx="3296344" cy="33162"/>
            </a:xfrm>
            <a:prstGeom prst="line">
              <a:avLst/>
            </a:prstGeom>
            <a:noFill/>
            <a:ln w="19050" cap="rnd" cmpd="sng" algn="ctr">
              <a:solidFill>
                <a:sysClr val="windowText" lastClr="000000"/>
              </a:solidFill>
              <a:prstDash val="sysDot"/>
            </a:ln>
            <a:effectLst/>
          </p:spPr>
        </p:cxnSp>
        <p:sp>
          <p:nvSpPr>
            <p:cNvPr id="9" name="Forma livre 8"/>
            <p:cNvSpPr/>
            <p:nvPr/>
          </p:nvSpPr>
          <p:spPr bwMode="ltGray">
            <a:xfrm>
              <a:off x="565120" y="3775663"/>
              <a:ext cx="3251200" cy="441431"/>
            </a:xfrm>
            <a:custGeom>
              <a:avLst/>
              <a:gdLst>
                <a:gd name="connsiteX0" fmla="*/ 0 w 3251200"/>
                <a:gd name="connsiteY0" fmla="*/ 106 h 446622"/>
                <a:gd name="connsiteX1" fmla="*/ 259080 w 3251200"/>
                <a:gd name="connsiteY1" fmla="*/ 25506 h 446622"/>
                <a:gd name="connsiteX2" fmla="*/ 624840 w 3251200"/>
                <a:gd name="connsiteY2" fmla="*/ 157586 h 446622"/>
                <a:gd name="connsiteX3" fmla="*/ 995680 w 3251200"/>
                <a:gd name="connsiteY3" fmla="*/ 284586 h 446622"/>
                <a:gd name="connsiteX4" fmla="*/ 1229360 w 3251200"/>
                <a:gd name="connsiteY4" fmla="*/ 370946 h 446622"/>
                <a:gd name="connsiteX5" fmla="*/ 1503680 w 3251200"/>
                <a:gd name="connsiteY5" fmla="*/ 442066 h 446622"/>
                <a:gd name="connsiteX6" fmla="*/ 1635760 w 3251200"/>
                <a:gd name="connsiteY6" fmla="*/ 436986 h 446622"/>
                <a:gd name="connsiteX7" fmla="*/ 1849120 w 3251200"/>
                <a:gd name="connsiteY7" fmla="*/ 416666 h 446622"/>
                <a:gd name="connsiteX8" fmla="*/ 2214880 w 3251200"/>
                <a:gd name="connsiteY8" fmla="*/ 309986 h 446622"/>
                <a:gd name="connsiteX9" fmla="*/ 2626360 w 3251200"/>
                <a:gd name="connsiteY9" fmla="*/ 137266 h 446622"/>
                <a:gd name="connsiteX10" fmla="*/ 2941320 w 3251200"/>
                <a:gd name="connsiteY10" fmla="*/ 40746 h 446622"/>
                <a:gd name="connsiteX11" fmla="*/ 3251200 w 3251200"/>
                <a:gd name="connsiteY11" fmla="*/ 106 h 446622"/>
                <a:gd name="connsiteX0" fmla="*/ 0 w 3251200"/>
                <a:gd name="connsiteY0" fmla="*/ 106 h 439546"/>
                <a:gd name="connsiteX1" fmla="*/ 259080 w 3251200"/>
                <a:gd name="connsiteY1" fmla="*/ 25506 h 439546"/>
                <a:gd name="connsiteX2" fmla="*/ 624840 w 3251200"/>
                <a:gd name="connsiteY2" fmla="*/ 157586 h 439546"/>
                <a:gd name="connsiteX3" fmla="*/ 995680 w 3251200"/>
                <a:gd name="connsiteY3" fmla="*/ 284586 h 439546"/>
                <a:gd name="connsiteX4" fmla="*/ 1229360 w 3251200"/>
                <a:gd name="connsiteY4" fmla="*/ 370946 h 439546"/>
                <a:gd name="connsiteX5" fmla="*/ 1503680 w 3251200"/>
                <a:gd name="connsiteY5" fmla="*/ 431906 h 439546"/>
                <a:gd name="connsiteX6" fmla="*/ 1635760 w 3251200"/>
                <a:gd name="connsiteY6" fmla="*/ 436986 h 439546"/>
                <a:gd name="connsiteX7" fmla="*/ 1849120 w 3251200"/>
                <a:gd name="connsiteY7" fmla="*/ 416666 h 439546"/>
                <a:gd name="connsiteX8" fmla="*/ 2214880 w 3251200"/>
                <a:gd name="connsiteY8" fmla="*/ 309986 h 439546"/>
                <a:gd name="connsiteX9" fmla="*/ 2626360 w 3251200"/>
                <a:gd name="connsiteY9" fmla="*/ 137266 h 439546"/>
                <a:gd name="connsiteX10" fmla="*/ 2941320 w 3251200"/>
                <a:gd name="connsiteY10" fmla="*/ 40746 h 439546"/>
                <a:gd name="connsiteX11" fmla="*/ 3251200 w 3251200"/>
                <a:gd name="connsiteY11" fmla="*/ 106 h 439546"/>
                <a:gd name="connsiteX0" fmla="*/ 0 w 3251200"/>
                <a:gd name="connsiteY0" fmla="*/ 106 h 440099"/>
                <a:gd name="connsiteX1" fmla="*/ 259080 w 3251200"/>
                <a:gd name="connsiteY1" fmla="*/ 25506 h 440099"/>
                <a:gd name="connsiteX2" fmla="*/ 624840 w 3251200"/>
                <a:gd name="connsiteY2" fmla="*/ 157586 h 440099"/>
                <a:gd name="connsiteX3" fmla="*/ 995680 w 3251200"/>
                <a:gd name="connsiteY3" fmla="*/ 284586 h 440099"/>
                <a:gd name="connsiteX4" fmla="*/ 1229360 w 3251200"/>
                <a:gd name="connsiteY4" fmla="*/ 370946 h 440099"/>
                <a:gd name="connsiteX5" fmla="*/ 1503680 w 3251200"/>
                <a:gd name="connsiteY5" fmla="*/ 431906 h 440099"/>
                <a:gd name="connsiteX6" fmla="*/ 1572260 w 3251200"/>
                <a:gd name="connsiteY6" fmla="*/ 439526 h 440099"/>
                <a:gd name="connsiteX7" fmla="*/ 1635760 w 3251200"/>
                <a:gd name="connsiteY7" fmla="*/ 436986 h 440099"/>
                <a:gd name="connsiteX8" fmla="*/ 1849120 w 3251200"/>
                <a:gd name="connsiteY8" fmla="*/ 416666 h 440099"/>
                <a:gd name="connsiteX9" fmla="*/ 2214880 w 3251200"/>
                <a:gd name="connsiteY9" fmla="*/ 309986 h 440099"/>
                <a:gd name="connsiteX10" fmla="*/ 2626360 w 3251200"/>
                <a:gd name="connsiteY10" fmla="*/ 137266 h 440099"/>
                <a:gd name="connsiteX11" fmla="*/ 2941320 w 3251200"/>
                <a:gd name="connsiteY11" fmla="*/ 40746 h 440099"/>
                <a:gd name="connsiteX12" fmla="*/ 3251200 w 3251200"/>
                <a:gd name="connsiteY12" fmla="*/ 106 h 440099"/>
                <a:gd name="connsiteX0" fmla="*/ 0 w 3251200"/>
                <a:gd name="connsiteY0" fmla="*/ 106 h 440099"/>
                <a:gd name="connsiteX1" fmla="*/ 259080 w 3251200"/>
                <a:gd name="connsiteY1" fmla="*/ 25506 h 440099"/>
                <a:gd name="connsiteX2" fmla="*/ 624840 w 3251200"/>
                <a:gd name="connsiteY2" fmla="*/ 157586 h 440099"/>
                <a:gd name="connsiteX3" fmla="*/ 995680 w 3251200"/>
                <a:gd name="connsiteY3" fmla="*/ 284586 h 440099"/>
                <a:gd name="connsiteX4" fmla="*/ 1229360 w 3251200"/>
                <a:gd name="connsiteY4" fmla="*/ 370946 h 440099"/>
                <a:gd name="connsiteX5" fmla="*/ 1417955 w 3251200"/>
                <a:gd name="connsiteY5" fmla="*/ 412856 h 440099"/>
                <a:gd name="connsiteX6" fmla="*/ 1572260 w 3251200"/>
                <a:gd name="connsiteY6" fmla="*/ 439526 h 440099"/>
                <a:gd name="connsiteX7" fmla="*/ 1635760 w 3251200"/>
                <a:gd name="connsiteY7" fmla="*/ 436986 h 440099"/>
                <a:gd name="connsiteX8" fmla="*/ 1849120 w 3251200"/>
                <a:gd name="connsiteY8" fmla="*/ 416666 h 440099"/>
                <a:gd name="connsiteX9" fmla="*/ 2214880 w 3251200"/>
                <a:gd name="connsiteY9" fmla="*/ 309986 h 440099"/>
                <a:gd name="connsiteX10" fmla="*/ 2626360 w 3251200"/>
                <a:gd name="connsiteY10" fmla="*/ 137266 h 440099"/>
                <a:gd name="connsiteX11" fmla="*/ 2941320 w 3251200"/>
                <a:gd name="connsiteY11" fmla="*/ 40746 h 440099"/>
                <a:gd name="connsiteX12" fmla="*/ 3251200 w 3251200"/>
                <a:gd name="connsiteY12" fmla="*/ 106 h 440099"/>
                <a:gd name="connsiteX0" fmla="*/ 0 w 3251200"/>
                <a:gd name="connsiteY0" fmla="*/ 106 h 439657"/>
                <a:gd name="connsiteX1" fmla="*/ 259080 w 3251200"/>
                <a:gd name="connsiteY1" fmla="*/ 25506 h 439657"/>
                <a:gd name="connsiteX2" fmla="*/ 624840 w 3251200"/>
                <a:gd name="connsiteY2" fmla="*/ 157586 h 439657"/>
                <a:gd name="connsiteX3" fmla="*/ 995680 w 3251200"/>
                <a:gd name="connsiteY3" fmla="*/ 284586 h 439657"/>
                <a:gd name="connsiteX4" fmla="*/ 1229360 w 3251200"/>
                <a:gd name="connsiteY4" fmla="*/ 370946 h 439657"/>
                <a:gd name="connsiteX5" fmla="*/ 1417955 w 3251200"/>
                <a:gd name="connsiteY5" fmla="*/ 412856 h 439657"/>
                <a:gd name="connsiteX6" fmla="*/ 1572260 w 3251200"/>
                <a:gd name="connsiteY6" fmla="*/ 439526 h 439657"/>
                <a:gd name="connsiteX7" fmla="*/ 1715770 w 3251200"/>
                <a:gd name="connsiteY7" fmla="*/ 433176 h 439657"/>
                <a:gd name="connsiteX8" fmla="*/ 1849120 w 3251200"/>
                <a:gd name="connsiteY8" fmla="*/ 416666 h 439657"/>
                <a:gd name="connsiteX9" fmla="*/ 2214880 w 3251200"/>
                <a:gd name="connsiteY9" fmla="*/ 309986 h 439657"/>
                <a:gd name="connsiteX10" fmla="*/ 2626360 w 3251200"/>
                <a:gd name="connsiteY10" fmla="*/ 137266 h 439657"/>
                <a:gd name="connsiteX11" fmla="*/ 2941320 w 3251200"/>
                <a:gd name="connsiteY11" fmla="*/ 40746 h 439657"/>
                <a:gd name="connsiteX12" fmla="*/ 3251200 w 3251200"/>
                <a:gd name="connsiteY12" fmla="*/ 106 h 439657"/>
                <a:gd name="connsiteX0" fmla="*/ 0 w 3251200"/>
                <a:gd name="connsiteY0" fmla="*/ 106 h 439657"/>
                <a:gd name="connsiteX1" fmla="*/ 259080 w 3251200"/>
                <a:gd name="connsiteY1" fmla="*/ 25506 h 439657"/>
                <a:gd name="connsiteX2" fmla="*/ 624840 w 3251200"/>
                <a:gd name="connsiteY2" fmla="*/ 157586 h 439657"/>
                <a:gd name="connsiteX3" fmla="*/ 995680 w 3251200"/>
                <a:gd name="connsiteY3" fmla="*/ 284586 h 439657"/>
                <a:gd name="connsiteX4" fmla="*/ 1229360 w 3251200"/>
                <a:gd name="connsiteY4" fmla="*/ 370946 h 439657"/>
                <a:gd name="connsiteX5" fmla="*/ 1417955 w 3251200"/>
                <a:gd name="connsiteY5" fmla="*/ 412856 h 439657"/>
                <a:gd name="connsiteX6" fmla="*/ 1572260 w 3251200"/>
                <a:gd name="connsiteY6" fmla="*/ 439526 h 439657"/>
                <a:gd name="connsiteX7" fmla="*/ 1715770 w 3251200"/>
                <a:gd name="connsiteY7" fmla="*/ 433176 h 439657"/>
                <a:gd name="connsiteX8" fmla="*/ 1849120 w 3251200"/>
                <a:gd name="connsiteY8" fmla="*/ 416666 h 439657"/>
                <a:gd name="connsiteX9" fmla="*/ 2214880 w 3251200"/>
                <a:gd name="connsiteY9" fmla="*/ 309986 h 439657"/>
                <a:gd name="connsiteX10" fmla="*/ 2626360 w 3251200"/>
                <a:gd name="connsiteY10" fmla="*/ 137266 h 439657"/>
                <a:gd name="connsiteX11" fmla="*/ 2941320 w 3251200"/>
                <a:gd name="connsiteY11" fmla="*/ 40746 h 439657"/>
                <a:gd name="connsiteX12" fmla="*/ 3251200 w 3251200"/>
                <a:gd name="connsiteY12" fmla="*/ 106 h 439657"/>
                <a:gd name="connsiteX0" fmla="*/ 0 w 3251200"/>
                <a:gd name="connsiteY0" fmla="*/ 106 h 439526"/>
                <a:gd name="connsiteX1" fmla="*/ 259080 w 3251200"/>
                <a:gd name="connsiteY1" fmla="*/ 25506 h 439526"/>
                <a:gd name="connsiteX2" fmla="*/ 624840 w 3251200"/>
                <a:gd name="connsiteY2" fmla="*/ 157586 h 439526"/>
                <a:gd name="connsiteX3" fmla="*/ 995680 w 3251200"/>
                <a:gd name="connsiteY3" fmla="*/ 284586 h 439526"/>
                <a:gd name="connsiteX4" fmla="*/ 1229360 w 3251200"/>
                <a:gd name="connsiteY4" fmla="*/ 370946 h 439526"/>
                <a:gd name="connsiteX5" fmla="*/ 1417955 w 3251200"/>
                <a:gd name="connsiteY5" fmla="*/ 412856 h 439526"/>
                <a:gd name="connsiteX6" fmla="*/ 1572260 w 3251200"/>
                <a:gd name="connsiteY6" fmla="*/ 439526 h 439526"/>
                <a:gd name="connsiteX7" fmla="*/ 1715770 w 3251200"/>
                <a:gd name="connsiteY7" fmla="*/ 433176 h 439526"/>
                <a:gd name="connsiteX8" fmla="*/ 1849120 w 3251200"/>
                <a:gd name="connsiteY8" fmla="*/ 416666 h 439526"/>
                <a:gd name="connsiteX9" fmla="*/ 2214880 w 3251200"/>
                <a:gd name="connsiteY9" fmla="*/ 309986 h 439526"/>
                <a:gd name="connsiteX10" fmla="*/ 2626360 w 3251200"/>
                <a:gd name="connsiteY10" fmla="*/ 137266 h 439526"/>
                <a:gd name="connsiteX11" fmla="*/ 2941320 w 3251200"/>
                <a:gd name="connsiteY11" fmla="*/ 40746 h 439526"/>
                <a:gd name="connsiteX12" fmla="*/ 3251200 w 3251200"/>
                <a:gd name="connsiteY12" fmla="*/ 106 h 439526"/>
                <a:gd name="connsiteX0" fmla="*/ 0 w 3251200"/>
                <a:gd name="connsiteY0" fmla="*/ 106 h 439526"/>
                <a:gd name="connsiteX1" fmla="*/ 259080 w 3251200"/>
                <a:gd name="connsiteY1" fmla="*/ 25506 h 439526"/>
                <a:gd name="connsiteX2" fmla="*/ 624840 w 3251200"/>
                <a:gd name="connsiteY2" fmla="*/ 157586 h 439526"/>
                <a:gd name="connsiteX3" fmla="*/ 995680 w 3251200"/>
                <a:gd name="connsiteY3" fmla="*/ 284586 h 439526"/>
                <a:gd name="connsiteX4" fmla="*/ 1229360 w 3251200"/>
                <a:gd name="connsiteY4" fmla="*/ 370946 h 439526"/>
                <a:gd name="connsiteX5" fmla="*/ 1417955 w 3251200"/>
                <a:gd name="connsiteY5" fmla="*/ 412856 h 439526"/>
                <a:gd name="connsiteX6" fmla="*/ 1572260 w 3251200"/>
                <a:gd name="connsiteY6" fmla="*/ 439526 h 439526"/>
                <a:gd name="connsiteX7" fmla="*/ 1715770 w 3251200"/>
                <a:gd name="connsiteY7" fmla="*/ 433176 h 439526"/>
                <a:gd name="connsiteX8" fmla="*/ 1849120 w 3251200"/>
                <a:gd name="connsiteY8" fmla="*/ 416666 h 439526"/>
                <a:gd name="connsiteX9" fmla="*/ 2214880 w 3251200"/>
                <a:gd name="connsiteY9" fmla="*/ 309986 h 439526"/>
                <a:gd name="connsiteX10" fmla="*/ 2626360 w 3251200"/>
                <a:gd name="connsiteY10" fmla="*/ 137266 h 439526"/>
                <a:gd name="connsiteX11" fmla="*/ 2941320 w 3251200"/>
                <a:gd name="connsiteY11" fmla="*/ 40746 h 439526"/>
                <a:gd name="connsiteX12" fmla="*/ 3251200 w 3251200"/>
                <a:gd name="connsiteY12" fmla="*/ 106 h 439526"/>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9391"/>
                <a:gd name="connsiteX1" fmla="*/ 259080 w 3251200"/>
                <a:gd name="connsiteY1" fmla="*/ 25506 h 439391"/>
                <a:gd name="connsiteX2" fmla="*/ 624840 w 3251200"/>
                <a:gd name="connsiteY2" fmla="*/ 157586 h 439391"/>
                <a:gd name="connsiteX3" fmla="*/ 995680 w 3251200"/>
                <a:gd name="connsiteY3" fmla="*/ 284586 h 439391"/>
                <a:gd name="connsiteX4" fmla="*/ 1229360 w 3251200"/>
                <a:gd name="connsiteY4" fmla="*/ 370946 h 439391"/>
                <a:gd name="connsiteX5" fmla="*/ 1417955 w 3251200"/>
                <a:gd name="connsiteY5" fmla="*/ 412856 h 439391"/>
                <a:gd name="connsiteX6" fmla="*/ 1572260 w 3251200"/>
                <a:gd name="connsiteY6" fmla="*/ 437621 h 439391"/>
                <a:gd name="connsiteX7" fmla="*/ 1715770 w 3251200"/>
                <a:gd name="connsiteY7" fmla="*/ 433176 h 439391"/>
                <a:gd name="connsiteX8" fmla="*/ 1849120 w 3251200"/>
                <a:gd name="connsiteY8" fmla="*/ 416666 h 439391"/>
                <a:gd name="connsiteX9" fmla="*/ 2214880 w 3251200"/>
                <a:gd name="connsiteY9" fmla="*/ 309986 h 439391"/>
                <a:gd name="connsiteX10" fmla="*/ 2626360 w 3251200"/>
                <a:gd name="connsiteY10" fmla="*/ 137266 h 439391"/>
                <a:gd name="connsiteX11" fmla="*/ 2941320 w 3251200"/>
                <a:gd name="connsiteY11" fmla="*/ 40746 h 439391"/>
                <a:gd name="connsiteX12" fmla="*/ 3251200 w 3251200"/>
                <a:gd name="connsiteY12" fmla="*/ 106 h 43939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89965 w 3251200"/>
                <a:gd name="connsiteY3" fmla="*/ 294111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89965 w 3251200"/>
                <a:gd name="connsiteY3" fmla="*/ 294111 h 437621"/>
                <a:gd name="connsiteX4" fmla="*/ 1229360 w 3251200"/>
                <a:gd name="connsiteY4" fmla="*/ 370946 h 437621"/>
                <a:gd name="connsiteX5" fmla="*/ 1412240 w 3251200"/>
                <a:gd name="connsiteY5" fmla="*/ 418571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41431"/>
                <a:gd name="connsiteX1" fmla="*/ 259080 w 3251200"/>
                <a:gd name="connsiteY1" fmla="*/ 25506 h 441431"/>
                <a:gd name="connsiteX2" fmla="*/ 624840 w 3251200"/>
                <a:gd name="connsiteY2" fmla="*/ 157586 h 441431"/>
                <a:gd name="connsiteX3" fmla="*/ 989965 w 3251200"/>
                <a:gd name="connsiteY3" fmla="*/ 294111 h 441431"/>
                <a:gd name="connsiteX4" fmla="*/ 1229360 w 3251200"/>
                <a:gd name="connsiteY4" fmla="*/ 370946 h 441431"/>
                <a:gd name="connsiteX5" fmla="*/ 1412240 w 3251200"/>
                <a:gd name="connsiteY5" fmla="*/ 418571 h 441431"/>
                <a:gd name="connsiteX6" fmla="*/ 1581785 w 3251200"/>
                <a:gd name="connsiteY6" fmla="*/ 441431 h 441431"/>
                <a:gd name="connsiteX7" fmla="*/ 1715770 w 3251200"/>
                <a:gd name="connsiteY7" fmla="*/ 433176 h 441431"/>
                <a:gd name="connsiteX8" fmla="*/ 1900555 w 3251200"/>
                <a:gd name="connsiteY8" fmla="*/ 401426 h 441431"/>
                <a:gd name="connsiteX9" fmla="*/ 2214880 w 3251200"/>
                <a:gd name="connsiteY9" fmla="*/ 309986 h 441431"/>
                <a:gd name="connsiteX10" fmla="*/ 2626360 w 3251200"/>
                <a:gd name="connsiteY10" fmla="*/ 137266 h 441431"/>
                <a:gd name="connsiteX11" fmla="*/ 2941320 w 3251200"/>
                <a:gd name="connsiteY11" fmla="*/ 40746 h 441431"/>
                <a:gd name="connsiteX12" fmla="*/ 3251200 w 3251200"/>
                <a:gd name="connsiteY12" fmla="*/ 106 h 441431"/>
                <a:gd name="connsiteX0" fmla="*/ 0 w 3251200"/>
                <a:gd name="connsiteY0" fmla="*/ 106 h 441431"/>
                <a:gd name="connsiteX1" fmla="*/ 259080 w 3251200"/>
                <a:gd name="connsiteY1" fmla="*/ 25506 h 441431"/>
                <a:gd name="connsiteX2" fmla="*/ 624840 w 3251200"/>
                <a:gd name="connsiteY2" fmla="*/ 157586 h 441431"/>
                <a:gd name="connsiteX3" fmla="*/ 989965 w 3251200"/>
                <a:gd name="connsiteY3" fmla="*/ 294111 h 441431"/>
                <a:gd name="connsiteX4" fmla="*/ 1229360 w 3251200"/>
                <a:gd name="connsiteY4" fmla="*/ 370946 h 441431"/>
                <a:gd name="connsiteX5" fmla="*/ 1412240 w 3251200"/>
                <a:gd name="connsiteY5" fmla="*/ 418571 h 441431"/>
                <a:gd name="connsiteX6" fmla="*/ 1581785 w 3251200"/>
                <a:gd name="connsiteY6" fmla="*/ 441431 h 441431"/>
                <a:gd name="connsiteX7" fmla="*/ 1715770 w 3251200"/>
                <a:gd name="connsiteY7" fmla="*/ 433176 h 441431"/>
                <a:gd name="connsiteX8" fmla="*/ 1900555 w 3251200"/>
                <a:gd name="connsiteY8" fmla="*/ 401426 h 441431"/>
                <a:gd name="connsiteX9" fmla="*/ 2214880 w 3251200"/>
                <a:gd name="connsiteY9" fmla="*/ 309986 h 441431"/>
                <a:gd name="connsiteX10" fmla="*/ 2626360 w 3251200"/>
                <a:gd name="connsiteY10" fmla="*/ 137266 h 441431"/>
                <a:gd name="connsiteX11" fmla="*/ 2941320 w 3251200"/>
                <a:gd name="connsiteY11" fmla="*/ 40746 h 441431"/>
                <a:gd name="connsiteX12" fmla="*/ 3251200 w 3251200"/>
                <a:gd name="connsiteY12" fmla="*/ 106 h 44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1200" h="441431">
                  <a:moveTo>
                    <a:pt x="0" y="106"/>
                  </a:moveTo>
                  <a:cubicBezTo>
                    <a:pt x="77470" y="-318"/>
                    <a:pt x="154940" y="-741"/>
                    <a:pt x="259080" y="25506"/>
                  </a:cubicBezTo>
                  <a:cubicBezTo>
                    <a:pt x="363220" y="51753"/>
                    <a:pt x="503026" y="112819"/>
                    <a:pt x="624840" y="157586"/>
                  </a:cubicBezTo>
                  <a:lnTo>
                    <a:pt x="989965" y="294111"/>
                  </a:lnTo>
                  <a:cubicBezTo>
                    <a:pt x="1090718" y="329671"/>
                    <a:pt x="1158981" y="350203"/>
                    <a:pt x="1229360" y="370946"/>
                  </a:cubicBezTo>
                  <a:cubicBezTo>
                    <a:pt x="1299739" y="391689"/>
                    <a:pt x="1353502" y="406823"/>
                    <a:pt x="1412240" y="418571"/>
                  </a:cubicBezTo>
                  <a:cubicBezTo>
                    <a:pt x="1470978" y="430319"/>
                    <a:pt x="1514052" y="434869"/>
                    <a:pt x="1581785" y="441431"/>
                  </a:cubicBezTo>
                  <a:cubicBezTo>
                    <a:pt x="1655233" y="440373"/>
                    <a:pt x="1662642" y="439844"/>
                    <a:pt x="1715770" y="433176"/>
                  </a:cubicBezTo>
                  <a:cubicBezTo>
                    <a:pt x="1768898" y="426509"/>
                    <a:pt x="1836420" y="418148"/>
                    <a:pt x="1900555" y="401426"/>
                  </a:cubicBezTo>
                  <a:cubicBezTo>
                    <a:pt x="1964690" y="384704"/>
                    <a:pt x="2093913" y="354013"/>
                    <a:pt x="2214880" y="309986"/>
                  </a:cubicBezTo>
                  <a:cubicBezTo>
                    <a:pt x="2335847" y="265959"/>
                    <a:pt x="2505287" y="182139"/>
                    <a:pt x="2626360" y="137266"/>
                  </a:cubicBezTo>
                  <a:cubicBezTo>
                    <a:pt x="2747433" y="92393"/>
                    <a:pt x="2837180" y="63606"/>
                    <a:pt x="2941320" y="40746"/>
                  </a:cubicBezTo>
                  <a:cubicBezTo>
                    <a:pt x="3045460" y="17886"/>
                    <a:pt x="3148330" y="8996"/>
                    <a:pt x="3251200" y="106"/>
                  </a:cubicBezTo>
                </a:path>
              </a:pathLst>
            </a:cu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10" name="Forma livre 9"/>
            <p:cNvSpPr/>
            <p:nvPr/>
          </p:nvSpPr>
          <p:spPr bwMode="ltGray">
            <a:xfrm flipV="1">
              <a:off x="547627" y="5067473"/>
              <a:ext cx="3251200" cy="421494"/>
            </a:xfrm>
            <a:custGeom>
              <a:avLst/>
              <a:gdLst>
                <a:gd name="connsiteX0" fmla="*/ 0 w 3251200"/>
                <a:gd name="connsiteY0" fmla="*/ 106 h 446622"/>
                <a:gd name="connsiteX1" fmla="*/ 259080 w 3251200"/>
                <a:gd name="connsiteY1" fmla="*/ 25506 h 446622"/>
                <a:gd name="connsiteX2" fmla="*/ 624840 w 3251200"/>
                <a:gd name="connsiteY2" fmla="*/ 157586 h 446622"/>
                <a:gd name="connsiteX3" fmla="*/ 995680 w 3251200"/>
                <a:gd name="connsiteY3" fmla="*/ 284586 h 446622"/>
                <a:gd name="connsiteX4" fmla="*/ 1229360 w 3251200"/>
                <a:gd name="connsiteY4" fmla="*/ 370946 h 446622"/>
                <a:gd name="connsiteX5" fmla="*/ 1503680 w 3251200"/>
                <a:gd name="connsiteY5" fmla="*/ 442066 h 446622"/>
                <a:gd name="connsiteX6" fmla="*/ 1635760 w 3251200"/>
                <a:gd name="connsiteY6" fmla="*/ 436986 h 446622"/>
                <a:gd name="connsiteX7" fmla="*/ 1849120 w 3251200"/>
                <a:gd name="connsiteY7" fmla="*/ 416666 h 446622"/>
                <a:gd name="connsiteX8" fmla="*/ 2214880 w 3251200"/>
                <a:gd name="connsiteY8" fmla="*/ 309986 h 446622"/>
                <a:gd name="connsiteX9" fmla="*/ 2626360 w 3251200"/>
                <a:gd name="connsiteY9" fmla="*/ 137266 h 446622"/>
                <a:gd name="connsiteX10" fmla="*/ 2941320 w 3251200"/>
                <a:gd name="connsiteY10" fmla="*/ 40746 h 446622"/>
                <a:gd name="connsiteX11" fmla="*/ 3251200 w 3251200"/>
                <a:gd name="connsiteY11" fmla="*/ 106 h 446622"/>
                <a:gd name="connsiteX0" fmla="*/ 0 w 3251200"/>
                <a:gd name="connsiteY0" fmla="*/ 106 h 439546"/>
                <a:gd name="connsiteX1" fmla="*/ 259080 w 3251200"/>
                <a:gd name="connsiteY1" fmla="*/ 25506 h 439546"/>
                <a:gd name="connsiteX2" fmla="*/ 624840 w 3251200"/>
                <a:gd name="connsiteY2" fmla="*/ 157586 h 439546"/>
                <a:gd name="connsiteX3" fmla="*/ 995680 w 3251200"/>
                <a:gd name="connsiteY3" fmla="*/ 284586 h 439546"/>
                <a:gd name="connsiteX4" fmla="*/ 1229360 w 3251200"/>
                <a:gd name="connsiteY4" fmla="*/ 370946 h 439546"/>
                <a:gd name="connsiteX5" fmla="*/ 1503680 w 3251200"/>
                <a:gd name="connsiteY5" fmla="*/ 431906 h 439546"/>
                <a:gd name="connsiteX6" fmla="*/ 1635760 w 3251200"/>
                <a:gd name="connsiteY6" fmla="*/ 436986 h 439546"/>
                <a:gd name="connsiteX7" fmla="*/ 1849120 w 3251200"/>
                <a:gd name="connsiteY7" fmla="*/ 416666 h 439546"/>
                <a:gd name="connsiteX8" fmla="*/ 2214880 w 3251200"/>
                <a:gd name="connsiteY8" fmla="*/ 309986 h 439546"/>
                <a:gd name="connsiteX9" fmla="*/ 2626360 w 3251200"/>
                <a:gd name="connsiteY9" fmla="*/ 137266 h 439546"/>
                <a:gd name="connsiteX10" fmla="*/ 2941320 w 3251200"/>
                <a:gd name="connsiteY10" fmla="*/ 40746 h 439546"/>
                <a:gd name="connsiteX11" fmla="*/ 3251200 w 3251200"/>
                <a:gd name="connsiteY11" fmla="*/ 106 h 439546"/>
                <a:gd name="connsiteX0" fmla="*/ 0 w 3251200"/>
                <a:gd name="connsiteY0" fmla="*/ 106 h 440099"/>
                <a:gd name="connsiteX1" fmla="*/ 259080 w 3251200"/>
                <a:gd name="connsiteY1" fmla="*/ 25506 h 440099"/>
                <a:gd name="connsiteX2" fmla="*/ 624840 w 3251200"/>
                <a:gd name="connsiteY2" fmla="*/ 157586 h 440099"/>
                <a:gd name="connsiteX3" fmla="*/ 995680 w 3251200"/>
                <a:gd name="connsiteY3" fmla="*/ 284586 h 440099"/>
                <a:gd name="connsiteX4" fmla="*/ 1229360 w 3251200"/>
                <a:gd name="connsiteY4" fmla="*/ 370946 h 440099"/>
                <a:gd name="connsiteX5" fmla="*/ 1503680 w 3251200"/>
                <a:gd name="connsiteY5" fmla="*/ 431906 h 440099"/>
                <a:gd name="connsiteX6" fmla="*/ 1572260 w 3251200"/>
                <a:gd name="connsiteY6" fmla="*/ 439526 h 440099"/>
                <a:gd name="connsiteX7" fmla="*/ 1635760 w 3251200"/>
                <a:gd name="connsiteY7" fmla="*/ 436986 h 440099"/>
                <a:gd name="connsiteX8" fmla="*/ 1849120 w 3251200"/>
                <a:gd name="connsiteY8" fmla="*/ 416666 h 440099"/>
                <a:gd name="connsiteX9" fmla="*/ 2214880 w 3251200"/>
                <a:gd name="connsiteY9" fmla="*/ 309986 h 440099"/>
                <a:gd name="connsiteX10" fmla="*/ 2626360 w 3251200"/>
                <a:gd name="connsiteY10" fmla="*/ 137266 h 440099"/>
                <a:gd name="connsiteX11" fmla="*/ 2941320 w 3251200"/>
                <a:gd name="connsiteY11" fmla="*/ 40746 h 440099"/>
                <a:gd name="connsiteX12" fmla="*/ 3251200 w 3251200"/>
                <a:gd name="connsiteY12" fmla="*/ 106 h 440099"/>
                <a:gd name="connsiteX0" fmla="*/ 0 w 3251200"/>
                <a:gd name="connsiteY0" fmla="*/ 106 h 440099"/>
                <a:gd name="connsiteX1" fmla="*/ 259080 w 3251200"/>
                <a:gd name="connsiteY1" fmla="*/ 25506 h 440099"/>
                <a:gd name="connsiteX2" fmla="*/ 624840 w 3251200"/>
                <a:gd name="connsiteY2" fmla="*/ 157586 h 440099"/>
                <a:gd name="connsiteX3" fmla="*/ 995680 w 3251200"/>
                <a:gd name="connsiteY3" fmla="*/ 284586 h 440099"/>
                <a:gd name="connsiteX4" fmla="*/ 1229360 w 3251200"/>
                <a:gd name="connsiteY4" fmla="*/ 370946 h 440099"/>
                <a:gd name="connsiteX5" fmla="*/ 1417955 w 3251200"/>
                <a:gd name="connsiteY5" fmla="*/ 412856 h 440099"/>
                <a:gd name="connsiteX6" fmla="*/ 1572260 w 3251200"/>
                <a:gd name="connsiteY6" fmla="*/ 439526 h 440099"/>
                <a:gd name="connsiteX7" fmla="*/ 1635760 w 3251200"/>
                <a:gd name="connsiteY7" fmla="*/ 436986 h 440099"/>
                <a:gd name="connsiteX8" fmla="*/ 1849120 w 3251200"/>
                <a:gd name="connsiteY8" fmla="*/ 416666 h 440099"/>
                <a:gd name="connsiteX9" fmla="*/ 2214880 w 3251200"/>
                <a:gd name="connsiteY9" fmla="*/ 309986 h 440099"/>
                <a:gd name="connsiteX10" fmla="*/ 2626360 w 3251200"/>
                <a:gd name="connsiteY10" fmla="*/ 137266 h 440099"/>
                <a:gd name="connsiteX11" fmla="*/ 2941320 w 3251200"/>
                <a:gd name="connsiteY11" fmla="*/ 40746 h 440099"/>
                <a:gd name="connsiteX12" fmla="*/ 3251200 w 3251200"/>
                <a:gd name="connsiteY12" fmla="*/ 106 h 440099"/>
                <a:gd name="connsiteX0" fmla="*/ 0 w 3251200"/>
                <a:gd name="connsiteY0" fmla="*/ 106 h 439657"/>
                <a:gd name="connsiteX1" fmla="*/ 259080 w 3251200"/>
                <a:gd name="connsiteY1" fmla="*/ 25506 h 439657"/>
                <a:gd name="connsiteX2" fmla="*/ 624840 w 3251200"/>
                <a:gd name="connsiteY2" fmla="*/ 157586 h 439657"/>
                <a:gd name="connsiteX3" fmla="*/ 995680 w 3251200"/>
                <a:gd name="connsiteY3" fmla="*/ 284586 h 439657"/>
                <a:gd name="connsiteX4" fmla="*/ 1229360 w 3251200"/>
                <a:gd name="connsiteY4" fmla="*/ 370946 h 439657"/>
                <a:gd name="connsiteX5" fmla="*/ 1417955 w 3251200"/>
                <a:gd name="connsiteY5" fmla="*/ 412856 h 439657"/>
                <a:gd name="connsiteX6" fmla="*/ 1572260 w 3251200"/>
                <a:gd name="connsiteY6" fmla="*/ 439526 h 439657"/>
                <a:gd name="connsiteX7" fmla="*/ 1715770 w 3251200"/>
                <a:gd name="connsiteY7" fmla="*/ 433176 h 439657"/>
                <a:gd name="connsiteX8" fmla="*/ 1849120 w 3251200"/>
                <a:gd name="connsiteY8" fmla="*/ 416666 h 439657"/>
                <a:gd name="connsiteX9" fmla="*/ 2214880 w 3251200"/>
                <a:gd name="connsiteY9" fmla="*/ 309986 h 439657"/>
                <a:gd name="connsiteX10" fmla="*/ 2626360 w 3251200"/>
                <a:gd name="connsiteY10" fmla="*/ 137266 h 439657"/>
                <a:gd name="connsiteX11" fmla="*/ 2941320 w 3251200"/>
                <a:gd name="connsiteY11" fmla="*/ 40746 h 439657"/>
                <a:gd name="connsiteX12" fmla="*/ 3251200 w 3251200"/>
                <a:gd name="connsiteY12" fmla="*/ 106 h 439657"/>
                <a:gd name="connsiteX0" fmla="*/ 0 w 3251200"/>
                <a:gd name="connsiteY0" fmla="*/ 106 h 439657"/>
                <a:gd name="connsiteX1" fmla="*/ 259080 w 3251200"/>
                <a:gd name="connsiteY1" fmla="*/ 25506 h 439657"/>
                <a:gd name="connsiteX2" fmla="*/ 624840 w 3251200"/>
                <a:gd name="connsiteY2" fmla="*/ 157586 h 439657"/>
                <a:gd name="connsiteX3" fmla="*/ 995680 w 3251200"/>
                <a:gd name="connsiteY3" fmla="*/ 284586 h 439657"/>
                <a:gd name="connsiteX4" fmla="*/ 1229360 w 3251200"/>
                <a:gd name="connsiteY4" fmla="*/ 370946 h 439657"/>
                <a:gd name="connsiteX5" fmla="*/ 1417955 w 3251200"/>
                <a:gd name="connsiteY5" fmla="*/ 412856 h 439657"/>
                <a:gd name="connsiteX6" fmla="*/ 1572260 w 3251200"/>
                <a:gd name="connsiteY6" fmla="*/ 439526 h 439657"/>
                <a:gd name="connsiteX7" fmla="*/ 1715770 w 3251200"/>
                <a:gd name="connsiteY7" fmla="*/ 433176 h 439657"/>
                <a:gd name="connsiteX8" fmla="*/ 1849120 w 3251200"/>
                <a:gd name="connsiteY8" fmla="*/ 416666 h 439657"/>
                <a:gd name="connsiteX9" fmla="*/ 2214880 w 3251200"/>
                <a:gd name="connsiteY9" fmla="*/ 309986 h 439657"/>
                <a:gd name="connsiteX10" fmla="*/ 2626360 w 3251200"/>
                <a:gd name="connsiteY10" fmla="*/ 137266 h 439657"/>
                <a:gd name="connsiteX11" fmla="*/ 2941320 w 3251200"/>
                <a:gd name="connsiteY11" fmla="*/ 40746 h 439657"/>
                <a:gd name="connsiteX12" fmla="*/ 3251200 w 3251200"/>
                <a:gd name="connsiteY12" fmla="*/ 106 h 439657"/>
                <a:gd name="connsiteX0" fmla="*/ 0 w 3251200"/>
                <a:gd name="connsiteY0" fmla="*/ 106 h 439526"/>
                <a:gd name="connsiteX1" fmla="*/ 259080 w 3251200"/>
                <a:gd name="connsiteY1" fmla="*/ 25506 h 439526"/>
                <a:gd name="connsiteX2" fmla="*/ 624840 w 3251200"/>
                <a:gd name="connsiteY2" fmla="*/ 157586 h 439526"/>
                <a:gd name="connsiteX3" fmla="*/ 995680 w 3251200"/>
                <a:gd name="connsiteY3" fmla="*/ 284586 h 439526"/>
                <a:gd name="connsiteX4" fmla="*/ 1229360 w 3251200"/>
                <a:gd name="connsiteY4" fmla="*/ 370946 h 439526"/>
                <a:gd name="connsiteX5" fmla="*/ 1417955 w 3251200"/>
                <a:gd name="connsiteY5" fmla="*/ 412856 h 439526"/>
                <a:gd name="connsiteX6" fmla="*/ 1572260 w 3251200"/>
                <a:gd name="connsiteY6" fmla="*/ 439526 h 439526"/>
                <a:gd name="connsiteX7" fmla="*/ 1715770 w 3251200"/>
                <a:gd name="connsiteY7" fmla="*/ 433176 h 439526"/>
                <a:gd name="connsiteX8" fmla="*/ 1849120 w 3251200"/>
                <a:gd name="connsiteY8" fmla="*/ 416666 h 439526"/>
                <a:gd name="connsiteX9" fmla="*/ 2214880 w 3251200"/>
                <a:gd name="connsiteY9" fmla="*/ 309986 h 439526"/>
                <a:gd name="connsiteX10" fmla="*/ 2626360 w 3251200"/>
                <a:gd name="connsiteY10" fmla="*/ 137266 h 439526"/>
                <a:gd name="connsiteX11" fmla="*/ 2941320 w 3251200"/>
                <a:gd name="connsiteY11" fmla="*/ 40746 h 439526"/>
                <a:gd name="connsiteX12" fmla="*/ 3251200 w 3251200"/>
                <a:gd name="connsiteY12" fmla="*/ 106 h 439526"/>
                <a:gd name="connsiteX0" fmla="*/ 0 w 3251200"/>
                <a:gd name="connsiteY0" fmla="*/ 106 h 439526"/>
                <a:gd name="connsiteX1" fmla="*/ 259080 w 3251200"/>
                <a:gd name="connsiteY1" fmla="*/ 25506 h 439526"/>
                <a:gd name="connsiteX2" fmla="*/ 624840 w 3251200"/>
                <a:gd name="connsiteY2" fmla="*/ 157586 h 439526"/>
                <a:gd name="connsiteX3" fmla="*/ 995680 w 3251200"/>
                <a:gd name="connsiteY3" fmla="*/ 284586 h 439526"/>
                <a:gd name="connsiteX4" fmla="*/ 1229360 w 3251200"/>
                <a:gd name="connsiteY4" fmla="*/ 370946 h 439526"/>
                <a:gd name="connsiteX5" fmla="*/ 1417955 w 3251200"/>
                <a:gd name="connsiteY5" fmla="*/ 412856 h 439526"/>
                <a:gd name="connsiteX6" fmla="*/ 1572260 w 3251200"/>
                <a:gd name="connsiteY6" fmla="*/ 439526 h 439526"/>
                <a:gd name="connsiteX7" fmla="*/ 1715770 w 3251200"/>
                <a:gd name="connsiteY7" fmla="*/ 433176 h 439526"/>
                <a:gd name="connsiteX8" fmla="*/ 1849120 w 3251200"/>
                <a:gd name="connsiteY8" fmla="*/ 416666 h 439526"/>
                <a:gd name="connsiteX9" fmla="*/ 2214880 w 3251200"/>
                <a:gd name="connsiteY9" fmla="*/ 309986 h 439526"/>
                <a:gd name="connsiteX10" fmla="*/ 2626360 w 3251200"/>
                <a:gd name="connsiteY10" fmla="*/ 137266 h 439526"/>
                <a:gd name="connsiteX11" fmla="*/ 2941320 w 3251200"/>
                <a:gd name="connsiteY11" fmla="*/ 40746 h 439526"/>
                <a:gd name="connsiteX12" fmla="*/ 3251200 w 3251200"/>
                <a:gd name="connsiteY12" fmla="*/ 106 h 439526"/>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9391"/>
                <a:gd name="connsiteX1" fmla="*/ 259080 w 3251200"/>
                <a:gd name="connsiteY1" fmla="*/ 25506 h 439391"/>
                <a:gd name="connsiteX2" fmla="*/ 624840 w 3251200"/>
                <a:gd name="connsiteY2" fmla="*/ 157586 h 439391"/>
                <a:gd name="connsiteX3" fmla="*/ 995680 w 3251200"/>
                <a:gd name="connsiteY3" fmla="*/ 284586 h 439391"/>
                <a:gd name="connsiteX4" fmla="*/ 1229360 w 3251200"/>
                <a:gd name="connsiteY4" fmla="*/ 370946 h 439391"/>
                <a:gd name="connsiteX5" fmla="*/ 1417955 w 3251200"/>
                <a:gd name="connsiteY5" fmla="*/ 412856 h 439391"/>
                <a:gd name="connsiteX6" fmla="*/ 1572260 w 3251200"/>
                <a:gd name="connsiteY6" fmla="*/ 437621 h 439391"/>
                <a:gd name="connsiteX7" fmla="*/ 1715770 w 3251200"/>
                <a:gd name="connsiteY7" fmla="*/ 433176 h 439391"/>
                <a:gd name="connsiteX8" fmla="*/ 1849120 w 3251200"/>
                <a:gd name="connsiteY8" fmla="*/ 416666 h 439391"/>
                <a:gd name="connsiteX9" fmla="*/ 2214880 w 3251200"/>
                <a:gd name="connsiteY9" fmla="*/ 309986 h 439391"/>
                <a:gd name="connsiteX10" fmla="*/ 2626360 w 3251200"/>
                <a:gd name="connsiteY10" fmla="*/ 137266 h 439391"/>
                <a:gd name="connsiteX11" fmla="*/ 2941320 w 3251200"/>
                <a:gd name="connsiteY11" fmla="*/ 40746 h 439391"/>
                <a:gd name="connsiteX12" fmla="*/ 3251200 w 3251200"/>
                <a:gd name="connsiteY12" fmla="*/ 106 h 43939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849120 w 3251200"/>
                <a:gd name="connsiteY8" fmla="*/ 41666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95680 w 3251200"/>
                <a:gd name="connsiteY3" fmla="*/ 284586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89965 w 3251200"/>
                <a:gd name="connsiteY3" fmla="*/ 294111 h 437621"/>
                <a:gd name="connsiteX4" fmla="*/ 1229360 w 3251200"/>
                <a:gd name="connsiteY4" fmla="*/ 370946 h 437621"/>
                <a:gd name="connsiteX5" fmla="*/ 1417955 w 3251200"/>
                <a:gd name="connsiteY5" fmla="*/ 412856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37621"/>
                <a:gd name="connsiteX1" fmla="*/ 259080 w 3251200"/>
                <a:gd name="connsiteY1" fmla="*/ 25506 h 437621"/>
                <a:gd name="connsiteX2" fmla="*/ 624840 w 3251200"/>
                <a:gd name="connsiteY2" fmla="*/ 157586 h 437621"/>
                <a:gd name="connsiteX3" fmla="*/ 989965 w 3251200"/>
                <a:gd name="connsiteY3" fmla="*/ 294111 h 437621"/>
                <a:gd name="connsiteX4" fmla="*/ 1229360 w 3251200"/>
                <a:gd name="connsiteY4" fmla="*/ 370946 h 437621"/>
                <a:gd name="connsiteX5" fmla="*/ 1412240 w 3251200"/>
                <a:gd name="connsiteY5" fmla="*/ 418571 h 437621"/>
                <a:gd name="connsiteX6" fmla="*/ 1572260 w 3251200"/>
                <a:gd name="connsiteY6" fmla="*/ 437621 h 437621"/>
                <a:gd name="connsiteX7" fmla="*/ 1715770 w 3251200"/>
                <a:gd name="connsiteY7" fmla="*/ 433176 h 437621"/>
                <a:gd name="connsiteX8" fmla="*/ 1900555 w 3251200"/>
                <a:gd name="connsiteY8" fmla="*/ 401426 h 437621"/>
                <a:gd name="connsiteX9" fmla="*/ 2214880 w 3251200"/>
                <a:gd name="connsiteY9" fmla="*/ 309986 h 437621"/>
                <a:gd name="connsiteX10" fmla="*/ 2626360 w 3251200"/>
                <a:gd name="connsiteY10" fmla="*/ 137266 h 437621"/>
                <a:gd name="connsiteX11" fmla="*/ 2941320 w 3251200"/>
                <a:gd name="connsiteY11" fmla="*/ 40746 h 437621"/>
                <a:gd name="connsiteX12" fmla="*/ 3251200 w 3251200"/>
                <a:gd name="connsiteY12" fmla="*/ 106 h 437621"/>
                <a:gd name="connsiteX0" fmla="*/ 0 w 3251200"/>
                <a:gd name="connsiteY0" fmla="*/ 106 h 441431"/>
                <a:gd name="connsiteX1" fmla="*/ 259080 w 3251200"/>
                <a:gd name="connsiteY1" fmla="*/ 25506 h 441431"/>
                <a:gd name="connsiteX2" fmla="*/ 624840 w 3251200"/>
                <a:gd name="connsiteY2" fmla="*/ 157586 h 441431"/>
                <a:gd name="connsiteX3" fmla="*/ 989965 w 3251200"/>
                <a:gd name="connsiteY3" fmla="*/ 294111 h 441431"/>
                <a:gd name="connsiteX4" fmla="*/ 1229360 w 3251200"/>
                <a:gd name="connsiteY4" fmla="*/ 370946 h 441431"/>
                <a:gd name="connsiteX5" fmla="*/ 1412240 w 3251200"/>
                <a:gd name="connsiteY5" fmla="*/ 418571 h 441431"/>
                <a:gd name="connsiteX6" fmla="*/ 1581785 w 3251200"/>
                <a:gd name="connsiteY6" fmla="*/ 441431 h 441431"/>
                <a:gd name="connsiteX7" fmla="*/ 1715770 w 3251200"/>
                <a:gd name="connsiteY7" fmla="*/ 433176 h 441431"/>
                <a:gd name="connsiteX8" fmla="*/ 1900555 w 3251200"/>
                <a:gd name="connsiteY8" fmla="*/ 401426 h 441431"/>
                <a:gd name="connsiteX9" fmla="*/ 2214880 w 3251200"/>
                <a:gd name="connsiteY9" fmla="*/ 309986 h 441431"/>
                <a:gd name="connsiteX10" fmla="*/ 2626360 w 3251200"/>
                <a:gd name="connsiteY10" fmla="*/ 137266 h 441431"/>
                <a:gd name="connsiteX11" fmla="*/ 2941320 w 3251200"/>
                <a:gd name="connsiteY11" fmla="*/ 40746 h 441431"/>
                <a:gd name="connsiteX12" fmla="*/ 3251200 w 3251200"/>
                <a:gd name="connsiteY12" fmla="*/ 106 h 441431"/>
                <a:gd name="connsiteX0" fmla="*/ 0 w 3251200"/>
                <a:gd name="connsiteY0" fmla="*/ 106 h 441431"/>
                <a:gd name="connsiteX1" fmla="*/ 259080 w 3251200"/>
                <a:gd name="connsiteY1" fmla="*/ 25506 h 441431"/>
                <a:gd name="connsiteX2" fmla="*/ 624840 w 3251200"/>
                <a:gd name="connsiteY2" fmla="*/ 157586 h 441431"/>
                <a:gd name="connsiteX3" fmla="*/ 989965 w 3251200"/>
                <a:gd name="connsiteY3" fmla="*/ 294111 h 441431"/>
                <a:gd name="connsiteX4" fmla="*/ 1229360 w 3251200"/>
                <a:gd name="connsiteY4" fmla="*/ 370946 h 441431"/>
                <a:gd name="connsiteX5" fmla="*/ 1412240 w 3251200"/>
                <a:gd name="connsiteY5" fmla="*/ 418571 h 441431"/>
                <a:gd name="connsiteX6" fmla="*/ 1581785 w 3251200"/>
                <a:gd name="connsiteY6" fmla="*/ 441431 h 441431"/>
                <a:gd name="connsiteX7" fmla="*/ 1715770 w 3251200"/>
                <a:gd name="connsiteY7" fmla="*/ 433176 h 441431"/>
                <a:gd name="connsiteX8" fmla="*/ 1900555 w 3251200"/>
                <a:gd name="connsiteY8" fmla="*/ 401426 h 441431"/>
                <a:gd name="connsiteX9" fmla="*/ 2214880 w 3251200"/>
                <a:gd name="connsiteY9" fmla="*/ 309986 h 441431"/>
                <a:gd name="connsiteX10" fmla="*/ 2626360 w 3251200"/>
                <a:gd name="connsiteY10" fmla="*/ 137266 h 441431"/>
                <a:gd name="connsiteX11" fmla="*/ 2941320 w 3251200"/>
                <a:gd name="connsiteY11" fmla="*/ 40746 h 441431"/>
                <a:gd name="connsiteX12" fmla="*/ 3251200 w 3251200"/>
                <a:gd name="connsiteY12" fmla="*/ 106 h 44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1200" h="441431">
                  <a:moveTo>
                    <a:pt x="0" y="106"/>
                  </a:moveTo>
                  <a:cubicBezTo>
                    <a:pt x="77470" y="-318"/>
                    <a:pt x="154940" y="-741"/>
                    <a:pt x="259080" y="25506"/>
                  </a:cubicBezTo>
                  <a:cubicBezTo>
                    <a:pt x="363220" y="51753"/>
                    <a:pt x="503026" y="112819"/>
                    <a:pt x="624840" y="157586"/>
                  </a:cubicBezTo>
                  <a:lnTo>
                    <a:pt x="989965" y="294111"/>
                  </a:lnTo>
                  <a:cubicBezTo>
                    <a:pt x="1090718" y="329671"/>
                    <a:pt x="1158981" y="350203"/>
                    <a:pt x="1229360" y="370946"/>
                  </a:cubicBezTo>
                  <a:cubicBezTo>
                    <a:pt x="1299739" y="391689"/>
                    <a:pt x="1353502" y="406823"/>
                    <a:pt x="1412240" y="418571"/>
                  </a:cubicBezTo>
                  <a:cubicBezTo>
                    <a:pt x="1470978" y="430319"/>
                    <a:pt x="1514052" y="434869"/>
                    <a:pt x="1581785" y="441431"/>
                  </a:cubicBezTo>
                  <a:cubicBezTo>
                    <a:pt x="1655233" y="440373"/>
                    <a:pt x="1662642" y="439844"/>
                    <a:pt x="1715770" y="433176"/>
                  </a:cubicBezTo>
                  <a:cubicBezTo>
                    <a:pt x="1768898" y="426509"/>
                    <a:pt x="1836420" y="418148"/>
                    <a:pt x="1900555" y="401426"/>
                  </a:cubicBezTo>
                  <a:cubicBezTo>
                    <a:pt x="1964690" y="384704"/>
                    <a:pt x="2093913" y="354013"/>
                    <a:pt x="2214880" y="309986"/>
                  </a:cubicBezTo>
                  <a:cubicBezTo>
                    <a:pt x="2335847" y="265959"/>
                    <a:pt x="2505287" y="182139"/>
                    <a:pt x="2626360" y="137266"/>
                  </a:cubicBezTo>
                  <a:cubicBezTo>
                    <a:pt x="2747433" y="92393"/>
                    <a:pt x="2837180" y="63606"/>
                    <a:pt x="2941320" y="40746"/>
                  </a:cubicBezTo>
                  <a:cubicBezTo>
                    <a:pt x="3045460" y="17886"/>
                    <a:pt x="3148330" y="8996"/>
                    <a:pt x="3251200" y="106"/>
                  </a:cubicBezTo>
                </a:path>
              </a:pathLst>
            </a:custGeom>
            <a:no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 name="Retângulo 11"/>
                <p:cNvSpPr/>
                <p:nvPr/>
              </p:nvSpPr>
              <p:spPr>
                <a:xfrm>
                  <a:off x="1354786" y="3355491"/>
                  <a:ext cx="164782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dirty="0" smtClean="0">
                            <a:solidFill>
                              <a:prstClr val="black"/>
                            </a:solidFill>
                            <a:latin typeface="Cambria Math" panose="02040503050406030204" pitchFamily="18" charset="0"/>
                            <a:ea typeface="Cambria Math" panose="02040503050406030204" pitchFamily="18" charset="0"/>
                          </a:rPr>
                          <m:t>𝝋</m:t>
                        </m:r>
                        <m:r>
                          <a:rPr lang="en-US" sz="2400" i="1" dirty="0" smtClean="0">
                            <a:solidFill>
                              <a:prstClr val="black"/>
                            </a:solidFill>
                            <a:latin typeface="Cambria Math" panose="02040503050406030204" pitchFamily="18" charset="0"/>
                          </a:rPr>
                          <m:t>=0.25</m:t>
                        </m:r>
                        <m:r>
                          <a:rPr lang="en-US" sz="2400" i="1" dirty="0" smtClean="0">
                            <a:solidFill>
                              <a:prstClr val="black"/>
                            </a:solidFill>
                            <a:latin typeface="Cambria Math" panose="02040503050406030204" pitchFamily="18" charset="0"/>
                            <a:ea typeface="Cambria Math" panose="02040503050406030204" pitchFamily="18" charset="0"/>
                          </a:rPr>
                          <m:t>𝜋</m:t>
                        </m:r>
                      </m:oMath>
                    </m:oMathPara>
                  </a14:m>
                  <a:endParaRPr lang="en-US" sz="2400" dirty="0">
                    <a:solidFill>
                      <a:prstClr val="black"/>
                    </a:solidFill>
                    <a:latin typeface="Calibri" panose="020F0502020204030204" pitchFamily="34" charset="0"/>
                    <a:cs typeface="Calibri" panose="020F0502020204030204" pitchFamily="34" charset="0"/>
                  </a:endParaRPr>
                </a:p>
              </p:txBody>
            </p:sp>
          </mc:Choice>
          <mc:Fallback xmlns="">
            <p:sp>
              <p:nvSpPr>
                <p:cNvPr id="12" name="Retângulo 11"/>
                <p:cNvSpPr>
                  <a:spLocks noRot="1" noChangeAspect="1" noMove="1" noResize="1" noEditPoints="1" noAdjustHandles="1" noChangeArrowheads="1" noChangeShapeType="1" noTextEdit="1"/>
                </p:cNvSpPr>
                <p:nvPr/>
              </p:nvSpPr>
              <p:spPr>
                <a:xfrm>
                  <a:off x="1354786" y="3355491"/>
                  <a:ext cx="1647823" cy="461665"/>
                </a:xfrm>
                <a:prstGeom prst="rect">
                  <a:avLst/>
                </a:prstGeom>
                <a:blipFill>
                  <a:blip r:embed="rId7"/>
                  <a:stretch>
                    <a:fillRect b="-1052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5" name="CaixaDeTexto 64"/>
                <p:cNvSpPr txBox="1"/>
                <p:nvPr/>
              </p:nvSpPr>
              <p:spPr>
                <a:xfrm>
                  <a:off x="1975369" y="6098984"/>
                  <a:ext cx="509690" cy="400110"/>
                </a:xfrm>
                <a:prstGeom prst="rect">
                  <a:avLst/>
                </a:prstGeom>
                <a:solidFill>
                  <a:sysClr val="window" lastClr="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𝑘</m:t>
                            </m:r>
                          </m:e>
                          <m:sub>
                            <m: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𝑥</m:t>
                            </m:r>
                          </m:sub>
                        </m:sSub>
                      </m:oMath>
                    </m:oMathPara>
                  </a14:m>
                  <a:endParaRPr kumimoji="0" lang="en-US" sz="20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mc:Choice>
          <mc:Fallback xmlns="">
            <p:sp>
              <p:nvSpPr>
                <p:cNvPr id="65" name="CaixaDeTexto 64"/>
                <p:cNvSpPr txBox="1">
                  <a:spLocks noRot="1" noChangeAspect="1" noMove="1" noResize="1" noEditPoints="1" noAdjustHandles="1" noChangeArrowheads="1" noChangeShapeType="1" noTextEdit="1"/>
                </p:cNvSpPr>
                <p:nvPr/>
              </p:nvSpPr>
              <p:spPr>
                <a:xfrm>
                  <a:off x="1975369" y="6098984"/>
                  <a:ext cx="509690" cy="400110"/>
                </a:xfrm>
                <a:prstGeom prst="rect">
                  <a:avLst/>
                </a:prstGeom>
                <a:blipFill>
                  <a:blip r:embed="rId8"/>
                  <a:stretch>
                    <a:fillRect/>
                  </a:stretch>
                </a:blipFill>
              </p:spPr>
              <p:txBody>
                <a:bodyPr/>
                <a:lstStyle/>
                <a:p>
                  <a:r>
                    <a:rPr lang="de-DE">
                      <a:noFill/>
                    </a:rPr>
                    <a:t> </a:t>
                  </a:r>
                </a:p>
              </p:txBody>
            </p:sp>
          </mc:Fallback>
        </mc:AlternateContent>
        <p:cxnSp>
          <p:nvCxnSpPr>
            <p:cNvPr id="20" name="Conector de seta reta 19"/>
            <p:cNvCxnSpPr/>
            <p:nvPr/>
          </p:nvCxnSpPr>
          <p:spPr>
            <a:xfrm flipH="1" flipV="1">
              <a:off x="547627" y="3093292"/>
              <a:ext cx="11430" cy="288661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de seta reta 67"/>
            <p:cNvCxnSpPr/>
            <p:nvPr/>
          </p:nvCxnSpPr>
          <p:spPr>
            <a:xfrm flipV="1">
              <a:off x="477520" y="5920172"/>
              <a:ext cx="3641730" cy="105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CaixaDeTexto 68"/>
            <p:cNvSpPr txBox="1"/>
            <p:nvPr/>
          </p:nvSpPr>
          <p:spPr>
            <a:xfrm>
              <a:off x="2011338" y="5870282"/>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mc:AlternateContent xmlns:mc="http://schemas.openxmlformats.org/markup-compatibility/2006" xmlns:a14="http://schemas.microsoft.com/office/drawing/2010/main">
          <mc:Choice Requires="a14">
            <p:sp>
              <p:nvSpPr>
                <p:cNvPr id="70" name="CaixaDeTexto 69"/>
                <p:cNvSpPr txBox="1"/>
                <p:nvPr/>
              </p:nvSpPr>
              <p:spPr>
                <a:xfrm>
                  <a:off x="2652424" y="5856818"/>
                  <a:ext cx="61760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0" name="CaixaDeTexto 69"/>
                <p:cNvSpPr txBox="1">
                  <a:spLocks noRot="1" noChangeAspect="1" noMove="1" noResize="1" noEditPoints="1" noAdjustHandles="1" noChangeArrowheads="1" noChangeShapeType="1" noTextEdit="1"/>
                </p:cNvSpPr>
                <p:nvPr/>
              </p:nvSpPr>
              <p:spPr>
                <a:xfrm>
                  <a:off x="2652424" y="5856818"/>
                  <a:ext cx="617605" cy="369332"/>
                </a:xfrm>
                <a:prstGeom prst="rect">
                  <a:avLst/>
                </a:prstGeom>
                <a:blipFill>
                  <a:blip r:embed="rId9"/>
                  <a:stretch>
                    <a:fillRect l="-7921" t="-10000" b="-2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1" name="CaixaDeTexto 70"/>
                <p:cNvSpPr txBox="1"/>
                <p:nvPr/>
              </p:nvSpPr>
              <p:spPr>
                <a:xfrm>
                  <a:off x="1041108" y="5858433"/>
                  <a:ext cx="688137"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1" name="CaixaDeTexto 70"/>
                <p:cNvSpPr txBox="1">
                  <a:spLocks noRot="1" noChangeAspect="1" noMove="1" noResize="1" noEditPoints="1" noAdjustHandles="1" noChangeArrowheads="1" noChangeShapeType="1" noTextEdit="1"/>
                </p:cNvSpPr>
                <p:nvPr/>
              </p:nvSpPr>
              <p:spPr>
                <a:xfrm>
                  <a:off x="1041108" y="5858433"/>
                  <a:ext cx="688137" cy="369332"/>
                </a:xfrm>
                <a:prstGeom prst="rect">
                  <a:avLst/>
                </a:prstGeom>
                <a:blipFill>
                  <a:blip r:embed="rId10"/>
                  <a:stretch>
                    <a:fillRect l="-7965" t="-8197" b="-2459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2" name="Retângulo 71"/>
                <p:cNvSpPr/>
                <p:nvPr/>
              </p:nvSpPr>
              <p:spPr>
                <a:xfrm>
                  <a:off x="3633936" y="5855640"/>
                  <a:ext cx="37875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2" name="Retângulo 71"/>
                <p:cNvSpPr>
                  <a:spLocks noRot="1" noChangeAspect="1" noMove="1" noResize="1" noEditPoints="1" noAdjustHandles="1" noChangeArrowheads="1" noChangeShapeType="1" noTextEdit="1"/>
                </p:cNvSpPr>
                <p:nvPr/>
              </p:nvSpPr>
              <p:spPr>
                <a:xfrm>
                  <a:off x="3633936" y="5855640"/>
                  <a:ext cx="378757" cy="369332"/>
                </a:xfrm>
                <a:prstGeom prst="rect">
                  <a:avLst/>
                </a:prstGeom>
                <a:blipFill>
                  <a:blip r:embed="rId11"/>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3" name="Retângulo 72"/>
                <p:cNvSpPr/>
                <p:nvPr/>
              </p:nvSpPr>
              <p:spPr>
                <a:xfrm>
                  <a:off x="374861" y="5866893"/>
                  <a:ext cx="5518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m:t>
                        </m:r>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3" name="Retângulo 72"/>
                <p:cNvSpPr>
                  <a:spLocks noRot="1" noChangeAspect="1" noMove="1" noResize="1" noEditPoints="1" noAdjustHandles="1" noChangeArrowheads="1" noChangeShapeType="1" noTextEdit="1"/>
                </p:cNvSpPr>
                <p:nvPr/>
              </p:nvSpPr>
              <p:spPr>
                <a:xfrm>
                  <a:off x="374861" y="5866893"/>
                  <a:ext cx="551882" cy="369332"/>
                </a:xfrm>
                <a:prstGeom prst="rect">
                  <a:avLst/>
                </a:prstGeom>
                <a:blipFill>
                  <a:blip r:embed="rId12"/>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6" name="Retângulo 75"/>
                <p:cNvSpPr/>
                <p:nvPr/>
              </p:nvSpPr>
              <p:spPr>
                <a:xfrm>
                  <a:off x="96194" y="5616570"/>
                  <a:ext cx="5518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m:t>
                        </m:r>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6" name="Retângulo 75"/>
                <p:cNvSpPr>
                  <a:spLocks noRot="1" noChangeAspect="1" noMove="1" noResize="1" noEditPoints="1" noAdjustHandles="1" noChangeArrowheads="1" noChangeShapeType="1" noTextEdit="1"/>
                </p:cNvSpPr>
                <p:nvPr/>
              </p:nvSpPr>
              <p:spPr>
                <a:xfrm>
                  <a:off x="96194" y="5616570"/>
                  <a:ext cx="551882" cy="369332"/>
                </a:xfrm>
                <a:prstGeom prst="rect">
                  <a:avLst/>
                </a:prstGeom>
                <a:blipFill>
                  <a:blip r:embed="rId13"/>
                  <a:stretch>
                    <a:fillRect/>
                  </a:stretch>
                </a:blipFill>
              </p:spPr>
              <p:txBody>
                <a:bodyPr/>
                <a:lstStyle/>
                <a:p>
                  <a:r>
                    <a:rPr lang="de-DE">
                      <a:noFill/>
                    </a:rPr>
                    <a:t> </a:t>
                  </a:r>
                </a:p>
              </p:txBody>
            </p:sp>
          </mc:Fallback>
        </mc:AlternateContent>
        <p:sp>
          <p:nvSpPr>
            <p:cNvPr id="77" name="CaixaDeTexto 76"/>
            <p:cNvSpPr txBox="1"/>
            <p:nvPr/>
          </p:nvSpPr>
          <p:spPr>
            <a:xfrm>
              <a:off x="286581" y="4456449"/>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mc:AlternateContent xmlns:mc="http://schemas.openxmlformats.org/markup-compatibility/2006" xmlns:a14="http://schemas.microsoft.com/office/drawing/2010/main">
          <mc:Choice Requires="a14">
            <p:sp>
              <p:nvSpPr>
                <p:cNvPr id="78" name="CaixaDeTexto 77"/>
                <p:cNvSpPr txBox="1"/>
                <p:nvPr/>
              </p:nvSpPr>
              <p:spPr>
                <a:xfrm>
                  <a:off x="-14893" y="3782745"/>
                  <a:ext cx="61760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8" name="CaixaDeTexto 77"/>
                <p:cNvSpPr txBox="1">
                  <a:spLocks noRot="1" noChangeAspect="1" noMove="1" noResize="1" noEditPoints="1" noAdjustHandles="1" noChangeArrowheads="1" noChangeShapeType="1" noTextEdit="1"/>
                </p:cNvSpPr>
                <p:nvPr/>
              </p:nvSpPr>
              <p:spPr>
                <a:xfrm>
                  <a:off x="-14893" y="3782745"/>
                  <a:ext cx="617605" cy="369332"/>
                </a:xfrm>
                <a:prstGeom prst="rect">
                  <a:avLst/>
                </a:prstGeom>
                <a:blipFill>
                  <a:blip r:embed="rId14"/>
                  <a:stretch>
                    <a:fillRect l="-8911" t="-10000" b="-2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9" name="CaixaDeTexto 78"/>
                <p:cNvSpPr txBox="1"/>
                <p:nvPr/>
              </p:nvSpPr>
              <p:spPr>
                <a:xfrm>
                  <a:off x="-59588" y="5076104"/>
                  <a:ext cx="688137"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79" name="CaixaDeTexto 78"/>
                <p:cNvSpPr txBox="1">
                  <a:spLocks noRot="1" noChangeAspect="1" noMove="1" noResize="1" noEditPoints="1" noAdjustHandles="1" noChangeArrowheads="1" noChangeShapeType="1" noTextEdit="1"/>
                </p:cNvSpPr>
                <p:nvPr/>
              </p:nvSpPr>
              <p:spPr>
                <a:xfrm>
                  <a:off x="-59588" y="5076104"/>
                  <a:ext cx="688137" cy="369332"/>
                </a:xfrm>
                <a:prstGeom prst="rect">
                  <a:avLst/>
                </a:prstGeom>
                <a:blipFill>
                  <a:blip r:embed="rId15"/>
                  <a:stretch>
                    <a:fillRect l="-7080" t="-10000" b="-2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0" name="Retângulo 79"/>
                <p:cNvSpPr/>
                <p:nvPr/>
              </p:nvSpPr>
              <p:spPr>
                <a:xfrm>
                  <a:off x="265575" y="3138341"/>
                  <a:ext cx="37875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80" name="Retângulo 79"/>
                <p:cNvSpPr>
                  <a:spLocks noRot="1" noChangeAspect="1" noMove="1" noResize="1" noEditPoints="1" noAdjustHandles="1" noChangeArrowheads="1" noChangeShapeType="1" noTextEdit="1"/>
                </p:cNvSpPr>
                <p:nvPr/>
              </p:nvSpPr>
              <p:spPr>
                <a:xfrm>
                  <a:off x="265575" y="3138341"/>
                  <a:ext cx="378757" cy="369332"/>
                </a:xfrm>
                <a:prstGeom prst="rect">
                  <a:avLst/>
                </a:prstGeom>
                <a:blipFill>
                  <a:blip r:embed="rId16"/>
                  <a:stretch>
                    <a:fillRect/>
                  </a:stretch>
                </a:blipFill>
              </p:spPr>
              <p:txBody>
                <a:bodyPr/>
                <a:lstStyle/>
                <a:p>
                  <a:r>
                    <a:rPr lang="de-DE">
                      <a:noFill/>
                    </a:rPr>
                    <a:t> </a:t>
                  </a:r>
                </a:p>
              </p:txBody>
            </p:sp>
          </mc:Fallback>
        </mc:AlternateContent>
      </p:grpSp>
      <p:grpSp>
        <p:nvGrpSpPr>
          <p:cNvPr id="66" name="Grupo 65"/>
          <p:cNvGrpSpPr/>
          <p:nvPr/>
        </p:nvGrpSpPr>
        <p:grpSpPr>
          <a:xfrm>
            <a:off x="3767996" y="2976516"/>
            <a:ext cx="4986461" cy="3372727"/>
            <a:chOff x="3767996" y="2976516"/>
            <a:chExt cx="4986461" cy="3372727"/>
          </a:xfrm>
        </p:grpSpPr>
        <p:grpSp>
          <p:nvGrpSpPr>
            <p:cNvPr id="11" name="Grupo 10"/>
            <p:cNvGrpSpPr/>
            <p:nvPr/>
          </p:nvGrpSpPr>
          <p:grpSpPr>
            <a:xfrm>
              <a:off x="3767996" y="2976516"/>
              <a:ext cx="4986461" cy="3372727"/>
              <a:chOff x="3767996" y="2976516"/>
              <a:chExt cx="4986461" cy="3372727"/>
            </a:xfrm>
          </p:grpSpPr>
          <p:cxnSp>
            <p:nvCxnSpPr>
              <p:cNvPr id="22" name="Conector de seta reta 21"/>
              <p:cNvCxnSpPr>
                <a:endCxn id="25" idx="1"/>
              </p:cNvCxnSpPr>
              <p:nvPr/>
            </p:nvCxnSpPr>
            <p:spPr>
              <a:xfrm flipV="1">
                <a:off x="4588141" y="3176571"/>
                <a:ext cx="0" cy="2896742"/>
              </a:xfrm>
              <a:prstGeom prst="straightConnector1">
                <a:avLst/>
              </a:prstGeom>
              <a:noFill/>
              <a:ln w="28575" cap="rnd" cmpd="sng" algn="ctr">
                <a:solidFill>
                  <a:sysClr val="windowText" lastClr="000000"/>
                </a:solidFill>
                <a:prstDash val="solid"/>
                <a:tailEnd type="triangle"/>
              </a:ln>
              <a:effectLst/>
            </p:spPr>
          </p:cxnSp>
          <p:cxnSp>
            <p:nvCxnSpPr>
              <p:cNvPr id="23" name="Conector de seta reta 22"/>
              <p:cNvCxnSpPr/>
              <p:nvPr/>
            </p:nvCxnSpPr>
            <p:spPr>
              <a:xfrm>
                <a:off x="4516133" y="5991358"/>
                <a:ext cx="3168352" cy="0"/>
              </a:xfrm>
              <a:prstGeom prst="straightConnector1">
                <a:avLst/>
              </a:prstGeom>
              <a:noFill/>
              <a:ln w="28575" cap="rnd" cmpd="sng" algn="ctr">
                <a:solidFill>
                  <a:sysClr val="windowText" lastClr="000000"/>
                </a:solidFill>
                <a:prstDash val="solid"/>
                <a:tailEnd type="triangle"/>
              </a:ln>
              <a:effectLst/>
            </p:spPr>
          </p:cxnSp>
          <mc:AlternateContent xmlns:mc="http://schemas.openxmlformats.org/markup-compatibility/2006" xmlns:a14="http://schemas.microsoft.com/office/drawing/2010/main">
            <mc:Choice Requires="a14">
              <p:sp>
                <p:nvSpPr>
                  <p:cNvPr id="24" name="CaixaDeTexto 23"/>
                  <p:cNvSpPr txBox="1"/>
                  <p:nvPr/>
                </p:nvSpPr>
                <p:spPr>
                  <a:xfrm>
                    <a:off x="7629475" y="5904474"/>
                    <a:ext cx="39414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solidFill>
                                <a:prstClr val="black"/>
                              </a:solidFill>
                              <a:latin typeface="Cambria Math" panose="02040503050406030204" pitchFamily="18" charset="0"/>
                              <a:ea typeface="Cambria Math" panose="02040503050406030204" pitchFamily="18" charset="0"/>
                            </a:rPr>
                            <m:t>𝜃</m:t>
                          </m:r>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24" name="CaixaDeTexto 23"/>
                  <p:cNvSpPr txBox="1">
                    <a:spLocks noRot="1" noChangeAspect="1" noMove="1" noResize="1" noEditPoints="1" noAdjustHandles="1" noChangeArrowheads="1" noChangeShapeType="1" noTextEdit="1"/>
                  </p:cNvSpPr>
                  <p:nvPr/>
                </p:nvSpPr>
                <p:spPr>
                  <a:xfrm>
                    <a:off x="7629475" y="5904474"/>
                    <a:ext cx="394147" cy="400110"/>
                  </a:xfrm>
                  <a:prstGeom prst="rect">
                    <a:avLst/>
                  </a:prstGeom>
                  <a:blipFill>
                    <a:blip r:embed="rId17"/>
                    <a:stretch>
                      <a:fillRect/>
                    </a:stretch>
                  </a:blipFill>
                </p:spPr>
                <p:txBody>
                  <a:bodyPr/>
                  <a:lstStyle/>
                  <a:p>
                    <a:r>
                      <a:rPr lang="de-DE">
                        <a:noFill/>
                      </a:rPr>
                      <a:t> </a:t>
                    </a:r>
                  </a:p>
                </p:txBody>
              </p:sp>
            </mc:Fallback>
          </mc:AlternateContent>
          <p:sp>
            <p:nvSpPr>
              <p:cNvPr id="25" name="CaixaDeTexto 24"/>
              <p:cNvSpPr txBox="1"/>
              <p:nvPr/>
            </p:nvSpPr>
            <p:spPr>
              <a:xfrm>
                <a:off x="4588141" y="2976516"/>
                <a:ext cx="2071296" cy="400110"/>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Mode number</a:t>
                </a:r>
              </a:p>
            </p:txBody>
          </p:sp>
          <p:sp>
            <p:nvSpPr>
              <p:cNvPr id="26" name="Estrela de 5 pontas 25"/>
              <p:cNvSpPr/>
              <p:nvPr/>
            </p:nvSpPr>
            <p:spPr bwMode="ltGray">
              <a:xfrm>
                <a:off x="4830683" y="589943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7" name="Estrela de 5 pontas 26"/>
              <p:cNvSpPr/>
              <p:nvPr/>
            </p:nvSpPr>
            <p:spPr bwMode="ltGray">
              <a:xfrm>
                <a:off x="4862211" y="5771514"/>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8" name="Estrela de 5 pontas 27"/>
              <p:cNvSpPr/>
              <p:nvPr/>
            </p:nvSpPr>
            <p:spPr bwMode="ltGray">
              <a:xfrm>
                <a:off x="4890227" y="562841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29" name="Estrela de 5 pontas 28"/>
              <p:cNvSpPr/>
              <p:nvPr/>
            </p:nvSpPr>
            <p:spPr bwMode="ltGray">
              <a:xfrm>
                <a:off x="4932866" y="547176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0" name="Estrela de 5 pontas 29"/>
              <p:cNvSpPr/>
              <p:nvPr/>
            </p:nvSpPr>
            <p:spPr bwMode="ltGray">
              <a:xfrm>
                <a:off x="4976383" y="5314576"/>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1" name="Estrela de 5 pontas 30"/>
              <p:cNvSpPr/>
              <p:nvPr/>
            </p:nvSpPr>
            <p:spPr bwMode="ltGray">
              <a:xfrm>
                <a:off x="5042206" y="516394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2" name="Estrela de 5 pontas 31"/>
              <p:cNvSpPr/>
              <p:nvPr/>
            </p:nvSpPr>
            <p:spPr bwMode="ltGray">
              <a:xfrm>
                <a:off x="5091805" y="4998881"/>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3" name="Estrela de 5 pontas 32"/>
              <p:cNvSpPr/>
              <p:nvPr/>
            </p:nvSpPr>
            <p:spPr bwMode="ltGray">
              <a:xfrm>
                <a:off x="5144532" y="483479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4" name="Estrela de 5 pontas 33"/>
              <p:cNvSpPr/>
              <p:nvPr/>
            </p:nvSpPr>
            <p:spPr bwMode="ltGray">
              <a:xfrm>
                <a:off x="5175879" y="4672073"/>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5" name="Estrela de 5 pontas 34"/>
              <p:cNvSpPr/>
              <p:nvPr/>
            </p:nvSpPr>
            <p:spPr bwMode="ltGray">
              <a:xfrm>
                <a:off x="5198792" y="4527384"/>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6" name="Estrela de 5 pontas 35"/>
              <p:cNvSpPr/>
              <p:nvPr/>
            </p:nvSpPr>
            <p:spPr bwMode="ltGray">
              <a:xfrm>
                <a:off x="5228606" y="4422415"/>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7" name="Estrela de 5 pontas 36"/>
              <p:cNvSpPr/>
              <p:nvPr/>
            </p:nvSpPr>
            <p:spPr bwMode="ltGray">
              <a:xfrm>
                <a:off x="6881551" y="4392503"/>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8" name="Estrela de 5 pontas 37"/>
              <p:cNvSpPr/>
              <p:nvPr/>
            </p:nvSpPr>
            <p:spPr bwMode="ltGray">
              <a:xfrm>
                <a:off x="6906778" y="4239622"/>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9" name="Estrela de 5 pontas 38"/>
              <p:cNvSpPr/>
              <p:nvPr/>
            </p:nvSpPr>
            <p:spPr bwMode="ltGray">
              <a:xfrm>
                <a:off x="6936906" y="4061413"/>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0" name="Estrela de 5 pontas 39"/>
              <p:cNvSpPr/>
              <p:nvPr/>
            </p:nvSpPr>
            <p:spPr bwMode="ltGray">
              <a:xfrm>
                <a:off x="6998181" y="3922071"/>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1" name="Estrela de 5 pontas 40"/>
              <p:cNvSpPr/>
              <p:nvPr/>
            </p:nvSpPr>
            <p:spPr bwMode="ltGray">
              <a:xfrm>
                <a:off x="7043780" y="3785950"/>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2" name="Estrela de 5 pontas 41"/>
              <p:cNvSpPr/>
              <p:nvPr/>
            </p:nvSpPr>
            <p:spPr bwMode="ltGray">
              <a:xfrm>
                <a:off x="7108789" y="3648829"/>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3" name="Estrela de 5 pontas 42"/>
              <p:cNvSpPr/>
              <p:nvPr/>
            </p:nvSpPr>
            <p:spPr bwMode="ltGray">
              <a:xfrm>
                <a:off x="7164848" y="3498952"/>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Estrela de 5 pontas 43"/>
              <p:cNvSpPr/>
              <p:nvPr/>
            </p:nvSpPr>
            <p:spPr bwMode="ltGray">
              <a:xfrm>
                <a:off x="7192864" y="3352122"/>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Estrela de 5 pontas 44"/>
              <p:cNvSpPr/>
              <p:nvPr/>
            </p:nvSpPr>
            <p:spPr bwMode="ltGray">
              <a:xfrm>
                <a:off x="7232085" y="3219219"/>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6" name="Estrela de 5 pontas 45"/>
              <p:cNvSpPr/>
              <p:nvPr/>
            </p:nvSpPr>
            <p:spPr bwMode="ltGray">
              <a:xfrm>
                <a:off x="7252486" y="3093291"/>
                <a:ext cx="168149" cy="173881"/>
              </a:xfrm>
              <a:prstGeom prst="star5">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 name="CaixaDeTexto 46"/>
              <p:cNvSpPr txBox="1"/>
              <p:nvPr/>
            </p:nvSpPr>
            <p:spPr>
              <a:xfrm>
                <a:off x="5974975" y="5945395"/>
                <a:ext cx="301686"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a:t>
                </a:r>
              </a:p>
            </p:txBody>
          </p:sp>
          <mc:AlternateContent xmlns:mc="http://schemas.openxmlformats.org/markup-compatibility/2006" xmlns:a14="http://schemas.microsoft.com/office/drawing/2010/main">
            <mc:Choice Requires="a14">
              <p:sp>
                <p:nvSpPr>
                  <p:cNvPr id="48" name="CaixaDeTexto 47"/>
                  <p:cNvSpPr txBox="1"/>
                  <p:nvPr/>
                </p:nvSpPr>
                <p:spPr>
                  <a:xfrm>
                    <a:off x="6616061" y="5931931"/>
                    <a:ext cx="617605"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48" name="CaixaDeTexto 47"/>
                  <p:cNvSpPr txBox="1">
                    <a:spLocks noRot="1" noChangeAspect="1" noMove="1" noResize="1" noEditPoints="1" noAdjustHandles="1" noChangeArrowheads="1" noChangeShapeType="1" noTextEdit="1"/>
                  </p:cNvSpPr>
                  <p:nvPr/>
                </p:nvSpPr>
                <p:spPr>
                  <a:xfrm>
                    <a:off x="6616061" y="5931931"/>
                    <a:ext cx="617605" cy="369332"/>
                  </a:xfrm>
                  <a:prstGeom prst="rect">
                    <a:avLst/>
                  </a:prstGeom>
                  <a:blipFill>
                    <a:blip r:embed="rId18"/>
                    <a:stretch>
                      <a:fillRect l="-7843" t="-8197" b="-2459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9" name="CaixaDeTexto 48"/>
                  <p:cNvSpPr txBox="1"/>
                  <p:nvPr/>
                </p:nvSpPr>
                <p:spPr>
                  <a:xfrm>
                    <a:off x="5049273" y="5979911"/>
                    <a:ext cx="688137" cy="369332"/>
                  </a:xfrm>
                  <a:prstGeom prst="rect">
                    <a:avLst/>
                  </a:prstGeom>
                  <a:noFill/>
                </p:spPr>
                <p:txBody>
                  <a:bodyPr wrap="none" rtlCol="0">
                    <a:spAutoFit/>
                  </a:bodyPr>
                  <a:lstStyle/>
                  <a:p>
                    <a:r>
                      <a:rPr lang="en-US" dirty="0">
                        <a:solidFill>
                          <a:prstClr val="black"/>
                        </a:solidFill>
                        <a:latin typeface="Calibri" panose="020F0502020204030204" pitchFamily="34" charset="0"/>
                        <a:cs typeface="Calibri" panose="020F0502020204030204" pitchFamily="34" charset="0"/>
                      </a:rPr>
                      <a:t>-0.5</a:t>
                    </a:r>
                    <a14:m>
                      <m:oMath xmlns:m="http://schemas.openxmlformats.org/officeDocument/2006/math">
                        <m:r>
                          <a:rPr lang="en-US" i="1" smtClean="0">
                            <a:solidFill>
                              <a:prstClr val="black"/>
                            </a:solidFill>
                            <a:latin typeface="Cambria Math" panose="02040503050406030204" pitchFamily="18" charset="0"/>
                            <a:ea typeface="Cambria Math" panose="02040503050406030204" pitchFamily="18" charset="0"/>
                          </a:rPr>
                          <m:t>𝜋</m:t>
                        </m:r>
                      </m:oMath>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49" name="CaixaDeTexto 48"/>
                  <p:cNvSpPr txBox="1">
                    <a:spLocks noRot="1" noChangeAspect="1" noMove="1" noResize="1" noEditPoints="1" noAdjustHandles="1" noChangeArrowheads="1" noChangeShapeType="1" noTextEdit="1"/>
                  </p:cNvSpPr>
                  <p:nvPr/>
                </p:nvSpPr>
                <p:spPr>
                  <a:xfrm>
                    <a:off x="5049273" y="5979911"/>
                    <a:ext cx="688137" cy="369332"/>
                  </a:xfrm>
                  <a:prstGeom prst="rect">
                    <a:avLst/>
                  </a:prstGeom>
                  <a:blipFill>
                    <a:blip r:embed="rId19"/>
                    <a:stretch>
                      <a:fillRect l="-7080" t="-9836" b="-2459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0" name="Retângulo 49"/>
                  <p:cNvSpPr/>
                  <p:nvPr/>
                </p:nvSpPr>
                <p:spPr>
                  <a:xfrm>
                    <a:off x="7453115" y="5930753"/>
                    <a:ext cx="37875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50" name="Retângulo 49"/>
                  <p:cNvSpPr>
                    <a:spLocks noRot="1" noChangeAspect="1" noMove="1" noResize="1" noEditPoints="1" noAdjustHandles="1" noChangeArrowheads="1" noChangeShapeType="1" noTextEdit="1"/>
                  </p:cNvSpPr>
                  <p:nvPr/>
                </p:nvSpPr>
                <p:spPr>
                  <a:xfrm>
                    <a:off x="7453115" y="5930753"/>
                    <a:ext cx="378757" cy="369332"/>
                  </a:xfrm>
                  <a:prstGeom prst="rect">
                    <a:avLst/>
                  </a:prstGeom>
                  <a:blipFill>
                    <a:blip r:embed="rId20"/>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1" name="Retângulo 50"/>
                  <p:cNvSpPr/>
                  <p:nvPr/>
                </p:nvSpPr>
                <p:spPr>
                  <a:xfrm>
                    <a:off x="4372683" y="5956974"/>
                    <a:ext cx="5518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mbria Math" panose="02040503050406030204" pitchFamily="18" charset="0"/>
                            </a:rPr>
                            <m:t>−</m:t>
                          </m:r>
                          <m:r>
                            <a:rPr lang="en-US" i="1">
                              <a:solidFill>
                                <a:prstClr val="black"/>
                              </a:solidFill>
                              <a:latin typeface="Cambria Math" panose="02040503050406030204" pitchFamily="18" charset="0"/>
                              <a:ea typeface="Cambria Math" panose="02040503050406030204" pitchFamily="18" charset="0"/>
                            </a:rPr>
                            <m:t>𝜋</m:t>
                          </m:r>
                        </m:oMath>
                      </m:oMathPara>
                    </a14:m>
                    <a:endParaRPr lang="en-US" dirty="0">
                      <a:solidFill>
                        <a:prstClr val="black"/>
                      </a:solidFill>
                      <a:latin typeface="Calibri" panose="020F0502020204030204" pitchFamily="34" charset="0"/>
                      <a:cs typeface="Calibri" panose="020F0502020204030204" pitchFamily="34" charset="0"/>
                    </a:endParaRPr>
                  </a:p>
                </p:txBody>
              </p:sp>
            </mc:Choice>
            <mc:Fallback xmlns="">
              <p:sp>
                <p:nvSpPr>
                  <p:cNvPr id="51" name="Retângulo 50"/>
                  <p:cNvSpPr>
                    <a:spLocks noRot="1" noChangeAspect="1" noMove="1" noResize="1" noEditPoints="1" noAdjustHandles="1" noChangeArrowheads="1" noChangeShapeType="1" noTextEdit="1"/>
                  </p:cNvSpPr>
                  <p:nvPr/>
                </p:nvSpPr>
                <p:spPr>
                  <a:xfrm>
                    <a:off x="4372683" y="5956974"/>
                    <a:ext cx="551882" cy="369332"/>
                  </a:xfrm>
                  <a:prstGeom prst="rect">
                    <a:avLst/>
                  </a:prstGeom>
                  <a:blipFill>
                    <a:blip r:embed="rId21"/>
                    <a:stretch>
                      <a:fillRect/>
                    </a:stretch>
                  </a:blipFill>
                </p:spPr>
                <p:txBody>
                  <a:bodyPr/>
                  <a:lstStyle/>
                  <a:p>
                    <a:r>
                      <a:rPr lang="de-DE">
                        <a:noFill/>
                      </a:rPr>
                      <a:t> </a:t>
                    </a:r>
                  </a:p>
                </p:txBody>
              </p:sp>
            </mc:Fallback>
          </mc:AlternateContent>
          <p:sp>
            <p:nvSpPr>
              <p:cNvPr id="52" name="Seta entalhada para a direita 51"/>
              <p:cNvSpPr/>
              <p:nvPr/>
            </p:nvSpPr>
            <p:spPr bwMode="ltGray">
              <a:xfrm>
                <a:off x="3767996" y="4086843"/>
                <a:ext cx="501282" cy="342402"/>
              </a:xfrm>
              <a:prstGeom prst="notchedRightArrow">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Seta entalhada para a direita 52"/>
              <p:cNvSpPr/>
              <p:nvPr/>
            </p:nvSpPr>
            <p:spPr bwMode="ltGray">
              <a:xfrm>
                <a:off x="8253175" y="4592361"/>
                <a:ext cx="501282" cy="342402"/>
              </a:xfrm>
              <a:prstGeom prst="notchedRightArrow">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sp>
          <p:nvSpPr>
            <p:cNvPr id="54" name="CaixaDeTexto 53"/>
            <p:cNvSpPr txBox="1"/>
            <p:nvPr/>
          </p:nvSpPr>
          <p:spPr>
            <a:xfrm>
              <a:off x="5326068" y="5136610"/>
              <a:ext cx="3415652" cy="646331"/>
            </a:xfrm>
            <a:prstGeom prst="rect">
              <a:avLst/>
            </a:prstGeom>
            <a:noFill/>
          </p:spPr>
          <p:txBody>
            <a:bodyPr wrap="square" rtlCol="0">
              <a:spAutoFit/>
            </a:bodyPr>
            <a:lstStyle/>
            <a:p>
              <a:r>
                <a:rPr lang="en-US" dirty="0">
                  <a:solidFill>
                    <a:prstClr val="black"/>
                  </a:solidFill>
                  <a:latin typeface="Calibri" panose="020F0502020204030204" pitchFamily="34" charset="0"/>
                  <a:cs typeface="Calibri" panose="020F0502020204030204" pitchFamily="34" charset="0"/>
                </a:rPr>
                <a:t>Each eigenmode has an amplitude and phase distribution</a:t>
              </a:r>
            </a:p>
          </p:txBody>
        </p:sp>
      </p:grpSp>
    </p:spTree>
    <p:extLst>
      <p:ext uri="{BB962C8B-B14F-4D97-AF65-F5344CB8AC3E}">
        <p14:creationId xmlns:p14="http://schemas.microsoft.com/office/powerpoint/2010/main" val="2508379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EEE93-3315-4FC4-B300-98FFBB23CD6F}"/>
              </a:ext>
            </a:extLst>
          </p:cNvPr>
          <p:cNvSpPr>
            <a:spLocks noGrp="1"/>
          </p:cNvSpPr>
          <p:nvPr>
            <p:ph type="title"/>
          </p:nvPr>
        </p:nvSpPr>
        <p:spPr/>
        <p:txBody>
          <a:bodyPr/>
          <a:lstStyle/>
          <a:p>
            <a:r>
              <a:rPr lang="en-US" dirty="0"/>
              <a:t>Optical thermodin.: </a:t>
            </a:r>
            <a:r>
              <a:rPr lang="de-DE" dirty="0"/>
              <a:t>preparation of modes</a:t>
            </a:r>
          </a:p>
        </p:txBody>
      </p:sp>
      <p:pic>
        <p:nvPicPr>
          <p:cNvPr id="5" name="Bild 5" descr="Unbenannt.png">
            <a:extLst>
              <a:ext uri="{FF2B5EF4-FFF2-40B4-BE49-F238E27FC236}">
                <a16:creationId xmlns:a16="http://schemas.microsoft.com/office/drawing/2014/main" id="{18AEDABA-BF7D-4FB9-98EB-283723127B4E}"/>
              </a:ext>
            </a:extLst>
          </p:cNvPr>
          <p:cNvPicPr>
            <a:picLocks noChangeAspect="1"/>
          </p:cNvPicPr>
          <p:nvPr/>
        </p:nvPicPr>
        <p:blipFill rotWithShape="1">
          <a:blip r:embed="rId2">
            <a:extLst>
              <a:ext uri="{28A0092B-C50C-407E-A947-70E740481C1C}">
                <a14:useLocalDpi xmlns:a14="http://schemas.microsoft.com/office/drawing/2010/main" val="0"/>
              </a:ext>
            </a:extLst>
          </a:blip>
          <a:srcRect l="82382" t="11732" r="3953" b="87387"/>
          <a:stretch/>
        </p:blipFill>
        <p:spPr>
          <a:xfrm>
            <a:off x="9201869" y="1970245"/>
            <a:ext cx="1924858" cy="60952"/>
          </a:xfrm>
          <a:prstGeom prst="rect">
            <a:avLst/>
          </a:prstGeom>
        </p:spPr>
      </p:pic>
      <p:pic>
        <p:nvPicPr>
          <p:cNvPr id="6" name="Bild 5" descr="Unbenannt.png">
            <a:extLst>
              <a:ext uri="{FF2B5EF4-FFF2-40B4-BE49-F238E27FC236}">
                <a16:creationId xmlns:a16="http://schemas.microsoft.com/office/drawing/2014/main" id="{0E42432F-86AE-4313-9784-20351BD7810B}"/>
              </a:ext>
            </a:extLst>
          </p:cNvPr>
          <p:cNvPicPr>
            <a:picLocks noChangeAspect="1"/>
          </p:cNvPicPr>
          <p:nvPr/>
        </p:nvPicPr>
        <p:blipFill rotWithShape="1">
          <a:blip r:embed="rId2">
            <a:extLst>
              <a:ext uri="{28A0092B-C50C-407E-A947-70E740481C1C}">
                <a14:useLocalDpi xmlns:a14="http://schemas.microsoft.com/office/drawing/2010/main" val="0"/>
              </a:ext>
            </a:extLst>
          </a:blip>
          <a:srcRect l="82382" t="-1" r="3953" b="88489"/>
          <a:stretch/>
        </p:blipFill>
        <p:spPr>
          <a:xfrm>
            <a:off x="9201869" y="1177706"/>
            <a:ext cx="1924858" cy="796648"/>
          </a:xfrm>
          <a:prstGeom prst="rect">
            <a:avLst/>
          </a:prstGeom>
        </p:spPr>
      </p:pic>
      <p:sp>
        <p:nvSpPr>
          <p:cNvPr id="7" name="Textfeld 1">
            <a:extLst>
              <a:ext uri="{FF2B5EF4-FFF2-40B4-BE49-F238E27FC236}">
                <a16:creationId xmlns:a16="http://schemas.microsoft.com/office/drawing/2014/main" id="{98154512-1646-46D7-BA23-616E651AB7AA}"/>
              </a:ext>
            </a:extLst>
          </p:cNvPr>
          <p:cNvSpPr txBox="1"/>
          <p:nvPr/>
        </p:nvSpPr>
        <p:spPr>
          <a:xfrm>
            <a:off x="8879582" y="1270819"/>
            <a:ext cx="340158" cy="461665"/>
          </a:xfrm>
          <a:prstGeom prst="rect">
            <a:avLst/>
          </a:prstGeom>
          <a:noFill/>
        </p:spPr>
        <p:txBody>
          <a:bodyPr wrap="none" rtlCol="0">
            <a:spAutoFit/>
          </a:bodyPr>
          <a:lstStyle/>
          <a:p>
            <a:r>
              <a:rPr lang="de-DE" sz="2400" dirty="0">
                <a:solidFill>
                  <a:prstClr val="black"/>
                </a:solidFill>
                <a:latin typeface="Calibri" panose="020F0502020204030204" pitchFamily="34" charset="0"/>
                <a:cs typeface="Calibri" panose="020F0502020204030204" pitchFamily="34" charset="0"/>
              </a:rPr>
              <a:t>1</a:t>
            </a:r>
          </a:p>
        </p:txBody>
      </p:sp>
      <p:sp>
        <p:nvSpPr>
          <p:cNvPr id="8" name="Textfeld 3">
            <a:extLst>
              <a:ext uri="{FF2B5EF4-FFF2-40B4-BE49-F238E27FC236}">
                <a16:creationId xmlns:a16="http://schemas.microsoft.com/office/drawing/2014/main" id="{D7DE1A94-3314-4A70-B1C9-3C167B8F51C6}"/>
              </a:ext>
            </a:extLst>
          </p:cNvPr>
          <p:cNvSpPr txBox="1"/>
          <p:nvPr/>
        </p:nvSpPr>
        <p:spPr>
          <a:xfrm>
            <a:off x="8782820" y="1783369"/>
            <a:ext cx="495649" cy="461665"/>
          </a:xfrm>
          <a:prstGeom prst="rect">
            <a:avLst/>
          </a:prstGeom>
          <a:noFill/>
        </p:spPr>
        <p:txBody>
          <a:bodyPr wrap="none" rtlCol="0">
            <a:spAutoFit/>
          </a:bodyPr>
          <a:lstStyle/>
          <a:p>
            <a:r>
              <a:rPr lang="de-DE" sz="2400" dirty="0">
                <a:solidFill>
                  <a:prstClr val="black"/>
                </a:solidFill>
                <a:latin typeface="Calibri" panose="020F0502020204030204" pitchFamily="34" charset="0"/>
                <a:cs typeface="Calibri" panose="020F0502020204030204" pitchFamily="34" charset="0"/>
              </a:rPr>
              <a:t>60</a:t>
            </a:r>
          </a:p>
        </p:txBody>
      </p:sp>
      <p:sp>
        <p:nvSpPr>
          <p:cNvPr id="9" name="Textfeld 31">
            <a:extLst>
              <a:ext uri="{FF2B5EF4-FFF2-40B4-BE49-F238E27FC236}">
                <a16:creationId xmlns:a16="http://schemas.microsoft.com/office/drawing/2014/main" id="{ABE501D8-9DF2-4C47-B727-02FCEE372DE2}"/>
              </a:ext>
            </a:extLst>
          </p:cNvPr>
          <p:cNvSpPr txBox="1"/>
          <p:nvPr/>
        </p:nvSpPr>
        <p:spPr>
          <a:xfrm>
            <a:off x="8523565" y="1521681"/>
            <a:ext cx="428322" cy="461665"/>
          </a:xfrm>
          <a:prstGeom prst="rect">
            <a:avLst/>
          </a:prstGeom>
          <a:noFill/>
        </p:spPr>
        <p:txBody>
          <a:bodyPr wrap="none" rtlCol="0">
            <a:spAutoFit/>
          </a:bodyPr>
          <a:lstStyle/>
          <a:p>
            <a:r>
              <a:rPr lang="de-DE" sz="2400" i="1" dirty="0">
                <a:solidFill>
                  <a:prstClr val="black"/>
                </a:solidFill>
                <a:latin typeface="Calibri" panose="020F0502020204030204" pitchFamily="34" charset="0"/>
                <a:cs typeface="Calibri" panose="020F0502020204030204" pitchFamily="34" charset="0"/>
              </a:rPr>
              <a:t>m</a:t>
            </a:r>
          </a:p>
        </p:txBody>
      </p:sp>
      <p:grpSp>
        <p:nvGrpSpPr>
          <p:cNvPr id="10" name="Gruppierung 21">
            <a:extLst>
              <a:ext uri="{FF2B5EF4-FFF2-40B4-BE49-F238E27FC236}">
                <a16:creationId xmlns:a16="http://schemas.microsoft.com/office/drawing/2014/main" id="{D34B8BC0-98C6-4512-B70C-A03F951B96AA}"/>
              </a:ext>
            </a:extLst>
          </p:cNvPr>
          <p:cNvGrpSpPr/>
          <p:nvPr/>
        </p:nvGrpSpPr>
        <p:grpSpPr>
          <a:xfrm>
            <a:off x="9533538" y="1469444"/>
            <a:ext cx="1267914" cy="761619"/>
            <a:chOff x="7285167" y="1235598"/>
            <a:chExt cx="1267914" cy="761619"/>
          </a:xfrm>
        </p:grpSpPr>
        <p:cxnSp>
          <p:nvCxnSpPr>
            <p:cNvPr id="11" name="Gerade Verbindung 20">
              <a:extLst>
                <a:ext uri="{FF2B5EF4-FFF2-40B4-BE49-F238E27FC236}">
                  <a16:creationId xmlns:a16="http://schemas.microsoft.com/office/drawing/2014/main" id="{F7AC22AB-9604-415B-8FB9-4D9D91A7060D}"/>
                </a:ext>
              </a:extLst>
            </p:cNvPr>
            <p:cNvCxnSpPr/>
            <p:nvPr/>
          </p:nvCxnSpPr>
          <p:spPr bwMode="auto">
            <a:xfrm flipV="1">
              <a:off x="7285167" y="1235598"/>
              <a:ext cx="0" cy="746508"/>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2" name="Gerade Verbindung 83">
              <a:extLst>
                <a:ext uri="{FF2B5EF4-FFF2-40B4-BE49-F238E27FC236}">
                  <a16:creationId xmlns:a16="http://schemas.microsoft.com/office/drawing/2014/main" id="{9828E83E-0E57-4E9B-BCE7-B200C08F61B8}"/>
                </a:ext>
              </a:extLst>
            </p:cNvPr>
            <p:cNvCxnSpPr/>
            <p:nvPr/>
          </p:nvCxnSpPr>
          <p:spPr bwMode="auto">
            <a:xfrm flipV="1">
              <a:off x="8553081" y="1250709"/>
              <a:ext cx="0" cy="746508"/>
            </a:xfrm>
            <a:prstGeom prst="line">
              <a:avLst/>
            </a:prstGeom>
            <a:solidFill>
              <a:sysClr val="window" lastClr="FFFFFF"/>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cxnSp>
        <p:nvCxnSpPr>
          <p:cNvPr id="13" name="Gerade Verbindung mit Pfeil 1831936">
            <a:extLst>
              <a:ext uri="{FF2B5EF4-FFF2-40B4-BE49-F238E27FC236}">
                <a16:creationId xmlns:a16="http://schemas.microsoft.com/office/drawing/2014/main" id="{6F0818A0-5FC8-49B8-A086-CB626F7826F1}"/>
              </a:ext>
            </a:extLst>
          </p:cNvPr>
          <p:cNvCxnSpPr/>
          <p:nvPr/>
        </p:nvCxnSpPr>
        <p:spPr bwMode="auto">
          <a:xfrm flipV="1">
            <a:off x="9524957" y="2224532"/>
            <a:ext cx="1261389" cy="8581"/>
          </a:xfrm>
          <a:prstGeom prst="straightConnector1">
            <a:avLst/>
          </a:prstGeom>
          <a:solidFill>
            <a:sysClr val="window" lastClr="FFFFFF"/>
          </a:solidFill>
          <a:ln w="9525" cap="flat" cmpd="sng" algn="ctr">
            <a:solidFill>
              <a:sysClr val="windowText" lastClr="000000"/>
            </a:solidFill>
            <a:prstDash val="solid"/>
            <a:round/>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4" name="Textfeld 1831937">
            <a:extLst>
              <a:ext uri="{FF2B5EF4-FFF2-40B4-BE49-F238E27FC236}">
                <a16:creationId xmlns:a16="http://schemas.microsoft.com/office/drawing/2014/main" id="{F1C59B58-744C-42E0-9FA1-CE6B85C867B8}"/>
              </a:ext>
            </a:extLst>
          </p:cNvPr>
          <p:cNvSpPr txBox="1"/>
          <p:nvPr/>
        </p:nvSpPr>
        <p:spPr>
          <a:xfrm>
            <a:off x="9956549" y="2231063"/>
            <a:ext cx="495649" cy="461665"/>
          </a:xfrm>
          <a:prstGeom prst="rect">
            <a:avLst/>
          </a:prstGeom>
          <a:noFill/>
        </p:spPr>
        <p:txBody>
          <a:bodyPr wrap="none" rtlCol="0">
            <a:spAutoFit/>
          </a:bodyPr>
          <a:lstStyle/>
          <a:p>
            <a:r>
              <a:rPr lang="de-DE" sz="2400" dirty="0">
                <a:solidFill>
                  <a:prstClr val="black"/>
                </a:solidFill>
                <a:latin typeface="Calibri" panose="020F0502020204030204" pitchFamily="34" charset="0"/>
                <a:cs typeface="Calibri" panose="020F0502020204030204" pitchFamily="34" charset="0"/>
              </a:rPr>
              <a:t>21</a:t>
            </a:r>
          </a:p>
        </p:txBody>
      </p:sp>
      <p:grpSp>
        <p:nvGrpSpPr>
          <p:cNvPr id="15" name="Gruppierung 48">
            <a:extLst>
              <a:ext uri="{FF2B5EF4-FFF2-40B4-BE49-F238E27FC236}">
                <a16:creationId xmlns:a16="http://schemas.microsoft.com/office/drawing/2014/main" id="{69E7DB89-EB70-4E73-B38D-75AA9DCD8128}"/>
              </a:ext>
            </a:extLst>
          </p:cNvPr>
          <p:cNvGrpSpPr/>
          <p:nvPr/>
        </p:nvGrpSpPr>
        <p:grpSpPr>
          <a:xfrm>
            <a:off x="8346758" y="3106536"/>
            <a:ext cx="3222663" cy="2678093"/>
            <a:chOff x="1058802" y="3300064"/>
            <a:chExt cx="2905564" cy="2414578"/>
          </a:xfrm>
        </p:grpSpPr>
        <p:pic>
          <p:nvPicPr>
            <p:cNvPr id="16" name="Bild 49" descr="Unbenannt.png">
              <a:extLst>
                <a:ext uri="{FF2B5EF4-FFF2-40B4-BE49-F238E27FC236}">
                  <a16:creationId xmlns:a16="http://schemas.microsoft.com/office/drawing/2014/main" id="{4F7BF180-3029-4A53-84E5-B6D700A16D1F}"/>
                </a:ext>
              </a:extLst>
            </p:cNvPr>
            <p:cNvPicPr>
              <a:picLocks noChangeAspect="1"/>
            </p:cNvPicPr>
            <p:nvPr/>
          </p:nvPicPr>
          <p:blipFill rotWithShape="1">
            <a:blip r:embed="rId3">
              <a:extLst>
                <a:ext uri="{28A0092B-C50C-407E-A947-70E740481C1C}">
                  <a14:useLocalDpi xmlns:a14="http://schemas.microsoft.com/office/drawing/2010/main" val="0"/>
                </a:ext>
              </a:extLst>
            </a:blip>
            <a:srcRect l="32528" r="23379" b="59662"/>
            <a:stretch/>
          </p:blipFill>
          <p:spPr>
            <a:xfrm>
              <a:off x="1574799" y="3300064"/>
              <a:ext cx="2389567" cy="1136077"/>
            </a:xfrm>
            <a:prstGeom prst="rect">
              <a:avLst/>
            </a:prstGeom>
          </p:spPr>
        </p:pic>
        <p:pic>
          <p:nvPicPr>
            <p:cNvPr id="17" name="Bild 50" descr="Unbenannt.png">
              <a:extLst>
                <a:ext uri="{FF2B5EF4-FFF2-40B4-BE49-F238E27FC236}">
                  <a16:creationId xmlns:a16="http://schemas.microsoft.com/office/drawing/2014/main" id="{52263B5D-D419-45B1-98D9-CA16E1A95E2D}"/>
                </a:ext>
              </a:extLst>
            </p:cNvPr>
            <p:cNvPicPr>
              <a:picLocks noChangeAspect="1"/>
            </p:cNvPicPr>
            <p:nvPr/>
          </p:nvPicPr>
          <p:blipFill rotWithShape="1">
            <a:blip r:embed="rId3">
              <a:extLst>
                <a:ext uri="{28A0092B-C50C-407E-A947-70E740481C1C}">
                  <a14:useLocalDpi xmlns:a14="http://schemas.microsoft.com/office/drawing/2010/main" val="0"/>
                </a:ext>
              </a:extLst>
            </a:blip>
            <a:srcRect l="57603" t="88358" r="-1005" b="833"/>
            <a:stretch/>
          </p:blipFill>
          <p:spPr>
            <a:xfrm>
              <a:off x="1577975" y="5410200"/>
              <a:ext cx="2352067" cy="304442"/>
            </a:xfrm>
            <a:prstGeom prst="rect">
              <a:avLst/>
            </a:prstGeom>
          </p:spPr>
        </p:pic>
        <p:sp>
          <p:nvSpPr>
            <p:cNvPr id="18" name="Rechteck 51">
              <a:extLst>
                <a:ext uri="{FF2B5EF4-FFF2-40B4-BE49-F238E27FC236}">
                  <a16:creationId xmlns:a16="http://schemas.microsoft.com/office/drawing/2014/main" id="{D5DC02A9-D358-43E7-8E6D-743CADB83DD8}"/>
                </a:ext>
              </a:extLst>
            </p:cNvPr>
            <p:cNvSpPr/>
            <p:nvPr/>
          </p:nvSpPr>
          <p:spPr bwMode="auto">
            <a:xfrm>
              <a:off x="1603375" y="4435475"/>
              <a:ext cx="2251075" cy="1012825"/>
            </a:xfrm>
            <a:prstGeom prst="rect">
              <a:avLst/>
            </a:prstGeom>
            <a:solidFill>
              <a:sysClr val="window" lastClr="FF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19" name="Freihandform 52">
              <a:extLst>
                <a:ext uri="{FF2B5EF4-FFF2-40B4-BE49-F238E27FC236}">
                  <a16:creationId xmlns:a16="http://schemas.microsoft.com/office/drawing/2014/main" id="{07D28CA5-8CA8-4A50-AE2F-C3A4829FFD63}"/>
                </a:ext>
              </a:extLst>
            </p:cNvPr>
            <p:cNvSpPr/>
            <p:nvPr/>
          </p:nvSpPr>
          <p:spPr>
            <a:xfrm>
              <a:off x="1590675" y="4464050"/>
              <a:ext cx="2279650" cy="987425"/>
            </a:xfrm>
            <a:custGeom>
              <a:avLst/>
              <a:gdLst>
                <a:gd name="connsiteX0" fmla="*/ 3175 w 2279650"/>
                <a:gd name="connsiteY0" fmla="*/ 495300 h 987425"/>
                <a:gd name="connsiteX1" fmla="*/ 0 w 2279650"/>
                <a:gd name="connsiteY1" fmla="*/ 981075 h 987425"/>
                <a:gd name="connsiteX2" fmla="*/ 114300 w 2279650"/>
                <a:gd name="connsiteY2" fmla="*/ 730250 h 987425"/>
                <a:gd name="connsiteX3" fmla="*/ 231775 w 2279650"/>
                <a:gd name="connsiteY3" fmla="*/ 184150 h 987425"/>
                <a:gd name="connsiteX4" fmla="*/ 342900 w 2279650"/>
                <a:gd name="connsiteY4" fmla="*/ 692150 h 987425"/>
                <a:gd name="connsiteX5" fmla="*/ 457200 w 2279650"/>
                <a:gd name="connsiteY5" fmla="*/ 85725 h 987425"/>
                <a:gd name="connsiteX6" fmla="*/ 688975 w 2279650"/>
                <a:gd name="connsiteY6" fmla="*/ 765175 h 987425"/>
                <a:gd name="connsiteX7" fmla="*/ 800100 w 2279650"/>
                <a:gd name="connsiteY7" fmla="*/ 266700 h 987425"/>
                <a:gd name="connsiteX8" fmla="*/ 911225 w 2279650"/>
                <a:gd name="connsiteY8" fmla="*/ 803275 h 987425"/>
                <a:gd name="connsiteX9" fmla="*/ 1031875 w 2279650"/>
                <a:gd name="connsiteY9" fmla="*/ 127000 h 987425"/>
                <a:gd name="connsiteX10" fmla="*/ 1143000 w 2279650"/>
                <a:gd name="connsiteY10" fmla="*/ 615950 h 987425"/>
                <a:gd name="connsiteX11" fmla="*/ 1254125 w 2279650"/>
                <a:gd name="connsiteY11" fmla="*/ 76200 h 987425"/>
                <a:gd name="connsiteX12" fmla="*/ 1368425 w 2279650"/>
                <a:gd name="connsiteY12" fmla="*/ 34925 h 987425"/>
                <a:gd name="connsiteX13" fmla="*/ 1479550 w 2279650"/>
                <a:gd name="connsiteY13" fmla="*/ 571500 h 987425"/>
                <a:gd name="connsiteX14" fmla="*/ 1606550 w 2279650"/>
                <a:gd name="connsiteY14" fmla="*/ 0 h 987425"/>
                <a:gd name="connsiteX15" fmla="*/ 1717675 w 2279650"/>
                <a:gd name="connsiteY15" fmla="*/ 320675 h 987425"/>
                <a:gd name="connsiteX16" fmla="*/ 1822450 w 2279650"/>
                <a:gd name="connsiteY16" fmla="*/ 790575 h 987425"/>
                <a:gd name="connsiteX17" fmla="*/ 1939925 w 2279650"/>
                <a:gd name="connsiteY17" fmla="*/ 349250 h 987425"/>
                <a:gd name="connsiteX18" fmla="*/ 2060575 w 2279650"/>
                <a:gd name="connsiteY18" fmla="*/ 987425 h 987425"/>
                <a:gd name="connsiteX19" fmla="*/ 2276475 w 2279650"/>
                <a:gd name="connsiteY19" fmla="*/ 371475 h 987425"/>
                <a:gd name="connsiteX20" fmla="*/ 2279650 w 2279650"/>
                <a:gd name="connsiteY20" fmla="*/ 495300 h 98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79650" h="987425">
                  <a:moveTo>
                    <a:pt x="3175" y="495300"/>
                  </a:moveTo>
                  <a:cubicBezTo>
                    <a:pt x="2117" y="657225"/>
                    <a:pt x="1058" y="819150"/>
                    <a:pt x="0" y="981075"/>
                  </a:cubicBezTo>
                  <a:lnTo>
                    <a:pt x="114300" y="730250"/>
                  </a:lnTo>
                  <a:lnTo>
                    <a:pt x="231775" y="184150"/>
                  </a:lnTo>
                  <a:lnTo>
                    <a:pt x="342900" y="692150"/>
                  </a:lnTo>
                  <a:lnTo>
                    <a:pt x="457200" y="85725"/>
                  </a:lnTo>
                  <a:lnTo>
                    <a:pt x="688975" y="765175"/>
                  </a:lnTo>
                  <a:lnTo>
                    <a:pt x="800100" y="266700"/>
                  </a:lnTo>
                  <a:lnTo>
                    <a:pt x="911225" y="803275"/>
                  </a:lnTo>
                  <a:lnTo>
                    <a:pt x="1031875" y="127000"/>
                  </a:lnTo>
                  <a:lnTo>
                    <a:pt x="1143000" y="615950"/>
                  </a:lnTo>
                  <a:lnTo>
                    <a:pt x="1254125" y="76200"/>
                  </a:lnTo>
                  <a:lnTo>
                    <a:pt x="1368425" y="34925"/>
                  </a:lnTo>
                  <a:lnTo>
                    <a:pt x="1479550" y="571500"/>
                  </a:lnTo>
                  <a:lnTo>
                    <a:pt x="1606550" y="0"/>
                  </a:lnTo>
                  <a:lnTo>
                    <a:pt x="1717675" y="320675"/>
                  </a:lnTo>
                  <a:lnTo>
                    <a:pt x="1822450" y="790575"/>
                  </a:lnTo>
                  <a:lnTo>
                    <a:pt x="1939925" y="349250"/>
                  </a:lnTo>
                  <a:lnTo>
                    <a:pt x="2060575" y="987425"/>
                  </a:lnTo>
                  <a:lnTo>
                    <a:pt x="2276475" y="371475"/>
                  </a:lnTo>
                  <a:cubicBezTo>
                    <a:pt x="2277533" y="412750"/>
                    <a:pt x="2278592" y="454025"/>
                    <a:pt x="2279650" y="495300"/>
                  </a:cubicBezTo>
                </a:path>
              </a:pathLst>
            </a:custGeom>
            <a:gradFill flip="none" rotWithShape="1">
              <a:gsLst>
                <a:gs pos="0">
                  <a:srgbClr val="FF0000"/>
                </a:gs>
                <a:gs pos="100000">
                  <a:srgbClr val="FF0000"/>
                </a:gs>
                <a:gs pos="50000">
                  <a:sysClr val="window" lastClr="FFFFFF"/>
                </a:gs>
              </a:gsLst>
              <a:lin ang="16200000" scaled="0"/>
              <a:tileRect/>
            </a:gradFill>
            <a:ln>
              <a:solidFill>
                <a:srgbClr val="FF0000"/>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cxnSp>
          <p:nvCxnSpPr>
            <p:cNvPr id="20" name="Gerade Verbindung 53">
              <a:extLst>
                <a:ext uri="{FF2B5EF4-FFF2-40B4-BE49-F238E27FC236}">
                  <a16:creationId xmlns:a16="http://schemas.microsoft.com/office/drawing/2014/main" id="{4BAD2A08-F8E7-402D-9E11-368C71F70543}"/>
                </a:ext>
              </a:extLst>
            </p:cNvPr>
            <p:cNvCxnSpPr>
              <a:stCxn id="19" idx="0"/>
              <a:endCxn id="19" idx="20"/>
            </p:cNvCxnSpPr>
            <p:nvPr/>
          </p:nvCxnSpPr>
          <p:spPr bwMode="auto">
            <a:xfrm>
              <a:off x="1593850" y="4959350"/>
              <a:ext cx="2276475" cy="0"/>
            </a:xfrm>
            <a:prstGeom prst="line">
              <a:avLst/>
            </a:prstGeom>
            <a:solidFill>
              <a:sysClr val="window" lastClr="FFFFFF"/>
            </a:solidFill>
            <a:ln w="9525" cap="flat" cmpd="sng" algn="ctr">
              <a:solidFill>
                <a:sysClr val="windowText" lastClr="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1" name="Rechteck 54">
              <a:extLst>
                <a:ext uri="{FF2B5EF4-FFF2-40B4-BE49-F238E27FC236}">
                  <a16:creationId xmlns:a16="http://schemas.microsoft.com/office/drawing/2014/main" id="{67700CE3-76FB-4338-8787-26D88D5C8C8E}"/>
                </a:ext>
              </a:extLst>
            </p:cNvPr>
            <p:cNvSpPr/>
            <p:nvPr/>
          </p:nvSpPr>
          <p:spPr bwMode="auto">
            <a:xfrm>
              <a:off x="1593850" y="4419600"/>
              <a:ext cx="2273300" cy="1082675"/>
            </a:xfrm>
            <a:prstGeom prst="rect">
              <a:avLst/>
            </a:prstGeom>
            <a:noFill/>
            <a:ln w="19050" cap="flat" cmpd="sng" algn="ctr">
              <a:solidFill>
                <a:sysClr val="windowText" lastClr="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22" name="Textfeld 80">
              <a:extLst>
                <a:ext uri="{FF2B5EF4-FFF2-40B4-BE49-F238E27FC236}">
                  <a16:creationId xmlns:a16="http://schemas.microsoft.com/office/drawing/2014/main" id="{72175BE0-DD90-4027-B045-7D5B165B896F}"/>
                </a:ext>
              </a:extLst>
            </p:cNvPr>
            <p:cNvSpPr txBox="1"/>
            <p:nvPr/>
          </p:nvSpPr>
          <p:spPr>
            <a:xfrm rot="16200000">
              <a:off x="243090" y="4198946"/>
              <a:ext cx="1964415" cy="332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phase         amplitude</a:t>
              </a:r>
            </a:p>
          </p:txBody>
        </p:sp>
        <p:sp>
          <p:nvSpPr>
            <p:cNvPr id="23" name="Textfeld 81">
              <a:extLst>
                <a:ext uri="{FF2B5EF4-FFF2-40B4-BE49-F238E27FC236}">
                  <a16:creationId xmlns:a16="http://schemas.microsoft.com/office/drawing/2014/main" id="{DBCC8668-3A60-4762-A356-56FC87A2428D}"/>
                </a:ext>
              </a:extLst>
            </p:cNvPr>
            <p:cNvSpPr txBox="1"/>
            <p:nvPr/>
          </p:nvSpPr>
          <p:spPr>
            <a:xfrm>
              <a:off x="1367841" y="4319163"/>
              <a:ext cx="282117" cy="332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π</a:t>
              </a:r>
            </a:p>
          </p:txBody>
        </p:sp>
        <p:sp>
          <p:nvSpPr>
            <p:cNvPr id="24" name="Textfeld 84">
              <a:extLst>
                <a:ext uri="{FF2B5EF4-FFF2-40B4-BE49-F238E27FC236}">
                  <a16:creationId xmlns:a16="http://schemas.microsoft.com/office/drawing/2014/main" id="{71CB4A70-21CB-4736-AD86-F90CB20AD15E}"/>
                </a:ext>
              </a:extLst>
            </p:cNvPr>
            <p:cNvSpPr txBox="1"/>
            <p:nvPr/>
          </p:nvSpPr>
          <p:spPr>
            <a:xfrm>
              <a:off x="1333678" y="5352047"/>
              <a:ext cx="345709" cy="332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-π</a:t>
              </a:r>
            </a:p>
          </p:txBody>
        </p:sp>
        <p:sp>
          <p:nvSpPr>
            <p:cNvPr id="25" name="Textfeld 85">
              <a:extLst>
                <a:ext uri="{FF2B5EF4-FFF2-40B4-BE49-F238E27FC236}">
                  <a16:creationId xmlns:a16="http://schemas.microsoft.com/office/drawing/2014/main" id="{81320031-F56C-4CCC-AD50-ADED36729C42}"/>
                </a:ext>
              </a:extLst>
            </p:cNvPr>
            <p:cNvSpPr txBox="1"/>
            <p:nvPr/>
          </p:nvSpPr>
          <p:spPr>
            <a:xfrm>
              <a:off x="1363695" y="4785893"/>
              <a:ext cx="272001" cy="332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0</a:t>
              </a:r>
            </a:p>
          </p:txBody>
        </p:sp>
        <p:sp>
          <p:nvSpPr>
            <p:cNvPr id="26" name="Freihandform 86">
              <a:extLst>
                <a:ext uri="{FF2B5EF4-FFF2-40B4-BE49-F238E27FC236}">
                  <a16:creationId xmlns:a16="http://schemas.microsoft.com/office/drawing/2014/main" id="{65F70FF4-9254-4796-91BB-9A186DAE3F74}"/>
                </a:ext>
              </a:extLst>
            </p:cNvPr>
            <p:cNvSpPr/>
            <p:nvPr/>
          </p:nvSpPr>
          <p:spPr>
            <a:xfrm>
              <a:off x="1587500" y="3346450"/>
              <a:ext cx="2276475" cy="1066800"/>
            </a:xfrm>
            <a:custGeom>
              <a:avLst/>
              <a:gdLst>
                <a:gd name="connsiteX0" fmla="*/ 3175 w 2276475"/>
                <a:gd name="connsiteY0" fmla="*/ 1063625 h 1066800"/>
                <a:gd name="connsiteX1" fmla="*/ 0 w 2276475"/>
                <a:gd name="connsiteY1" fmla="*/ 981075 h 1066800"/>
                <a:gd name="connsiteX2" fmla="*/ 107950 w 2276475"/>
                <a:gd name="connsiteY2" fmla="*/ 911225 h 1066800"/>
                <a:gd name="connsiteX3" fmla="*/ 228600 w 2276475"/>
                <a:gd name="connsiteY3" fmla="*/ 644525 h 1066800"/>
                <a:gd name="connsiteX4" fmla="*/ 339725 w 2276475"/>
                <a:gd name="connsiteY4" fmla="*/ 542925 h 1066800"/>
                <a:gd name="connsiteX5" fmla="*/ 457200 w 2276475"/>
                <a:gd name="connsiteY5" fmla="*/ 692150 h 1066800"/>
                <a:gd name="connsiteX6" fmla="*/ 568325 w 2276475"/>
                <a:gd name="connsiteY6" fmla="*/ 952500 h 1066800"/>
                <a:gd name="connsiteX7" fmla="*/ 682625 w 2276475"/>
                <a:gd name="connsiteY7" fmla="*/ 876300 h 1066800"/>
                <a:gd name="connsiteX8" fmla="*/ 822325 w 2276475"/>
                <a:gd name="connsiteY8" fmla="*/ 873125 h 1066800"/>
                <a:gd name="connsiteX9" fmla="*/ 914400 w 2276475"/>
                <a:gd name="connsiteY9" fmla="*/ 850900 h 1066800"/>
                <a:gd name="connsiteX10" fmla="*/ 1136650 w 2276475"/>
                <a:gd name="connsiteY10" fmla="*/ 533400 h 1066800"/>
                <a:gd name="connsiteX11" fmla="*/ 1257300 w 2276475"/>
                <a:gd name="connsiteY11" fmla="*/ 946150 h 1066800"/>
                <a:gd name="connsiteX12" fmla="*/ 1349375 w 2276475"/>
                <a:gd name="connsiteY12" fmla="*/ 463550 h 1066800"/>
                <a:gd name="connsiteX13" fmla="*/ 1482725 w 2276475"/>
                <a:gd name="connsiteY13" fmla="*/ 0 h 1066800"/>
                <a:gd name="connsiteX14" fmla="*/ 1708150 w 2276475"/>
                <a:gd name="connsiteY14" fmla="*/ 765175 h 1066800"/>
                <a:gd name="connsiteX15" fmla="*/ 1822450 w 2276475"/>
                <a:gd name="connsiteY15" fmla="*/ 552450 h 1066800"/>
                <a:gd name="connsiteX16" fmla="*/ 1936750 w 2276475"/>
                <a:gd name="connsiteY16" fmla="*/ 533400 h 1066800"/>
                <a:gd name="connsiteX17" fmla="*/ 2047875 w 2276475"/>
                <a:gd name="connsiteY17" fmla="*/ 666750 h 1066800"/>
                <a:gd name="connsiteX18" fmla="*/ 2168525 w 2276475"/>
                <a:gd name="connsiteY18" fmla="*/ 942975 h 1066800"/>
                <a:gd name="connsiteX19" fmla="*/ 2276475 w 2276475"/>
                <a:gd name="connsiteY19" fmla="*/ 835025 h 1066800"/>
                <a:gd name="connsiteX20" fmla="*/ 2276475 w 2276475"/>
                <a:gd name="connsiteY20" fmla="*/ 1066800 h 106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76475" h="1066800">
                  <a:moveTo>
                    <a:pt x="3175" y="1063625"/>
                  </a:moveTo>
                  <a:lnTo>
                    <a:pt x="0" y="981075"/>
                  </a:lnTo>
                  <a:lnTo>
                    <a:pt x="107950" y="911225"/>
                  </a:lnTo>
                  <a:lnTo>
                    <a:pt x="228600" y="644525"/>
                  </a:lnTo>
                  <a:lnTo>
                    <a:pt x="339725" y="542925"/>
                  </a:lnTo>
                  <a:lnTo>
                    <a:pt x="457200" y="692150"/>
                  </a:lnTo>
                  <a:lnTo>
                    <a:pt x="568325" y="952500"/>
                  </a:lnTo>
                  <a:lnTo>
                    <a:pt x="682625" y="876300"/>
                  </a:lnTo>
                  <a:lnTo>
                    <a:pt x="822325" y="873125"/>
                  </a:lnTo>
                  <a:lnTo>
                    <a:pt x="914400" y="850900"/>
                  </a:lnTo>
                  <a:lnTo>
                    <a:pt x="1136650" y="533400"/>
                  </a:lnTo>
                  <a:lnTo>
                    <a:pt x="1257300" y="946150"/>
                  </a:lnTo>
                  <a:lnTo>
                    <a:pt x="1349375" y="463550"/>
                  </a:lnTo>
                  <a:lnTo>
                    <a:pt x="1482725" y="0"/>
                  </a:lnTo>
                  <a:lnTo>
                    <a:pt x="1708150" y="765175"/>
                  </a:lnTo>
                  <a:lnTo>
                    <a:pt x="1822450" y="552450"/>
                  </a:lnTo>
                  <a:lnTo>
                    <a:pt x="1936750" y="533400"/>
                  </a:lnTo>
                  <a:lnTo>
                    <a:pt x="2047875" y="666750"/>
                  </a:lnTo>
                  <a:lnTo>
                    <a:pt x="2168525" y="942975"/>
                  </a:lnTo>
                  <a:lnTo>
                    <a:pt x="2276475" y="835025"/>
                  </a:lnTo>
                  <a:lnTo>
                    <a:pt x="2276475" y="1066800"/>
                  </a:lnTo>
                </a:path>
              </a:pathLst>
            </a:custGeom>
            <a:gradFill flip="none" rotWithShape="1">
              <a:gsLst>
                <a:gs pos="0">
                  <a:sysClr val="window" lastClr="FFFFFF"/>
                </a:gs>
                <a:gs pos="100000">
                  <a:srgbClr val="0000FF">
                    <a:alpha val="50000"/>
                  </a:srgbClr>
                </a:gs>
              </a:gsLst>
              <a:lin ang="16200000" scaled="0"/>
              <a:tileRect/>
            </a:gradFill>
            <a:ln>
              <a:solidFill>
                <a:srgbClr val="0000FF"/>
              </a:solidFill>
            </a:ln>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27" name="Rechteck 87">
              <a:extLst>
                <a:ext uri="{FF2B5EF4-FFF2-40B4-BE49-F238E27FC236}">
                  <a16:creationId xmlns:a16="http://schemas.microsoft.com/office/drawing/2014/main" id="{4F31BB4E-BC9A-4414-B8AC-71E4D9FF039C}"/>
                </a:ext>
              </a:extLst>
            </p:cNvPr>
            <p:cNvSpPr/>
            <p:nvPr/>
          </p:nvSpPr>
          <p:spPr bwMode="auto">
            <a:xfrm>
              <a:off x="1647825" y="3397250"/>
              <a:ext cx="161925" cy="123825"/>
            </a:xfrm>
            <a:prstGeom prst="rect">
              <a:avLst/>
            </a:prstGeom>
            <a:solidFill>
              <a:sysClr val="window" lastClr="FF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28" name="Rechteck 88">
              <a:extLst>
                <a:ext uri="{FF2B5EF4-FFF2-40B4-BE49-F238E27FC236}">
                  <a16:creationId xmlns:a16="http://schemas.microsoft.com/office/drawing/2014/main" id="{F1174AC8-7F79-4D41-9663-EE37285B2E42}"/>
                </a:ext>
              </a:extLst>
            </p:cNvPr>
            <p:cNvSpPr/>
            <p:nvPr/>
          </p:nvSpPr>
          <p:spPr bwMode="auto">
            <a:xfrm>
              <a:off x="2196705" y="3681053"/>
              <a:ext cx="300331" cy="248836"/>
            </a:xfrm>
            <a:prstGeom prst="rect">
              <a:avLst/>
            </a:prstGeom>
            <a:solidFill>
              <a:sysClr val="window" lastClr="FF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sp>
          <p:nvSpPr>
            <p:cNvPr id="29" name="Rechteck 89">
              <a:extLst>
                <a:ext uri="{FF2B5EF4-FFF2-40B4-BE49-F238E27FC236}">
                  <a16:creationId xmlns:a16="http://schemas.microsoft.com/office/drawing/2014/main" id="{60988D67-347C-45B4-BC0B-189570F35D0E}"/>
                </a:ext>
              </a:extLst>
            </p:cNvPr>
            <p:cNvSpPr/>
            <p:nvPr/>
          </p:nvSpPr>
          <p:spPr bwMode="auto">
            <a:xfrm>
              <a:off x="2076573" y="3886987"/>
              <a:ext cx="180198" cy="171610"/>
            </a:xfrm>
            <a:prstGeom prst="rect">
              <a:avLst/>
            </a:prstGeom>
            <a:solidFill>
              <a:sysClr val="window" lastClr="FFFFFF"/>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400" b="0" i="0" u="none" strike="noStrike" kern="0" cap="none" spc="0" normalizeH="0" baseline="0" noProof="0">
                <a:ln>
                  <a:noFill/>
                </a:ln>
                <a:solidFill>
                  <a:prstClr val="black"/>
                </a:solidFill>
                <a:effectLst/>
                <a:uLnTx/>
                <a:uFillTx/>
                <a:latin typeface="Calibri" panose="020F0502020204030204" pitchFamily="34" charset="0"/>
                <a:cs typeface="Calibri" panose="020F0502020204030204" pitchFamily="34" charset="0"/>
              </a:endParaRPr>
            </a:p>
          </p:txBody>
        </p:sp>
      </p:grpSp>
      <p:sp>
        <p:nvSpPr>
          <p:cNvPr id="30" name="Retângulo 30">
            <a:extLst>
              <a:ext uri="{FF2B5EF4-FFF2-40B4-BE49-F238E27FC236}">
                <a16:creationId xmlns:a16="http://schemas.microsoft.com/office/drawing/2014/main" id="{F178BAE9-601E-4E15-9A03-55A03AEB4FEA}"/>
              </a:ext>
            </a:extLst>
          </p:cNvPr>
          <p:cNvSpPr/>
          <p:nvPr/>
        </p:nvSpPr>
        <p:spPr bwMode="ltGray">
          <a:xfrm>
            <a:off x="10132206" y="5677662"/>
            <a:ext cx="164349" cy="152380"/>
          </a:xfrm>
          <a:prstGeom prst="rect">
            <a:avLst/>
          </a:prstGeom>
          <a:solidFill>
            <a:sysClr val="window" lastClr="FFFFFF"/>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cxnSp>
        <p:nvCxnSpPr>
          <p:cNvPr id="31" name="Conector em curva 32">
            <a:extLst>
              <a:ext uri="{FF2B5EF4-FFF2-40B4-BE49-F238E27FC236}">
                <a16:creationId xmlns:a16="http://schemas.microsoft.com/office/drawing/2014/main" id="{72BAD4B9-E169-4E17-B023-DC67E26F724B}"/>
              </a:ext>
            </a:extLst>
          </p:cNvPr>
          <p:cNvCxnSpPr>
            <a:cxnSpLocks/>
            <a:stCxn id="5" idx="3"/>
          </p:cNvCxnSpPr>
          <p:nvPr/>
        </p:nvCxnSpPr>
        <p:spPr>
          <a:xfrm flipH="1">
            <a:off x="10244246" y="2000721"/>
            <a:ext cx="882481" cy="1105817"/>
          </a:xfrm>
          <a:prstGeom prst="curvedConnector4">
            <a:avLst>
              <a:gd name="adj1" fmla="val -25904"/>
              <a:gd name="adj2" fmla="val 51378"/>
            </a:avLst>
          </a:prstGeom>
          <a:noFill/>
          <a:ln w="6350" cap="rnd" cmpd="sng" algn="ctr">
            <a:solidFill>
              <a:sysClr val="windowText" lastClr="000000"/>
            </a:solidFill>
            <a:prstDash val="solid"/>
            <a:tailEnd type="triangle"/>
          </a:ln>
          <a:effectLst/>
        </p:spPr>
      </p:cxnSp>
      <mc:AlternateContent xmlns:mc="http://schemas.openxmlformats.org/markup-compatibility/2006" xmlns:a14="http://schemas.microsoft.com/office/drawing/2010/main">
        <mc:Choice Requires="a14">
          <p:sp>
            <p:nvSpPr>
              <p:cNvPr id="32" name="Retângulo 33">
                <a:extLst>
                  <a:ext uri="{FF2B5EF4-FFF2-40B4-BE49-F238E27FC236}">
                    <a16:creationId xmlns:a16="http://schemas.microsoft.com/office/drawing/2014/main" id="{4E14258A-9FCA-41EE-9999-830DC4C08C1E}"/>
                  </a:ext>
                </a:extLst>
              </p:cNvPr>
              <p:cNvSpPr/>
              <p:nvPr/>
            </p:nvSpPr>
            <p:spPr>
              <a:xfrm>
                <a:off x="1208981" y="1796871"/>
                <a:ext cx="3874330" cy="5529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i="1">
                              <a:solidFill>
                                <a:prstClr val="black"/>
                              </a:solidFill>
                              <a:latin typeface="Cambria Math" panose="02040503050406030204" pitchFamily="18" charset="0"/>
                            </a:rPr>
                          </m:ctrlPr>
                        </m:dPr>
                        <m:e>
                          <m:d>
                            <m:dPr>
                              <m:begChr m:val=""/>
                              <m:ctrlPr>
                                <a:rPr lang="en-US" sz="2000" i="1">
                                  <a:solidFill>
                                    <a:prstClr val="black"/>
                                  </a:solidFill>
                                  <a:latin typeface="Cambria Math" panose="02040503050406030204" pitchFamily="18" charset="0"/>
                                </a:rPr>
                              </m:ctrlPr>
                            </m:dPr>
                            <m:e>
                              <m:sSub>
                                <m:sSubPr>
                                  <m:ctrlPr>
                                    <a:rPr lang="en-US" sz="2000" i="1" smtClean="0">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𝛹</m:t>
                                  </m:r>
                                </m:e>
                                <m:sub>
                                  <m:r>
                                    <a:rPr lang="en-US" sz="2000" i="1">
                                      <a:solidFill>
                                        <a:srgbClr val="FF0000"/>
                                      </a:solidFill>
                                      <a:latin typeface="Cambria Math" panose="02040503050406030204" pitchFamily="18" charset="0"/>
                                    </a:rPr>
                                    <m:t>𝑘</m:t>
                                  </m:r>
                                </m:sub>
                              </m:sSub>
                              <m:r>
                                <a:rPr lang="en-US" sz="2000">
                                  <a:solidFill>
                                    <a:prstClr val="black"/>
                                  </a:solidFill>
                                  <a:latin typeface="Cambria Math" panose="02040503050406030204" pitchFamily="18" charset="0"/>
                                </a:rPr>
                                <m:t>,</m:t>
                              </m:r>
                              <m:r>
                                <m:rPr>
                                  <m:sty m:val="p"/>
                                </m:rPr>
                                <a:rPr lang="en-US" sz="2000">
                                  <a:solidFill>
                                    <a:prstClr val="black"/>
                                  </a:solidFill>
                                  <a:latin typeface="Cambria Math" panose="02040503050406030204" pitchFamily="18" charset="0"/>
                                </a:rPr>
                                <m:t>ex</m:t>
                              </m:r>
                              <m:func>
                                <m:funcPr>
                                  <m:ctrlPr>
                                    <a:rPr lang="en-US" sz="2000" i="1">
                                      <a:solidFill>
                                        <a:prstClr val="black"/>
                                      </a:solidFill>
                                      <a:latin typeface="Cambria Math" panose="02040503050406030204" pitchFamily="18" charset="0"/>
                                    </a:rPr>
                                  </m:ctrlPr>
                                </m:funcPr>
                                <m:fName>
                                  <m:r>
                                    <m:rPr>
                                      <m:sty m:val="p"/>
                                    </m:rPr>
                                    <a:rPr lang="en-US" sz="2000">
                                      <a:solidFill>
                                        <a:prstClr val="black"/>
                                      </a:solidFill>
                                      <a:latin typeface="Cambria Math" panose="02040503050406030204" pitchFamily="18" charset="0"/>
                                    </a:rPr>
                                    <m:t>p</m:t>
                                  </m:r>
                                </m:fName>
                                <m:e>
                                  <m:r>
                                    <a:rPr lang="en-US" sz="2000">
                                      <a:solidFill>
                                        <a:prstClr val="black"/>
                                      </a:solidFill>
                                      <a:latin typeface="Cambria Math" panose="02040503050406030204" pitchFamily="18" charset="0"/>
                                    </a:rPr>
                                    <m:t>(</m:t>
                                  </m:r>
                                </m:e>
                              </m:func>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𝑖</m:t>
                                  </m:r>
                                  <m:r>
                                    <a:rPr lang="en-US" sz="2000" i="1">
                                      <a:solidFill>
                                        <a:prstClr val="black"/>
                                      </a:solidFill>
                                      <a:latin typeface="Cambria Math" panose="02040503050406030204" pitchFamily="18" charset="0"/>
                                    </a:rPr>
                                    <m:t>𝜃</m:t>
                                  </m:r>
                                </m:e>
                                <m:sub>
                                  <m:r>
                                    <a:rPr lang="en-US" sz="2000" i="1">
                                      <a:solidFill>
                                        <a:prstClr val="black"/>
                                      </a:solidFill>
                                      <a:latin typeface="Cambria Math" panose="02040503050406030204" pitchFamily="18" charset="0"/>
                                    </a:rPr>
                                    <m:t>𝑘</m:t>
                                  </m:r>
                                </m:sub>
                              </m:sSub>
                            </m:e>
                          </m:d>
                        </m:e>
                      </m:d>
                      <m:r>
                        <a:rPr lang="en-US" sz="2000">
                          <a:solidFill>
                            <a:prstClr val="black"/>
                          </a:solidFill>
                          <a:latin typeface="Cambria Math" panose="02040503050406030204" pitchFamily="18" charset="0"/>
                        </a:rPr>
                        <m:t>=</m:t>
                      </m:r>
                      <m:r>
                        <m:rPr>
                          <m:sty m:val="p"/>
                        </m:rPr>
                        <a:rPr lang="en-US" sz="2000">
                          <a:solidFill>
                            <a:prstClr val="black"/>
                          </a:solidFill>
                          <a:latin typeface="Cambria Math" panose="02040503050406030204" pitchFamily="18" charset="0"/>
                        </a:rPr>
                        <m:t>eig</m:t>
                      </m:r>
                      <m:d>
                        <m:dPr>
                          <m:ctrlPr>
                            <a:rPr lang="en-US" sz="2000" i="1">
                              <a:solidFill>
                                <a:prstClr val="black"/>
                              </a:solidFill>
                              <a:latin typeface="Cambria Math" panose="02040503050406030204" pitchFamily="18" charset="0"/>
                            </a:rPr>
                          </m:ctrlPr>
                        </m:dPr>
                        <m:e>
                          <m:acc>
                            <m:accPr>
                              <m:chr m:val="̂"/>
                              <m:ctrlPr>
                                <a:rPr lang="en-US" sz="2000" i="1">
                                  <a:solidFill>
                                    <a:prstClr val="black"/>
                                  </a:solidFill>
                                  <a:latin typeface="Cambria Math" panose="02040503050406030204" pitchFamily="18" charset="0"/>
                                </a:rPr>
                              </m:ctrlPr>
                            </m:accPr>
                            <m:e>
                              <m:r>
                                <a:rPr lang="en-US" sz="2000">
                                  <a:solidFill>
                                    <a:prstClr val="black"/>
                                  </a:solidFill>
                                  <a:latin typeface="Cambria Math" panose="02040503050406030204" pitchFamily="18" charset="0"/>
                                </a:rPr>
                                <m:t>ℳ</m:t>
                              </m:r>
                            </m:e>
                          </m:acc>
                          <m:d>
                            <m:dPr>
                              <m:ctrlPr>
                                <a:rPr lang="en-US" sz="2000" i="1">
                                  <a:solidFill>
                                    <a:prstClr val="black"/>
                                  </a:solidFill>
                                  <a:latin typeface="Cambria Math" panose="02040503050406030204" pitchFamily="18" charset="0"/>
                                </a:rPr>
                              </m:ctrlPr>
                            </m:dPr>
                            <m:e>
                              <m:sSub>
                                <m:sSubPr>
                                  <m:ctrlPr>
                                    <a:rPr lang="en-US" sz="2000" i="1" smtClean="0">
                                      <a:solidFill>
                                        <a:srgbClr val="578C27">
                                          <a:lumMod val="75000"/>
                                        </a:srgbClr>
                                      </a:solidFill>
                                      <a:latin typeface="Cambria Math" panose="02040503050406030204" pitchFamily="18" charset="0"/>
                                    </a:rPr>
                                  </m:ctrlPr>
                                </m:sSubPr>
                                <m:e>
                                  <m:r>
                                    <a:rPr lang="en-US" sz="2000" i="1">
                                      <a:solidFill>
                                        <a:srgbClr val="578C27">
                                          <a:lumMod val="75000"/>
                                        </a:srgbClr>
                                      </a:solidFill>
                                      <a:latin typeface="Cambria Math" panose="02040503050406030204" pitchFamily="18" charset="0"/>
                                    </a:rPr>
                                    <m:t>𝜑</m:t>
                                  </m:r>
                                </m:e>
                                <m:sub>
                                  <m:r>
                                    <a:rPr lang="en-US" sz="2000">
                                      <a:solidFill>
                                        <a:srgbClr val="578C27">
                                          <a:lumMod val="75000"/>
                                        </a:srgbClr>
                                      </a:solidFill>
                                      <a:latin typeface="Cambria Math" panose="02040503050406030204" pitchFamily="18" charset="0"/>
                                    </a:rPr>
                                    <m:t>0</m:t>
                                  </m:r>
                                </m:sub>
                              </m:sSub>
                              <m:r>
                                <a:rPr lang="en-US" sz="2000">
                                  <a:solidFill>
                                    <a:prstClr val="black"/>
                                  </a:solidFill>
                                  <a:latin typeface="Cambria Math" panose="02040503050406030204" pitchFamily="18" charset="0"/>
                                </a:rPr>
                                <m:t>,</m:t>
                              </m:r>
                              <m:r>
                                <a:rPr lang="en-US" sz="2000" i="1" smtClean="0">
                                  <a:solidFill>
                                    <a:srgbClr val="D49700"/>
                                  </a:solidFill>
                                  <a:latin typeface="Cambria Math" panose="02040503050406030204" pitchFamily="18" charset="0"/>
                                </a:rPr>
                                <m:t>𝐶</m:t>
                              </m:r>
                            </m:e>
                          </m:d>
                        </m:e>
                      </m:d>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32" name="Retângulo 33">
                <a:extLst>
                  <a:ext uri="{FF2B5EF4-FFF2-40B4-BE49-F238E27FC236}">
                    <a16:creationId xmlns:a16="http://schemas.microsoft.com/office/drawing/2014/main" id="{4E14258A-9FCA-41EE-9999-830DC4C08C1E}"/>
                  </a:ext>
                </a:extLst>
              </p:cNvPr>
              <p:cNvSpPr>
                <a:spLocks noRot="1" noChangeAspect="1" noMove="1" noResize="1" noEditPoints="1" noAdjustHandles="1" noChangeArrowheads="1" noChangeShapeType="1" noTextEdit="1"/>
              </p:cNvSpPr>
              <p:nvPr/>
            </p:nvSpPr>
            <p:spPr>
              <a:xfrm>
                <a:off x="1208981" y="1796871"/>
                <a:ext cx="3874330" cy="552972"/>
              </a:xfrm>
              <a:prstGeom prst="rect">
                <a:avLst/>
              </a:prstGeom>
              <a:blipFill>
                <a:blip r:embed="rId4"/>
                <a:stretch>
                  <a:fillRect/>
                </a:stretch>
              </a:blipFill>
            </p:spPr>
            <p:txBody>
              <a:bodyPr/>
              <a:lstStyle/>
              <a:p>
                <a:r>
                  <a:rPr lang="de-DE">
                    <a:noFill/>
                  </a:rPr>
                  <a:t> </a:t>
                </a:r>
              </a:p>
            </p:txBody>
          </p:sp>
        </mc:Fallback>
      </mc:AlternateContent>
      <p:sp>
        <p:nvSpPr>
          <p:cNvPr id="33" name="CaixaDeTexto 34">
            <a:extLst>
              <a:ext uri="{FF2B5EF4-FFF2-40B4-BE49-F238E27FC236}">
                <a16:creationId xmlns:a16="http://schemas.microsoft.com/office/drawing/2014/main" id="{E1D6588E-F17F-4C83-BC74-843CD7C09EF6}"/>
              </a:ext>
            </a:extLst>
          </p:cNvPr>
          <p:cNvSpPr txBox="1"/>
          <p:nvPr/>
        </p:nvSpPr>
        <p:spPr>
          <a:xfrm>
            <a:off x="622045" y="1393803"/>
            <a:ext cx="7311745"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Eigenmodes calculation (depend on </a:t>
            </a:r>
            <a:r>
              <a:rPr lang="en-US" sz="2000" dirty="0">
                <a:solidFill>
                  <a:srgbClr val="578C27"/>
                </a:solidFill>
                <a:latin typeface="Calibri" panose="020F0502020204030204" pitchFamily="34" charset="0"/>
                <a:cs typeface="Calibri" panose="020F0502020204030204" pitchFamily="34" charset="0"/>
              </a:rPr>
              <a:t>phase modulation </a:t>
            </a:r>
            <a:r>
              <a:rPr lang="en-US" sz="2000" dirty="0">
                <a:solidFill>
                  <a:prstClr val="black"/>
                </a:solidFill>
                <a:latin typeface="Calibri" panose="020F0502020204030204" pitchFamily="34" charset="0"/>
                <a:cs typeface="Calibri" panose="020F0502020204030204" pitchFamily="34" charset="0"/>
              </a:rPr>
              <a:t>and </a:t>
            </a:r>
            <a:r>
              <a:rPr lang="en-US" sz="2000" dirty="0">
                <a:solidFill>
                  <a:srgbClr val="D49700"/>
                </a:solidFill>
                <a:latin typeface="Calibri" panose="020F0502020204030204" pitchFamily="34" charset="0"/>
                <a:cs typeface="Calibri" panose="020F0502020204030204" pitchFamily="34" charset="0"/>
              </a:rPr>
              <a:t>coupling</a:t>
            </a:r>
            <a:r>
              <a:rPr lang="en-US" sz="2000" dirty="0">
                <a:solidFill>
                  <a:prstClr val="black"/>
                </a:solidFill>
                <a:latin typeface="Calibri" panose="020F0502020204030204" pitchFamily="34" charset="0"/>
                <a:cs typeface="Calibri" panose="020F0502020204030204" pitchFamily="34" charset="0"/>
              </a:rPr>
              <a:t>)</a:t>
            </a:r>
          </a:p>
        </p:txBody>
      </p:sp>
      <p:sp>
        <p:nvSpPr>
          <p:cNvPr id="34" name="CaixaDeTexto 35">
            <a:extLst>
              <a:ext uri="{FF2B5EF4-FFF2-40B4-BE49-F238E27FC236}">
                <a16:creationId xmlns:a16="http://schemas.microsoft.com/office/drawing/2014/main" id="{94544DED-FA28-4F43-B526-C8FF00DFA4BC}"/>
              </a:ext>
            </a:extLst>
          </p:cNvPr>
          <p:cNvSpPr txBox="1"/>
          <p:nvPr/>
        </p:nvSpPr>
        <p:spPr>
          <a:xfrm>
            <a:off x="622046" y="2788654"/>
            <a:ext cx="7500604" cy="707886"/>
          </a:xfrm>
          <a:prstGeom prst="rect">
            <a:avLst/>
          </a:prstGeom>
          <a:noFill/>
        </p:spPr>
        <p:txBody>
          <a:bodyPr wrap="square" rtlCol="0">
            <a:spAutoFit/>
          </a:bodyPr>
          <a:lstStyle/>
          <a:p>
            <a:r>
              <a:rPr lang="de-DE" sz="2000" dirty="0">
                <a:solidFill>
                  <a:prstClr val="black"/>
                </a:solidFill>
                <a:latin typeface="Calibri" panose="020F0502020204030204" pitchFamily="34" charset="0"/>
                <a:cs typeface="Calibri" panose="020F0502020204030204" pitchFamily="34" charset="0"/>
              </a:rPr>
              <a:t>Creating a </a:t>
            </a:r>
            <a:r>
              <a:rPr lang="de-DE" sz="2000" dirty="0">
                <a:solidFill>
                  <a:srgbClr val="FF0000"/>
                </a:solidFill>
                <a:latin typeface="Calibri" panose="020F0502020204030204" pitchFamily="34" charset="0"/>
                <a:cs typeface="Calibri" panose="020F0502020204030204" pitchFamily="34" charset="0"/>
              </a:rPr>
              <a:t>random</a:t>
            </a:r>
            <a:r>
              <a:rPr lang="de-DE" sz="2000" dirty="0">
                <a:solidFill>
                  <a:prstClr val="black"/>
                </a:solidFill>
                <a:latin typeface="Calibri" panose="020F0502020204030204" pitchFamily="34" charset="0"/>
                <a:cs typeface="Calibri" panose="020F0502020204030204" pitchFamily="34" charset="0"/>
              </a:rPr>
              <a:t> superposition of modes of one band by amplitude and phase modulation.</a:t>
            </a:r>
          </a:p>
        </p:txBody>
      </p:sp>
      <mc:AlternateContent xmlns:mc="http://schemas.openxmlformats.org/markup-compatibility/2006" xmlns:a14="http://schemas.microsoft.com/office/drawing/2010/main">
        <mc:Choice Requires="a14">
          <p:sp>
            <p:nvSpPr>
              <p:cNvPr id="35" name="Retângulo 36">
                <a:extLst>
                  <a:ext uri="{FF2B5EF4-FFF2-40B4-BE49-F238E27FC236}">
                    <a16:creationId xmlns:a16="http://schemas.microsoft.com/office/drawing/2014/main" id="{8EC7D614-6BF1-4712-8010-3B5CEB33C3B6}"/>
                  </a:ext>
                </a:extLst>
              </p:cNvPr>
              <p:cNvSpPr/>
              <p:nvPr/>
            </p:nvSpPr>
            <p:spPr>
              <a:xfrm>
                <a:off x="784733" y="3788323"/>
                <a:ext cx="3128421" cy="9578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𝜓</m:t>
                          </m:r>
                        </m:e>
                        <m:sup>
                          <m:r>
                            <a:rPr lang="en-US" sz="2000" i="1">
                              <a:solidFill>
                                <a:prstClr val="black"/>
                              </a:solidFill>
                              <a:latin typeface="Cambria Math" panose="02040503050406030204" pitchFamily="18" charset="0"/>
                            </a:rPr>
                            <m:t>𝑚</m:t>
                          </m:r>
                          <m:r>
                            <a:rPr lang="en-US" sz="2000">
                              <a:solidFill>
                                <a:prstClr val="black"/>
                              </a:solidFill>
                              <a:latin typeface="Cambria Math" panose="02040503050406030204" pitchFamily="18" charset="0"/>
                            </a:rPr>
                            <m:t>=1</m:t>
                          </m:r>
                        </m:sup>
                      </m:sSup>
                      <m:r>
                        <a:rPr lang="en-US" sz="2000">
                          <a:solidFill>
                            <a:prstClr val="black"/>
                          </a:solidFill>
                          <a:latin typeface="Cambria Math" panose="02040503050406030204" pitchFamily="18" charset="0"/>
                        </a:rPr>
                        <m:t>=</m:t>
                      </m:r>
                      <m:nary>
                        <m:naryPr>
                          <m:chr m:val="∑"/>
                          <m:limLoc m:val="undOvr"/>
                          <m:ctrlPr>
                            <a:rPr lang="en-US" sz="2000" i="1">
                              <a:solidFill>
                                <a:prstClr val="black"/>
                              </a:solidFill>
                              <a:latin typeface="Cambria Math" panose="02040503050406030204" pitchFamily="18" charset="0"/>
                            </a:rPr>
                          </m:ctrlPr>
                        </m:naryPr>
                        <m:sub>
                          <m:r>
                            <a:rPr lang="en-US" sz="2000" i="1">
                              <a:solidFill>
                                <a:prstClr val="black"/>
                              </a:solidFill>
                              <a:latin typeface="Cambria Math" panose="02040503050406030204" pitchFamily="18" charset="0"/>
                            </a:rPr>
                            <m:t>𝑘</m:t>
                          </m:r>
                          <m:r>
                            <a:rPr lang="en-US" sz="2000">
                              <a:solidFill>
                                <a:prstClr val="black"/>
                              </a:solidFill>
                              <a:latin typeface="Cambria Math" panose="02040503050406030204" pitchFamily="18" charset="0"/>
                            </a:rPr>
                            <m:t>=1</m:t>
                          </m:r>
                        </m:sub>
                        <m:sup>
                          <m:r>
                            <a:rPr lang="en-US" sz="2000">
                              <a:solidFill>
                                <a:prstClr val="black"/>
                              </a:solidFill>
                              <a:latin typeface="Cambria Math" panose="02040503050406030204" pitchFamily="18" charset="0"/>
                            </a:rPr>
                            <m:t>2</m:t>
                          </m:r>
                          <m:r>
                            <a:rPr lang="en-US" sz="2000" i="1">
                              <a:solidFill>
                                <a:prstClr val="black"/>
                              </a:solidFill>
                              <a:latin typeface="Cambria Math" panose="02040503050406030204" pitchFamily="18" charset="0"/>
                            </a:rPr>
                            <m:t>𝑁</m:t>
                          </m:r>
                          <m:r>
                            <a:rPr lang="en-US" sz="2000">
                              <a:solidFill>
                                <a:prstClr val="black"/>
                              </a:solidFill>
                              <a:latin typeface="Cambria Math" panose="02040503050406030204" pitchFamily="18" charset="0"/>
                            </a:rPr>
                            <m:t>+2</m:t>
                          </m:r>
                        </m:sup>
                        <m:e>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𝑠</m:t>
                              </m:r>
                            </m:e>
                            <m:sub>
                              <m:r>
                                <a:rPr lang="en-US" sz="2000" i="1">
                                  <a:solidFill>
                                    <a:prstClr val="black"/>
                                  </a:solidFill>
                                  <a:latin typeface="Cambria Math" panose="02040503050406030204" pitchFamily="18" charset="0"/>
                                </a:rPr>
                                <m:t>𝑘</m:t>
                              </m:r>
                            </m:sub>
                          </m:sSub>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𝛹</m:t>
                              </m:r>
                            </m:e>
                            <m:sub>
                              <m:r>
                                <a:rPr lang="en-US" sz="2000" i="1">
                                  <a:solidFill>
                                    <a:prstClr val="black"/>
                                  </a:solidFill>
                                  <a:latin typeface="Cambria Math" panose="02040503050406030204" pitchFamily="18" charset="0"/>
                                </a:rPr>
                                <m:t>𝑘</m:t>
                              </m:r>
                            </m:sub>
                          </m:sSub>
                        </m:e>
                      </m:nary>
                      <m:r>
                        <a:rPr lang="en-US" sz="2000">
                          <a:solidFill>
                            <a:prstClr val="black"/>
                          </a:solidFill>
                          <a:latin typeface="Cambria Math" panose="02040503050406030204" pitchFamily="18" charset="0"/>
                        </a:rPr>
                        <m:t>=</m:t>
                      </m:r>
                      <m:d>
                        <m:dPr>
                          <m:ctrlPr>
                            <a:rPr lang="en-US" sz="2000" i="1">
                              <a:solidFill>
                                <a:prstClr val="black"/>
                              </a:solidFill>
                              <a:latin typeface="Cambria Math" panose="02040503050406030204" pitchFamily="18" charset="0"/>
                            </a:rPr>
                          </m:ctrlPr>
                        </m:dPr>
                        <m:e>
                          <m:m>
                            <m:mPr>
                              <m:mcs>
                                <m:mc>
                                  <m:mcPr>
                                    <m:count m:val="1"/>
                                    <m:mcJc m:val="center"/>
                                  </m:mcPr>
                                </m:mc>
                              </m:mcs>
                              <m:ctrlPr>
                                <a:rPr lang="en-US" sz="2000" i="1">
                                  <a:solidFill>
                                    <a:prstClr val="black"/>
                                  </a:solidFill>
                                  <a:latin typeface="Cambria Math" panose="02040503050406030204" pitchFamily="18" charset="0"/>
                                </a:rPr>
                              </m:ctrlPr>
                            </m:mPr>
                            <m:mr>
                              <m:e>
                                <m:r>
                                  <a:rPr lang="en-US" sz="2000" i="1">
                                    <a:solidFill>
                                      <a:prstClr val="black"/>
                                    </a:solidFill>
                                    <a:latin typeface="Cambria Math" panose="02040503050406030204" pitchFamily="18" charset="0"/>
                                  </a:rPr>
                                  <m:t>𝑉</m:t>
                                </m:r>
                                <m:r>
                                  <a:rPr lang="en-US" sz="2000">
                                    <a:solidFill>
                                      <a:prstClr val="black"/>
                                    </a:solidFill>
                                    <a:latin typeface="Cambria Math" panose="02040503050406030204" pitchFamily="18" charset="0"/>
                                  </a:rPr>
                                  <m:t>′</m:t>
                                </m:r>
                              </m:e>
                            </m:mr>
                            <m:mr>
                              <m:e>
                                <m:r>
                                  <a:rPr lang="en-US" sz="2000" i="1">
                                    <a:solidFill>
                                      <a:prstClr val="black"/>
                                    </a:solidFill>
                                    <a:latin typeface="Cambria Math" panose="02040503050406030204" pitchFamily="18" charset="0"/>
                                  </a:rPr>
                                  <m:t>𝑈</m:t>
                                </m:r>
                                <m:r>
                                  <a:rPr lang="en-US" sz="2000">
                                    <a:solidFill>
                                      <a:prstClr val="black"/>
                                    </a:solidFill>
                                    <a:latin typeface="Cambria Math" panose="02040503050406030204" pitchFamily="18" charset="0"/>
                                  </a:rPr>
                                  <m:t>′</m:t>
                                </m:r>
                              </m:e>
                            </m:mr>
                          </m:m>
                        </m:e>
                      </m:d>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35" name="Retângulo 36">
                <a:extLst>
                  <a:ext uri="{FF2B5EF4-FFF2-40B4-BE49-F238E27FC236}">
                    <a16:creationId xmlns:a16="http://schemas.microsoft.com/office/drawing/2014/main" id="{8EC7D614-6BF1-4712-8010-3B5CEB33C3B6}"/>
                  </a:ext>
                </a:extLst>
              </p:cNvPr>
              <p:cNvSpPr>
                <a:spLocks noRot="1" noChangeAspect="1" noMove="1" noResize="1" noEditPoints="1" noAdjustHandles="1" noChangeArrowheads="1" noChangeShapeType="1" noTextEdit="1"/>
              </p:cNvSpPr>
              <p:nvPr/>
            </p:nvSpPr>
            <p:spPr>
              <a:xfrm>
                <a:off x="784733" y="3788323"/>
                <a:ext cx="3128421" cy="957826"/>
              </a:xfrm>
              <a:prstGeom prst="rect">
                <a:avLst/>
              </a:prstGeom>
              <a:blipFill>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6" name="CaixaDeTexto 37">
                <a:extLst>
                  <a:ext uri="{FF2B5EF4-FFF2-40B4-BE49-F238E27FC236}">
                    <a16:creationId xmlns:a16="http://schemas.microsoft.com/office/drawing/2014/main" id="{EF51CAE6-826F-4B22-967F-74513187E978}"/>
                  </a:ext>
                </a:extLst>
              </p:cNvPr>
              <p:cNvSpPr txBox="1"/>
              <p:nvPr/>
            </p:nvSpPr>
            <p:spPr>
              <a:xfrm>
                <a:off x="1993980" y="2368963"/>
                <a:ext cx="4499565"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Matrix of eigenmodes (</a:t>
                </a:r>
                <a14:m>
                  <m:oMath xmlns:m="http://schemas.openxmlformats.org/officeDocument/2006/math">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rPr>
                      <m:t>𝑁</m:t>
                    </m:r>
                    <m:r>
                      <a:rPr lang="en-US" sz="2000" i="1">
                        <a:solidFill>
                          <a:prstClr val="black"/>
                        </a:solidFill>
                        <a:latin typeface="Cambria Math" panose="02040503050406030204" pitchFamily="18" charset="0"/>
                      </a:rPr>
                      <m:t>+2</m:t>
                    </m:r>
                  </m:oMath>
                </a14:m>
                <a:r>
                  <a:rPr lang="en-US" sz="2000" dirty="0">
                    <a:solidFill>
                      <a:prstClr val="black"/>
                    </a:solidFill>
                    <a:latin typeface="Calibri" panose="020F0502020204030204" pitchFamily="34" charset="0"/>
                    <a:cs typeface="Calibri" panose="020F0502020204030204" pitchFamily="34" charset="0"/>
                  </a:rPr>
                  <a:t> elements)</a:t>
                </a:r>
              </a:p>
            </p:txBody>
          </p:sp>
        </mc:Choice>
        <mc:Fallback xmlns="">
          <p:sp>
            <p:nvSpPr>
              <p:cNvPr id="36" name="CaixaDeTexto 37">
                <a:extLst>
                  <a:ext uri="{FF2B5EF4-FFF2-40B4-BE49-F238E27FC236}">
                    <a16:creationId xmlns:a16="http://schemas.microsoft.com/office/drawing/2014/main" id="{EF51CAE6-826F-4B22-967F-74513187E978}"/>
                  </a:ext>
                </a:extLst>
              </p:cNvPr>
              <p:cNvSpPr txBox="1">
                <a:spLocks noRot="1" noChangeAspect="1" noMove="1" noResize="1" noEditPoints="1" noAdjustHandles="1" noChangeArrowheads="1" noChangeShapeType="1" noTextEdit="1"/>
              </p:cNvSpPr>
              <p:nvPr/>
            </p:nvSpPr>
            <p:spPr>
              <a:xfrm>
                <a:off x="1993980" y="2368963"/>
                <a:ext cx="4499565" cy="400110"/>
              </a:xfrm>
              <a:prstGeom prst="rect">
                <a:avLst/>
              </a:prstGeom>
              <a:blipFill>
                <a:blip r:embed="rId6"/>
                <a:stretch>
                  <a:fillRect l="-1355" t="-9231" r="-813" b="-27692"/>
                </a:stretch>
              </a:blipFill>
            </p:spPr>
            <p:txBody>
              <a:bodyPr/>
              <a:lstStyle/>
              <a:p>
                <a:r>
                  <a:rPr lang="de-DE">
                    <a:noFill/>
                  </a:rPr>
                  <a:t> </a:t>
                </a:r>
              </a:p>
            </p:txBody>
          </p:sp>
        </mc:Fallback>
      </mc:AlternateContent>
      <p:cxnSp>
        <p:nvCxnSpPr>
          <p:cNvPr id="37" name="Conector angulado 39">
            <a:extLst>
              <a:ext uri="{FF2B5EF4-FFF2-40B4-BE49-F238E27FC236}">
                <a16:creationId xmlns:a16="http://schemas.microsoft.com/office/drawing/2014/main" id="{A62A0615-5D51-4798-ADC4-AC6C11D094F4}"/>
              </a:ext>
            </a:extLst>
          </p:cNvPr>
          <p:cNvCxnSpPr>
            <a:endCxn id="36" idx="1"/>
          </p:cNvCxnSpPr>
          <p:nvPr/>
        </p:nvCxnSpPr>
        <p:spPr>
          <a:xfrm>
            <a:off x="1531197" y="2224532"/>
            <a:ext cx="462783" cy="344486"/>
          </a:xfrm>
          <a:prstGeom prst="bentConnector3">
            <a:avLst>
              <a:gd name="adj1" fmla="val 50000"/>
            </a:avLst>
          </a:prstGeom>
          <a:noFill/>
          <a:ln w="6350" cap="rnd" cmpd="sng" algn="ctr">
            <a:solidFill>
              <a:sysClr val="windowText" lastClr="000000"/>
            </a:solidFill>
            <a:prstDash val="solid"/>
            <a:tailEnd type="triangle"/>
          </a:ln>
          <a:effectLst/>
        </p:spPr>
      </p:cxnSp>
      <p:sp>
        <p:nvSpPr>
          <p:cNvPr id="38" name="CaixaDeTexto 41">
            <a:extLst>
              <a:ext uri="{FF2B5EF4-FFF2-40B4-BE49-F238E27FC236}">
                <a16:creationId xmlns:a16="http://schemas.microsoft.com/office/drawing/2014/main" id="{8187FF1E-DA03-4E1A-BB07-A4789AF0191F}"/>
              </a:ext>
            </a:extLst>
          </p:cNvPr>
          <p:cNvSpPr txBox="1"/>
          <p:nvPr/>
        </p:nvSpPr>
        <p:spPr>
          <a:xfrm>
            <a:off x="3192638" y="4765451"/>
            <a:ext cx="1453731"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Eigenmodes</a:t>
            </a:r>
          </a:p>
        </p:txBody>
      </p:sp>
      <p:cxnSp>
        <p:nvCxnSpPr>
          <p:cNvPr id="39" name="Conector angulado 42">
            <a:extLst>
              <a:ext uri="{FF2B5EF4-FFF2-40B4-BE49-F238E27FC236}">
                <a16:creationId xmlns:a16="http://schemas.microsoft.com/office/drawing/2014/main" id="{B3AA56CC-B9E2-4896-B753-DBCD18DF3B75}"/>
              </a:ext>
            </a:extLst>
          </p:cNvPr>
          <p:cNvCxnSpPr>
            <a:cxnSpLocks/>
            <a:endCxn id="38" idx="1"/>
          </p:cNvCxnSpPr>
          <p:nvPr/>
        </p:nvCxnSpPr>
        <p:spPr>
          <a:xfrm rot="16200000" flipH="1">
            <a:off x="2754728" y="4527596"/>
            <a:ext cx="494196" cy="381623"/>
          </a:xfrm>
          <a:prstGeom prst="bentConnector2">
            <a:avLst/>
          </a:prstGeom>
          <a:noFill/>
          <a:ln w="6350" cap="rnd" cmpd="sng" algn="ctr">
            <a:solidFill>
              <a:sysClr val="windowText" lastClr="000000"/>
            </a:solidFill>
            <a:prstDash val="solid"/>
            <a:tailEnd type="triangle"/>
          </a:ln>
          <a:effectLst/>
        </p:spPr>
      </p:cxnSp>
      <p:sp>
        <p:nvSpPr>
          <p:cNvPr id="40" name="CaixaDeTexto 43">
            <a:extLst>
              <a:ext uri="{FF2B5EF4-FFF2-40B4-BE49-F238E27FC236}">
                <a16:creationId xmlns:a16="http://schemas.microsoft.com/office/drawing/2014/main" id="{FA408EB5-22F3-4A1D-81D3-83C0D97C4BF8}"/>
              </a:ext>
            </a:extLst>
          </p:cNvPr>
          <p:cNvSpPr txBox="1"/>
          <p:nvPr/>
        </p:nvSpPr>
        <p:spPr>
          <a:xfrm>
            <a:off x="3040645" y="5258316"/>
            <a:ext cx="4525021"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“switching”-mode vector + random phase</a:t>
            </a:r>
          </a:p>
        </p:txBody>
      </p:sp>
      <p:cxnSp>
        <p:nvCxnSpPr>
          <p:cNvPr id="41" name="Conector angulado 44">
            <a:extLst>
              <a:ext uri="{FF2B5EF4-FFF2-40B4-BE49-F238E27FC236}">
                <a16:creationId xmlns:a16="http://schemas.microsoft.com/office/drawing/2014/main" id="{5408972C-AF5C-4A5B-9011-5FC1E8FF3873}"/>
              </a:ext>
            </a:extLst>
          </p:cNvPr>
          <p:cNvCxnSpPr>
            <a:endCxn id="40" idx="1"/>
          </p:cNvCxnSpPr>
          <p:nvPr/>
        </p:nvCxnSpPr>
        <p:spPr>
          <a:xfrm rot="16200000" flipH="1">
            <a:off x="2429530" y="4847255"/>
            <a:ext cx="787005" cy="435226"/>
          </a:xfrm>
          <a:prstGeom prst="bentConnector2">
            <a:avLst/>
          </a:prstGeom>
          <a:noFill/>
          <a:ln w="6350" cap="rnd" cmpd="sng" algn="ctr">
            <a:solidFill>
              <a:sysClr val="windowText" lastClr="000000"/>
            </a:solidFill>
            <a:prstDash val="solid"/>
            <a:tailEnd type="triangle"/>
          </a:ln>
          <a:effectLst/>
        </p:spPr>
      </p:cxnSp>
      <mc:AlternateContent xmlns:mc="http://schemas.openxmlformats.org/markup-compatibility/2006" xmlns:a14="http://schemas.microsoft.com/office/drawing/2010/main">
        <mc:Choice Requires="a14">
          <p:sp>
            <p:nvSpPr>
              <p:cNvPr id="42" name="CaixaDeTexto 47">
                <a:extLst>
                  <a:ext uri="{FF2B5EF4-FFF2-40B4-BE49-F238E27FC236}">
                    <a16:creationId xmlns:a16="http://schemas.microsoft.com/office/drawing/2014/main" id="{353DDF4F-73D1-4ED3-9188-3E831F417D3E}"/>
                  </a:ext>
                </a:extLst>
              </p:cNvPr>
              <p:cNvSpPr txBox="1"/>
              <p:nvPr/>
            </p:nvSpPr>
            <p:spPr>
              <a:xfrm>
                <a:off x="3059606" y="5802209"/>
                <a:ext cx="366100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2000" i="1" smtClean="0">
                              <a:solidFill>
                                <a:prstClr val="black"/>
                              </a:solidFill>
                              <a:latin typeface="Cambria Math" panose="02040503050406030204" pitchFamily="18" charset="0"/>
                            </a:rPr>
                          </m:ctrlPr>
                        </m:dPr>
                        <m:e>
                          <m:m>
                            <m:mPr>
                              <m:mcs>
                                <m:mc>
                                  <m:mcPr>
                                    <m:count m:val="2"/>
                                    <m:mcJc m:val="center"/>
                                  </m:mcPr>
                                </m:mc>
                              </m:mcs>
                              <m:ctrlPr>
                                <a:rPr lang="en-US" sz="2000" i="1" smtClean="0">
                                  <a:solidFill>
                                    <a:prstClr val="black"/>
                                  </a:solidFill>
                                  <a:latin typeface="Cambria Math" panose="02040503050406030204" pitchFamily="18" charset="0"/>
                                </a:rPr>
                              </m:ctrlPr>
                            </m:mPr>
                            <m:mr>
                              <m:e>
                                <m:m>
                                  <m:mPr>
                                    <m:mcs>
                                      <m:mc>
                                        <m:mcPr>
                                          <m:count m:val="2"/>
                                          <m:mcJc m:val="center"/>
                                        </m:mcPr>
                                      </m:mc>
                                    </m:mcs>
                                    <m:ctrlPr>
                                      <a:rPr lang="en-US" sz="2000" i="1">
                                        <a:solidFill>
                                          <a:prstClr val="black"/>
                                        </a:solidFill>
                                        <a:latin typeface="Cambria Math" panose="02040503050406030204" pitchFamily="18" charset="0"/>
                                      </a:rPr>
                                    </m:ctrlPr>
                                  </m:mPr>
                                  <m:mr>
                                    <m:e>
                                      <m:r>
                                        <m:rPr>
                                          <m:brk m:alnAt="7"/>
                                        </m:rPr>
                                        <a:rPr lang="en-US" sz="2000" i="1" smtClean="0">
                                          <a:solidFill>
                                            <a:prstClr val="black"/>
                                          </a:solidFill>
                                          <a:latin typeface="Cambria Math" panose="02040503050406030204" pitchFamily="18" charset="0"/>
                                        </a:rPr>
                                        <m:t>1</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𝑒</m:t>
                                          </m:r>
                                        </m:e>
                                        <m:sup>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ea typeface="Cambria Math" panose="02040503050406030204" pitchFamily="18" charset="0"/>
                                            </a:rPr>
                                            <m:t>𝜋</m:t>
                                          </m:r>
                                          <m:r>
                                            <a:rPr lang="en-US" sz="2000" i="1">
                                              <a:solidFill>
                                                <a:prstClr val="black"/>
                                              </a:solidFill>
                                              <a:latin typeface="Cambria Math" panose="02040503050406030204" pitchFamily="18" charset="0"/>
                                              <a:ea typeface="Cambria Math" panose="02040503050406030204" pitchFamily="18" charset="0"/>
                                            </a:rPr>
                                            <m:t>𝑅</m:t>
                                          </m:r>
                                        </m:sup>
                                      </m:sSup>
                                    </m:e>
                                    <m:e>
                                      <m:r>
                                        <a:rPr lang="en-US" sz="2000" i="1" smtClean="0">
                                          <a:solidFill>
                                            <a:prstClr val="black"/>
                                          </a:solidFill>
                                          <a:latin typeface="Cambria Math" panose="02040503050406030204" pitchFamily="18" charset="0"/>
                                        </a:rPr>
                                        <m:t>0</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𝑒</m:t>
                                          </m:r>
                                        </m:e>
                                        <m:sup>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ea typeface="Cambria Math" panose="02040503050406030204" pitchFamily="18" charset="0"/>
                                            </a:rPr>
                                            <m:t>𝜋</m:t>
                                          </m:r>
                                          <m:r>
                                            <a:rPr lang="en-US" sz="2000" i="1">
                                              <a:solidFill>
                                                <a:prstClr val="black"/>
                                              </a:solidFill>
                                              <a:latin typeface="Cambria Math" panose="02040503050406030204" pitchFamily="18" charset="0"/>
                                              <a:ea typeface="Cambria Math" panose="02040503050406030204" pitchFamily="18" charset="0"/>
                                            </a:rPr>
                                            <m:t>𝑅</m:t>
                                          </m:r>
                                        </m:sup>
                                      </m:sSup>
                                    </m:e>
                                  </m:mr>
                                </m:m>
                              </m:e>
                              <m:e>
                                <m:m>
                                  <m:mPr>
                                    <m:mcs>
                                      <m:mc>
                                        <m:mcPr>
                                          <m:count m:val="2"/>
                                          <m:mcJc m:val="center"/>
                                        </m:mcPr>
                                      </m:mc>
                                    </m:mcs>
                                    <m:ctrlPr>
                                      <a:rPr lang="en-US" sz="2000" i="1">
                                        <a:solidFill>
                                          <a:prstClr val="black"/>
                                        </a:solidFill>
                                        <a:latin typeface="Cambria Math" panose="02040503050406030204" pitchFamily="18" charset="0"/>
                                      </a:rPr>
                                    </m:ctrlPr>
                                  </m:mPr>
                                  <m:mr>
                                    <m:e>
                                      <m:r>
                                        <m:rPr>
                                          <m:brk m:alnAt="7"/>
                                        </m:rPr>
                                        <a:rPr lang="en-US" sz="2000" i="1" smtClean="0">
                                          <a:solidFill>
                                            <a:prstClr val="black"/>
                                          </a:solidFill>
                                          <a:latin typeface="Cambria Math" panose="02040503050406030204" pitchFamily="18" charset="0"/>
                                        </a:rPr>
                                        <m:t>1</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𝑒</m:t>
                                          </m:r>
                                        </m:e>
                                        <m:sup>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ea typeface="Cambria Math" panose="02040503050406030204" pitchFamily="18" charset="0"/>
                                            </a:rPr>
                                            <m:t>𝜋</m:t>
                                          </m:r>
                                          <m:r>
                                            <a:rPr lang="en-US" sz="2000" i="1">
                                              <a:solidFill>
                                                <a:prstClr val="black"/>
                                              </a:solidFill>
                                              <a:latin typeface="Cambria Math" panose="02040503050406030204" pitchFamily="18" charset="0"/>
                                              <a:ea typeface="Cambria Math" panose="02040503050406030204" pitchFamily="18" charset="0"/>
                                            </a:rPr>
                                            <m:t>𝑅</m:t>
                                          </m:r>
                                        </m:sup>
                                      </m:sSup>
                                    </m:e>
                                    <m:e>
                                      <m:r>
                                        <a:rPr lang="en-US" sz="2000" i="1" smtClean="0">
                                          <a:solidFill>
                                            <a:prstClr val="black"/>
                                          </a:solidFill>
                                          <a:latin typeface="Cambria Math" panose="02040503050406030204" pitchFamily="18" charset="0"/>
                                        </a:rPr>
                                        <m:t>0</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𝑒</m:t>
                                          </m:r>
                                        </m:e>
                                        <m:sup>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ea typeface="Cambria Math" panose="02040503050406030204" pitchFamily="18" charset="0"/>
                                            </a:rPr>
                                            <m:t>𝜋</m:t>
                                          </m:r>
                                          <m:r>
                                            <a:rPr lang="en-US" sz="2000" i="1">
                                              <a:solidFill>
                                                <a:prstClr val="black"/>
                                              </a:solidFill>
                                              <a:latin typeface="Cambria Math" panose="02040503050406030204" pitchFamily="18" charset="0"/>
                                              <a:ea typeface="Cambria Math" panose="02040503050406030204" pitchFamily="18" charset="0"/>
                                            </a:rPr>
                                            <m:t>𝑅</m:t>
                                          </m:r>
                                        </m:sup>
                                      </m:sSup>
                                    </m:e>
                                  </m:mr>
                                </m:m>
                              </m:e>
                            </m:mr>
                          </m:m>
                        </m:e>
                      </m:d>
                    </m:oMath>
                  </m:oMathPara>
                </a14:m>
                <a:endParaRPr lang="en-US" sz="2000" dirty="0">
                  <a:solidFill>
                    <a:prstClr val="black"/>
                  </a:solidFill>
                  <a:latin typeface="Calibri" panose="020F0502020204030204" pitchFamily="34" charset="0"/>
                  <a:cs typeface="Calibri" panose="020F0502020204030204" pitchFamily="34" charset="0"/>
                </a:endParaRPr>
              </a:p>
            </p:txBody>
          </p:sp>
        </mc:Choice>
        <mc:Fallback xmlns="">
          <p:sp>
            <p:nvSpPr>
              <p:cNvPr id="42" name="CaixaDeTexto 47">
                <a:extLst>
                  <a:ext uri="{FF2B5EF4-FFF2-40B4-BE49-F238E27FC236}">
                    <a16:creationId xmlns:a16="http://schemas.microsoft.com/office/drawing/2014/main" id="{353DDF4F-73D1-4ED3-9188-3E831F417D3E}"/>
                  </a:ext>
                </a:extLst>
              </p:cNvPr>
              <p:cNvSpPr txBox="1">
                <a:spLocks noRot="1" noChangeAspect="1" noMove="1" noResize="1" noEditPoints="1" noAdjustHandles="1" noChangeArrowheads="1" noChangeShapeType="1" noTextEdit="1"/>
              </p:cNvSpPr>
              <p:nvPr/>
            </p:nvSpPr>
            <p:spPr>
              <a:xfrm>
                <a:off x="3059606" y="5802209"/>
                <a:ext cx="3661002" cy="307777"/>
              </a:xfrm>
              <a:prstGeom prst="rect">
                <a:avLst/>
              </a:prstGeom>
              <a:blipFill>
                <a:blip r:embed="rId7"/>
                <a:stretch>
                  <a:fillRect b="-16000"/>
                </a:stretch>
              </a:blipFill>
            </p:spPr>
            <p:txBody>
              <a:bodyPr/>
              <a:lstStyle/>
              <a:p>
                <a:r>
                  <a:rPr lang="de-DE">
                    <a:noFill/>
                  </a:rPr>
                  <a:t> </a:t>
                </a:r>
              </a:p>
            </p:txBody>
          </p:sp>
        </mc:Fallback>
      </mc:AlternateContent>
      <p:sp>
        <p:nvSpPr>
          <p:cNvPr id="43" name="CaixaDeTexto 51">
            <a:extLst>
              <a:ext uri="{FF2B5EF4-FFF2-40B4-BE49-F238E27FC236}">
                <a16:creationId xmlns:a16="http://schemas.microsoft.com/office/drawing/2014/main" id="{E596E929-ACE9-417B-94D3-D9D215DAF344}"/>
              </a:ext>
            </a:extLst>
          </p:cNvPr>
          <p:cNvSpPr txBox="1"/>
          <p:nvPr/>
        </p:nvSpPr>
        <p:spPr>
          <a:xfrm>
            <a:off x="3533604" y="6079571"/>
            <a:ext cx="2691314"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R: random number [0,1]</a:t>
            </a:r>
          </a:p>
        </p:txBody>
      </p:sp>
      <p:cxnSp>
        <p:nvCxnSpPr>
          <p:cNvPr id="44" name="Conector angulado 52">
            <a:extLst>
              <a:ext uri="{FF2B5EF4-FFF2-40B4-BE49-F238E27FC236}">
                <a16:creationId xmlns:a16="http://schemas.microsoft.com/office/drawing/2014/main" id="{2E9274A9-E5F3-4208-ACCC-A406975E1C5B}"/>
              </a:ext>
            </a:extLst>
          </p:cNvPr>
          <p:cNvCxnSpPr>
            <a:stCxn id="35" idx="0"/>
            <a:endCxn id="45" idx="1"/>
          </p:cNvCxnSpPr>
          <p:nvPr/>
        </p:nvCxnSpPr>
        <p:spPr>
          <a:xfrm rot="5400000" flipH="1" flipV="1">
            <a:off x="3067424" y="2929289"/>
            <a:ext cx="140554" cy="1577515"/>
          </a:xfrm>
          <a:prstGeom prst="bentConnector2">
            <a:avLst/>
          </a:prstGeom>
          <a:noFill/>
          <a:ln w="6350" cap="rnd" cmpd="sng" algn="ctr">
            <a:solidFill>
              <a:sysClr val="windowText" lastClr="000000"/>
            </a:solidFill>
            <a:prstDash val="solid"/>
            <a:tailEnd type="triangle"/>
          </a:ln>
          <a:effectLst/>
        </p:spPr>
      </p:cxnSp>
      <p:sp>
        <p:nvSpPr>
          <p:cNvPr id="45" name="CaixaDeTexto 58">
            <a:extLst>
              <a:ext uri="{FF2B5EF4-FFF2-40B4-BE49-F238E27FC236}">
                <a16:creationId xmlns:a16="http://schemas.microsoft.com/office/drawing/2014/main" id="{741B25D0-293D-4542-A12F-AC4C51B9E241}"/>
              </a:ext>
            </a:extLst>
          </p:cNvPr>
          <p:cNvSpPr txBox="1"/>
          <p:nvPr/>
        </p:nvSpPr>
        <p:spPr>
          <a:xfrm>
            <a:off x="3926459" y="3447714"/>
            <a:ext cx="1489510" cy="400110"/>
          </a:xfrm>
          <a:prstGeom prst="rect">
            <a:avLst/>
          </a:prstGeom>
          <a:noFill/>
        </p:spPr>
        <p:txBody>
          <a:bodyPr wrap="none" rtlCol="0">
            <a:spAutoFit/>
          </a:bodyPr>
          <a:lstStyle/>
          <a:p>
            <a:r>
              <a:rPr lang="en-US" sz="2000" dirty="0">
                <a:solidFill>
                  <a:prstClr val="black"/>
                </a:solidFill>
                <a:latin typeface="Calibri" panose="020F0502020204030204" pitchFamily="34" charset="0"/>
                <a:cs typeface="Calibri" panose="020F0502020204030204" pitchFamily="34" charset="0"/>
              </a:rPr>
              <a:t>Summing up</a:t>
            </a:r>
          </a:p>
        </p:txBody>
      </p:sp>
      <p:sp>
        <p:nvSpPr>
          <p:cNvPr id="46" name="Retângulo 63">
            <a:extLst>
              <a:ext uri="{FF2B5EF4-FFF2-40B4-BE49-F238E27FC236}">
                <a16:creationId xmlns:a16="http://schemas.microsoft.com/office/drawing/2014/main" id="{D2E74EF0-4621-4E21-BA3D-7BDD7B79CC4F}"/>
              </a:ext>
            </a:extLst>
          </p:cNvPr>
          <p:cNvSpPr/>
          <p:nvPr/>
        </p:nvSpPr>
        <p:spPr bwMode="ltGray">
          <a:xfrm>
            <a:off x="3206910" y="3922391"/>
            <a:ext cx="580253" cy="681153"/>
          </a:xfrm>
          <a:prstGeom prst="rect">
            <a:avLst/>
          </a:prstGeom>
          <a:noFill/>
          <a:ln w="19050" cap="flat" cmpd="thickThin"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47" name="CaixaDeTexto 64">
            <a:extLst>
              <a:ext uri="{FF2B5EF4-FFF2-40B4-BE49-F238E27FC236}">
                <a16:creationId xmlns:a16="http://schemas.microsoft.com/office/drawing/2014/main" id="{B14C25D1-D0EB-4633-BF85-EA23B3B802C2}"/>
              </a:ext>
            </a:extLst>
          </p:cNvPr>
          <p:cNvSpPr txBox="1"/>
          <p:nvPr/>
        </p:nvSpPr>
        <p:spPr>
          <a:xfrm>
            <a:off x="4858841" y="3922391"/>
            <a:ext cx="2573692" cy="1015663"/>
          </a:xfrm>
          <a:prstGeom prst="rect">
            <a:avLst/>
          </a:prstGeom>
          <a:noFill/>
        </p:spPr>
        <p:txBody>
          <a:bodyPr wrap="square" rtlCol="0">
            <a:spAutoFit/>
          </a:bodyPr>
          <a:lstStyle/>
          <a:p>
            <a:r>
              <a:rPr lang="en-US" sz="2000" dirty="0">
                <a:solidFill>
                  <a:prstClr val="black"/>
                </a:solidFill>
                <a:latin typeface="Calibri" panose="020F0502020204030204" pitchFamily="34" charset="0"/>
                <a:cs typeface="Calibri" panose="020F0502020204030204" pitchFamily="34" charset="0"/>
              </a:rPr>
              <a:t>Superposition: Amplitude and phase distribution</a:t>
            </a:r>
          </a:p>
        </p:txBody>
      </p:sp>
      <p:cxnSp>
        <p:nvCxnSpPr>
          <p:cNvPr id="48" name="Conector angulado 65">
            <a:extLst>
              <a:ext uri="{FF2B5EF4-FFF2-40B4-BE49-F238E27FC236}">
                <a16:creationId xmlns:a16="http://schemas.microsoft.com/office/drawing/2014/main" id="{BF977428-009A-4445-98AC-3EC8986963F3}"/>
              </a:ext>
            </a:extLst>
          </p:cNvPr>
          <p:cNvCxnSpPr>
            <a:cxnSpLocks/>
            <a:stCxn id="35" idx="3"/>
            <a:endCxn id="47" idx="1"/>
          </p:cNvCxnSpPr>
          <p:nvPr/>
        </p:nvCxnSpPr>
        <p:spPr>
          <a:xfrm>
            <a:off x="3913154" y="4267236"/>
            <a:ext cx="945687" cy="162987"/>
          </a:xfrm>
          <a:prstGeom prst="bentConnector3">
            <a:avLst>
              <a:gd name="adj1" fmla="val 50000"/>
            </a:avLst>
          </a:prstGeom>
          <a:noFill/>
          <a:ln w="6350" cap="rnd" cmpd="sng" algn="ctr">
            <a:solidFill>
              <a:sysClr val="windowText" lastClr="000000"/>
            </a:solidFill>
            <a:prstDash val="solid"/>
            <a:tailEnd type="triangle"/>
          </a:ln>
          <a:effectLst/>
        </p:spPr>
      </p:cxnSp>
      <p:sp>
        <p:nvSpPr>
          <p:cNvPr id="49" name="Seta entalhada para a direita 74">
            <a:extLst>
              <a:ext uri="{FF2B5EF4-FFF2-40B4-BE49-F238E27FC236}">
                <a16:creationId xmlns:a16="http://schemas.microsoft.com/office/drawing/2014/main" id="{4C5ACC95-6AE2-4AF2-9025-321795709E43}"/>
              </a:ext>
            </a:extLst>
          </p:cNvPr>
          <p:cNvSpPr/>
          <p:nvPr/>
        </p:nvSpPr>
        <p:spPr bwMode="ltGray">
          <a:xfrm>
            <a:off x="7729227" y="4267236"/>
            <a:ext cx="501282" cy="342402"/>
          </a:xfrm>
          <a:prstGeom prst="notchedRightArrow">
            <a:avLst/>
          </a:prstGeom>
          <a:solidFill>
            <a:srgbClr val="5A93BB">
              <a:lumMod val="5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5972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D089D-1281-4D9B-BE04-6FA5B94160B9}"/>
              </a:ext>
            </a:extLst>
          </p:cNvPr>
          <p:cNvSpPr>
            <a:spLocks noGrp="1"/>
          </p:cNvSpPr>
          <p:nvPr>
            <p:ph type="title"/>
          </p:nvPr>
        </p:nvSpPr>
        <p:spPr/>
        <p:txBody>
          <a:bodyPr/>
          <a:lstStyle/>
          <a:p>
            <a:r>
              <a:rPr lang="de-DE" dirty="0"/>
              <a:t>Propagation of modes</a:t>
            </a:r>
          </a:p>
        </p:txBody>
      </p:sp>
      <p:grpSp>
        <p:nvGrpSpPr>
          <p:cNvPr id="4" name="Grupo 17">
            <a:extLst>
              <a:ext uri="{FF2B5EF4-FFF2-40B4-BE49-F238E27FC236}">
                <a16:creationId xmlns:a16="http://schemas.microsoft.com/office/drawing/2014/main" id="{FEA00D8F-CB4B-4A0E-A1CE-78E5632100BA}"/>
              </a:ext>
            </a:extLst>
          </p:cNvPr>
          <p:cNvGrpSpPr/>
          <p:nvPr/>
        </p:nvGrpSpPr>
        <p:grpSpPr>
          <a:xfrm>
            <a:off x="8661170" y="933634"/>
            <a:ext cx="1924858" cy="5474387"/>
            <a:chOff x="9084492" y="800284"/>
            <a:chExt cx="1924858" cy="5474387"/>
          </a:xfrm>
        </p:grpSpPr>
        <p:pic>
          <p:nvPicPr>
            <p:cNvPr id="5" name="Bild 5" descr="Unbenannt.png">
              <a:extLst>
                <a:ext uri="{FF2B5EF4-FFF2-40B4-BE49-F238E27FC236}">
                  <a16:creationId xmlns:a16="http://schemas.microsoft.com/office/drawing/2014/main" id="{B2B97CF7-E929-48C0-8410-BCC076890C0E}"/>
                </a:ext>
              </a:extLst>
            </p:cNvPr>
            <p:cNvPicPr>
              <a:picLocks noChangeAspect="1"/>
            </p:cNvPicPr>
            <p:nvPr/>
          </p:nvPicPr>
          <p:blipFill rotWithShape="1">
            <a:blip r:embed="rId2">
              <a:extLst>
                <a:ext uri="{28A0092B-C50C-407E-A947-70E740481C1C}">
                  <a14:useLocalDpi xmlns:a14="http://schemas.microsoft.com/office/drawing/2010/main" val="0"/>
                </a:ext>
              </a:extLst>
            </a:blip>
            <a:srcRect l="82382" t="-4" r="3953" b="20894"/>
            <a:stretch/>
          </p:blipFill>
          <p:spPr>
            <a:xfrm>
              <a:off x="9084492" y="800284"/>
              <a:ext cx="1924858" cy="5474387"/>
            </a:xfrm>
            <a:prstGeom prst="rect">
              <a:avLst/>
            </a:prstGeom>
          </p:spPr>
        </p:pic>
        <p:sp>
          <p:nvSpPr>
            <p:cNvPr id="6" name="Retângulo 16">
              <a:extLst>
                <a:ext uri="{FF2B5EF4-FFF2-40B4-BE49-F238E27FC236}">
                  <a16:creationId xmlns:a16="http://schemas.microsoft.com/office/drawing/2014/main" id="{1C1CAF24-5C02-4F1B-9412-3572C7B5F8E9}"/>
                </a:ext>
              </a:extLst>
            </p:cNvPr>
            <p:cNvSpPr/>
            <p:nvPr/>
          </p:nvSpPr>
          <p:spPr bwMode="ltGray">
            <a:xfrm>
              <a:off x="9132611" y="5820270"/>
              <a:ext cx="1796373" cy="428253"/>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kumimoji="0" lang="en-US" sz="1800" kern="1200">
                <a:solidFill>
                  <a:schemeClr val="lt1"/>
                </a:solidFill>
                <a:latin typeface="Calibri" panose="020F0502020204030204" pitchFamily="34" charset="0"/>
                <a:cs typeface="Calibri" panose="020F0502020204030204" pitchFamily="34" charset="0"/>
              </a:endParaRPr>
            </a:p>
          </p:txBody>
        </p:sp>
      </p:grpSp>
      <p:sp>
        <p:nvSpPr>
          <p:cNvPr id="8" name="Textfeld 1">
            <a:extLst>
              <a:ext uri="{FF2B5EF4-FFF2-40B4-BE49-F238E27FC236}">
                <a16:creationId xmlns:a16="http://schemas.microsoft.com/office/drawing/2014/main" id="{A4337837-4191-4447-B1EE-5DC87F1A3F90}"/>
              </a:ext>
            </a:extLst>
          </p:cNvPr>
          <p:cNvSpPr txBox="1"/>
          <p:nvPr/>
        </p:nvSpPr>
        <p:spPr>
          <a:xfrm>
            <a:off x="8400759" y="1036599"/>
            <a:ext cx="30008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a:t>
            </a:r>
          </a:p>
        </p:txBody>
      </p:sp>
      <p:sp>
        <p:nvSpPr>
          <p:cNvPr id="9" name="Textfeld 3">
            <a:extLst>
              <a:ext uri="{FF2B5EF4-FFF2-40B4-BE49-F238E27FC236}">
                <a16:creationId xmlns:a16="http://schemas.microsoft.com/office/drawing/2014/main" id="{74BBBC56-6808-4C3D-B73A-1B7C295CC585}"/>
              </a:ext>
            </a:extLst>
          </p:cNvPr>
          <p:cNvSpPr txBox="1"/>
          <p:nvPr/>
        </p:nvSpPr>
        <p:spPr>
          <a:xfrm>
            <a:off x="8258117" y="1499945"/>
            <a:ext cx="415498"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60</a:t>
            </a:r>
          </a:p>
        </p:txBody>
      </p:sp>
      <p:sp>
        <p:nvSpPr>
          <p:cNvPr id="10" name="Textfeld 31">
            <a:extLst>
              <a:ext uri="{FF2B5EF4-FFF2-40B4-BE49-F238E27FC236}">
                <a16:creationId xmlns:a16="http://schemas.microsoft.com/office/drawing/2014/main" id="{38E560F5-54C3-44F6-BC2F-2D3B773533DE}"/>
              </a:ext>
            </a:extLst>
          </p:cNvPr>
          <p:cNvSpPr txBox="1"/>
          <p:nvPr/>
        </p:nvSpPr>
        <p:spPr>
          <a:xfrm>
            <a:off x="7937391" y="1242534"/>
            <a:ext cx="364202" cy="369332"/>
          </a:xfrm>
          <a:prstGeom prst="rect">
            <a:avLst/>
          </a:prstGeom>
          <a:noFill/>
        </p:spPr>
        <p:txBody>
          <a:bodyPr wrap="none" rtlCol="0">
            <a:spAutoFit/>
          </a:bodyPr>
          <a:lstStyle/>
          <a:p>
            <a:r>
              <a:rPr lang="de-DE" i="1" dirty="0">
                <a:latin typeface="Calibri" panose="020F0502020204030204" pitchFamily="34" charset="0"/>
                <a:cs typeface="Calibri" panose="020F0502020204030204" pitchFamily="34" charset="0"/>
              </a:rPr>
              <a:t>m</a:t>
            </a:r>
          </a:p>
        </p:txBody>
      </p:sp>
      <p:cxnSp>
        <p:nvCxnSpPr>
          <p:cNvPr id="11" name="Gerade Verbindung 20">
            <a:extLst>
              <a:ext uri="{FF2B5EF4-FFF2-40B4-BE49-F238E27FC236}">
                <a16:creationId xmlns:a16="http://schemas.microsoft.com/office/drawing/2014/main" id="{48014B69-9E6C-4412-9DBF-491F1275CCC1}"/>
              </a:ext>
            </a:extLst>
          </p:cNvPr>
          <p:cNvCxnSpPr/>
          <p:nvPr/>
        </p:nvCxnSpPr>
        <p:spPr bwMode="auto">
          <a:xfrm flipV="1">
            <a:off x="8992839" y="1225374"/>
            <a:ext cx="0" cy="4701358"/>
          </a:xfrm>
          <a:prstGeom prst="line">
            <a:avLst/>
          </a:prstGeom>
          <a:solidFill>
            <a:schemeClr val="bg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2" name="Gerade Verbindung 83">
            <a:extLst>
              <a:ext uri="{FF2B5EF4-FFF2-40B4-BE49-F238E27FC236}">
                <a16:creationId xmlns:a16="http://schemas.microsoft.com/office/drawing/2014/main" id="{0182AB7F-09A3-4E33-A200-6BB17DCB9814}"/>
              </a:ext>
            </a:extLst>
          </p:cNvPr>
          <p:cNvCxnSpPr/>
          <p:nvPr/>
        </p:nvCxnSpPr>
        <p:spPr bwMode="auto">
          <a:xfrm flipV="1">
            <a:off x="10254228" y="1242534"/>
            <a:ext cx="8581" cy="4684978"/>
          </a:xfrm>
          <a:prstGeom prst="line">
            <a:avLst/>
          </a:prstGeom>
          <a:solidFill>
            <a:schemeClr val="bg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3" name="Gerade Verbindung mit Pfeil 1831936">
            <a:extLst>
              <a:ext uri="{FF2B5EF4-FFF2-40B4-BE49-F238E27FC236}">
                <a16:creationId xmlns:a16="http://schemas.microsoft.com/office/drawing/2014/main" id="{6E1B0FD8-4283-4BD4-B990-018E68151A0C}"/>
              </a:ext>
            </a:extLst>
          </p:cNvPr>
          <p:cNvCxnSpPr/>
          <p:nvPr/>
        </p:nvCxnSpPr>
        <p:spPr bwMode="auto">
          <a:xfrm flipV="1">
            <a:off x="8996045" y="6338232"/>
            <a:ext cx="1261389" cy="8581"/>
          </a:xfrm>
          <a:prstGeom prst="straightConnector1">
            <a:avLst/>
          </a:prstGeom>
          <a:solidFill>
            <a:schemeClr val="bg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4" name="Textfeld 14">
            <a:extLst>
              <a:ext uri="{FF2B5EF4-FFF2-40B4-BE49-F238E27FC236}">
                <a16:creationId xmlns:a16="http://schemas.microsoft.com/office/drawing/2014/main" id="{235A3AB4-85E1-4405-B815-377B40734304}"/>
              </a:ext>
            </a:extLst>
          </p:cNvPr>
          <p:cNvSpPr txBox="1"/>
          <p:nvPr/>
        </p:nvSpPr>
        <p:spPr>
          <a:xfrm>
            <a:off x="8115474" y="1860333"/>
            <a:ext cx="530915"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100</a:t>
            </a:r>
          </a:p>
        </p:txBody>
      </p:sp>
      <p:sp>
        <p:nvSpPr>
          <p:cNvPr id="15" name="Textfeld 15">
            <a:extLst>
              <a:ext uri="{FF2B5EF4-FFF2-40B4-BE49-F238E27FC236}">
                <a16:creationId xmlns:a16="http://schemas.microsoft.com/office/drawing/2014/main" id="{2781C824-D1DE-4FD5-BC57-3C03E644739C}"/>
              </a:ext>
            </a:extLst>
          </p:cNvPr>
          <p:cNvSpPr txBox="1"/>
          <p:nvPr/>
        </p:nvSpPr>
        <p:spPr>
          <a:xfrm>
            <a:off x="8115474" y="5721581"/>
            <a:ext cx="530915"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500</a:t>
            </a:r>
          </a:p>
        </p:txBody>
      </p:sp>
      <p:sp>
        <p:nvSpPr>
          <p:cNvPr id="16" name="Textfeld 16">
            <a:extLst>
              <a:ext uri="{FF2B5EF4-FFF2-40B4-BE49-F238E27FC236}">
                <a16:creationId xmlns:a16="http://schemas.microsoft.com/office/drawing/2014/main" id="{0A599418-B0F2-4143-8DC0-30893EE8B11E}"/>
              </a:ext>
            </a:extLst>
          </p:cNvPr>
          <p:cNvSpPr txBox="1"/>
          <p:nvPr/>
        </p:nvSpPr>
        <p:spPr>
          <a:xfrm>
            <a:off x="8115474" y="3113094"/>
            <a:ext cx="530915"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250</a:t>
            </a:r>
          </a:p>
        </p:txBody>
      </p:sp>
      <p:sp>
        <p:nvSpPr>
          <p:cNvPr id="17" name="Textfeld 15">
            <a:extLst>
              <a:ext uri="{FF2B5EF4-FFF2-40B4-BE49-F238E27FC236}">
                <a16:creationId xmlns:a16="http://schemas.microsoft.com/office/drawing/2014/main" id="{02F47AF8-D505-4DC4-9FF2-872E47FFBA94}"/>
              </a:ext>
            </a:extLst>
          </p:cNvPr>
          <p:cNvSpPr txBox="1"/>
          <p:nvPr/>
        </p:nvSpPr>
        <p:spPr>
          <a:xfrm>
            <a:off x="8744534" y="5891757"/>
            <a:ext cx="492443"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-10</a:t>
            </a:r>
          </a:p>
        </p:txBody>
      </p:sp>
      <p:sp>
        <p:nvSpPr>
          <p:cNvPr id="18" name="Textfeld 15">
            <a:extLst>
              <a:ext uri="{FF2B5EF4-FFF2-40B4-BE49-F238E27FC236}">
                <a16:creationId xmlns:a16="http://schemas.microsoft.com/office/drawing/2014/main" id="{5C5C781B-23BE-4F88-8413-FEC93900A96B}"/>
              </a:ext>
            </a:extLst>
          </p:cNvPr>
          <p:cNvSpPr txBox="1"/>
          <p:nvPr/>
        </p:nvSpPr>
        <p:spPr>
          <a:xfrm>
            <a:off x="10044291" y="5891757"/>
            <a:ext cx="415498"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10</a:t>
            </a:r>
          </a:p>
        </p:txBody>
      </p:sp>
      <p:sp>
        <p:nvSpPr>
          <p:cNvPr id="19" name="Textfeld 15">
            <a:extLst>
              <a:ext uri="{FF2B5EF4-FFF2-40B4-BE49-F238E27FC236}">
                <a16:creationId xmlns:a16="http://schemas.microsoft.com/office/drawing/2014/main" id="{3BB8CACC-C12C-4D04-B62F-F90330B05BA2}"/>
              </a:ext>
            </a:extLst>
          </p:cNvPr>
          <p:cNvSpPr txBox="1"/>
          <p:nvPr/>
        </p:nvSpPr>
        <p:spPr>
          <a:xfrm>
            <a:off x="9497991" y="5900254"/>
            <a:ext cx="30008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0</a:t>
            </a:r>
          </a:p>
        </p:txBody>
      </p:sp>
      <p:sp>
        <p:nvSpPr>
          <p:cNvPr id="20" name="Textfeld 15">
            <a:extLst>
              <a:ext uri="{FF2B5EF4-FFF2-40B4-BE49-F238E27FC236}">
                <a16:creationId xmlns:a16="http://schemas.microsoft.com/office/drawing/2014/main" id="{588EAA1D-939B-45DA-ADEC-33B245075EFC}"/>
              </a:ext>
            </a:extLst>
          </p:cNvPr>
          <p:cNvSpPr txBox="1"/>
          <p:nvPr/>
        </p:nvSpPr>
        <p:spPr>
          <a:xfrm>
            <a:off x="9497005" y="6261898"/>
            <a:ext cx="287258" cy="369332"/>
          </a:xfrm>
          <a:prstGeom prst="rect">
            <a:avLst/>
          </a:prstGeom>
          <a:noFill/>
        </p:spPr>
        <p:txBody>
          <a:bodyPr wrap="none" rtlCol="0">
            <a:spAutoFit/>
          </a:bodyPr>
          <a:lstStyle/>
          <a:p>
            <a:r>
              <a:rPr lang="de-DE" i="1" dirty="0">
                <a:latin typeface="Calibri" panose="020F0502020204030204" pitchFamily="34" charset="0"/>
                <a:cs typeface="Calibri" panose="020F0502020204030204" pitchFamily="34" charset="0"/>
              </a:rPr>
              <a:t>x</a:t>
            </a:r>
          </a:p>
        </p:txBody>
      </p:sp>
      <mc:AlternateContent xmlns:mc="http://schemas.openxmlformats.org/markup-compatibility/2006" xmlns:a14="http://schemas.microsoft.com/office/drawing/2010/main">
        <mc:Choice Requires="a14">
          <p:sp>
            <p:nvSpPr>
              <p:cNvPr id="21" name="CaixaDeTexto 23">
                <a:extLst>
                  <a:ext uri="{FF2B5EF4-FFF2-40B4-BE49-F238E27FC236}">
                    <a16:creationId xmlns:a16="http://schemas.microsoft.com/office/drawing/2014/main" id="{776BAE22-96CE-4ECA-90A4-E8551BFB1C21}"/>
                  </a:ext>
                </a:extLst>
              </p:cNvPr>
              <p:cNvSpPr txBox="1"/>
              <p:nvPr/>
            </p:nvSpPr>
            <p:spPr>
              <a:xfrm>
                <a:off x="439832" y="1932641"/>
                <a:ext cx="7919176" cy="4199611"/>
              </a:xfrm>
              <a:prstGeom prst="rect">
                <a:avLst/>
              </a:prstGeom>
              <a:noFill/>
            </p:spPr>
            <p:txBody>
              <a:bodyPr wrap="square" rtlCol="0">
                <a:spAutoFit/>
              </a:bodyPr>
              <a:lstStyle/>
              <a:p>
                <a:pPr marL="342900" indent="-342900">
                  <a:lnSpc>
                    <a:spcPct val="150000"/>
                  </a:lnSpc>
                  <a:buFont typeface="+mj-lt"/>
                  <a:buAutoNum type="arabicPeriod"/>
                </a:pPr>
                <a:r>
                  <a:rPr lang="en-US" sz="2000" dirty="0">
                    <a:latin typeface="Calibri" panose="020F0502020204030204" pitchFamily="34" charset="0"/>
                    <a:cs typeface="Calibri" panose="020F0502020204030204" pitchFamily="34" charset="0"/>
                  </a:rPr>
                  <a:t>Propagation up to 500 time steps (</a:t>
                </a:r>
                <a14:m>
                  <m:oMath xmlns:m="http://schemas.openxmlformats.org/officeDocument/2006/math">
                    <m:r>
                      <a:rPr lang="en-US" sz="2000" i="1" dirty="0">
                        <a:latin typeface="Cambria Math" panose="02040503050406030204" pitchFamily="18" charset="0"/>
                      </a:rPr>
                      <m:t>𝑚</m:t>
                    </m:r>
                  </m:oMath>
                </a14:m>
                <a:r>
                  <a:rPr lang="en-US" sz="2000" dirty="0">
                    <a:latin typeface="Calibri" panose="020F0502020204030204" pitchFamily="34" charset="0"/>
                    <a:cs typeface="Calibri" panose="020F0502020204030204" pitchFamily="34" charset="0"/>
                  </a:rPr>
                  <a:t>);</a:t>
                </a:r>
              </a:p>
              <a:p>
                <a:pPr marL="342900" indent="-342900">
                  <a:lnSpc>
                    <a:spcPct val="150000"/>
                  </a:lnSpc>
                  <a:buFont typeface="+mj-lt"/>
                  <a:buAutoNum type="arabicPeriod"/>
                </a:pPr>
                <a:r>
                  <a:rPr lang="de-DE" sz="2000" dirty="0">
                    <a:latin typeface="Calibri" panose="020F0502020204030204" pitchFamily="34" charset="0"/>
                    <a:cs typeface="Calibri" panose="020F0502020204030204" pitchFamily="34" charset="0"/>
                  </a:rPr>
                  <a:t>Decomposition into linear modes</a:t>
                </a:r>
                <a:r>
                  <a:rPr lang="en-US" sz="2000" dirty="0">
                    <a:latin typeface="Calibri" panose="020F0502020204030204" pitchFamily="34" charset="0"/>
                    <a:cs typeface="Calibri" panose="020F0502020204030204" pitchFamily="34" charset="0"/>
                  </a:rPr>
                  <a:t>.</a:t>
                </a:r>
              </a:p>
              <a:p>
                <a:pPr marL="342900" indent="-342900">
                  <a:lnSpc>
                    <a:spcPct val="150000"/>
                  </a:lnSpc>
                  <a:buFont typeface="+mj-lt"/>
                  <a:buAutoNum type="arabicPeriod"/>
                </a:pPr>
                <a:endParaRPr lang="en-US" sz="2000" dirty="0">
                  <a:latin typeface="Calibri" panose="020F0502020204030204" pitchFamily="34" charset="0"/>
                  <a:cs typeface="Calibri" panose="020F0502020204030204" pitchFamily="34" charset="0"/>
                </a:endParaRPr>
              </a:p>
              <a:p>
                <a:pPr marL="342900" indent="-342900">
                  <a:lnSpc>
                    <a:spcPct val="150000"/>
                  </a:lnSpc>
                  <a:buFont typeface="+mj-lt"/>
                  <a:buAutoNum type="arabicPeriod"/>
                </a:pPr>
                <a:endParaRPr lang="en-US" sz="2000" dirty="0">
                  <a:latin typeface="Calibri" panose="020F0502020204030204" pitchFamily="34" charset="0"/>
                  <a:cs typeface="Calibri" panose="020F0502020204030204" pitchFamily="34" charset="0"/>
                </a:endParaRPr>
              </a:p>
              <a:p>
                <a:pPr marL="342900" indent="-342900">
                  <a:lnSpc>
                    <a:spcPct val="150000"/>
                  </a:lnSpc>
                  <a:buFont typeface="+mj-lt"/>
                  <a:buAutoNum type="arabicPeriod"/>
                </a:pPr>
                <a:endParaRPr lang="en-US" sz="2000" dirty="0">
                  <a:latin typeface="Calibri" panose="020F0502020204030204" pitchFamily="34" charset="0"/>
                  <a:cs typeface="Calibri" panose="020F0502020204030204" pitchFamily="34" charset="0"/>
                </a:endParaRPr>
              </a:p>
              <a:p>
                <a:pPr marL="342900" indent="-342900">
                  <a:lnSpc>
                    <a:spcPct val="150000"/>
                  </a:lnSpc>
                  <a:buFont typeface="+mj-lt"/>
                  <a:buAutoNum type="arabicPeriod"/>
                </a:pPr>
                <a:endParaRPr lang="en-US" sz="2000" dirty="0">
                  <a:latin typeface="Calibri" panose="020F0502020204030204" pitchFamily="34" charset="0"/>
                  <a:cs typeface="Calibri" panose="020F0502020204030204" pitchFamily="34" charset="0"/>
                </a:endParaRPr>
              </a:p>
              <a:p>
                <a:pPr marL="342900" indent="-342900">
                  <a:lnSpc>
                    <a:spcPct val="150000"/>
                  </a:lnSpc>
                  <a:buFont typeface="+mj-lt"/>
                  <a:buAutoNum type="arabicPeriod"/>
                </a:pPr>
                <a:endParaRPr lang="en-US" sz="2000" dirty="0">
                  <a:latin typeface="Calibri" panose="020F0502020204030204" pitchFamily="34" charset="0"/>
                  <a:cs typeface="Calibri" panose="020F0502020204030204" pitchFamily="34" charset="0"/>
                </a:endParaRPr>
              </a:p>
              <a:p>
                <a:pPr>
                  <a:lnSpc>
                    <a:spcPct val="150000"/>
                  </a:lnSpc>
                </a:pPr>
                <a:endParaRPr lang="en-US" sz="2000" dirty="0">
                  <a:latin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de-DE" sz="2000" b="1" dirty="0">
                    <a:solidFill>
                      <a:schemeClr val="tx2"/>
                    </a:solidFill>
                    <a:latin typeface="Calibri" panose="020F0502020204030204" pitchFamily="34" charset="0"/>
                    <a:cs typeface="Calibri" panose="020F0502020204030204" pitchFamily="34" charset="0"/>
                  </a:rPr>
                  <a:t>Optical modes interact by weakly nonlinearity;</a:t>
                </a:r>
              </a:p>
            </p:txBody>
          </p:sp>
        </mc:Choice>
        <mc:Fallback xmlns="">
          <p:sp>
            <p:nvSpPr>
              <p:cNvPr id="21" name="CaixaDeTexto 23">
                <a:extLst>
                  <a:ext uri="{FF2B5EF4-FFF2-40B4-BE49-F238E27FC236}">
                    <a16:creationId xmlns:a16="http://schemas.microsoft.com/office/drawing/2014/main" id="{776BAE22-96CE-4ECA-90A4-E8551BFB1C21}"/>
                  </a:ext>
                </a:extLst>
              </p:cNvPr>
              <p:cNvSpPr txBox="1">
                <a:spLocks noRot="1" noChangeAspect="1" noMove="1" noResize="1" noEditPoints="1" noAdjustHandles="1" noChangeArrowheads="1" noChangeShapeType="1" noTextEdit="1"/>
              </p:cNvSpPr>
              <p:nvPr/>
            </p:nvSpPr>
            <p:spPr>
              <a:xfrm>
                <a:off x="439832" y="1932641"/>
                <a:ext cx="7919176" cy="4199611"/>
              </a:xfrm>
              <a:prstGeom prst="rect">
                <a:avLst/>
              </a:prstGeom>
              <a:blipFill>
                <a:blip r:embed="rId3"/>
                <a:stretch>
                  <a:fillRect l="-847" b="-1597"/>
                </a:stretch>
              </a:blipFill>
            </p:spPr>
            <p:txBody>
              <a:bodyPr/>
              <a:lstStyle/>
              <a:p>
                <a:r>
                  <a:rPr lang="de-DE">
                    <a:noFill/>
                  </a:rPr>
                  <a:t> </a:t>
                </a:r>
              </a:p>
            </p:txBody>
          </p:sp>
        </mc:Fallback>
      </mc:AlternateContent>
      <p:cxnSp>
        <p:nvCxnSpPr>
          <p:cNvPr id="22" name="Conector em curva 25">
            <a:extLst>
              <a:ext uri="{FF2B5EF4-FFF2-40B4-BE49-F238E27FC236}">
                <a16:creationId xmlns:a16="http://schemas.microsoft.com/office/drawing/2014/main" id="{092FC8BC-939D-4AF7-8862-466DC38F91E1}"/>
              </a:ext>
            </a:extLst>
          </p:cNvPr>
          <p:cNvCxnSpPr>
            <a:cxnSpLocks/>
            <a:endCxn id="15" idx="1"/>
          </p:cNvCxnSpPr>
          <p:nvPr/>
        </p:nvCxnSpPr>
        <p:spPr>
          <a:xfrm>
            <a:off x="4454554" y="2733332"/>
            <a:ext cx="3660920" cy="3172915"/>
          </a:xfrm>
          <a:prstGeom prst="curvedConnector3">
            <a:avLst>
              <a:gd name="adj1" fmla="val 8208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Retângulo 2">
                <a:extLst>
                  <a:ext uri="{FF2B5EF4-FFF2-40B4-BE49-F238E27FC236}">
                    <a16:creationId xmlns:a16="http://schemas.microsoft.com/office/drawing/2014/main" id="{27A6595B-A8E9-4251-A510-D00FC48088B5}"/>
                  </a:ext>
                </a:extLst>
              </p:cNvPr>
              <p:cNvSpPr/>
              <p:nvPr/>
            </p:nvSpPr>
            <p:spPr>
              <a:xfrm>
                <a:off x="1487488" y="2924944"/>
                <a:ext cx="2167965" cy="3738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𝑐</m:t>
                                  </m:r>
                                </m:e>
                                <m:sub>
                                  <m:r>
                                    <a:rPr lang="en-US" i="1">
                                      <a:latin typeface="Cambria Math" panose="02040503050406030204" pitchFamily="18" charset="0"/>
                                    </a:rPr>
                                    <m:t>𝑘</m:t>
                                  </m:r>
                                </m:sub>
                                <m:sup>
                                  <m:r>
                                    <a:rPr lang="en-US" i="1">
                                      <a:latin typeface="Cambria Math" panose="02040503050406030204" pitchFamily="18" charset="0"/>
                                    </a:rPr>
                                    <m:t>𝑚</m:t>
                                  </m:r>
                                </m:sup>
                              </m:sSubSup>
                            </m:e>
                          </m:d>
                        </m:e>
                        <m:sup>
                          <m:r>
                            <a:rPr lang="en-US" i="0">
                              <a:latin typeface="Cambria Math" panose="02040503050406030204" pitchFamily="18" charset="0"/>
                            </a:rPr>
                            <m:t>2</m:t>
                          </m:r>
                        </m:sup>
                      </m:sSup>
                      <m:r>
                        <a:rPr lang="en-US" i="0">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𝛹</m:t>
                                  </m:r>
                                </m:e>
                                <m:sub>
                                  <m:r>
                                    <a:rPr lang="en-US" i="1">
                                      <a:latin typeface="Cambria Math" panose="02040503050406030204" pitchFamily="18" charset="0"/>
                                    </a:rPr>
                                    <m:t>𝑘</m:t>
                                  </m:r>
                                </m:sub>
                                <m:sup>
                                  <m:r>
                                    <a:rPr lang="en-US" i="0">
                                      <a:latin typeface="Cambria Math" panose="02040503050406030204" pitchFamily="18" charset="0"/>
                                    </a:rPr>
                                    <m:t>′</m:t>
                                  </m:r>
                                </m:sup>
                              </m:sSubSup>
                              <m:r>
                                <a:rPr lang="en-US" i="0">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𝜓</m:t>
                                  </m:r>
                                </m:e>
                                <m:sup>
                                  <m:r>
                                    <a:rPr lang="en-US" i="1">
                                      <a:latin typeface="Cambria Math" panose="02040503050406030204" pitchFamily="18" charset="0"/>
                                    </a:rPr>
                                    <m:t>𝑚</m:t>
                                  </m:r>
                                </m:sup>
                              </m:sSup>
                            </m:e>
                          </m:d>
                        </m:e>
                        <m:sup>
                          <m:r>
                            <a:rPr lang="en-US" i="0">
                              <a:latin typeface="Cambria Math" panose="02040503050406030204" pitchFamily="18" charset="0"/>
                            </a:rPr>
                            <m:t>2</m:t>
                          </m:r>
                        </m:sup>
                      </m:sSup>
                    </m:oMath>
                  </m:oMathPara>
                </a14:m>
                <a:endParaRPr lang="en-US" dirty="0">
                  <a:latin typeface="Calibri" panose="020F0502020204030204" pitchFamily="34" charset="0"/>
                  <a:cs typeface="Calibri" panose="020F0502020204030204" pitchFamily="34" charset="0"/>
                </a:endParaRPr>
              </a:p>
            </p:txBody>
          </p:sp>
        </mc:Choice>
        <mc:Fallback xmlns="">
          <p:sp>
            <p:nvSpPr>
              <p:cNvPr id="24" name="Retângulo 2">
                <a:extLst>
                  <a:ext uri="{FF2B5EF4-FFF2-40B4-BE49-F238E27FC236}">
                    <a16:creationId xmlns:a16="http://schemas.microsoft.com/office/drawing/2014/main" id="{27A6595B-A8E9-4251-A510-D00FC48088B5}"/>
                  </a:ext>
                </a:extLst>
              </p:cNvPr>
              <p:cNvSpPr>
                <a:spLocks noRot="1" noChangeAspect="1" noMove="1" noResize="1" noEditPoints="1" noAdjustHandles="1" noChangeArrowheads="1" noChangeShapeType="1" noTextEdit="1"/>
              </p:cNvSpPr>
              <p:nvPr/>
            </p:nvSpPr>
            <p:spPr>
              <a:xfrm>
                <a:off x="1487488" y="2924944"/>
                <a:ext cx="2167965" cy="373820"/>
              </a:xfrm>
              <a:prstGeom prst="rect">
                <a:avLst/>
              </a:prstGeom>
              <a:blipFill>
                <a:blip r:embed="rId4"/>
                <a:stretch>
                  <a:fillRect b="-13115"/>
                </a:stretch>
              </a:blipFill>
            </p:spPr>
            <p:txBody>
              <a:bodyPr/>
              <a:lstStyle/>
              <a:p>
                <a:r>
                  <a:rPr lang="de-DE">
                    <a:noFill/>
                  </a:rPr>
                  <a:t> </a:t>
                </a:r>
              </a:p>
            </p:txBody>
          </p:sp>
        </mc:Fallback>
      </mc:AlternateContent>
      <p:sp>
        <p:nvSpPr>
          <p:cNvPr id="25" name="CaixaDeTexto 18">
            <a:extLst>
              <a:ext uri="{FF2B5EF4-FFF2-40B4-BE49-F238E27FC236}">
                <a16:creationId xmlns:a16="http://schemas.microsoft.com/office/drawing/2014/main" id="{037FFAF5-FDD7-488B-83EA-D35B985AE368}"/>
              </a:ext>
            </a:extLst>
          </p:cNvPr>
          <p:cNvSpPr txBox="1"/>
          <p:nvPr/>
        </p:nvSpPr>
        <p:spPr>
          <a:xfrm>
            <a:off x="2116056" y="4124668"/>
            <a:ext cx="182453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Modal occupancy</a:t>
            </a:r>
          </a:p>
        </p:txBody>
      </p:sp>
      <p:cxnSp>
        <p:nvCxnSpPr>
          <p:cNvPr id="26" name="Conector angulado 26">
            <a:extLst>
              <a:ext uri="{FF2B5EF4-FFF2-40B4-BE49-F238E27FC236}">
                <a16:creationId xmlns:a16="http://schemas.microsoft.com/office/drawing/2014/main" id="{3909800A-43DE-4900-96F6-E0A19B784D51}"/>
              </a:ext>
            </a:extLst>
          </p:cNvPr>
          <p:cNvCxnSpPr>
            <a:endCxn id="25" idx="1"/>
          </p:cNvCxnSpPr>
          <p:nvPr/>
        </p:nvCxnSpPr>
        <p:spPr>
          <a:xfrm rot="16200000" flipH="1">
            <a:off x="1479238" y="3672516"/>
            <a:ext cx="1013856" cy="25977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angulado 27">
            <a:extLst>
              <a:ext uri="{FF2B5EF4-FFF2-40B4-BE49-F238E27FC236}">
                <a16:creationId xmlns:a16="http://schemas.microsoft.com/office/drawing/2014/main" id="{35160FAD-54D8-4975-B492-6837D4C34F7F}"/>
              </a:ext>
            </a:extLst>
          </p:cNvPr>
          <p:cNvCxnSpPr>
            <a:endCxn id="28" idx="1"/>
          </p:cNvCxnSpPr>
          <p:nvPr/>
        </p:nvCxnSpPr>
        <p:spPr>
          <a:xfrm rot="16200000" flipH="1">
            <a:off x="2530129" y="3405855"/>
            <a:ext cx="656268" cy="46265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CaixaDeTexto 30">
            <a:extLst>
              <a:ext uri="{FF2B5EF4-FFF2-40B4-BE49-F238E27FC236}">
                <a16:creationId xmlns:a16="http://schemas.microsoft.com/office/drawing/2014/main" id="{DDCD08C1-5ED3-4491-9333-37B720F9F72F}"/>
              </a:ext>
            </a:extLst>
          </p:cNvPr>
          <p:cNvSpPr txBox="1"/>
          <p:nvPr/>
        </p:nvSpPr>
        <p:spPr>
          <a:xfrm>
            <a:off x="3089589" y="3780649"/>
            <a:ext cx="218322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System’s eigenmodes</a:t>
            </a:r>
          </a:p>
        </p:txBody>
      </p:sp>
      <p:cxnSp>
        <p:nvCxnSpPr>
          <p:cNvPr id="29" name="Conector angulado 35">
            <a:extLst>
              <a:ext uri="{FF2B5EF4-FFF2-40B4-BE49-F238E27FC236}">
                <a16:creationId xmlns:a16="http://schemas.microsoft.com/office/drawing/2014/main" id="{C1A55F1A-9C24-424C-9459-326ECE872D1E}"/>
              </a:ext>
            </a:extLst>
          </p:cNvPr>
          <p:cNvCxnSpPr>
            <a:endCxn id="30" idx="1"/>
          </p:cNvCxnSpPr>
          <p:nvPr/>
        </p:nvCxnSpPr>
        <p:spPr>
          <a:xfrm>
            <a:off x="3202847" y="3303750"/>
            <a:ext cx="408649" cy="287249"/>
          </a:xfrm>
          <a:prstGeom prst="bentConnector3">
            <a:avLst>
              <a:gd name="adj1" fmla="val 190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CaixaDeTexto 36">
            <a:extLst>
              <a:ext uri="{FF2B5EF4-FFF2-40B4-BE49-F238E27FC236}">
                <a16:creationId xmlns:a16="http://schemas.microsoft.com/office/drawing/2014/main" id="{24AAB723-89E1-428C-8A4C-5C064DBB2F2A}"/>
              </a:ext>
            </a:extLst>
          </p:cNvPr>
          <p:cNvSpPr txBox="1"/>
          <p:nvPr/>
        </p:nvSpPr>
        <p:spPr>
          <a:xfrm>
            <a:off x="3611496" y="3406333"/>
            <a:ext cx="2787943"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Distribution in loop</a:t>
            </a:r>
            <a:r>
              <a:rPr lang="en-US" i="1" dirty="0">
                <a:latin typeface="Calibri" panose="020F0502020204030204" pitchFamily="34" charset="0"/>
                <a:cs typeface="Calibri" panose="020F0502020204030204" pitchFamily="34" charset="0"/>
              </a:rPr>
              <a:t> v</a:t>
            </a:r>
            <a:r>
              <a:rPr lang="en-US" dirty="0">
                <a:latin typeface="Calibri" panose="020F0502020204030204" pitchFamily="34" charset="0"/>
                <a:cs typeface="Calibri" panose="020F0502020204030204" pitchFamily="34" charset="0"/>
              </a:rPr>
              <a:t> and </a:t>
            </a:r>
            <a:r>
              <a:rPr lang="en-US" i="1" dirty="0">
                <a:latin typeface="Calibri" panose="020F0502020204030204" pitchFamily="34" charset="0"/>
                <a:cs typeface="Calibri" panose="020F0502020204030204" pitchFamily="34" charset="0"/>
              </a:rPr>
              <a:t>u </a:t>
            </a:r>
          </a:p>
        </p:txBody>
      </p:sp>
      <mc:AlternateContent xmlns:mc="http://schemas.openxmlformats.org/markup-compatibility/2006" xmlns:a14="http://schemas.microsoft.com/office/drawing/2010/main">
        <mc:Choice Requires="a14">
          <p:sp>
            <p:nvSpPr>
              <p:cNvPr id="31" name="Retângulo 41">
                <a:extLst>
                  <a:ext uri="{FF2B5EF4-FFF2-40B4-BE49-F238E27FC236}">
                    <a16:creationId xmlns:a16="http://schemas.microsoft.com/office/drawing/2014/main" id="{59FCE748-A922-4E41-AAEE-5240AFECD0D1}"/>
                  </a:ext>
                </a:extLst>
              </p:cNvPr>
              <p:cNvSpPr/>
              <p:nvPr/>
            </p:nvSpPr>
            <p:spPr>
              <a:xfrm>
                <a:off x="165805" y="4730330"/>
                <a:ext cx="7447709" cy="58913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𝜓</m:t>
                          </m:r>
                        </m:e>
                        <m:sup>
                          <m:r>
                            <a:rPr lang="en-US" i="1">
                              <a:latin typeface="Cambria Math" panose="02040503050406030204" pitchFamily="18" charset="0"/>
                            </a:rPr>
                            <m:t>𝑚</m:t>
                          </m:r>
                        </m:sup>
                      </m:sSup>
                      <m:r>
                        <a:rPr lang="en-US" i="0">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m>
                                <m:mPr>
                                  <m:mcs>
                                    <m:mc>
                                      <m:mcPr>
                                        <m:count m:val="6"/>
                                        <m:mcJc m:val="center"/>
                                      </m:mcPr>
                                    </m:mc>
                                  </m:mcs>
                                  <m:ctrlPr>
                                    <a:rPr lang="en-US" i="1">
                                      <a:latin typeface="Cambria Math" panose="02040503050406030204" pitchFamily="18" charset="0"/>
                                    </a:rPr>
                                  </m:ctrlPr>
                                </m:mPr>
                                <m:m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𝑥</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𝑁</m:t>
                                            </m:r>
                                          </m:num>
                                          <m:den>
                                            <m:r>
                                              <a:rPr lang="en-US" i="0">
                                                <a:latin typeface="Cambria Math" panose="02040503050406030204" pitchFamily="18" charset="0"/>
                                              </a:rPr>
                                              <m:t>2</m:t>
                                            </m:r>
                                          </m:den>
                                        </m:f>
                                      </m:sub>
                                      <m:sup>
                                        <m:r>
                                          <a:rPr lang="en-US" i="1">
                                            <a:latin typeface="Cambria Math" panose="02040503050406030204" pitchFamily="18" charset="0"/>
                                          </a:rPr>
                                          <m:t>𝑚</m:t>
                                        </m:r>
                                      </m:sup>
                                    </m:sSubSup>
                                  </m:e>
                                  <m:e>
                                    <m:m>
                                      <m:mPr>
                                        <m:mcs>
                                          <m:mc>
                                            <m:mcPr>
                                              <m:count m:val="3"/>
                                              <m:mcJc m:val="center"/>
                                            </m:mcPr>
                                          </m:mc>
                                        </m:mcs>
                                        <m:ctrlPr>
                                          <a:rPr lang="en-US" i="1">
                                            <a:latin typeface="Cambria Math" panose="02040503050406030204" pitchFamily="18" charset="0"/>
                                          </a:rPr>
                                        </m:ctrlPr>
                                      </m:mPr>
                                      <m:mr>
                                        <m:e>
                                          <m:r>
                                            <a:rPr lang="en-US" i="0">
                                              <a:latin typeface="Cambria Math" panose="02040503050406030204" pitchFamily="18" charset="0"/>
                                            </a:rPr>
                                            <m:t>⋯</m:t>
                                          </m:r>
                                        </m:e>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𝑥</m:t>
                                              </m:r>
                                              <m:r>
                                                <a:rPr lang="en-US" i="0">
                                                  <a:latin typeface="Cambria Math" panose="02040503050406030204" pitchFamily="18" charset="0"/>
                                                </a:rPr>
                                                <m:t>=0</m:t>
                                              </m:r>
                                            </m:sub>
                                            <m:sup>
                                              <m:r>
                                                <a:rPr lang="en-US" i="1">
                                                  <a:latin typeface="Cambria Math" panose="02040503050406030204" pitchFamily="18" charset="0"/>
                                                </a:rPr>
                                                <m:t>𝑚</m:t>
                                              </m:r>
                                            </m:sup>
                                          </m:sSubSup>
                                        </m:e>
                                        <m:e>
                                          <m:r>
                                            <a:rPr lang="en-US" i="0">
                                              <a:latin typeface="Cambria Math" panose="02040503050406030204" pitchFamily="18" charset="0"/>
                                            </a:rPr>
                                            <m:t>⋯</m:t>
                                          </m:r>
                                        </m:e>
                                      </m:mr>
                                    </m:m>
                                  </m:e>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𝑥</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𝑁</m:t>
                                            </m:r>
                                          </m:num>
                                          <m:den>
                                            <m:r>
                                              <a:rPr lang="en-US" i="0">
                                                <a:latin typeface="Cambria Math" panose="02040503050406030204" pitchFamily="18" charset="0"/>
                                              </a:rPr>
                                              <m:t>2</m:t>
                                            </m:r>
                                          </m:den>
                                        </m:f>
                                      </m:sub>
                                      <m:sup>
                                        <m:r>
                                          <a:rPr lang="en-US" i="1">
                                            <a:latin typeface="Cambria Math" panose="02040503050406030204" pitchFamily="18" charset="0"/>
                                          </a:rPr>
                                          <m:t>𝑚</m:t>
                                        </m:r>
                                      </m:sup>
                                    </m:sSubSup>
                                  </m:e>
                                  <m:e>
                                    <m:sSubSup>
                                      <m:sSubSupPr>
                                        <m:ctrlPr>
                                          <a:rPr lang="en-US" i="1">
                                            <a:latin typeface="Cambria Math" panose="02040503050406030204" pitchFamily="18" charset="0"/>
                                          </a:rPr>
                                        </m:ctrlPr>
                                      </m:sSubSupPr>
                                      <m:e>
                                        <m:r>
                                          <a:rPr lang="en-US" i="1">
                                            <a:latin typeface="Cambria Math" panose="02040503050406030204" pitchFamily="18" charset="0"/>
                                          </a:rPr>
                                          <m:t>𝑢</m:t>
                                        </m:r>
                                      </m:e>
                                      <m:sub>
                                        <m:r>
                                          <a:rPr lang="en-US" i="1">
                                            <a:latin typeface="Cambria Math" panose="02040503050406030204" pitchFamily="18" charset="0"/>
                                          </a:rPr>
                                          <m:t>𝑥</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𝑁</m:t>
                                            </m:r>
                                          </m:num>
                                          <m:den>
                                            <m:r>
                                              <a:rPr lang="en-US" i="0">
                                                <a:latin typeface="Cambria Math" panose="02040503050406030204" pitchFamily="18" charset="0"/>
                                              </a:rPr>
                                              <m:t>2</m:t>
                                            </m:r>
                                          </m:den>
                                        </m:f>
                                      </m:sub>
                                      <m:sup>
                                        <m:r>
                                          <a:rPr lang="en-US" i="1">
                                            <a:latin typeface="Cambria Math" panose="02040503050406030204" pitchFamily="18" charset="0"/>
                                          </a:rPr>
                                          <m:t>𝑚</m:t>
                                        </m:r>
                                      </m:sup>
                                    </m:sSubSup>
                                  </m:e>
                                  <m:e>
                                    <m:m>
                                      <m:mPr>
                                        <m:mcs>
                                          <m:mc>
                                            <m:mcPr>
                                              <m:count m:val="3"/>
                                              <m:mcJc m:val="center"/>
                                            </m:mcPr>
                                          </m:mc>
                                        </m:mcs>
                                        <m:ctrlPr>
                                          <a:rPr lang="en-US" i="1">
                                            <a:latin typeface="Cambria Math" panose="02040503050406030204" pitchFamily="18" charset="0"/>
                                          </a:rPr>
                                        </m:ctrlPr>
                                      </m:mPr>
                                      <m:mr>
                                        <m:e>
                                          <m:r>
                                            <a:rPr lang="en-US" i="0">
                                              <a:latin typeface="Cambria Math" panose="02040503050406030204" pitchFamily="18" charset="0"/>
                                            </a:rPr>
                                            <m:t>⋯</m:t>
                                          </m:r>
                                        </m:e>
                                        <m:e>
                                          <m:sSubSup>
                                            <m:sSubSupPr>
                                              <m:ctrlPr>
                                                <a:rPr lang="en-US" i="1">
                                                  <a:latin typeface="Cambria Math" panose="02040503050406030204" pitchFamily="18" charset="0"/>
                                                </a:rPr>
                                              </m:ctrlPr>
                                            </m:sSubSupPr>
                                            <m:e>
                                              <m:r>
                                                <a:rPr lang="en-US" i="1">
                                                  <a:latin typeface="Cambria Math" panose="02040503050406030204" pitchFamily="18" charset="0"/>
                                                </a:rPr>
                                                <m:t>𝑢</m:t>
                                              </m:r>
                                            </m:e>
                                            <m:sub>
                                              <m:r>
                                                <a:rPr lang="en-US" i="1">
                                                  <a:latin typeface="Cambria Math" panose="02040503050406030204" pitchFamily="18" charset="0"/>
                                                </a:rPr>
                                                <m:t>𝑥</m:t>
                                              </m:r>
                                              <m:r>
                                                <a:rPr lang="en-US" i="0">
                                                  <a:latin typeface="Cambria Math" panose="02040503050406030204" pitchFamily="18" charset="0"/>
                                                </a:rPr>
                                                <m:t>=0</m:t>
                                              </m:r>
                                            </m:sub>
                                            <m:sup>
                                              <m:r>
                                                <a:rPr lang="en-US" i="1">
                                                  <a:latin typeface="Cambria Math" panose="02040503050406030204" pitchFamily="18" charset="0"/>
                                                </a:rPr>
                                                <m:t>𝑚</m:t>
                                              </m:r>
                                            </m:sup>
                                          </m:sSubSup>
                                        </m:e>
                                        <m:e>
                                          <m:r>
                                            <a:rPr lang="en-US" i="0">
                                              <a:latin typeface="Cambria Math" panose="02040503050406030204" pitchFamily="18" charset="0"/>
                                            </a:rPr>
                                            <m:t>⋯</m:t>
                                          </m:r>
                                        </m:e>
                                      </m:mr>
                                    </m:m>
                                  </m:e>
                                  <m:e>
                                    <m:sSubSup>
                                      <m:sSubSupPr>
                                        <m:ctrlPr>
                                          <a:rPr lang="en-US" i="1">
                                            <a:latin typeface="Cambria Math" panose="02040503050406030204" pitchFamily="18" charset="0"/>
                                          </a:rPr>
                                        </m:ctrlPr>
                                      </m:sSubSupPr>
                                      <m:e>
                                        <m:r>
                                          <a:rPr lang="en-US" i="1">
                                            <a:latin typeface="Cambria Math" panose="02040503050406030204" pitchFamily="18" charset="0"/>
                                          </a:rPr>
                                          <m:t>𝑢</m:t>
                                        </m:r>
                                      </m:e>
                                      <m:sub>
                                        <m:r>
                                          <a:rPr lang="en-US" i="1">
                                            <a:latin typeface="Cambria Math" panose="02040503050406030204" pitchFamily="18" charset="0"/>
                                          </a:rPr>
                                          <m:t>𝑥</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𝑁</m:t>
                                            </m:r>
                                          </m:num>
                                          <m:den>
                                            <m:r>
                                              <a:rPr lang="en-US" i="0">
                                                <a:latin typeface="Cambria Math" panose="02040503050406030204" pitchFamily="18" charset="0"/>
                                              </a:rPr>
                                              <m:t>2</m:t>
                                            </m:r>
                                          </m:den>
                                        </m:f>
                                      </m:sub>
                                      <m:sup>
                                        <m:r>
                                          <a:rPr lang="en-US" i="1">
                                            <a:latin typeface="Cambria Math" panose="02040503050406030204" pitchFamily="18" charset="0"/>
                                          </a:rPr>
                                          <m:t>𝑚</m:t>
                                        </m:r>
                                      </m:sup>
                                    </m:sSubSup>
                                  </m:e>
                                </m:mr>
                              </m:m>
                            </m:e>
                          </m:d>
                        </m:e>
                        <m:sup>
                          <m:r>
                            <a:rPr lang="en-US" i="0">
                              <a:latin typeface="Cambria Math" panose="02040503050406030204" pitchFamily="18" charset="0"/>
                            </a:rPr>
                            <m:t>−1</m:t>
                          </m:r>
                        </m:sup>
                      </m:sSup>
                    </m:oMath>
                  </m:oMathPara>
                </a14:m>
                <a:endParaRPr lang="en-US" dirty="0">
                  <a:latin typeface="Calibri" panose="020F0502020204030204" pitchFamily="34" charset="0"/>
                  <a:cs typeface="Calibri" panose="020F0502020204030204" pitchFamily="34" charset="0"/>
                </a:endParaRPr>
              </a:p>
            </p:txBody>
          </p:sp>
        </mc:Choice>
        <mc:Fallback xmlns="">
          <p:sp>
            <p:nvSpPr>
              <p:cNvPr id="31" name="Retângulo 41">
                <a:extLst>
                  <a:ext uri="{FF2B5EF4-FFF2-40B4-BE49-F238E27FC236}">
                    <a16:creationId xmlns:a16="http://schemas.microsoft.com/office/drawing/2014/main" id="{59FCE748-A922-4E41-AAEE-5240AFECD0D1}"/>
                  </a:ext>
                </a:extLst>
              </p:cNvPr>
              <p:cNvSpPr>
                <a:spLocks noRot="1" noChangeAspect="1" noMove="1" noResize="1" noEditPoints="1" noAdjustHandles="1" noChangeArrowheads="1" noChangeShapeType="1" noTextEdit="1"/>
              </p:cNvSpPr>
              <p:nvPr/>
            </p:nvSpPr>
            <p:spPr>
              <a:xfrm>
                <a:off x="165805" y="4730330"/>
                <a:ext cx="7447709" cy="589136"/>
              </a:xfrm>
              <a:prstGeom prst="rect">
                <a:avLst/>
              </a:prstGeom>
              <a:blipFill>
                <a:blip r:embed="rId5"/>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6796816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1996C-4539-49F1-A0D2-FC09997943F6}"/>
              </a:ext>
            </a:extLst>
          </p:cNvPr>
          <p:cNvSpPr>
            <a:spLocks noGrp="1"/>
          </p:cNvSpPr>
          <p:nvPr>
            <p:ph type="title"/>
          </p:nvPr>
        </p:nvSpPr>
        <p:spPr/>
        <p:txBody>
          <a:bodyPr/>
          <a:lstStyle/>
          <a:p>
            <a:r>
              <a:rPr lang="en-US" dirty="0"/>
              <a:t>Isentropic processes / Joule expansion</a:t>
            </a:r>
            <a:endParaRPr lang="de-DE" dirty="0"/>
          </a:p>
        </p:txBody>
      </p:sp>
      <p:grpSp>
        <p:nvGrpSpPr>
          <p:cNvPr id="23" name="Group 22">
            <a:extLst>
              <a:ext uri="{FF2B5EF4-FFF2-40B4-BE49-F238E27FC236}">
                <a16:creationId xmlns:a16="http://schemas.microsoft.com/office/drawing/2014/main" id="{FC614889-379D-431D-A61D-DAAD5CDC646A}"/>
              </a:ext>
            </a:extLst>
          </p:cNvPr>
          <p:cNvGrpSpPr/>
          <p:nvPr/>
        </p:nvGrpSpPr>
        <p:grpSpPr>
          <a:xfrm>
            <a:off x="2403475" y="1501348"/>
            <a:ext cx="9135516" cy="4190792"/>
            <a:chOff x="1321435" y="1592788"/>
            <a:chExt cx="9135516" cy="4190792"/>
          </a:xfrm>
        </p:grpSpPr>
        <p:pic>
          <p:nvPicPr>
            <p:cNvPr id="8" name="Imagem 5">
              <a:extLst>
                <a:ext uri="{FF2B5EF4-FFF2-40B4-BE49-F238E27FC236}">
                  <a16:creationId xmlns:a16="http://schemas.microsoft.com/office/drawing/2014/main" id="{4E809276-EB39-439C-A865-3D2F055359D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321435" y="1592788"/>
              <a:ext cx="9135516" cy="4190792"/>
            </a:xfrm>
            <a:prstGeom prst="rect">
              <a:avLst/>
            </a:prstGeom>
          </p:spPr>
        </p:pic>
        <p:sp>
          <p:nvSpPr>
            <p:cNvPr id="21" name="Rectangle 20">
              <a:extLst>
                <a:ext uri="{FF2B5EF4-FFF2-40B4-BE49-F238E27FC236}">
                  <a16:creationId xmlns:a16="http://schemas.microsoft.com/office/drawing/2014/main" id="{ADE9FB71-6394-44DB-A9F9-2CDBC08DC493}"/>
                </a:ext>
              </a:extLst>
            </p:cNvPr>
            <p:cNvSpPr/>
            <p:nvPr/>
          </p:nvSpPr>
          <p:spPr>
            <a:xfrm>
              <a:off x="3810000" y="3832860"/>
              <a:ext cx="1645916" cy="1234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Straight Connector 9">
              <a:extLst>
                <a:ext uri="{FF2B5EF4-FFF2-40B4-BE49-F238E27FC236}">
                  <a16:creationId xmlns:a16="http://schemas.microsoft.com/office/drawing/2014/main" id="{B32F224D-C0A6-4339-AA68-8AF8564B787A}"/>
                </a:ext>
              </a:extLst>
            </p:cNvPr>
            <p:cNvCxnSpPr/>
            <p:nvPr/>
          </p:nvCxnSpPr>
          <p:spPr>
            <a:xfrm flipV="1">
              <a:off x="3329940" y="1661160"/>
              <a:ext cx="0" cy="364998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F7A3D41-2CBC-439E-AB4B-C65F056CBD4C}"/>
                </a:ext>
              </a:extLst>
            </p:cNvPr>
            <p:cNvCxnSpPr/>
            <p:nvPr/>
          </p:nvCxnSpPr>
          <p:spPr>
            <a:xfrm>
              <a:off x="4076700" y="1661160"/>
              <a:ext cx="0" cy="361188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E500F36-4B21-44BE-A759-8AA2F2CE1876}"/>
                </a:ext>
              </a:extLst>
            </p:cNvPr>
            <p:cNvCxnSpPr/>
            <p:nvPr/>
          </p:nvCxnSpPr>
          <p:spPr>
            <a:xfrm flipV="1">
              <a:off x="3009900" y="1661160"/>
              <a:ext cx="0" cy="364998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E405707-56FE-4714-B0A1-5484D7B4B29D}"/>
                </a:ext>
              </a:extLst>
            </p:cNvPr>
            <p:cNvCxnSpPr/>
            <p:nvPr/>
          </p:nvCxnSpPr>
          <p:spPr>
            <a:xfrm>
              <a:off x="4381500" y="1661160"/>
              <a:ext cx="0" cy="361188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FF304B6-EAB4-4AD8-868B-479E8765A725}"/>
                </a:ext>
              </a:extLst>
            </p:cNvPr>
            <p:cNvCxnSpPr/>
            <p:nvPr/>
          </p:nvCxnSpPr>
          <p:spPr>
            <a:xfrm flipV="1">
              <a:off x="2766060" y="1661160"/>
              <a:ext cx="0" cy="3611880"/>
            </a:xfrm>
            <a:prstGeom prst="line">
              <a:avLst/>
            </a:prstGeom>
            <a:ln w="19050">
              <a:solidFill>
                <a:schemeClr val="accent6"/>
              </a:solidFill>
              <a:prstDash val="sysDash"/>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C53F8AD4-1767-46EA-ABBD-A08E67AE1533}"/>
                </a:ext>
              </a:extLst>
            </p:cNvPr>
            <p:cNvCxnSpPr/>
            <p:nvPr/>
          </p:nvCxnSpPr>
          <p:spPr>
            <a:xfrm>
              <a:off x="4625340" y="1661160"/>
              <a:ext cx="0" cy="3550920"/>
            </a:xfrm>
            <a:prstGeom prst="line">
              <a:avLst/>
            </a:prstGeom>
            <a:ln w="19050">
              <a:solidFill>
                <a:schemeClr val="accent6"/>
              </a:solidFill>
              <a:prstDash val="sysDash"/>
            </a:ln>
          </p:spPr>
          <p:style>
            <a:lnRef idx="1">
              <a:schemeClr val="accent1"/>
            </a:lnRef>
            <a:fillRef idx="0">
              <a:schemeClr val="accent1"/>
            </a:fillRef>
            <a:effectRef idx="0">
              <a:schemeClr val="accent1"/>
            </a:effectRef>
            <a:fontRef idx="minor">
              <a:schemeClr val="tx1"/>
            </a:fontRef>
          </p:style>
        </p:cxnSp>
      </p:grpSp>
      <p:pic>
        <p:nvPicPr>
          <p:cNvPr id="22" name="Imagem 5">
            <a:extLst>
              <a:ext uri="{FF2B5EF4-FFF2-40B4-BE49-F238E27FC236}">
                <a16:creationId xmlns:a16="http://schemas.microsoft.com/office/drawing/2014/main" id="{FC2A4DE6-3D10-43CF-A83C-0A9E5DFF7350}"/>
              </a:ext>
            </a:extLst>
          </p:cNvPr>
          <p:cNvPicPr/>
          <p:nvPr/>
        </p:nvPicPr>
        <p:blipFill rotWithShape="1">
          <a:blip r:embed="rId2" cstate="print">
            <a:extLst>
              <a:ext uri="{28A0092B-C50C-407E-A947-70E740481C1C}">
                <a14:useLocalDpi xmlns:a14="http://schemas.microsoft.com/office/drawing/2010/main" val="0"/>
              </a:ext>
            </a:extLst>
          </a:blip>
          <a:srcRect l="26740" t="52906" r="54576" b="17637"/>
          <a:stretch/>
        </p:blipFill>
        <p:spPr>
          <a:xfrm>
            <a:off x="176848" y="2221300"/>
            <a:ext cx="1906588" cy="1378872"/>
          </a:xfrm>
          <a:prstGeom prst="rect">
            <a:avLst/>
          </a:prstGeom>
        </p:spPr>
      </p:pic>
      <p:cxnSp>
        <p:nvCxnSpPr>
          <p:cNvPr id="25" name="Straight Arrow Connector 24">
            <a:extLst>
              <a:ext uri="{FF2B5EF4-FFF2-40B4-BE49-F238E27FC236}">
                <a16:creationId xmlns:a16="http://schemas.microsoft.com/office/drawing/2014/main" id="{7860CEAE-6EB3-49B4-BAE5-2AF2F48806BF}"/>
              </a:ext>
            </a:extLst>
          </p:cNvPr>
          <p:cNvCxnSpPr/>
          <p:nvPr/>
        </p:nvCxnSpPr>
        <p:spPr>
          <a:xfrm>
            <a:off x="4411980" y="5821576"/>
            <a:ext cx="746760" cy="0"/>
          </a:xfrm>
          <a:prstGeom prst="straightConnector1">
            <a:avLst/>
          </a:prstGeom>
          <a:ln w="19050">
            <a:solidFill>
              <a:srgbClr val="06792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C7FC300-0FA4-4AE1-9FE6-E9F6C9536501}"/>
              </a:ext>
            </a:extLst>
          </p:cNvPr>
          <p:cNvCxnSpPr>
            <a:cxnSpLocks/>
          </p:cNvCxnSpPr>
          <p:nvPr/>
        </p:nvCxnSpPr>
        <p:spPr>
          <a:xfrm>
            <a:off x="4091940" y="6111136"/>
            <a:ext cx="1371600" cy="0"/>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EB537DB-B3ED-4DA6-9931-C6CF6B2BE620}"/>
              </a:ext>
            </a:extLst>
          </p:cNvPr>
          <p:cNvCxnSpPr>
            <a:cxnSpLocks/>
          </p:cNvCxnSpPr>
          <p:nvPr/>
        </p:nvCxnSpPr>
        <p:spPr>
          <a:xfrm>
            <a:off x="3848100" y="6423556"/>
            <a:ext cx="1859280" cy="0"/>
          </a:xfrm>
          <a:prstGeom prst="straightConnector1">
            <a:avLst/>
          </a:prstGeom>
          <a:ln w="190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2" name="Imagem 5">
            <a:extLst>
              <a:ext uri="{FF2B5EF4-FFF2-40B4-BE49-F238E27FC236}">
                <a16:creationId xmlns:a16="http://schemas.microsoft.com/office/drawing/2014/main" id="{5244226F-2E61-4AF6-9611-0975A3C393FB}"/>
              </a:ext>
            </a:extLst>
          </p:cNvPr>
          <p:cNvPicPr/>
          <p:nvPr/>
        </p:nvPicPr>
        <p:blipFill rotWithShape="1">
          <a:blip r:embed="rId2" cstate="print">
            <a:extLst>
              <a:ext uri="{28A0092B-C50C-407E-A947-70E740481C1C}">
                <a14:useLocalDpi xmlns:a14="http://schemas.microsoft.com/office/drawing/2010/main" val="0"/>
              </a:ext>
            </a:extLst>
          </a:blip>
          <a:srcRect l="29487" t="69590" r="57712" b="25203"/>
          <a:stretch/>
        </p:blipFill>
        <p:spPr>
          <a:xfrm>
            <a:off x="5158740" y="5676850"/>
            <a:ext cx="1306197" cy="243734"/>
          </a:xfrm>
          <a:prstGeom prst="rect">
            <a:avLst/>
          </a:prstGeom>
        </p:spPr>
      </p:pic>
      <p:pic>
        <p:nvPicPr>
          <p:cNvPr id="33" name="Imagem 5">
            <a:extLst>
              <a:ext uri="{FF2B5EF4-FFF2-40B4-BE49-F238E27FC236}">
                <a16:creationId xmlns:a16="http://schemas.microsoft.com/office/drawing/2014/main" id="{7F9D0D37-D9F3-4D70-9129-F66AA86C966F}"/>
              </a:ext>
            </a:extLst>
          </p:cNvPr>
          <p:cNvPicPr/>
          <p:nvPr/>
        </p:nvPicPr>
        <p:blipFill rotWithShape="1">
          <a:blip r:embed="rId2" cstate="print">
            <a:extLst>
              <a:ext uri="{28A0092B-C50C-407E-A947-70E740481C1C}">
                <a14:useLocalDpi xmlns:a14="http://schemas.microsoft.com/office/drawing/2010/main" val="0"/>
              </a:ext>
            </a:extLst>
          </a:blip>
          <a:srcRect l="29412" t="64419" r="57787" b="30374"/>
          <a:stretch/>
        </p:blipFill>
        <p:spPr>
          <a:xfrm>
            <a:off x="5463540" y="5991308"/>
            <a:ext cx="1306197" cy="243734"/>
          </a:xfrm>
          <a:prstGeom prst="rect">
            <a:avLst/>
          </a:prstGeom>
        </p:spPr>
      </p:pic>
      <p:pic>
        <p:nvPicPr>
          <p:cNvPr id="34" name="Imagem 5">
            <a:extLst>
              <a:ext uri="{FF2B5EF4-FFF2-40B4-BE49-F238E27FC236}">
                <a16:creationId xmlns:a16="http://schemas.microsoft.com/office/drawing/2014/main" id="{5BD63E6A-96BA-4630-B049-E83B7F398B4C}"/>
              </a:ext>
            </a:extLst>
          </p:cNvPr>
          <p:cNvPicPr/>
          <p:nvPr/>
        </p:nvPicPr>
        <p:blipFill rotWithShape="1">
          <a:blip r:embed="rId2" cstate="print">
            <a:extLst>
              <a:ext uri="{28A0092B-C50C-407E-A947-70E740481C1C}">
                <a14:useLocalDpi xmlns:a14="http://schemas.microsoft.com/office/drawing/2010/main" val="0"/>
              </a:ext>
            </a:extLst>
          </a:blip>
          <a:srcRect l="29762" t="74553" r="57437" b="19343"/>
          <a:stretch/>
        </p:blipFill>
        <p:spPr>
          <a:xfrm>
            <a:off x="5714998" y="6241361"/>
            <a:ext cx="1306197" cy="285698"/>
          </a:xfrm>
          <a:prstGeom prst="rect">
            <a:avLst/>
          </a:prstGeom>
        </p:spPr>
      </p:pic>
      <p:cxnSp>
        <p:nvCxnSpPr>
          <p:cNvPr id="36" name="Straight Connector 35">
            <a:extLst>
              <a:ext uri="{FF2B5EF4-FFF2-40B4-BE49-F238E27FC236}">
                <a16:creationId xmlns:a16="http://schemas.microsoft.com/office/drawing/2014/main" id="{5C94B277-B615-4ED8-B96E-8C214E36318C}"/>
              </a:ext>
            </a:extLst>
          </p:cNvPr>
          <p:cNvCxnSpPr/>
          <p:nvPr/>
        </p:nvCxnSpPr>
        <p:spPr>
          <a:xfrm flipV="1">
            <a:off x="8953500" y="1569720"/>
            <a:ext cx="0" cy="364998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5F12EAD-099E-436B-B264-04916E8190B4}"/>
              </a:ext>
            </a:extLst>
          </p:cNvPr>
          <p:cNvCxnSpPr/>
          <p:nvPr/>
        </p:nvCxnSpPr>
        <p:spPr>
          <a:xfrm>
            <a:off x="10331450" y="1569720"/>
            <a:ext cx="0" cy="361188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7451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4084CD-4734-4DD4-BDEB-CA9B4E8F9BBD}"/>
              </a:ext>
            </a:extLst>
          </p:cNvPr>
          <p:cNvSpPr>
            <a:spLocks noGrp="1"/>
          </p:cNvSpPr>
          <p:nvPr>
            <p:ph type="body" sz="quarter" idx="10"/>
          </p:nvPr>
        </p:nvSpPr>
        <p:spPr/>
        <p:txBody>
          <a:bodyPr/>
          <a:lstStyle/>
          <a:p>
            <a:r>
              <a:rPr lang="de-DE" dirty="0"/>
              <a:t>Highly multimoded systems</a:t>
            </a:r>
          </a:p>
        </p:txBody>
      </p:sp>
      <p:sp>
        <p:nvSpPr>
          <p:cNvPr id="3" name="矩形 3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F6DEF2B-8D2D-4E91-A405-D5E3C890839F}"/>
              </a:ext>
            </a:extLst>
          </p:cNvPr>
          <p:cNvSpPr/>
          <p:nvPr/>
        </p:nvSpPr>
        <p:spPr>
          <a:xfrm>
            <a:off x="2202539" y="2928653"/>
            <a:ext cx="8194132" cy="2712845"/>
          </a:xfrm>
          <a:prstGeom prst="rect">
            <a:avLst/>
          </a:prstGeom>
          <a:gradFill flip="none" rotWithShape="1">
            <a:gsLst>
              <a:gs pos="5000">
                <a:sysClr val="window" lastClr="FFFFFF">
                  <a:alpha val="0"/>
                </a:sysClr>
              </a:gs>
              <a:gs pos="100000">
                <a:srgbClr val="FFFFFF">
                  <a:alpha val="0"/>
                </a:srgbClr>
              </a:gs>
              <a:gs pos="65000">
                <a:schemeClr val="bg1">
                  <a:lumMod val="75000"/>
                  <a:alpha val="15000"/>
                </a:scheme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5" name="剪去单角的矩形 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9CCD234-7414-4100-9768-9C7DA61EAEA7}"/>
              </a:ext>
            </a:extLst>
          </p:cNvPr>
          <p:cNvSpPr/>
          <p:nvPr/>
        </p:nvSpPr>
        <p:spPr>
          <a:xfrm>
            <a:off x="4007399" y="1368837"/>
            <a:ext cx="6494236" cy="4267200"/>
          </a:xfrm>
          <a:prstGeom prst="snip1Rect">
            <a:avLst>
              <a:gd name="adj" fmla="val 435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6" name="图片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312A2413-04DF-42F3-8F4D-6501AA85181D}"/>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rot="5400000">
            <a:off x="9315096" y="2277675"/>
            <a:ext cx="2373084" cy="682415"/>
          </a:xfrm>
          <a:prstGeom prst="rect">
            <a:avLst/>
          </a:prstGeom>
        </p:spPr>
      </p:pic>
      <p:sp>
        <p:nvSpPr>
          <p:cNvPr id="7"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104F079-7D06-4795-97B8-55865C3D7014}"/>
              </a:ext>
            </a:extLst>
          </p:cNvPr>
          <p:cNvSpPr/>
          <p:nvPr/>
        </p:nvSpPr>
        <p:spPr>
          <a:xfrm>
            <a:off x="10507222" y="1292637"/>
            <a:ext cx="198972" cy="4267200"/>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8" name="剪去单角的矩形 8"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874BCAE-58B4-4F02-A57C-B01F6FFCD280}"/>
              </a:ext>
            </a:extLst>
          </p:cNvPr>
          <p:cNvSpPr/>
          <p:nvPr/>
        </p:nvSpPr>
        <p:spPr>
          <a:xfrm flipH="1" flipV="1">
            <a:off x="1700535" y="1368837"/>
            <a:ext cx="6494400" cy="4817796"/>
          </a:xfrm>
          <a:prstGeom prst="snip1Rect">
            <a:avLst>
              <a:gd name="adj" fmla="val 602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9" name="图片 10"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39D6EA0-A959-48E7-851A-1910356609E6}"/>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rot="10800000">
            <a:off x="1922399" y="5845808"/>
            <a:ext cx="2111847" cy="682415"/>
          </a:xfrm>
          <a:prstGeom prst="rect">
            <a:avLst/>
          </a:prstGeom>
        </p:spPr>
      </p:pic>
      <p:sp>
        <p:nvSpPr>
          <p:cNvPr id="10"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D7B3194-EC0D-44EE-96CB-FF81FA94461A}"/>
              </a:ext>
            </a:extLst>
          </p:cNvPr>
          <p:cNvSpPr/>
          <p:nvPr/>
        </p:nvSpPr>
        <p:spPr>
          <a:xfrm flipH="1" flipV="1">
            <a:off x="1501555" y="1406937"/>
            <a:ext cx="198980" cy="4779696"/>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1" name="椭圆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1D04F57-4C16-478D-AACA-5168CEFFB382}"/>
              </a:ext>
            </a:extLst>
          </p:cNvPr>
          <p:cNvSpPr/>
          <p:nvPr/>
        </p:nvSpPr>
        <p:spPr>
          <a:xfrm>
            <a:off x="4910736" y="3506735"/>
            <a:ext cx="2552625" cy="2123544"/>
          </a:xfrm>
          <a:prstGeom prst="ellipse">
            <a:avLst/>
          </a:prstGeom>
          <a:gradFill>
            <a:gsLst>
              <a:gs pos="25000">
                <a:srgbClr val="0394FC"/>
              </a:gs>
              <a:gs pos="100000">
                <a:srgbClr val="9966FF"/>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2" name="图片 19">
            <a:extLst>
              <a:ext uri="{FF2B5EF4-FFF2-40B4-BE49-F238E27FC236}">
                <a16:creationId xmlns:a16="http://schemas.microsoft.com/office/drawing/2014/main" id="{B1C2259C-E9F2-438D-9C1E-95AD39EA59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2420" y="3681759"/>
            <a:ext cx="2096649" cy="17649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58B6FE2-F65D-45A3-B6C6-64B204299BB7}"/>
              </a:ext>
            </a:extLst>
          </p:cNvPr>
          <p:cNvSpPr/>
          <p:nvPr/>
        </p:nvSpPr>
        <p:spPr>
          <a:xfrm>
            <a:off x="2457651" y="1919816"/>
            <a:ext cx="5142361" cy="338554"/>
          </a:xfrm>
          <a:prstGeom prst="rect">
            <a:avLst/>
          </a:prstGeom>
        </p:spPr>
        <p:txBody>
          <a:bodyPr wrap="square">
            <a:spAutoFit/>
          </a:bodyPr>
          <a:lstStyle/>
          <a:p>
            <a:r>
              <a:rPr lang="en-US" sz="1600" dirty="0">
                <a:solidFill>
                  <a:srgbClr val="0394FC"/>
                </a:solidFill>
                <a:latin typeface="Hans Kendrick V4 (Body)"/>
                <a:ea typeface="华文细黑"/>
              </a:rPr>
              <a:t>There is need for a new optical thermodynamic theory</a:t>
            </a:r>
            <a:endParaRPr lang="zh-CN" altLang="en-US"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14" name="矩形 3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3579B12-C11C-4979-A407-4AD422BD3423}"/>
              </a:ext>
            </a:extLst>
          </p:cNvPr>
          <p:cNvSpPr/>
          <p:nvPr/>
        </p:nvSpPr>
        <p:spPr>
          <a:xfrm>
            <a:off x="2457652" y="2242328"/>
            <a:ext cx="7898027" cy="313034"/>
          </a:xfrm>
          <a:prstGeom prst="rect">
            <a:avLst/>
          </a:prstGeom>
        </p:spPr>
        <p:txBody>
          <a:bodyPr wrap="square">
            <a:spAutoFit/>
          </a:bodyPr>
          <a:lstStyle/>
          <a:p>
            <a:pPr>
              <a:lnSpc>
                <a:spcPct val="130000"/>
              </a:lnSpc>
            </a:pPr>
            <a:r>
              <a:rPr lang="en-US" sz="1200" dirty="0">
                <a:solidFill>
                  <a:srgbClr val="0394FC"/>
                </a:solidFill>
                <a:latin typeface="Hans Kendrick V4 (Body)"/>
                <a:ea typeface="华文细黑"/>
              </a:rPr>
              <a:t>capable of predicting the outcome of </a:t>
            </a:r>
            <a:r>
              <a:rPr lang="en-US" sz="1200" dirty="0">
                <a:solidFill>
                  <a:srgbClr val="FFC000"/>
                </a:solidFill>
                <a:latin typeface="Hans Kendrick V4 (Body)"/>
                <a:ea typeface="华文细黑"/>
              </a:rPr>
              <a:t>nonlinear dynamics in complex, heavily multi-</a:t>
            </a:r>
            <a:r>
              <a:rPr lang="en-US" sz="1200" dirty="0" err="1">
                <a:solidFill>
                  <a:srgbClr val="FFC000"/>
                </a:solidFill>
                <a:latin typeface="Hans Kendrick V4 (Body)"/>
                <a:ea typeface="华文细黑"/>
              </a:rPr>
              <a:t>moded</a:t>
            </a:r>
            <a:r>
              <a:rPr lang="en-US" sz="1200" dirty="0">
                <a:solidFill>
                  <a:srgbClr val="FFC000"/>
                </a:solidFill>
                <a:latin typeface="Hans Kendrick V4 (Body)"/>
                <a:ea typeface="华文细黑"/>
              </a:rPr>
              <a:t> systems</a:t>
            </a:r>
            <a:r>
              <a:rPr lang="en-US" altLang="zh-CN" sz="1200" dirty="0">
                <a:gradFill flip="none" rotWithShape="1">
                  <a:gsLst>
                    <a:gs pos="100000">
                      <a:srgbClr val="0394FC">
                        <a:lumMod val="60000"/>
                        <a:lumOff val="40000"/>
                      </a:srgbClr>
                    </a:gs>
                    <a:gs pos="43000">
                      <a:srgbClr val="0394FC"/>
                    </a:gs>
                  </a:gsLst>
                  <a:lin ang="2700000" scaled="1"/>
                  <a:tileRect/>
                </a:gradFill>
                <a:latin typeface="Hans Kendrick V4"/>
                <a:ea typeface="华文细黑"/>
              </a:rPr>
              <a:t>.</a:t>
            </a:r>
            <a:r>
              <a:rPr lang="en-US" altLang="zh-CN" sz="1200" dirty="0">
                <a:solidFill>
                  <a:prstClr val="white">
                    <a:alpha val="78000"/>
                  </a:prstClr>
                </a:solidFill>
                <a:latin typeface="Hans Kendrick V4"/>
                <a:ea typeface="华文细黑"/>
              </a:rPr>
              <a:t> </a:t>
            </a:r>
          </a:p>
        </p:txBody>
      </p:sp>
      <p:sp>
        <p:nvSpPr>
          <p:cNvPr id="15" name="矩形 3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2B7265C-62C3-4B98-97CD-63B55B2F60C9}"/>
              </a:ext>
            </a:extLst>
          </p:cNvPr>
          <p:cNvSpPr/>
          <p:nvPr/>
        </p:nvSpPr>
        <p:spPr>
          <a:xfrm>
            <a:off x="2789797" y="2983793"/>
            <a:ext cx="4484066" cy="547522"/>
          </a:xfrm>
          <a:prstGeom prst="rect">
            <a:avLst/>
          </a:prstGeom>
        </p:spPr>
        <p:txBody>
          <a:bodyPr wrap="square">
            <a:spAutoFit/>
          </a:bodyPr>
          <a:lstStyle/>
          <a:p>
            <a:pPr>
              <a:lnSpc>
                <a:spcPct val="130000"/>
              </a:lnSpc>
            </a:pPr>
            <a:r>
              <a:rPr lang="en-US" sz="1200" dirty="0">
                <a:solidFill>
                  <a:srgbClr val="0394FC"/>
                </a:solidFill>
                <a:latin typeface="LMSans10-Bold"/>
                <a:ea typeface="华文细黑"/>
              </a:rPr>
              <a:t>multimode and coupled cavity arrangements</a:t>
            </a:r>
            <a:endParaRPr lang="en-US" sz="1200" dirty="0">
              <a:solidFill>
                <a:srgbClr val="0394FC"/>
              </a:solidFill>
              <a:latin typeface="Hans Kendrick V4"/>
              <a:ea typeface="华文细黑"/>
            </a:endParaRPr>
          </a:p>
          <a:p>
            <a:pPr>
              <a:lnSpc>
                <a:spcPct val="130000"/>
              </a:lnSpc>
            </a:pPr>
            <a:endParaRPr lang="zh-CN" altLang="en-US" sz="1200" dirty="0">
              <a:solidFill>
                <a:prstClr val="white">
                  <a:alpha val="78000"/>
                </a:prstClr>
              </a:solidFill>
              <a:latin typeface="Hans Kendrick V4"/>
              <a:ea typeface="华文细黑"/>
            </a:endParaRPr>
          </a:p>
        </p:txBody>
      </p:sp>
      <p:sp>
        <p:nvSpPr>
          <p:cNvPr id="16"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B2835D6-ABA1-4848-BBC8-19626ECBB134}"/>
              </a:ext>
            </a:extLst>
          </p:cNvPr>
          <p:cNvSpPr/>
          <p:nvPr/>
        </p:nvSpPr>
        <p:spPr>
          <a:xfrm>
            <a:off x="2539957" y="1687169"/>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7"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5529E71-F89B-4E77-A87C-DBAEA9D8F243}"/>
              </a:ext>
            </a:extLst>
          </p:cNvPr>
          <p:cNvSpPr/>
          <p:nvPr/>
        </p:nvSpPr>
        <p:spPr>
          <a:xfrm>
            <a:off x="2733475" y="1687169"/>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8"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4CA1059-4492-4549-B5F0-7D4D3D7CD4A3}"/>
              </a:ext>
            </a:extLst>
          </p:cNvPr>
          <p:cNvSpPr/>
          <p:nvPr/>
        </p:nvSpPr>
        <p:spPr>
          <a:xfrm>
            <a:off x="2926992" y="1687169"/>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9" name="矩形 3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7346386-BCCE-4499-A3CD-F02B9A60B9B7}"/>
              </a:ext>
            </a:extLst>
          </p:cNvPr>
          <p:cNvSpPr/>
          <p:nvPr/>
        </p:nvSpPr>
        <p:spPr>
          <a:xfrm>
            <a:off x="7339307" y="2926027"/>
            <a:ext cx="4484066" cy="812530"/>
          </a:xfrm>
          <a:prstGeom prst="rect">
            <a:avLst/>
          </a:prstGeom>
        </p:spPr>
        <p:txBody>
          <a:bodyPr wrap="square">
            <a:spAutoFit/>
          </a:bodyPr>
          <a:lstStyle/>
          <a:p>
            <a:pPr>
              <a:lnSpc>
                <a:spcPct val="130000"/>
              </a:lnSpc>
            </a:pPr>
            <a:r>
              <a:rPr lang="en-US" sz="1200" dirty="0">
                <a:solidFill>
                  <a:srgbClr val="0394FC"/>
                </a:solidFill>
                <a:latin typeface="LMSans10-Bold"/>
                <a:ea typeface="华文细黑"/>
              </a:rPr>
              <a:t>multimode and multicore fibers</a:t>
            </a:r>
            <a:endParaRPr lang="en-US" sz="1200" dirty="0">
              <a:solidFill>
                <a:srgbClr val="0394FC"/>
              </a:solidFill>
              <a:latin typeface="Hans Kendrick V4"/>
              <a:ea typeface="华文细黑"/>
            </a:endParaRPr>
          </a:p>
          <a:p>
            <a:pPr>
              <a:lnSpc>
                <a:spcPct val="130000"/>
              </a:lnSpc>
            </a:pPr>
            <a:endParaRPr lang="en-US" sz="1200" dirty="0">
              <a:solidFill>
                <a:srgbClr val="FFFFFF"/>
              </a:solidFill>
              <a:latin typeface="Hans Kendrick V4"/>
              <a:ea typeface="华文细黑"/>
            </a:endParaRPr>
          </a:p>
          <a:p>
            <a:pPr>
              <a:lnSpc>
                <a:spcPct val="130000"/>
              </a:lnSpc>
            </a:pPr>
            <a:endParaRPr lang="zh-CN" altLang="en-US" sz="1200" dirty="0">
              <a:solidFill>
                <a:prstClr val="white">
                  <a:alpha val="78000"/>
                </a:prstClr>
              </a:solidFill>
              <a:latin typeface="Hans Kendrick V4"/>
              <a:ea typeface="华文细黑"/>
            </a:endParaRPr>
          </a:p>
        </p:txBody>
      </p:sp>
      <p:sp>
        <p:nvSpPr>
          <p:cNvPr id="20" name="椭圆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0AFBF55-17B0-49C1-977C-39F261493619}"/>
              </a:ext>
            </a:extLst>
          </p:cNvPr>
          <p:cNvSpPr/>
          <p:nvPr/>
        </p:nvSpPr>
        <p:spPr>
          <a:xfrm>
            <a:off x="7600013" y="3436293"/>
            <a:ext cx="2552625" cy="2123544"/>
          </a:xfrm>
          <a:prstGeom prst="ellipse">
            <a:avLst/>
          </a:prstGeom>
          <a:gradFill>
            <a:gsLst>
              <a:gs pos="25000">
                <a:srgbClr val="0394FC"/>
              </a:gs>
              <a:gs pos="100000">
                <a:srgbClr val="9966FF"/>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21" name="图片 19">
            <a:extLst>
              <a:ext uri="{FF2B5EF4-FFF2-40B4-BE49-F238E27FC236}">
                <a16:creationId xmlns:a16="http://schemas.microsoft.com/office/drawing/2014/main" id="{23AABCD1-5C5D-4B98-BA91-7409CB782E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4700" y="3584290"/>
            <a:ext cx="2096649" cy="18019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3" name="椭圆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C7F7B00-C241-4B8F-84B7-2C0E6D3A2918}"/>
              </a:ext>
            </a:extLst>
          </p:cNvPr>
          <p:cNvSpPr/>
          <p:nvPr/>
        </p:nvSpPr>
        <p:spPr>
          <a:xfrm>
            <a:off x="2240767" y="3502437"/>
            <a:ext cx="2552625" cy="2123544"/>
          </a:xfrm>
          <a:prstGeom prst="ellipse">
            <a:avLst/>
          </a:prstGeom>
          <a:gradFill>
            <a:gsLst>
              <a:gs pos="25000">
                <a:srgbClr val="0394FC"/>
              </a:gs>
              <a:gs pos="100000">
                <a:srgbClr val="9966FF"/>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24" name="图片 19">
            <a:extLst>
              <a:ext uri="{FF2B5EF4-FFF2-40B4-BE49-F238E27FC236}">
                <a16:creationId xmlns:a16="http://schemas.microsoft.com/office/drawing/2014/main" id="{665514AD-C145-4827-800C-0FA6E6E484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5918" y="3681760"/>
            <a:ext cx="2096649" cy="17649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06848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par>
                                <p:cTn id="8" presetID="63" presetClass="path" presetSubtype="0" decel="50000" fill="hold" grpId="1" nodeType="withEffect">
                                  <p:stCondLst>
                                    <p:cond delay="0"/>
                                  </p:stCondLst>
                                  <p:childTnLst>
                                    <p:animMotion origin="layout" path="M -0.01562 -3.7037E-6 L 0.11081 -3.7037E-6 " pathEditMode="relative" rAng="0" ptsTypes="AA">
                                      <p:cBhvr>
                                        <p:cTn id="9" dur="750" spd="-100000" fill="hold"/>
                                        <p:tgtEl>
                                          <p:spTgt spid="11"/>
                                        </p:tgtEl>
                                        <p:attrNameLst>
                                          <p:attrName>ppt_x</p:attrName>
                                          <p:attrName>ppt_y</p:attrName>
                                        </p:attrNameLst>
                                      </p:cBhvr>
                                      <p:rCtr x="6315" y="0"/>
                                    </p:animMotion>
                                  </p:childTnLst>
                                </p:cTn>
                              </p:par>
                              <p:par>
                                <p:cTn id="10" presetID="35" presetClass="path" presetSubtype="0" decel="50000" fill="hold" grpId="2" nodeType="withEffect">
                                  <p:stCondLst>
                                    <p:cond delay="750"/>
                                  </p:stCondLst>
                                  <p:childTnLst>
                                    <p:animMotion origin="layout" path="M -0.01562 -3.7037E-6 L -1.875E-6 -3.7037E-6 " pathEditMode="relative" rAng="0" ptsTypes="AA">
                                      <p:cBhvr>
                                        <p:cTn id="11" dur="750" fill="hold"/>
                                        <p:tgtEl>
                                          <p:spTgt spid="11"/>
                                        </p:tgtEl>
                                        <p:attrNameLst>
                                          <p:attrName>ppt_x</p:attrName>
                                          <p:attrName>ppt_y</p:attrName>
                                        </p:attrNameLst>
                                      </p:cBhvr>
                                      <p:rCtr x="781" y="0"/>
                                    </p:animMotion>
                                  </p:childTnLst>
                                </p:cTn>
                              </p:par>
                              <p:par>
                                <p:cTn id="12" presetID="10" presetClass="entr" presetSubtype="0" fill="hold" nodeType="withEffect">
                                  <p:stCondLst>
                                    <p:cond delay="75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750"/>
                                        <p:tgtEl>
                                          <p:spTgt spid="12"/>
                                        </p:tgtEl>
                                      </p:cBhvr>
                                    </p:animEffect>
                                  </p:childTnLst>
                                </p:cTn>
                              </p:par>
                              <p:par>
                                <p:cTn id="15" presetID="35" presetClass="path" presetSubtype="0" decel="50000" fill="hold" nodeType="withEffect">
                                  <p:stCondLst>
                                    <p:cond delay="750"/>
                                  </p:stCondLst>
                                  <p:childTnLst>
                                    <p:animMotion origin="layout" path="M -0.0513 7.40741E-7 L -3.75E-6 7.40741E-7 " pathEditMode="relative" rAng="0" ptsTypes="AA">
                                      <p:cBhvr>
                                        <p:cTn id="16" dur="750" fill="hold"/>
                                        <p:tgtEl>
                                          <p:spTgt spid="12"/>
                                        </p:tgtEl>
                                        <p:attrNameLst>
                                          <p:attrName>ppt_x</p:attrName>
                                          <p:attrName>ppt_y</p:attrName>
                                        </p:attrNameLst>
                                      </p:cBhvr>
                                      <p:rCtr x="2565" y="0"/>
                                    </p:animMotion>
                                  </p:childTnLst>
                                </p:cTn>
                              </p:par>
                              <p:par>
                                <p:cTn id="17" presetID="10" presetClass="entr" presetSubtype="0" fill="hold" grpId="0" nodeType="withEffect">
                                  <p:stCondLst>
                                    <p:cond delay="7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childTnLst>
                                </p:cTn>
                              </p:par>
                              <p:par>
                                <p:cTn id="20" presetID="35" presetClass="path" presetSubtype="0" decel="50000" fill="hold" grpId="1" nodeType="withEffect">
                                  <p:stCondLst>
                                    <p:cond delay="750"/>
                                  </p:stCondLst>
                                  <p:childTnLst>
                                    <p:animMotion origin="layout" path="M 0.02904 -0.05347 L -1.875E-6 1.85185E-6 " pathEditMode="relative" rAng="0" ptsTypes="AA">
                                      <p:cBhvr>
                                        <p:cTn id="21" dur="750" fill="hold"/>
                                        <p:tgtEl>
                                          <p:spTgt spid="5"/>
                                        </p:tgtEl>
                                        <p:attrNameLst>
                                          <p:attrName>ppt_x</p:attrName>
                                          <p:attrName>ppt_y</p:attrName>
                                        </p:attrNameLst>
                                      </p:cBhvr>
                                      <p:rCtr x="-1458" y="2662"/>
                                    </p:animMotion>
                                  </p:childTnLst>
                                </p:cTn>
                              </p:par>
                              <p:par>
                                <p:cTn id="22" presetID="10" presetClass="entr" presetSubtype="0" fill="hold" grpId="0" nodeType="withEffect">
                                  <p:stCondLst>
                                    <p:cond delay="75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par>
                                <p:cTn id="25" presetID="35" presetClass="path" presetSubtype="0" fill="hold" grpId="1" nodeType="withEffect">
                                  <p:stCondLst>
                                    <p:cond delay="750"/>
                                  </p:stCondLst>
                                  <p:childTnLst>
                                    <p:animMotion origin="layout" path="M 0.02904 -0.05348 L -1.875E-6 2.96296E-6 " pathEditMode="relative" rAng="0" ptsTypes="AA">
                                      <p:cBhvr>
                                        <p:cTn id="26" dur="750" fill="hold"/>
                                        <p:tgtEl>
                                          <p:spTgt spid="7"/>
                                        </p:tgtEl>
                                        <p:attrNameLst>
                                          <p:attrName>ppt_x</p:attrName>
                                          <p:attrName>ppt_y</p:attrName>
                                        </p:attrNameLst>
                                      </p:cBhvr>
                                      <p:rCtr x="-1458" y="2662"/>
                                    </p:animMotion>
                                  </p:childTnLst>
                                </p:cTn>
                              </p:par>
                              <p:par>
                                <p:cTn id="27" presetID="53" presetClass="entr" presetSubtype="16" fill="hold" nodeType="withEffect">
                                  <p:stCondLst>
                                    <p:cond delay="100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Effect transition="in" filter="fade">
                                      <p:cBhvr>
                                        <p:cTn id="31" dur="1000"/>
                                        <p:tgtEl>
                                          <p:spTgt spid="6"/>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750"/>
                                        <p:tgtEl>
                                          <p:spTgt spid="8"/>
                                        </p:tgtEl>
                                      </p:cBhvr>
                                    </p:animEffect>
                                  </p:childTnLst>
                                </p:cTn>
                              </p:par>
                              <p:par>
                                <p:cTn id="35" presetID="35" presetClass="path" presetSubtype="0" decel="50000" fill="hold" grpId="1" nodeType="withEffect">
                                  <p:stCondLst>
                                    <p:cond delay="750"/>
                                  </p:stCondLst>
                                  <p:childTnLst>
                                    <p:animMotion origin="layout" path="M -0.02982 0.05487 L 8.33333E-7 -4.44444E-6 " pathEditMode="relative" rAng="0" ptsTypes="AA">
                                      <p:cBhvr>
                                        <p:cTn id="36" dur="750" fill="hold"/>
                                        <p:tgtEl>
                                          <p:spTgt spid="8"/>
                                        </p:tgtEl>
                                        <p:attrNameLst>
                                          <p:attrName>ppt_x</p:attrName>
                                          <p:attrName>ppt_y</p:attrName>
                                        </p:attrNameLst>
                                      </p:cBhvr>
                                      <p:rCtr x="1484" y="-2755"/>
                                    </p:animMotion>
                                  </p:childTnLst>
                                </p:cTn>
                              </p:par>
                              <p:par>
                                <p:cTn id="37" presetID="10" presetClass="entr" presetSubtype="0" fill="hold" grpId="0" nodeType="withEffect">
                                  <p:stCondLst>
                                    <p:cond delay="75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750"/>
                                        <p:tgtEl>
                                          <p:spTgt spid="10"/>
                                        </p:tgtEl>
                                      </p:cBhvr>
                                    </p:animEffect>
                                  </p:childTnLst>
                                </p:cTn>
                              </p:par>
                              <p:par>
                                <p:cTn id="40" presetID="35" presetClass="path" presetSubtype="0" fill="hold" grpId="1" nodeType="withEffect">
                                  <p:stCondLst>
                                    <p:cond delay="750"/>
                                  </p:stCondLst>
                                  <p:childTnLst>
                                    <p:animMotion origin="layout" path="M -0.02578 0.04746 L 0 -2.22222E-6 " pathEditMode="relative" rAng="0" ptsTypes="AA">
                                      <p:cBhvr>
                                        <p:cTn id="41" dur="750" fill="hold"/>
                                        <p:tgtEl>
                                          <p:spTgt spid="10"/>
                                        </p:tgtEl>
                                        <p:attrNameLst>
                                          <p:attrName>ppt_x</p:attrName>
                                          <p:attrName>ppt_y</p:attrName>
                                        </p:attrNameLst>
                                      </p:cBhvr>
                                      <p:rCtr x="1289" y="-2384"/>
                                    </p:animMotion>
                                  </p:childTnLst>
                                </p:cTn>
                              </p:par>
                              <p:par>
                                <p:cTn id="42" presetID="53" presetClass="entr" presetSubtype="16" fill="hold" nodeType="withEffect">
                                  <p:stCondLst>
                                    <p:cond delay="1000"/>
                                  </p:stCondLst>
                                  <p:childTnLst>
                                    <p:set>
                                      <p:cBhvr>
                                        <p:cTn id="43" dur="1" fill="hold">
                                          <p:stCondLst>
                                            <p:cond delay="0"/>
                                          </p:stCondLst>
                                        </p:cTn>
                                        <p:tgtEl>
                                          <p:spTgt spid="9"/>
                                        </p:tgtEl>
                                        <p:attrNameLst>
                                          <p:attrName>style.visibility</p:attrName>
                                        </p:attrNameLst>
                                      </p:cBhvr>
                                      <p:to>
                                        <p:strVal val="visible"/>
                                      </p:to>
                                    </p:set>
                                    <p:anim calcmode="lin" valueType="num">
                                      <p:cBhvr>
                                        <p:cTn id="44" dur="1000" fill="hold"/>
                                        <p:tgtEl>
                                          <p:spTgt spid="9"/>
                                        </p:tgtEl>
                                        <p:attrNameLst>
                                          <p:attrName>ppt_w</p:attrName>
                                        </p:attrNameLst>
                                      </p:cBhvr>
                                      <p:tavLst>
                                        <p:tav tm="0">
                                          <p:val>
                                            <p:fltVal val="0"/>
                                          </p:val>
                                        </p:tav>
                                        <p:tav tm="100000">
                                          <p:val>
                                            <p:strVal val="#ppt_w"/>
                                          </p:val>
                                        </p:tav>
                                      </p:tavLst>
                                    </p:anim>
                                    <p:anim calcmode="lin" valueType="num">
                                      <p:cBhvr>
                                        <p:cTn id="45" dur="1000" fill="hold"/>
                                        <p:tgtEl>
                                          <p:spTgt spid="9"/>
                                        </p:tgtEl>
                                        <p:attrNameLst>
                                          <p:attrName>ppt_h</p:attrName>
                                        </p:attrNameLst>
                                      </p:cBhvr>
                                      <p:tavLst>
                                        <p:tav tm="0">
                                          <p:val>
                                            <p:fltVal val="0"/>
                                          </p:val>
                                        </p:tav>
                                        <p:tav tm="100000">
                                          <p:val>
                                            <p:strVal val="#ppt_h"/>
                                          </p:val>
                                        </p:tav>
                                      </p:tavLst>
                                    </p:anim>
                                    <p:animEffect transition="in" filter="fade">
                                      <p:cBhvr>
                                        <p:cTn id="46" dur="1000"/>
                                        <p:tgtEl>
                                          <p:spTgt spid="9"/>
                                        </p:tgtEl>
                                      </p:cBhvr>
                                    </p:animEffect>
                                  </p:childTnLst>
                                </p:cTn>
                              </p:par>
                              <p:par>
                                <p:cTn id="47" presetID="10" presetClass="entr" presetSubtype="0" repeatCount="indefinite" fill="hold" grpId="0" nodeType="withEffect">
                                  <p:stCondLst>
                                    <p:cond delay="1000"/>
                                  </p:stCondLst>
                                  <p:childTnLst>
                                    <p:set>
                                      <p:cBhvr>
                                        <p:cTn id="48" dur="1" fill="hold">
                                          <p:stCondLst>
                                            <p:cond delay="0"/>
                                          </p:stCondLst>
                                        </p:cTn>
                                        <p:tgtEl>
                                          <p:spTgt spid="16"/>
                                        </p:tgtEl>
                                        <p:attrNameLst>
                                          <p:attrName>style.visibility</p:attrName>
                                        </p:attrNameLst>
                                      </p:cBhvr>
                                      <p:to>
                                        <p:strVal val="visible"/>
                                      </p:to>
                                    </p:set>
                                    <p:animMotion origin="layout" path="M 0 7.40741E-7 L 0 -0.03079 " pathEditMode="relative">
                                      <p:cBhvr additive="base" accumulate="none" from="" to="">
                                        <p:cTn id="49" dur="750" autoRev="1" fill="hold">
                                          <p:stCondLst>
                                            <p:cond delay="0"/>
                                          </p:stCondLst>
                                        </p:cTn>
                                        <p:tgtEl>
                                          <p:spTgt spid="16"/>
                                        </p:tgtEl>
                                        <p:attrNameLst>
                                          <p:attrName>ppt_x</p:attrName>
                                          <p:attrName>ppt_y</p:attrName>
                                        </p:attrNameLst>
                                      </p:cBhvr>
                                    </p:animMotion>
                                    <p:set>
                                      <p:cBhvr additive="base" accumulate="none">
                                        <p:cTn id="50" dur="750" fill="hold">
                                          <p:stCondLst>
                                            <p:cond delay="1500"/>
                                          </p:stCondLst>
                                        </p:cTn>
                                        <p:tgtEl>
                                          <p:spTgt spid="16"/>
                                        </p:tgtEl>
                                        <p:attrNameLst>
                                          <p:attrName>style.visibility</p:attrName>
                                        </p:attrNameLst>
                                      </p:cBhvr>
                                      <p:to>
                                        <p:strVal val="visible"/>
                                      </p:to>
                                    </p:set>
                                  </p:childTnLst>
                                </p:cTn>
                              </p:par>
                              <p:par>
                                <p:cTn id="51" presetID="10" presetClass="entr" presetSubtype="0" repeatCount="indefinite" fill="hold" grpId="0" nodeType="withEffect">
                                  <p:stCondLst>
                                    <p:cond delay="1150"/>
                                  </p:stCondLst>
                                  <p:childTnLst>
                                    <p:set>
                                      <p:cBhvr>
                                        <p:cTn id="52" dur="1" fill="hold">
                                          <p:stCondLst>
                                            <p:cond delay="0"/>
                                          </p:stCondLst>
                                        </p:cTn>
                                        <p:tgtEl>
                                          <p:spTgt spid="17"/>
                                        </p:tgtEl>
                                        <p:attrNameLst>
                                          <p:attrName>style.visibility</p:attrName>
                                        </p:attrNameLst>
                                      </p:cBhvr>
                                      <p:to>
                                        <p:strVal val="visible"/>
                                      </p:to>
                                    </p:set>
                                    <p:animMotion origin="layout" path="M 0 7.40741E-7 L 0 -0.03079 " pathEditMode="relative">
                                      <p:cBhvr additive="base" accumulate="none" from="" to="">
                                        <p:cTn id="53" dur="750" autoRev="1" fill="hold">
                                          <p:stCondLst>
                                            <p:cond delay="0"/>
                                          </p:stCondLst>
                                        </p:cTn>
                                        <p:tgtEl>
                                          <p:spTgt spid="17"/>
                                        </p:tgtEl>
                                        <p:attrNameLst>
                                          <p:attrName>ppt_x</p:attrName>
                                          <p:attrName>ppt_y</p:attrName>
                                        </p:attrNameLst>
                                      </p:cBhvr>
                                    </p:animMotion>
                                    <p:set>
                                      <p:cBhvr additive="base" accumulate="none">
                                        <p:cTn id="54" dur="750" fill="hold">
                                          <p:stCondLst>
                                            <p:cond delay="1500"/>
                                          </p:stCondLst>
                                        </p:cTn>
                                        <p:tgtEl>
                                          <p:spTgt spid="17"/>
                                        </p:tgtEl>
                                        <p:attrNameLst>
                                          <p:attrName>style.visibility</p:attrName>
                                        </p:attrNameLst>
                                      </p:cBhvr>
                                      <p:to>
                                        <p:strVal val="visible"/>
                                      </p:to>
                                    </p:set>
                                  </p:childTnLst>
                                </p:cTn>
                              </p:par>
                              <p:par>
                                <p:cTn id="55" presetID="10" presetClass="entr" presetSubtype="0" repeatCount="indefinite" fill="hold" grpId="0" nodeType="withEffect">
                                  <p:stCondLst>
                                    <p:cond delay="1300"/>
                                  </p:stCondLst>
                                  <p:childTnLst>
                                    <p:set>
                                      <p:cBhvr>
                                        <p:cTn id="56" dur="1" fill="hold">
                                          <p:stCondLst>
                                            <p:cond delay="0"/>
                                          </p:stCondLst>
                                        </p:cTn>
                                        <p:tgtEl>
                                          <p:spTgt spid="18"/>
                                        </p:tgtEl>
                                        <p:attrNameLst>
                                          <p:attrName>style.visibility</p:attrName>
                                        </p:attrNameLst>
                                      </p:cBhvr>
                                      <p:to>
                                        <p:strVal val="visible"/>
                                      </p:to>
                                    </p:set>
                                    <p:animMotion origin="layout" path="M 0 7.40741E-7 L 0 -0.03079 " pathEditMode="relative">
                                      <p:cBhvr additive="base" accumulate="none" from="" to="">
                                        <p:cTn id="57" dur="750" autoRev="1" fill="hold">
                                          <p:stCondLst>
                                            <p:cond delay="0"/>
                                          </p:stCondLst>
                                        </p:cTn>
                                        <p:tgtEl>
                                          <p:spTgt spid="18"/>
                                        </p:tgtEl>
                                        <p:attrNameLst>
                                          <p:attrName>ppt_x</p:attrName>
                                          <p:attrName>ppt_y</p:attrName>
                                        </p:attrNameLst>
                                      </p:cBhvr>
                                    </p:animMotion>
                                    <p:set>
                                      <p:cBhvr additive="base" accumulate="none">
                                        <p:cTn id="58" dur="750" fill="hold">
                                          <p:stCondLst>
                                            <p:cond delay="1500"/>
                                          </p:stCondLst>
                                        </p:cTn>
                                        <p:tgtEl>
                                          <p:spTgt spid="18"/>
                                        </p:tgtEl>
                                        <p:attrNameLst>
                                          <p:attrName>style.visibility</p:attrName>
                                        </p:attrNameLst>
                                      </p:cBhvr>
                                      <p:to>
                                        <p:strVal val="visible"/>
                                      </p:to>
                                    </p:set>
                                  </p:childTnLst>
                                </p:cTn>
                              </p:par>
                              <p:par>
                                <p:cTn id="59" presetID="10" presetClass="entr" presetSubtype="0" fill="hold" grpId="0" nodeType="withEffect">
                                  <p:stCondLst>
                                    <p:cond delay="175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750"/>
                                        <p:tgtEl>
                                          <p:spTgt spid="13"/>
                                        </p:tgtEl>
                                      </p:cBhvr>
                                    </p:animEffect>
                                  </p:childTnLst>
                                </p:cTn>
                              </p:par>
                              <p:par>
                                <p:cTn id="62" presetID="35" presetClass="path" presetSubtype="0" decel="50000" fill="hold" grpId="1" nodeType="withEffect">
                                  <p:stCondLst>
                                    <p:cond delay="1750"/>
                                  </p:stCondLst>
                                  <p:childTnLst>
                                    <p:animMotion origin="layout" path="M 0.05404 3.7037E-7 L 2.08333E-7 3.7037E-7 " pathEditMode="relative" rAng="0" ptsTypes="AA">
                                      <p:cBhvr>
                                        <p:cTn id="63" dur="750" fill="hold"/>
                                        <p:tgtEl>
                                          <p:spTgt spid="13"/>
                                        </p:tgtEl>
                                        <p:attrNameLst>
                                          <p:attrName>ppt_x</p:attrName>
                                          <p:attrName>ppt_y</p:attrName>
                                        </p:attrNameLst>
                                      </p:cBhvr>
                                      <p:rCtr x="-2708" y="0"/>
                                    </p:animMotion>
                                  </p:childTnLst>
                                </p:cTn>
                              </p:par>
                              <p:par>
                                <p:cTn id="64" presetID="10" presetClass="entr" presetSubtype="0" fill="hold" grpId="0" nodeType="withEffect">
                                  <p:stCondLst>
                                    <p:cond delay="2250"/>
                                  </p:stCondLst>
                                  <p:childTnLst>
                                    <p:set>
                                      <p:cBhvr>
                                        <p:cTn id="65" dur="1" fill="hold">
                                          <p:stCondLst>
                                            <p:cond delay="0"/>
                                          </p:stCondLst>
                                        </p:cTn>
                                        <p:tgtEl>
                                          <p:spTgt spid="3"/>
                                        </p:tgtEl>
                                        <p:attrNameLst>
                                          <p:attrName>style.visibility</p:attrName>
                                        </p:attrNameLst>
                                      </p:cBhvr>
                                      <p:to>
                                        <p:strVal val="visible"/>
                                      </p:to>
                                    </p:set>
                                    <p:animEffect transition="in" filter="fade">
                                      <p:cBhvr>
                                        <p:cTn id="66" dur="750"/>
                                        <p:tgtEl>
                                          <p:spTgt spid="3"/>
                                        </p:tgtEl>
                                      </p:cBhvr>
                                    </p:animEffect>
                                  </p:childTnLst>
                                </p:cTn>
                              </p:par>
                              <p:par>
                                <p:cTn id="67" presetID="10" presetClass="entr" presetSubtype="0" fill="hold" grpId="0" nodeType="withEffect">
                                  <p:stCondLst>
                                    <p:cond delay="225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750"/>
                                        <p:tgtEl>
                                          <p:spTgt spid="14"/>
                                        </p:tgtEl>
                                      </p:cBhvr>
                                    </p:animEffect>
                                  </p:childTnLst>
                                </p:cTn>
                              </p:par>
                              <p:par>
                                <p:cTn id="70" presetID="10" presetClass="entr" presetSubtype="0" fill="hold" grpId="0" nodeType="withEffect">
                                  <p:stCondLst>
                                    <p:cond delay="275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750"/>
                                        <p:tgtEl>
                                          <p:spTgt spid="15"/>
                                        </p:tgtEl>
                                      </p:cBhvr>
                                    </p:animEffect>
                                  </p:childTnLst>
                                </p:cTn>
                              </p:par>
                              <p:par>
                                <p:cTn id="73" presetID="10" presetClass="entr" presetSubtype="0" fill="hold" grpId="0" nodeType="withEffect">
                                  <p:stCondLst>
                                    <p:cond delay="275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750"/>
                                        <p:tgtEl>
                                          <p:spTgt spid="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750"/>
                                        <p:tgtEl>
                                          <p:spTgt spid="20"/>
                                        </p:tgtEl>
                                      </p:cBhvr>
                                    </p:animEffect>
                                  </p:childTnLst>
                                </p:cTn>
                              </p:par>
                              <p:par>
                                <p:cTn id="79" presetID="63" presetClass="path" presetSubtype="0" decel="50000" fill="hold" grpId="1" nodeType="withEffect">
                                  <p:stCondLst>
                                    <p:cond delay="0"/>
                                  </p:stCondLst>
                                  <p:childTnLst>
                                    <p:animMotion origin="layout" path="M -0.01562 2.96296E-6 L 0.11081 2.96296E-6 " pathEditMode="relative" rAng="0" ptsTypes="AA">
                                      <p:cBhvr>
                                        <p:cTn id="80" dur="750" spd="-100000" fill="hold"/>
                                        <p:tgtEl>
                                          <p:spTgt spid="20"/>
                                        </p:tgtEl>
                                        <p:attrNameLst>
                                          <p:attrName>ppt_x</p:attrName>
                                          <p:attrName>ppt_y</p:attrName>
                                        </p:attrNameLst>
                                      </p:cBhvr>
                                      <p:rCtr x="6315" y="0"/>
                                    </p:animMotion>
                                  </p:childTnLst>
                                </p:cTn>
                              </p:par>
                              <p:par>
                                <p:cTn id="81" presetID="35" presetClass="path" presetSubtype="0" decel="50000" fill="hold" grpId="2" nodeType="withEffect">
                                  <p:stCondLst>
                                    <p:cond delay="750"/>
                                  </p:stCondLst>
                                  <p:childTnLst>
                                    <p:animMotion origin="layout" path="M -0.01562 2.96296E-6 L -4.79167E-6 2.96296E-6 " pathEditMode="relative" rAng="0" ptsTypes="AA">
                                      <p:cBhvr>
                                        <p:cTn id="82" dur="750" fill="hold"/>
                                        <p:tgtEl>
                                          <p:spTgt spid="20"/>
                                        </p:tgtEl>
                                        <p:attrNameLst>
                                          <p:attrName>ppt_x</p:attrName>
                                          <p:attrName>ppt_y</p:attrName>
                                        </p:attrNameLst>
                                      </p:cBhvr>
                                      <p:rCtr x="781" y="0"/>
                                    </p:animMotion>
                                  </p:childTnLst>
                                </p:cTn>
                              </p:par>
                              <p:par>
                                <p:cTn id="83" presetID="10" presetClass="entr" presetSubtype="0" fill="hold" nodeType="withEffect">
                                  <p:stCondLst>
                                    <p:cond delay="75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750"/>
                                        <p:tgtEl>
                                          <p:spTgt spid="21"/>
                                        </p:tgtEl>
                                      </p:cBhvr>
                                    </p:animEffect>
                                  </p:childTnLst>
                                </p:cTn>
                              </p:par>
                              <p:par>
                                <p:cTn id="86" presetID="35" presetClass="path" presetSubtype="0" decel="50000" fill="hold" nodeType="withEffect">
                                  <p:stCondLst>
                                    <p:cond delay="750"/>
                                  </p:stCondLst>
                                  <p:childTnLst>
                                    <p:animMotion origin="layout" path="M -0.05131 4.81481E-6 L 4.375E-6 4.81481E-6 " pathEditMode="relative" rAng="0" ptsTypes="AA">
                                      <p:cBhvr>
                                        <p:cTn id="87" dur="750" fill="hold"/>
                                        <p:tgtEl>
                                          <p:spTgt spid="21"/>
                                        </p:tgtEl>
                                        <p:attrNameLst>
                                          <p:attrName>ppt_x</p:attrName>
                                          <p:attrName>ppt_y</p:attrName>
                                        </p:attrNameLst>
                                      </p:cBhvr>
                                      <p:rCtr x="2565" y="0"/>
                                    </p:animMotion>
                                  </p:childTnLst>
                                </p:cTn>
                              </p:par>
                              <p:par>
                                <p:cTn id="88" presetID="10" presetClass="entr" presetSubtype="0"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750"/>
                                        <p:tgtEl>
                                          <p:spTgt spid="23"/>
                                        </p:tgtEl>
                                      </p:cBhvr>
                                    </p:animEffect>
                                  </p:childTnLst>
                                </p:cTn>
                              </p:par>
                              <p:par>
                                <p:cTn id="91" presetID="63" presetClass="path" presetSubtype="0" decel="50000" fill="hold" grpId="1" nodeType="withEffect">
                                  <p:stCondLst>
                                    <p:cond delay="0"/>
                                  </p:stCondLst>
                                  <p:childTnLst>
                                    <p:animMotion origin="layout" path="M -0.01562 7.40741E-7 L 0.11081 7.40741E-7 " pathEditMode="relative" rAng="0" ptsTypes="AA">
                                      <p:cBhvr>
                                        <p:cTn id="92" dur="750" spd="-100000" fill="hold"/>
                                        <p:tgtEl>
                                          <p:spTgt spid="23"/>
                                        </p:tgtEl>
                                        <p:attrNameLst>
                                          <p:attrName>ppt_x</p:attrName>
                                          <p:attrName>ppt_y</p:attrName>
                                        </p:attrNameLst>
                                      </p:cBhvr>
                                      <p:rCtr x="6315" y="0"/>
                                    </p:animMotion>
                                  </p:childTnLst>
                                </p:cTn>
                              </p:par>
                              <p:par>
                                <p:cTn id="93" presetID="35" presetClass="path" presetSubtype="0" decel="50000" fill="hold" grpId="2" nodeType="withEffect">
                                  <p:stCondLst>
                                    <p:cond delay="750"/>
                                  </p:stCondLst>
                                  <p:childTnLst>
                                    <p:animMotion origin="layout" path="M -0.01562 7.40741E-7 L -1.45833E-6 7.40741E-7 " pathEditMode="relative" rAng="0" ptsTypes="AA">
                                      <p:cBhvr>
                                        <p:cTn id="94" dur="750" fill="hold"/>
                                        <p:tgtEl>
                                          <p:spTgt spid="23"/>
                                        </p:tgtEl>
                                        <p:attrNameLst>
                                          <p:attrName>ppt_x</p:attrName>
                                          <p:attrName>ppt_y</p:attrName>
                                        </p:attrNameLst>
                                      </p:cBhvr>
                                      <p:rCtr x="781" y="0"/>
                                    </p:animMotion>
                                  </p:childTnLst>
                                </p:cTn>
                              </p:par>
                              <p:par>
                                <p:cTn id="95" presetID="10" presetClass="entr" presetSubtype="0" fill="hold" nodeType="withEffect">
                                  <p:stCondLst>
                                    <p:cond delay="75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750"/>
                                        <p:tgtEl>
                                          <p:spTgt spid="24"/>
                                        </p:tgtEl>
                                      </p:cBhvr>
                                    </p:animEffect>
                                  </p:childTnLst>
                                </p:cTn>
                              </p:par>
                              <p:par>
                                <p:cTn id="98" presetID="35" presetClass="path" presetSubtype="0" decel="50000" fill="hold" nodeType="withEffect">
                                  <p:stCondLst>
                                    <p:cond delay="750"/>
                                  </p:stCondLst>
                                  <p:childTnLst>
                                    <p:animMotion origin="layout" path="M -0.0513 7.40741E-7 L 2.08333E-7 7.40741E-7 " pathEditMode="relative" rAng="0" ptsTypes="AA">
                                      <p:cBhvr>
                                        <p:cTn id="99" dur="750" fill="hold"/>
                                        <p:tgtEl>
                                          <p:spTgt spid="24"/>
                                        </p:tgtEl>
                                        <p:attrNameLst>
                                          <p:attrName>ppt_x</p:attrName>
                                          <p:attrName>ppt_y</p:attrName>
                                        </p:attrNameLst>
                                      </p:cBhvr>
                                      <p:rCtr x="256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P spid="7" grpId="0" animBg="1"/>
      <p:bldP spid="7" grpId="1" animBg="1"/>
      <p:bldP spid="8" grpId="0" animBg="1"/>
      <p:bldP spid="8" grpId="1" animBg="1"/>
      <p:bldP spid="10" grpId="0" animBg="1"/>
      <p:bldP spid="10" grpId="1" animBg="1"/>
      <p:bldP spid="11" grpId="0" animBg="1"/>
      <p:bldP spid="11" grpId="1" animBg="1"/>
      <p:bldP spid="11" grpId="2" animBg="1"/>
      <p:bldP spid="13" grpId="0"/>
      <p:bldP spid="13" grpId="1"/>
      <p:bldP spid="14" grpId="0"/>
      <p:bldP spid="15" grpId="0"/>
      <p:bldP spid="16" grpId="0" animBg="1"/>
      <p:bldP spid="17" grpId="0" animBg="1"/>
      <p:bldP spid="18" grpId="0" animBg="1"/>
      <p:bldP spid="19" grpId="0"/>
      <p:bldP spid="20" grpId="0" animBg="1"/>
      <p:bldP spid="20" grpId="1" animBg="1"/>
      <p:bldP spid="20" grpId="2" animBg="1"/>
      <p:bldP spid="23" grpId="0" animBg="1"/>
      <p:bldP spid="23" grpId="1" animBg="1"/>
      <p:bldP spid="23" grpId="2" animBg="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1"/>
          </a:solidFill>
          <a:ln w="685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F5CDA828-B64E-415C-8B46-6B8BF1FA3F3D}"/>
              </a:ext>
            </a:extLst>
          </p:cNvPr>
          <p:cNvSpPr>
            <a:spLocks noGrp="1"/>
          </p:cNvSpPr>
          <p:nvPr>
            <p:ph type="title"/>
          </p:nvPr>
        </p:nvSpPr>
        <p:spPr>
          <a:xfrm>
            <a:off x="5759354" y="638089"/>
            <a:ext cx="5337270" cy="1476801"/>
          </a:xfrm>
        </p:spPr>
        <p:txBody>
          <a:bodyPr anchor="b">
            <a:normAutofit/>
          </a:bodyPr>
          <a:lstStyle/>
          <a:p>
            <a:pPr>
              <a:lnSpc>
                <a:spcPct val="90000"/>
              </a:lnSpc>
            </a:pPr>
            <a:r>
              <a:rPr lang="en-US" sz="4800">
                <a:solidFill>
                  <a:srgbClr val="FFFFFF"/>
                </a:solidFill>
              </a:rPr>
              <a:t>Acknowledgement</a:t>
            </a:r>
            <a:endParaRPr lang="de-DE" sz="4800">
              <a:solidFill>
                <a:srgbClr val="FFFFFF"/>
              </a:solidFill>
            </a:endParaRPr>
          </a:p>
        </p:txBody>
      </p:sp>
      <p:sp>
        <p:nvSpPr>
          <p:cNvPr id="13" name="Rectangle 6">
            <a:extLst>
              <a:ext uri="{FF2B5EF4-FFF2-40B4-BE49-F238E27FC236}">
                <a16:creationId xmlns:a16="http://schemas.microsoft.com/office/drawing/2014/main" id="{3CE8AF5E-D374-4CF1-90CC-35CF73B81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6304" y="2368177"/>
            <a:ext cx="4114800" cy="18288"/>
          </a:xfrm>
          <a:custGeom>
            <a:avLst/>
            <a:gdLst>
              <a:gd name="connsiteX0" fmla="*/ 0 w 4114800"/>
              <a:gd name="connsiteY0" fmla="*/ 0 h 18288"/>
              <a:gd name="connsiteX1" fmla="*/ 768096 w 4114800"/>
              <a:gd name="connsiteY1" fmla="*/ 0 h 18288"/>
              <a:gd name="connsiteX2" fmla="*/ 1495044 w 4114800"/>
              <a:gd name="connsiteY2" fmla="*/ 0 h 18288"/>
              <a:gd name="connsiteX3" fmla="*/ 2221992 w 4114800"/>
              <a:gd name="connsiteY3" fmla="*/ 0 h 18288"/>
              <a:gd name="connsiteX4" fmla="*/ 2784348 w 4114800"/>
              <a:gd name="connsiteY4" fmla="*/ 0 h 18288"/>
              <a:gd name="connsiteX5" fmla="*/ 3387852 w 4114800"/>
              <a:gd name="connsiteY5" fmla="*/ 0 h 18288"/>
              <a:gd name="connsiteX6" fmla="*/ 4114800 w 4114800"/>
              <a:gd name="connsiteY6" fmla="*/ 0 h 18288"/>
              <a:gd name="connsiteX7" fmla="*/ 4114800 w 4114800"/>
              <a:gd name="connsiteY7" fmla="*/ 18288 h 18288"/>
              <a:gd name="connsiteX8" fmla="*/ 3429000 w 4114800"/>
              <a:gd name="connsiteY8" fmla="*/ 18288 h 18288"/>
              <a:gd name="connsiteX9" fmla="*/ 2866644 w 4114800"/>
              <a:gd name="connsiteY9" fmla="*/ 18288 h 18288"/>
              <a:gd name="connsiteX10" fmla="*/ 2304288 w 4114800"/>
              <a:gd name="connsiteY10" fmla="*/ 18288 h 18288"/>
              <a:gd name="connsiteX11" fmla="*/ 1577340 w 4114800"/>
              <a:gd name="connsiteY11" fmla="*/ 18288 h 18288"/>
              <a:gd name="connsiteX12" fmla="*/ 973836 w 4114800"/>
              <a:gd name="connsiteY12" fmla="*/ 18288 h 18288"/>
              <a:gd name="connsiteX13" fmla="*/ 0 w 4114800"/>
              <a:gd name="connsiteY13" fmla="*/ 18288 h 18288"/>
              <a:gd name="connsiteX14" fmla="*/ 0 w 411480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14800" h="18288" fill="none" extrusionOk="0">
                <a:moveTo>
                  <a:pt x="0" y="0"/>
                </a:moveTo>
                <a:cubicBezTo>
                  <a:pt x="338280" y="-26110"/>
                  <a:pt x="483942" y="6555"/>
                  <a:pt x="768096" y="0"/>
                </a:cubicBezTo>
                <a:cubicBezTo>
                  <a:pt x="1052250" y="-6555"/>
                  <a:pt x="1331484" y="24616"/>
                  <a:pt x="1495044" y="0"/>
                </a:cubicBezTo>
                <a:cubicBezTo>
                  <a:pt x="1658604" y="-24616"/>
                  <a:pt x="2056661" y="-33562"/>
                  <a:pt x="2221992" y="0"/>
                </a:cubicBezTo>
                <a:cubicBezTo>
                  <a:pt x="2387323" y="33562"/>
                  <a:pt x="2629463" y="-20094"/>
                  <a:pt x="2784348" y="0"/>
                </a:cubicBezTo>
                <a:cubicBezTo>
                  <a:pt x="2939233" y="20094"/>
                  <a:pt x="3151981" y="1524"/>
                  <a:pt x="3387852" y="0"/>
                </a:cubicBezTo>
                <a:cubicBezTo>
                  <a:pt x="3623723" y="-1524"/>
                  <a:pt x="3882724" y="26165"/>
                  <a:pt x="4114800" y="0"/>
                </a:cubicBezTo>
                <a:cubicBezTo>
                  <a:pt x="4114300" y="8855"/>
                  <a:pt x="4114909" y="14521"/>
                  <a:pt x="4114800" y="18288"/>
                </a:cubicBezTo>
                <a:cubicBezTo>
                  <a:pt x="3910038" y="37744"/>
                  <a:pt x="3683432" y="-3969"/>
                  <a:pt x="3429000" y="18288"/>
                </a:cubicBezTo>
                <a:cubicBezTo>
                  <a:pt x="3174568" y="40545"/>
                  <a:pt x="3085815" y="44166"/>
                  <a:pt x="2866644" y="18288"/>
                </a:cubicBezTo>
                <a:cubicBezTo>
                  <a:pt x="2647473" y="-7590"/>
                  <a:pt x="2580474" y="31338"/>
                  <a:pt x="2304288" y="18288"/>
                </a:cubicBezTo>
                <a:cubicBezTo>
                  <a:pt x="2028102" y="5238"/>
                  <a:pt x="1863008" y="-2001"/>
                  <a:pt x="1577340" y="18288"/>
                </a:cubicBezTo>
                <a:cubicBezTo>
                  <a:pt x="1291672" y="38577"/>
                  <a:pt x="1243931" y="9893"/>
                  <a:pt x="973836" y="18288"/>
                </a:cubicBezTo>
                <a:cubicBezTo>
                  <a:pt x="703741" y="26683"/>
                  <a:pt x="317656" y="-5910"/>
                  <a:pt x="0" y="18288"/>
                </a:cubicBezTo>
                <a:cubicBezTo>
                  <a:pt x="683" y="12014"/>
                  <a:pt x="724" y="5908"/>
                  <a:pt x="0" y="0"/>
                </a:cubicBezTo>
                <a:close/>
              </a:path>
              <a:path w="4114800" h="18288" stroke="0" extrusionOk="0">
                <a:moveTo>
                  <a:pt x="0" y="0"/>
                </a:moveTo>
                <a:cubicBezTo>
                  <a:pt x="276109" y="5266"/>
                  <a:pt x="325589" y="-19584"/>
                  <a:pt x="644652" y="0"/>
                </a:cubicBezTo>
                <a:cubicBezTo>
                  <a:pt x="963715" y="19584"/>
                  <a:pt x="1064991" y="6066"/>
                  <a:pt x="1207008" y="0"/>
                </a:cubicBezTo>
                <a:cubicBezTo>
                  <a:pt x="1349025" y="-6066"/>
                  <a:pt x="1791724" y="14506"/>
                  <a:pt x="1975104" y="0"/>
                </a:cubicBezTo>
                <a:cubicBezTo>
                  <a:pt x="2158484" y="-14506"/>
                  <a:pt x="2397469" y="20822"/>
                  <a:pt x="2619756" y="0"/>
                </a:cubicBezTo>
                <a:cubicBezTo>
                  <a:pt x="2842043" y="-20822"/>
                  <a:pt x="2992157" y="20388"/>
                  <a:pt x="3264408" y="0"/>
                </a:cubicBezTo>
                <a:cubicBezTo>
                  <a:pt x="3536659" y="-20388"/>
                  <a:pt x="3855620" y="38211"/>
                  <a:pt x="4114800" y="0"/>
                </a:cubicBezTo>
                <a:cubicBezTo>
                  <a:pt x="4113902" y="7180"/>
                  <a:pt x="4114969" y="13790"/>
                  <a:pt x="4114800" y="18288"/>
                </a:cubicBezTo>
                <a:cubicBezTo>
                  <a:pt x="3968901" y="8593"/>
                  <a:pt x="3623428" y="17559"/>
                  <a:pt x="3429000" y="18288"/>
                </a:cubicBezTo>
                <a:cubicBezTo>
                  <a:pt x="3234572" y="19017"/>
                  <a:pt x="3085079" y="41804"/>
                  <a:pt x="2866644" y="18288"/>
                </a:cubicBezTo>
                <a:cubicBezTo>
                  <a:pt x="2648209" y="-5228"/>
                  <a:pt x="2451737" y="24580"/>
                  <a:pt x="2180844" y="18288"/>
                </a:cubicBezTo>
                <a:cubicBezTo>
                  <a:pt x="1909951" y="11996"/>
                  <a:pt x="1681589" y="12244"/>
                  <a:pt x="1495044" y="18288"/>
                </a:cubicBezTo>
                <a:cubicBezTo>
                  <a:pt x="1308499" y="24332"/>
                  <a:pt x="1136614" y="21789"/>
                  <a:pt x="850392" y="18288"/>
                </a:cubicBezTo>
                <a:cubicBezTo>
                  <a:pt x="564170" y="14787"/>
                  <a:pt x="210636" y="54701"/>
                  <a:pt x="0" y="18288"/>
                </a:cubicBezTo>
                <a:cubicBezTo>
                  <a:pt x="571" y="10093"/>
                  <a:pt x="-125" y="8407"/>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37B1538-2415-4CC8-ADD6-84A02891C401}"/>
              </a:ext>
            </a:extLst>
          </p:cNvPr>
          <p:cNvSpPr>
            <a:spLocks noGrp="1"/>
          </p:cNvSpPr>
          <p:nvPr>
            <p:ph idx="1"/>
          </p:nvPr>
        </p:nvSpPr>
        <p:spPr>
          <a:xfrm>
            <a:off x="5048250" y="2541755"/>
            <a:ext cx="7017515" cy="3550789"/>
          </a:xfrm>
        </p:spPr>
        <p:txBody>
          <a:bodyPr anchor="t">
            <a:noAutofit/>
          </a:bodyPr>
          <a:lstStyle/>
          <a:p>
            <a:pPr>
              <a:lnSpc>
                <a:spcPct val="100000"/>
              </a:lnSpc>
            </a:pPr>
            <a:r>
              <a:rPr lang="en-US" sz="1800" dirty="0">
                <a:solidFill>
                  <a:srgbClr val="FFFFFF"/>
                </a:solidFill>
              </a:rPr>
              <a:t>My parents in Brazil and my beloved wife Glenda F. Zanela for all the help. </a:t>
            </a:r>
          </a:p>
          <a:p>
            <a:pPr>
              <a:lnSpc>
                <a:spcPct val="100000"/>
              </a:lnSpc>
            </a:pPr>
            <a:r>
              <a:rPr lang="en-US" sz="1800" dirty="0">
                <a:solidFill>
                  <a:srgbClr val="FFFFFF"/>
                </a:solidFill>
              </a:rPr>
              <a:t>Prof. Ulf </a:t>
            </a:r>
            <a:r>
              <a:rPr lang="en-US" sz="1800" dirty="0" err="1">
                <a:solidFill>
                  <a:srgbClr val="FFFFFF"/>
                </a:solidFill>
              </a:rPr>
              <a:t>Peschel</a:t>
            </a:r>
            <a:r>
              <a:rPr lang="en-US" sz="1800" dirty="0">
                <a:solidFill>
                  <a:srgbClr val="FFFFFF"/>
                </a:solidFill>
              </a:rPr>
              <a:t> for Ph.D. supervision;</a:t>
            </a:r>
          </a:p>
          <a:p>
            <a:pPr>
              <a:lnSpc>
                <a:spcPct val="100000"/>
              </a:lnSpc>
            </a:pPr>
            <a:r>
              <a:rPr lang="en-US" sz="1800" dirty="0">
                <a:solidFill>
                  <a:srgbClr val="FFFFFF"/>
                </a:solidFill>
              </a:rPr>
              <a:t>Technical discussions with Dr. </a:t>
            </a:r>
            <a:r>
              <a:rPr lang="en-US" sz="1800" dirty="0" err="1">
                <a:solidFill>
                  <a:srgbClr val="FFFFFF"/>
                </a:solidFill>
              </a:rPr>
              <a:t>Arstan</a:t>
            </a:r>
            <a:r>
              <a:rPr lang="en-US" sz="1800" dirty="0">
                <a:solidFill>
                  <a:srgbClr val="FFFFFF"/>
                </a:solidFill>
              </a:rPr>
              <a:t> </a:t>
            </a:r>
            <a:r>
              <a:rPr lang="en-US" sz="1800" dirty="0" err="1">
                <a:solidFill>
                  <a:srgbClr val="FFFFFF"/>
                </a:solidFill>
              </a:rPr>
              <a:t>Bisianov</a:t>
            </a:r>
            <a:r>
              <a:rPr lang="en-US" sz="1800" dirty="0">
                <a:solidFill>
                  <a:srgbClr val="FFFFFF"/>
                </a:solidFill>
              </a:rPr>
              <a:t> and Dr. Martin </a:t>
            </a:r>
            <a:r>
              <a:rPr lang="en-US" sz="1800" dirty="0" err="1">
                <a:solidFill>
                  <a:srgbClr val="FFFFFF"/>
                </a:solidFill>
              </a:rPr>
              <a:t>Wimmer</a:t>
            </a:r>
            <a:r>
              <a:rPr lang="en-US" sz="1800" dirty="0">
                <a:solidFill>
                  <a:srgbClr val="FFFFFF"/>
                </a:solidFill>
              </a:rPr>
              <a:t>;</a:t>
            </a:r>
          </a:p>
          <a:p>
            <a:pPr>
              <a:lnSpc>
                <a:spcPct val="100000"/>
              </a:lnSpc>
            </a:pPr>
            <a:r>
              <a:rPr lang="en-US" sz="1800" dirty="0">
                <a:solidFill>
                  <a:srgbClr val="FFFFFF"/>
                </a:solidFill>
              </a:rPr>
              <a:t>Project collaboration with Prof. Roberto </a:t>
            </a:r>
            <a:r>
              <a:rPr lang="en-US" sz="1800" dirty="0" err="1">
                <a:solidFill>
                  <a:srgbClr val="FFFFFF"/>
                </a:solidFill>
              </a:rPr>
              <a:t>Morandotti</a:t>
            </a:r>
            <a:r>
              <a:rPr lang="en-US" sz="1800" dirty="0">
                <a:solidFill>
                  <a:srgbClr val="FFFFFF"/>
                </a:solidFill>
              </a:rPr>
              <a:t> (INRS-Montreal, CA), Dr. Pawel Jung and Prof. Demetri Christodoulides (UCF-Florida, US), Dr. Alessandro </a:t>
            </a:r>
            <a:r>
              <a:rPr lang="de-DE" sz="1800" dirty="0">
                <a:solidFill>
                  <a:srgbClr val="FFFFFF"/>
                </a:solidFill>
              </a:rPr>
              <a:t>Alberucci (FSU-Jena, DE).</a:t>
            </a:r>
          </a:p>
          <a:p>
            <a:pPr>
              <a:lnSpc>
                <a:spcPct val="100000"/>
              </a:lnSpc>
            </a:pPr>
            <a:r>
              <a:rPr lang="de-DE" sz="1800" dirty="0">
                <a:solidFill>
                  <a:srgbClr val="FFFFFF"/>
                </a:solidFill>
              </a:rPr>
              <a:t>GRK 2101 research groups (in special to the PhD coordinator Dr. Anna Späthe);</a:t>
            </a:r>
          </a:p>
          <a:p>
            <a:pPr>
              <a:lnSpc>
                <a:spcPct val="100000"/>
              </a:lnSpc>
            </a:pPr>
            <a:r>
              <a:rPr lang="de-DE" sz="1800" dirty="0">
                <a:solidFill>
                  <a:srgbClr val="FFFFFF"/>
                </a:solidFill>
              </a:rPr>
              <a:t>FSU collegues;</a:t>
            </a:r>
            <a:endParaRPr lang="de-DE" sz="1600" dirty="0">
              <a:solidFill>
                <a:srgbClr val="FFFFFF"/>
              </a:solidFill>
            </a:endParaRPr>
          </a:p>
        </p:txBody>
      </p:sp>
      <mc:AlternateContent xmlns:mc="http://schemas.openxmlformats.org/markup-compatibility/2006" xmlns:p14="http://schemas.microsoft.com/office/powerpoint/2010/main">
        <mc:Choice Requires="p14">
          <p:contentPart p14:bwMode="auto" r:id="rId2">
            <p14:nvContentPartPr>
              <p14:cNvPr id="15" name="Ink 14">
                <a:extLst>
                  <a:ext uri="{FF2B5EF4-FFF2-40B4-BE49-F238E27FC236}">
                    <a16:creationId xmlns:a16="http://schemas.microsoft.com/office/drawing/2014/main" id="{070477C5-0410-4E4F-97A1-F84C2465C187}"/>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6436237" y="1971579"/>
              <a:ext cx="360" cy="2160"/>
            </p14:xfrm>
          </p:contentPart>
        </mc:Choice>
        <mc:Fallback xmlns="">
          <p:pic>
            <p:nvPicPr>
              <p:cNvPr id="15" name="Ink 14">
                <a:extLst>
                  <a:ext uri="{FF2B5EF4-FFF2-40B4-BE49-F238E27FC236}">
                    <a16:creationId xmlns:a16="http://schemas.microsoft.com/office/drawing/2014/main" id="{070477C5-0410-4E4F-97A1-F84C2465C1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3"/>
              <a:stretch>
                <a:fillRect/>
              </a:stretch>
            </p:blipFill>
            <p:spPr>
              <a:xfrm>
                <a:off x="6418237" y="1956150"/>
                <a:ext cx="36000" cy="32709"/>
              </a:xfrm>
              <a:prstGeom prst="rect">
                <a:avLst/>
              </a:prstGeom>
            </p:spPr>
          </p:pic>
        </mc:Fallback>
      </mc:AlternateContent>
      <p:pic>
        <p:nvPicPr>
          <p:cNvPr id="10" name="Grafik 6">
            <a:extLst>
              <a:ext uri="{FF2B5EF4-FFF2-40B4-BE49-F238E27FC236}">
                <a16:creationId xmlns:a16="http://schemas.microsoft.com/office/drawing/2014/main" id="{73F36DFF-9382-4D4D-AE8C-110DB308A2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251" y="1262967"/>
            <a:ext cx="2042280" cy="2042280"/>
          </a:xfrm>
          <a:prstGeom prst="rect">
            <a:avLst/>
          </a:prstGeom>
        </p:spPr>
      </p:pic>
      <p:pic>
        <p:nvPicPr>
          <p:cNvPr id="6" name="Picture 5" descr="Text&#10;&#10;Description automatically generated">
            <a:extLst>
              <a:ext uri="{FF2B5EF4-FFF2-40B4-BE49-F238E27FC236}">
                <a16:creationId xmlns:a16="http://schemas.microsoft.com/office/drawing/2014/main" id="{75A3B42F-F379-4A38-9E49-D4B4B869A3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667" y="457454"/>
            <a:ext cx="3731062" cy="740290"/>
          </a:xfrm>
          <a:prstGeom prst="rect">
            <a:avLst/>
          </a:prstGeom>
        </p:spPr>
      </p:pic>
      <p:pic>
        <p:nvPicPr>
          <p:cNvPr id="14" name="Picture 13" descr="Calendar&#10;&#10;Description automatically generated with medium confidence">
            <a:extLst>
              <a:ext uri="{FF2B5EF4-FFF2-40B4-BE49-F238E27FC236}">
                <a16:creationId xmlns:a16="http://schemas.microsoft.com/office/drawing/2014/main" id="{00FBFEDA-6CE3-44B1-99C6-BA1194CACBD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53948" y="1321497"/>
            <a:ext cx="1887890" cy="1887890"/>
          </a:xfrm>
          <a:prstGeom prst="rect">
            <a:avLst/>
          </a:prstGeom>
        </p:spPr>
      </p:pic>
      <p:pic>
        <p:nvPicPr>
          <p:cNvPr id="16" name="Imagem 3">
            <a:extLst>
              <a:ext uri="{FF2B5EF4-FFF2-40B4-BE49-F238E27FC236}">
                <a16:creationId xmlns:a16="http://schemas.microsoft.com/office/drawing/2014/main" id="{82621645-8331-4324-90E7-9495499C5EB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63962" y="5906278"/>
            <a:ext cx="1423090" cy="825530"/>
          </a:xfrm>
          <a:prstGeom prst="rect">
            <a:avLst/>
          </a:prstGeom>
        </p:spPr>
      </p:pic>
      <p:pic>
        <p:nvPicPr>
          <p:cNvPr id="18" name="Picture 17" descr="Logo&#10;&#10;Description automatically generated with medium confidence">
            <a:extLst>
              <a:ext uri="{FF2B5EF4-FFF2-40B4-BE49-F238E27FC236}">
                <a16:creationId xmlns:a16="http://schemas.microsoft.com/office/drawing/2014/main" id="{2763BF00-4F8E-400A-A28B-62CDF5C557D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75426" y="5822302"/>
            <a:ext cx="1444934" cy="909506"/>
          </a:xfrm>
          <a:prstGeom prst="rect">
            <a:avLst/>
          </a:prstGeom>
        </p:spPr>
      </p:pic>
      <p:pic>
        <p:nvPicPr>
          <p:cNvPr id="20" name="Picture 19" descr="A picture containing text&#10;&#10;Description automatically generated">
            <a:extLst>
              <a:ext uri="{FF2B5EF4-FFF2-40B4-BE49-F238E27FC236}">
                <a16:creationId xmlns:a16="http://schemas.microsoft.com/office/drawing/2014/main" id="{14CB2B6C-F8D9-49A1-81BF-CC513BDAE64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4667" y="3429000"/>
            <a:ext cx="3731062" cy="740290"/>
          </a:xfrm>
          <a:prstGeom prst="rect">
            <a:avLst/>
          </a:prstGeom>
        </p:spPr>
      </p:pic>
      <p:sp>
        <p:nvSpPr>
          <p:cNvPr id="4" name="TextBox 3">
            <a:extLst>
              <a:ext uri="{FF2B5EF4-FFF2-40B4-BE49-F238E27FC236}">
                <a16:creationId xmlns:a16="http://schemas.microsoft.com/office/drawing/2014/main" id="{05884E10-A57B-4A12-9462-40F411F27E04}"/>
              </a:ext>
            </a:extLst>
          </p:cNvPr>
          <p:cNvSpPr txBox="1"/>
          <p:nvPr/>
        </p:nvSpPr>
        <p:spPr>
          <a:xfrm>
            <a:off x="1450532" y="5490746"/>
            <a:ext cx="2006831" cy="369332"/>
          </a:xfrm>
          <a:prstGeom prst="rect">
            <a:avLst/>
          </a:prstGeom>
          <a:noFill/>
        </p:spPr>
        <p:txBody>
          <a:bodyPr wrap="none" rtlCol="0">
            <a:spAutoFit/>
          </a:bodyPr>
          <a:lstStyle/>
          <a:p>
            <a:r>
              <a:rPr lang="en-US" dirty="0"/>
              <a:t>Collaborations with</a:t>
            </a:r>
            <a:endParaRPr lang="de-DE" dirty="0"/>
          </a:p>
        </p:txBody>
      </p:sp>
    </p:spTree>
    <p:extLst>
      <p:ext uri="{BB962C8B-B14F-4D97-AF65-F5344CB8AC3E}">
        <p14:creationId xmlns:p14="http://schemas.microsoft.com/office/powerpoint/2010/main" val="2533270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0" y="0"/>
            <a:ext cx="12192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47666" y="4005064"/>
            <a:ext cx="1096668" cy="1325302"/>
          </a:xfrm>
          <a:prstGeom prst="rect">
            <a:avLst/>
          </a:prstGeom>
        </p:spPr>
      </p:pic>
      <p:sp>
        <p:nvSpPr>
          <p:cNvPr id="10" name="Inhaltsplatzhalter 9"/>
          <p:cNvSpPr>
            <a:spLocks noGrp="1"/>
          </p:cNvSpPr>
          <p:nvPr>
            <p:ph idx="4294967295"/>
          </p:nvPr>
        </p:nvSpPr>
        <p:spPr>
          <a:xfrm>
            <a:off x="1524000" y="2780928"/>
            <a:ext cx="9144000" cy="1224136"/>
          </a:xfrm>
        </p:spPr>
        <p:txBody>
          <a:bodyPr anchor="t">
            <a:normAutofit/>
          </a:bodyPr>
          <a:lstStyle/>
          <a:p>
            <a:pPr algn="ctr">
              <a:buNone/>
            </a:pPr>
            <a:r>
              <a:rPr lang="en-US" sz="3200" b="1" spc="50" dirty="0">
                <a:solidFill>
                  <a:schemeClr val="bg1"/>
                </a:solidFill>
                <a:latin typeface="Calibri" panose="020F0502020204030204" pitchFamily="34" charset="0"/>
                <a:cs typeface="Calibri" panose="020F0502020204030204" pitchFamily="34" charset="0"/>
              </a:rPr>
              <a:t>Thank you for your attention!</a:t>
            </a: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8229" y="5449267"/>
            <a:ext cx="1535542" cy="225002"/>
          </a:xfrm>
          <a:prstGeom prst="rect">
            <a:avLst/>
          </a:prstGeom>
        </p:spPr>
      </p:pic>
      <p:pic>
        <p:nvPicPr>
          <p:cNvPr id="5"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66519" y="4913895"/>
            <a:ext cx="1774765" cy="1728192"/>
          </a:xfrm>
          <a:prstGeom prst="rect">
            <a:avLst/>
          </a:prstGeom>
        </p:spPr>
      </p:pic>
      <p:pic>
        <p:nvPicPr>
          <p:cNvPr id="6" name="Imagem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255" y="5885934"/>
            <a:ext cx="2326626" cy="756153"/>
          </a:xfrm>
          <a:prstGeom prst="rect">
            <a:avLst/>
          </a:prstGeom>
        </p:spPr>
      </p:pic>
    </p:spTree>
    <p:extLst>
      <p:ext uri="{BB962C8B-B14F-4D97-AF65-F5344CB8AC3E}">
        <p14:creationId xmlns:p14="http://schemas.microsoft.com/office/powerpoint/2010/main" val="4248102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7D0B56-B945-4544-A73A-4CFCA33EB2DE}"/>
              </a:ext>
            </a:extLst>
          </p:cNvPr>
          <p:cNvSpPr>
            <a:spLocks noGrp="1"/>
          </p:cNvSpPr>
          <p:nvPr>
            <p:ph type="body" sz="quarter" idx="10"/>
          </p:nvPr>
        </p:nvSpPr>
        <p:spPr/>
        <p:txBody>
          <a:bodyPr/>
          <a:lstStyle/>
          <a:p>
            <a:r>
              <a:rPr kumimoji="0" lang="en-US" altLang="zh-CN" sz="3200" b="0" i="0" u="none" strike="noStrike" kern="1200" cap="none" spc="0" normalizeH="0" baseline="0" noProof="0" dirty="0">
                <a:ln>
                  <a:noFill/>
                </a:ln>
                <a:solidFill>
                  <a:sysClr val="window" lastClr="FFFFFF"/>
                </a:solidFill>
                <a:effectLst/>
                <a:uLnTx/>
                <a:uFillTx/>
                <a:latin typeface="Hans Kendrick V4"/>
                <a:cs typeface="+mn-cs"/>
              </a:rPr>
              <a:t>Many body interactions</a:t>
            </a:r>
          </a:p>
        </p:txBody>
      </p:sp>
      <mc:AlternateContent xmlns:mc="http://schemas.openxmlformats.org/markup-compatibility/2006" xmlns:a14="http://schemas.microsoft.com/office/drawing/2010/main">
        <mc:Choice Requires="a14">
          <p:sp>
            <p:nvSpPr>
              <p:cNvPr id="4" name="矩形 77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7A5154E-5814-4E2A-A4F6-E3041EADF961}"/>
                  </a:ext>
                </a:extLst>
              </p:cNvPr>
              <p:cNvSpPr/>
              <p:nvPr/>
            </p:nvSpPr>
            <p:spPr>
              <a:xfrm>
                <a:off x="845816" y="1408108"/>
                <a:ext cx="11037733" cy="338554"/>
              </a:xfrm>
              <a:prstGeom prst="rect">
                <a:avLst/>
              </a:prstGeom>
            </p:spPr>
            <p:txBody>
              <a:bodyPr wrap="square">
                <a:spAutoFit/>
              </a:bodyPr>
              <a:lstStyle/>
              <a:p>
                <a:r>
                  <a:rPr lang="en-US" sz="1600" dirty="0">
                    <a:solidFill>
                      <a:srgbClr val="FFFFFF"/>
                    </a:solidFill>
                    <a:latin typeface="Hans Kendrick V4"/>
                    <a:ea typeface="华文细黑"/>
                  </a:rPr>
                  <a:t>As in actual systems, it is virtually impossible to follow the dynamics of </a:t>
                </a:r>
                <a14:m>
                  <m:oMath xmlns:m="http://schemas.openxmlformats.org/officeDocument/2006/math">
                    <m:r>
                      <a:rPr lang="en-US" sz="1600" i="1">
                        <a:solidFill>
                          <a:srgbClr val="FFFFFF"/>
                        </a:solidFill>
                        <a:latin typeface="Cambria Math" panose="02040503050406030204" pitchFamily="18" charset="0"/>
                        <a:ea typeface="Cambria Math" panose="02040503050406030204" pitchFamily="18" charset="0"/>
                      </a:rPr>
                      <m:t>~1</m:t>
                    </m:r>
                    <m:sSup>
                      <m:sSupPr>
                        <m:ctrlPr>
                          <a:rPr lang="en-US" sz="1600" i="1">
                            <a:solidFill>
                              <a:srgbClr val="FFFFFF"/>
                            </a:solidFill>
                            <a:latin typeface="Cambria Math" panose="02040503050406030204" pitchFamily="18" charset="0"/>
                            <a:ea typeface="Cambria Math" panose="02040503050406030204" pitchFamily="18" charset="0"/>
                          </a:rPr>
                        </m:ctrlPr>
                      </m:sSupPr>
                      <m:e>
                        <m:r>
                          <a:rPr lang="en-US" sz="1600" i="1">
                            <a:solidFill>
                              <a:srgbClr val="FFFFFF"/>
                            </a:solidFill>
                            <a:latin typeface="Cambria Math" panose="02040503050406030204" pitchFamily="18" charset="0"/>
                            <a:ea typeface="Cambria Math" panose="02040503050406030204" pitchFamily="18" charset="0"/>
                          </a:rPr>
                          <m:t>0</m:t>
                        </m:r>
                      </m:e>
                      <m:sup>
                        <m:r>
                          <a:rPr lang="en-US" sz="1600" i="1">
                            <a:solidFill>
                              <a:srgbClr val="FFFFFF"/>
                            </a:solidFill>
                            <a:latin typeface="Cambria Math" panose="02040503050406030204" pitchFamily="18" charset="0"/>
                            <a:ea typeface="Cambria Math" panose="02040503050406030204" pitchFamily="18" charset="0"/>
                          </a:rPr>
                          <m:t>23</m:t>
                        </m:r>
                      </m:sup>
                    </m:sSup>
                  </m:oMath>
                </a14:m>
                <a:r>
                  <a:rPr lang="en-US" sz="1600" dirty="0">
                    <a:solidFill>
                      <a:srgbClr val="FFFFFF"/>
                    </a:solidFill>
                    <a:latin typeface="Hans Kendrick V4"/>
                    <a:ea typeface="华文细黑"/>
                  </a:rPr>
                  <a:t> colliding molecules on a one-by-one basis</a:t>
                </a:r>
                <a:r>
                  <a:rPr lang="en-US" altLang="zh-CN" sz="1200" dirty="0">
                    <a:solidFill>
                      <a:prstClr val="white">
                        <a:alpha val="78000"/>
                      </a:prstClr>
                    </a:solidFill>
                    <a:latin typeface="Hans Kendrick V4"/>
                    <a:ea typeface="华文细黑"/>
                  </a:rPr>
                  <a:t>. </a:t>
                </a:r>
              </a:p>
            </p:txBody>
          </p:sp>
        </mc:Choice>
        <mc:Fallback xmlns="">
          <p:sp>
            <p:nvSpPr>
              <p:cNvPr id="4" name="矩形 77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7A5154E-5814-4E2A-A4F6-E3041EADF961}"/>
                  </a:ext>
                </a:extLst>
              </p:cNvPr>
              <p:cNvSpPr>
                <a:spLocks noRot="1" noChangeAspect="1" noMove="1" noResize="1" noEditPoints="1" noAdjustHandles="1" noChangeArrowheads="1" noChangeShapeType="1" noTextEdit="1"/>
              </p:cNvSpPr>
              <p:nvPr/>
            </p:nvSpPr>
            <p:spPr>
              <a:xfrm>
                <a:off x="845816" y="1408108"/>
                <a:ext cx="11037733" cy="338554"/>
              </a:xfrm>
              <a:prstGeom prst="rect">
                <a:avLst/>
              </a:prstGeom>
              <a:blipFill>
                <a:blip r:embed="rId2"/>
                <a:stretch>
                  <a:fillRect l="-331" t="-5357" b="-21429"/>
                </a:stretch>
              </a:blipFill>
            </p:spPr>
            <p:txBody>
              <a:bodyPr/>
              <a:lstStyle/>
              <a:p>
                <a:r>
                  <a:rPr lang="de-DE">
                    <a:noFill/>
                  </a:rPr>
                  <a:t> </a:t>
                </a:r>
              </a:p>
            </p:txBody>
          </p:sp>
        </mc:Fallback>
      </mc:AlternateContent>
      <p:pic>
        <p:nvPicPr>
          <p:cNvPr id="5" name="图片 32">
            <a:extLst>
              <a:ext uri="{FF2B5EF4-FFF2-40B4-BE49-F238E27FC236}">
                <a16:creationId xmlns:a16="http://schemas.microsoft.com/office/drawing/2014/main" id="{BA596698-8569-4317-A903-44C50D2B31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6759" y="2519459"/>
            <a:ext cx="1721220" cy="902891"/>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pic>
        <p:nvPicPr>
          <p:cNvPr id="6" name="图片 32">
            <a:extLst>
              <a:ext uri="{FF2B5EF4-FFF2-40B4-BE49-F238E27FC236}">
                <a16:creationId xmlns:a16="http://schemas.microsoft.com/office/drawing/2014/main" id="{ADD59F5F-FDB4-4F6A-A2B0-3304527D6A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871" y="2705495"/>
            <a:ext cx="3861728" cy="2851243"/>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
        <p:nvSpPr>
          <p:cNvPr id="7" name="椭圆 3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60387CA-A5F8-47FA-A7FE-F128B608A48E}"/>
              </a:ext>
            </a:extLst>
          </p:cNvPr>
          <p:cNvSpPr/>
          <p:nvPr/>
        </p:nvSpPr>
        <p:spPr>
          <a:xfrm>
            <a:off x="759279" y="1530504"/>
            <a:ext cx="86537" cy="86537"/>
          </a:xfrm>
          <a:prstGeom prst="ellipse">
            <a:avLst/>
          </a:prstGeom>
          <a:noFill/>
          <a:ln w="19050" cap="flat" cmpd="sng" algn="ctr">
            <a:gradFill flip="none" rotWithShape="1">
              <a:gsLst>
                <a:gs pos="0">
                  <a:srgbClr val="0394FC"/>
                </a:gs>
                <a:gs pos="100000">
                  <a:srgbClr val="9966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ea"/>
              <a:sym typeface="+mn-lt"/>
            </a:endParaRPr>
          </a:p>
        </p:txBody>
      </p:sp>
      <p:grpSp>
        <p:nvGrpSpPr>
          <p:cNvPr id="9" name="组合 9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A438A3E-92DE-4810-91A1-084855AF1173}"/>
              </a:ext>
            </a:extLst>
          </p:cNvPr>
          <p:cNvGrpSpPr/>
          <p:nvPr/>
        </p:nvGrpSpPr>
        <p:grpSpPr>
          <a:xfrm>
            <a:off x="5564789" y="3859130"/>
            <a:ext cx="2773309" cy="1498869"/>
            <a:chOff x="1268125" y="4061834"/>
            <a:chExt cx="2290989" cy="1200307"/>
          </a:xfrm>
        </p:grpSpPr>
        <p:sp>
          <p:nvSpPr>
            <p:cNvPr id="10" name="任意多边形: 形状 71">
              <a:extLst>
                <a:ext uri="{FF2B5EF4-FFF2-40B4-BE49-F238E27FC236}">
                  <a16:creationId xmlns:a16="http://schemas.microsoft.com/office/drawing/2014/main" id="{29E22033-F560-41FE-BFB0-496AC0EC2126}"/>
                </a:ext>
              </a:extLst>
            </p:cNvPr>
            <p:cNvSpPr/>
            <p:nvPr/>
          </p:nvSpPr>
          <p:spPr>
            <a:xfrm>
              <a:off x="1271558" y="4222376"/>
              <a:ext cx="2123791" cy="725185"/>
            </a:xfrm>
            <a:custGeom>
              <a:avLst/>
              <a:gdLst>
                <a:gd name="connsiteX0" fmla="*/ 377811 w 1472268"/>
                <a:gd name="connsiteY0" fmla="*/ 0 h 849854"/>
                <a:gd name="connsiteX1" fmla="*/ 838186 w 1472268"/>
                <a:gd name="connsiteY1" fmla="*/ 0 h 849854"/>
                <a:gd name="connsiteX2" fmla="*/ 1472268 w 1472268"/>
                <a:gd name="connsiteY2" fmla="*/ 0 h 849854"/>
                <a:gd name="connsiteX3" fmla="*/ 1081112 w 1472268"/>
                <a:gd name="connsiteY3" fmla="*/ 827740 h 849854"/>
                <a:gd name="connsiteX4" fmla="*/ 1081112 w 1472268"/>
                <a:gd name="connsiteY4" fmla="*/ 828198 h 849854"/>
                <a:gd name="connsiteX5" fmla="*/ 1070878 w 1472268"/>
                <a:gd name="connsiteY5" fmla="*/ 849854 h 849854"/>
                <a:gd name="connsiteX6" fmla="*/ 508253 w 1472268"/>
                <a:gd name="connsiteY6" fmla="*/ 849854 h 849854"/>
                <a:gd name="connsiteX7" fmla="*/ 47878 w 1472268"/>
                <a:gd name="connsiteY7" fmla="*/ 849854 h 849854"/>
                <a:gd name="connsiteX8" fmla="*/ 0 w 1472268"/>
                <a:gd name="connsiteY8" fmla="*/ 799499 h 84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268" h="849854">
                  <a:moveTo>
                    <a:pt x="377811" y="0"/>
                  </a:moveTo>
                  <a:lnTo>
                    <a:pt x="838186" y="0"/>
                  </a:lnTo>
                  <a:lnTo>
                    <a:pt x="1472268" y="0"/>
                  </a:lnTo>
                  <a:lnTo>
                    <a:pt x="1081112" y="827740"/>
                  </a:lnTo>
                  <a:lnTo>
                    <a:pt x="1081112" y="828198"/>
                  </a:lnTo>
                  <a:lnTo>
                    <a:pt x="1070878" y="849854"/>
                  </a:lnTo>
                  <a:lnTo>
                    <a:pt x="508253" y="849854"/>
                  </a:lnTo>
                  <a:lnTo>
                    <a:pt x="47878" y="849854"/>
                  </a:lnTo>
                  <a:lnTo>
                    <a:pt x="0" y="799499"/>
                  </a:lnTo>
                  <a:close/>
                </a:path>
              </a:pathLst>
            </a:custGeom>
            <a:gradFill flip="none" rotWithShape="1">
              <a:gsLst>
                <a:gs pos="0">
                  <a:srgbClr val="0C5AA1">
                    <a:alpha val="48000"/>
                  </a:srgbClr>
                </a:gs>
                <a:gs pos="100000">
                  <a:srgbClr val="0394FC">
                    <a:alpha val="0"/>
                  </a:srgbClr>
                </a:gs>
              </a:gsLst>
              <a:lin ang="16200000" scaled="1"/>
              <a:tileRect/>
            </a:gradFill>
            <a:ln w="12700" cap="flat" cmpd="sng" algn="ctr">
              <a:noFill/>
              <a:prstDash val="solid"/>
              <a:miter lim="800000"/>
            </a:ln>
            <a:effectLst/>
            <a:scene3d>
              <a:camera prst="orthographicFront"/>
              <a:lightRig rig="threePt" dir="t"/>
            </a:scene3d>
            <a:sp3d>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1" name="任意多边形: 形状 73">
              <a:extLst>
                <a:ext uri="{FF2B5EF4-FFF2-40B4-BE49-F238E27FC236}">
                  <a16:creationId xmlns:a16="http://schemas.microsoft.com/office/drawing/2014/main" id="{41B881B9-8EE6-4FE9-A509-470336E940E2}"/>
                </a:ext>
              </a:extLst>
            </p:cNvPr>
            <p:cNvSpPr/>
            <p:nvPr/>
          </p:nvSpPr>
          <p:spPr>
            <a:xfrm>
              <a:off x="1268125" y="4907252"/>
              <a:ext cx="1546238" cy="106231"/>
            </a:xfrm>
            <a:custGeom>
              <a:avLst/>
              <a:gdLst>
                <a:gd name="connsiteX0" fmla="*/ 3080 w 1071893"/>
                <a:gd name="connsiteY0" fmla="*/ 0 h 124494"/>
                <a:gd name="connsiteX1" fmla="*/ 50259 w 1071893"/>
                <a:gd name="connsiteY1" fmla="*/ 49620 h 124494"/>
                <a:gd name="connsiteX2" fmla="*/ 1071893 w 1071893"/>
                <a:gd name="connsiteY2" fmla="*/ 49620 h 124494"/>
                <a:gd name="connsiteX3" fmla="*/ 1071893 w 1071893"/>
                <a:gd name="connsiteY3" fmla="*/ 124494 h 124494"/>
                <a:gd name="connsiteX4" fmla="*/ 46798 w 1071893"/>
                <a:gd name="connsiteY4" fmla="*/ 124494 h 124494"/>
                <a:gd name="connsiteX5" fmla="*/ 0 w 1071893"/>
                <a:gd name="connsiteY5" fmla="*/ 72109 h 124494"/>
                <a:gd name="connsiteX6" fmla="*/ 0 w 1071893"/>
                <a:gd name="connsiteY6" fmla="*/ 6518 h 12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1893" h="124494">
                  <a:moveTo>
                    <a:pt x="3080" y="0"/>
                  </a:moveTo>
                  <a:lnTo>
                    <a:pt x="50259" y="49620"/>
                  </a:lnTo>
                  <a:lnTo>
                    <a:pt x="1071893" y="49620"/>
                  </a:lnTo>
                  <a:lnTo>
                    <a:pt x="1071893" y="124494"/>
                  </a:lnTo>
                  <a:lnTo>
                    <a:pt x="46798" y="124494"/>
                  </a:lnTo>
                  <a:lnTo>
                    <a:pt x="0" y="72109"/>
                  </a:lnTo>
                  <a:lnTo>
                    <a:pt x="0" y="6518"/>
                  </a:lnTo>
                  <a:close/>
                </a:path>
              </a:pathLst>
            </a:cu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2" name="矩形 14">
              <a:extLst>
                <a:ext uri="{FF2B5EF4-FFF2-40B4-BE49-F238E27FC236}">
                  <a16:creationId xmlns:a16="http://schemas.microsoft.com/office/drawing/2014/main" id="{B8B25316-D8D6-4B73-9CDD-3C1BF35BF298}"/>
                </a:ext>
              </a:extLst>
            </p:cNvPr>
            <p:cNvSpPr/>
            <p:nvPr/>
          </p:nvSpPr>
          <p:spPr>
            <a:xfrm>
              <a:off x="1340967" y="4948915"/>
              <a:ext cx="1477063" cy="64568"/>
            </a:xfrm>
            <a:prstGeom prst="rect">
              <a:avLst/>
            </a:pr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3" name="图片 28" descr="e7d195523061f1c0d3ba7f298e59d031c9c3f97027ed136f882110EF8F17BAD1F2C348D17C7856EF46CB4678CC9E44EE1ABA681E3133328A7B4D22AAF822B2429426B2355AA8CC4431B8568D2CF3B73A608EADBFD87AE0DC2085F49D4C585EE85AD222AAB0F9867648B54ABAF32054115737F34E4D49AA79217DAAD96EC749D63CD56D4C4DBEFB4D">
              <a:extLst>
                <a:ext uri="{FF2B5EF4-FFF2-40B4-BE49-F238E27FC236}">
                  <a16:creationId xmlns:a16="http://schemas.microsoft.com/office/drawing/2014/main" id="{FD894E37-30FB-4BE1-88A9-3A87D566B426}"/>
                </a:ext>
              </a:extLst>
            </p:cNvPr>
            <p:cNvPicPr>
              <a:picLocks/>
            </p:cNvPicPr>
            <p:nvPr/>
          </p:nvPicPr>
          <p:blipFill rotWithShape="1">
            <a:blip r:embed="rId5" cstate="print">
              <a:extLst>
                <a:ext uri="{28A0092B-C50C-407E-A947-70E740481C1C}">
                  <a14:useLocalDpi xmlns:a14="http://schemas.microsoft.com/office/drawing/2010/main" val="0"/>
                </a:ext>
              </a:extLst>
            </a:blip>
            <a:srcRect l="-8230" r="-8230"/>
            <a:stretch/>
          </p:blipFill>
          <p:spPr>
            <a:xfrm rot="18480000">
              <a:off x="2443555" y="4146583"/>
              <a:ext cx="1200307" cy="1030810"/>
            </a:xfrm>
            <a:prstGeom prst="rect">
              <a:avLst/>
            </a:prstGeom>
          </p:spPr>
        </p:pic>
        <p:sp>
          <p:nvSpPr>
            <p:cNvPr id="14" name="任意多边形: 形状 69">
              <a:extLst>
                <a:ext uri="{FF2B5EF4-FFF2-40B4-BE49-F238E27FC236}">
                  <a16:creationId xmlns:a16="http://schemas.microsoft.com/office/drawing/2014/main" id="{5AE2820F-7407-467B-BE85-91F1063C1870}"/>
                </a:ext>
              </a:extLst>
            </p:cNvPr>
            <p:cNvSpPr/>
            <p:nvPr/>
          </p:nvSpPr>
          <p:spPr>
            <a:xfrm>
              <a:off x="2805076" y="4202054"/>
              <a:ext cx="664265" cy="811429"/>
            </a:xfrm>
            <a:custGeom>
              <a:avLst/>
              <a:gdLst>
                <a:gd name="connsiteX0" fmla="*/ 420447 w 460486"/>
                <a:gd name="connsiteY0" fmla="*/ 0 h 950924"/>
                <a:gd name="connsiteX1" fmla="*/ 458105 w 460486"/>
                <a:gd name="connsiteY1" fmla="*/ 0 h 950924"/>
                <a:gd name="connsiteX2" fmla="*/ 446852 w 460486"/>
                <a:gd name="connsiteY2" fmla="*/ 23813 h 950924"/>
                <a:gd name="connsiteX3" fmla="*/ 460486 w 460486"/>
                <a:gd name="connsiteY3" fmla="*/ 23813 h 950924"/>
                <a:gd name="connsiteX4" fmla="*/ 442233 w 460486"/>
                <a:gd name="connsiteY4" fmla="*/ 62440 h 950924"/>
                <a:gd name="connsiteX5" fmla="*/ 442449 w 460486"/>
                <a:gd name="connsiteY5" fmla="*/ 62440 h 950924"/>
                <a:gd name="connsiteX6" fmla="*/ 22589 w 460486"/>
                <a:gd name="connsiteY6" fmla="*/ 950924 h 950924"/>
                <a:gd name="connsiteX7" fmla="*/ 0 w 460486"/>
                <a:gd name="connsiteY7" fmla="*/ 950924 h 950924"/>
                <a:gd name="connsiteX8" fmla="*/ 0 w 460486"/>
                <a:gd name="connsiteY8" fmla="*/ 890182 h 950924"/>
                <a:gd name="connsiteX9" fmla="*/ 18037 w 460486"/>
                <a:gd name="connsiteY9" fmla="*/ 852013 h 950924"/>
                <a:gd name="connsiteX10" fmla="*/ 18037 w 460486"/>
                <a:gd name="connsiteY10" fmla="*/ 851555 h 95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86" h="950924">
                  <a:moveTo>
                    <a:pt x="420447" y="0"/>
                  </a:moveTo>
                  <a:lnTo>
                    <a:pt x="458105" y="0"/>
                  </a:lnTo>
                  <a:lnTo>
                    <a:pt x="446852" y="23813"/>
                  </a:lnTo>
                  <a:lnTo>
                    <a:pt x="460486" y="23813"/>
                  </a:lnTo>
                  <a:lnTo>
                    <a:pt x="442233" y="62440"/>
                  </a:lnTo>
                  <a:lnTo>
                    <a:pt x="442449" y="62440"/>
                  </a:lnTo>
                  <a:lnTo>
                    <a:pt x="22589" y="950924"/>
                  </a:lnTo>
                  <a:lnTo>
                    <a:pt x="0" y="950924"/>
                  </a:lnTo>
                  <a:lnTo>
                    <a:pt x="0" y="890182"/>
                  </a:lnTo>
                  <a:lnTo>
                    <a:pt x="18037" y="852013"/>
                  </a:lnTo>
                  <a:lnTo>
                    <a:pt x="18037" y="851555"/>
                  </a:lnTo>
                  <a:close/>
                </a:path>
              </a:pathLst>
            </a:custGeom>
            <a:gradFill flip="none" rotWithShape="1">
              <a:gsLst>
                <a:gs pos="21000">
                  <a:srgbClr val="0394FC">
                    <a:alpha val="61000"/>
                  </a:srgbClr>
                </a:gs>
                <a:gs pos="100000">
                  <a:srgbClr val="0394FC">
                    <a:alpha val="0"/>
                  </a:srgbClr>
                </a:gs>
              </a:gsLst>
              <a:lin ang="162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sp>
        <p:nvSpPr>
          <p:cNvPr id="15"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829CCAC-A8F9-4B16-AD32-CE39FC6AA44C}"/>
              </a:ext>
            </a:extLst>
          </p:cNvPr>
          <p:cNvSpPr>
            <a:spLocks/>
          </p:cNvSpPr>
          <p:nvPr/>
        </p:nvSpPr>
        <p:spPr bwMode="auto">
          <a:xfrm rot="4516866">
            <a:off x="8062308" y="3729141"/>
            <a:ext cx="290962" cy="777867"/>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sp>
        <p:nvSpPr>
          <p:cNvPr id="16" name="矩形 12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BA415D9-70A7-4808-8148-ADF8F67FB2BC}"/>
              </a:ext>
            </a:extLst>
          </p:cNvPr>
          <p:cNvSpPr/>
          <p:nvPr/>
        </p:nvSpPr>
        <p:spPr>
          <a:xfrm>
            <a:off x="5401487" y="5062189"/>
            <a:ext cx="2406663" cy="379078"/>
          </a:xfrm>
          <a:prstGeom prst="rect">
            <a:avLst/>
          </a:prstGeom>
        </p:spPr>
        <p:txBody>
          <a:bodyPr wrap="square">
            <a:spAutoFit/>
          </a:bodyPr>
          <a:lstStyle/>
          <a:p>
            <a:pPr algn="ctr">
              <a:lnSpc>
                <a:spcPct val="130000"/>
              </a:lnSpc>
            </a:pPr>
            <a:r>
              <a:rPr lang="en-US" altLang="zh-CN" sz="1600" b="1" dirty="0">
                <a:solidFill>
                  <a:srgbClr val="0394FC"/>
                </a:solidFill>
                <a:latin typeface="Hans Kendrick V4"/>
                <a:ea typeface="华文细黑"/>
              </a:rPr>
              <a:t>Ideal gas law</a:t>
            </a:r>
          </a:p>
        </p:txBody>
      </p:sp>
      <p:sp>
        <p:nvSpPr>
          <p:cNvPr id="17"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BDDF348-3EB2-4A80-913A-F6D6FF9627EF}"/>
              </a:ext>
            </a:extLst>
          </p:cNvPr>
          <p:cNvSpPr/>
          <p:nvPr/>
        </p:nvSpPr>
        <p:spPr>
          <a:xfrm>
            <a:off x="8121728" y="4536912"/>
            <a:ext cx="2406663" cy="379078"/>
          </a:xfrm>
          <a:prstGeom prst="rect">
            <a:avLst/>
          </a:prstGeom>
        </p:spPr>
        <p:txBody>
          <a:bodyPr wrap="square">
            <a:spAutoFit/>
          </a:bodyPr>
          <a:lstStyle/>
          <a:p>
            <a:pPr algn="ctr">
              <a:lnSpc>
                <a:spcPct val="130000"/>
              </a:lnSpc>
            </a:pPr>
            <a:r>
              <a:rPr lang="en-US" altLang="zh-CN" sz="1600" b="1" dirty="0">
                <a:solidFill>
                  <a:srgbClr val="0394FC"/>
                </a:solidFill>
                <a:latin typeface="Hans Kendrick V4"/>
                <a:ea typeface="华文细黑"/>
              </a:rPr>
              <a:t>Internal energy</a:t>
            </a:r>
          </a:p>
        </p:txBody>
      </p:sp>
      <p:grpSp>
        <p:nvGrpSpPr>
          <p:cNvPr id="18" name="组合 9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1EEF0B6-1688-482A-964A-ECEBEE8F48F3}"/>
              </a:ext>
            </a:extLst>
          </p:cNvPr>
          <p:cNvGrpSpPr/>
          <p:nvPr/>
        </p:nvGrpSpPr>
        <p:grpSpPr>
          <a:xfrm>
            <a:off x="17613" y="4373697"/>
            <a:ext cx="5732556" cy="2450604"/>
            <a:chOff x="1268125" y="4066038"/>
            <a:chExt cx="2301829" cy="1200307"/>
          </a:xfrm>
        </p:grpSpPr>
        <p:sp>
          <p:nvSpPr>
            <p:cNvPr id="19" name="任意多边形: 形状 71">
              <a:extLst>
                <a:ext uri="{FF2B5EF4-FFF2-40B4-BE49-F238E27FC236}">
                  <a16:creationId xmlns:a16="http://schemas.microsoft.com/office/drawing/2014/main" id="{E46DCF40-3EBE-432C-B582-F5672434F539}"/>
                </a:ext>
              </a:extLst>
            </p:cNvPr>
            <p:cNvSpPr/>
            <p:nvPr/>
          </p:nvSpPr>
          <p:spPr>
            <a:xfrm>
              <a:off x="1271558" y="4222376"/>
              <a:ext cx="2123791" cy="725185"/>
            </a:xfrm>
            <a:custGeom>
              <a:avLst/>
              <a:gdLst>
                <a:gd name="connsiteX0" fmla="*/ 377811 w 1472268"/>
                <a:gd name="connsiteY0" fmla="*/ 0 h 849854"/>
                <a:gd name="connsiteX1" fmla="*/ 838186 w 1472268"/>
                <a:gd name="connsiteY1" fmla="*/ 0 h 849854"/>
                <a:gd name="connsiteX2" fmla="*/ 1472268 w 1472268"/>
                <a:gd name="connsiteY2" fmla="*/ 0 h 849854"/>
                <a:gd name="connsiteX3" fmla="*/ 1081112 w 1472268"/>
                <a:gd name="connsiteY3" fmla="*/ 827740 h 849854"/>
                <a:gd name="connsiteX4" fmla="*/ 1081112 w 1472268"/>
                <a:gd name="connsiteY4" fmla="*/ 828198 h 849854"/>
                <a:gd name="connsiteX5" fmla="*/ 1070878 w 1472268"/>
                <a:gd name="connsiteY5" fmla="*/ 849854 h 849854"/>
                <a:gd name="connsiteX6" fmla="*/ 508253 w 1472268"/>
                <a:gd name="connsiteY6" fmla="*/ 849854 h 849854"/>
                <a:gd name="connsiteX7" fmla="*/ 47878 w 1472268"/>
                <a:gd name="connsiteY7" fmla="*/ 849854 h 849854"/>
                <a:gd name="connsiteX8" fmla="*/ 0 w 1472268"/>
                <a:gd name="connsiteY8" fmla="*/ 799499 h 84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268" h="849854">
                  <a:moveTo>
                    <a:pt x="377811" y="0"/>
                  </a:moveTo>
                  <a:lnTo>
                    <a:pt x="838186" y="0"/>
                  </a:lnTo>
                  <a:lnTo>
                    <a:pt x="1472268" y="0"/>
                  </a:lnTo>
                  <a:lnTo>
                    <a:pt x="1081112" y="827740"/>
                  </a:lnTo>
                  <a:lnTo>
                    <a:pt x="1081112" y="828198"/>
                  </a:lnTo>
                  <a:lnTo>
                    <a:pt x="1070878" y="849854"/>
                  </a:lnTo>
                  <a:lnTo>
                    <a:pt x="508253" y="849854"/>
                  </a:lnTo>
                  <a:lnTo>
                    <a:pt x="47878" y="849854"/>
                  </a:lnTo>
                  <a:lnTo>
                    <a:pt x="0" y="799499"/>
                  </a:lnTo>
                  <a:close/>
                </a:path>
              </a:pathLst>
            </a:custGeom>
            <a:gradFill flip="none" rotWithShape="1">
              <a:gsLst>
                <a:gs pos="0">
                  <a:srgbClr val="0C5AA1">
                    <a:alpha val="48000"/>
                  </a:srgbClr>
                </a:gs>
                <a:gs pos="100000">
                  <a:srgbClr val="0394FC">
                    <a:alpha val="0"/>
                  </a:srgbClr>
                </a:gs>
              </a:gsLst>
              <a:lin ang="16200000" scaled="1"/>
              <a:tileRect/>
            </a:gradFill>
            <a:ln w="12700" cap="flat" cmpd="sng" algn="ctr">
              <a:noFill/>
              <a:prstDash val="solid"/>
              <a:miter lim="800000"/>
            </a:ln>
            <a:effectLst/>
            <a:scene3d>
              <a:camera prst="orthographicFront"/>
              <a:lightRig rig="threePt" dir="t"/>
            </a:scene3d>
            <a:sp3d>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0" name="任意多边形: 形状 73">
              <a:extLst>
                <a:ext uri="{FF2B5EF4-FFF2-40B4-BE49-F238E27FC236}">
                  <a16:creationId xmlns:a16="http://schemas.microsoft.com/office/drawing/2014/main" id="{7545E748-949E-4186-8438-8265F67426B5}"/>
                </a:ext>
              </a:extLst>
            </p:cNvPr>
            <p:cNvSpPr/>
            <p:nvPr/>
          </p:nvSpPr>
          <p:spPr>
            <a:xfrm>
              <a:off x="1268125" y="4907252"/>
              <a:ext cx="1546238" cy="106231"/>
            </a:xfrm>
            <a:custGeom>
              <a:avLst/>
              <a:gdLst>
                <a:gd name="connsiteX0" fmla="*/ 3080 w 1071893"/>
                <a:gd name="connsiteY0" fmla="*/ 0 h 124494"/>
                <a:gd name="connsiteX1" fmla="*/ 50259 w 1071893"/>
                <a:gd name="connsiteY1" fmla="*/ 49620 h 124494"/>
                <a:gd name="connsiteX2" fmla="*/ 1071893 w 1071893"/>
                <a:gd name="connsiteY2" fmla="*/ 49620 h 124494"/>
                <a:gd name="connsiteX3" fmla="*/ 1071893 w 1071893"/>
                <a:gd name="connsiteY3" fmla="*/ 124494 h 124494"/>
                <a:gd name="connsiteX4" fmla="*/ 46798 w 1071893"/>
                <a:gd name="connsiteY4" fmla="*/ 124494 h 124494"/>
                <a:gd name="connsiteX5" fmla="*/ 0 w 1071893"/>
                <a:gd name="connsiteY5" fmla="*/ 72109 h 124494"/>
                <a:gd name="connsiteX6" fmla="*/ 0 w 1071893"/>
                <a:gd name="connsiteY6" fmla="*/ 6518 h 12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1893" h="124494">
                  <a:moveTo>
                    <a:pt x="3080" y="0"/>
                  </a:moveTo>
                  <a:lnTo>
                    <a:pt x="50259" y="49620"/>
                  </a:lnTo>
                  <a:lnTo>
                    <a:pt x="1071893" y="49620"/>
                  </a:lnTo>
                  <a:lnTo>
                    <a:pt x="1071893" y="124494"/>
                  </a:lnTo>
                  <a:lnTo>
                    <a:pt x="46798" y="124494"/>
                  </a:lnTo>
                  <a:lnTo>
                    <a:pt x="0" y="72109"/>
                  </a:lnTo>
                  <a:lnTo>
                    <a:pt x="0" y="6518"/>
                  </a:lnTo>
                  <a:close/>
                </a:path>
              </a:pathLst>
            </a:cu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1" name="矩形 14">
              <a:extLst>
                <a:ext uri="{FF2B5EF4-FFF2-40B4-BE49-F238E27FC236}">
                  <a16:creationId xmlns:a16="http://schemas.microsoft.com/office/drawing/2014/main" id="{A1189319-059F-4EF0-A740-5F131446D7A0}"/>
                </a:ext>
              </a:extLst>
            </p:cNvPr>
            <p:cNvSpPr/>
            <p:nvPr/>
          </p:nvSpPr>
          <p:spPr>
            <a:xfrm>
              <a:off x="1340967" y="4948915"/>
              <a:ext cx="1477063" cy="64568"/>
            </a:xfrm>
            <a:prstGeom prst="rect">
              <a:avLst/>
            </a:pr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22" name="图片 28" descr="e7d195523061f1c0d3ba7f298e59d031c9c3f97027ed136f882110EF8F17BAD1F2C348D17C7856EF46CB4678CC9E44EE1ABA681E3133328A7B4D22AAF822B2429426B2355AA8CC4431B8568D2CF3B73A608EADBFD87AE0DC2085F49D4C585EE85AD222AAB0F9867648B54ABAF32054115737F34E4D49AA79217DAAD96EC749D63CD56D4C4DBEFB4D">
              <a:extLst>
                <a:ext uri="{FF2B5EF4-FFF2-40B4-BE49-F238E27FC236}">
                  <a16:creationId xmlns:a16="http://schemas.microsoft.com/office/drawing/2014/main" id="{4B10020C-C083-4C9F-A42D-5AF9AB6CE060}"/>
                </a:ext>
              </a:extLst>
            </p:cNvPr>
            <p:cNvPicPr>
              <a:picLocks/>
            </p:cNvPicPr>
            <p:nvPr/>
          </p:nvPicPr>
          <p:blipFill rotWithShape="1">
            <a:blip r:embed="rId5" cstate="print">
              <a:extLst>
                <a:ext uri="{28A0092B-C50C-407E-A947-70E740481C1C}">
                  <a14:useLocalDpi xmlns:a14="http://schemas.microsoft.com/office/drawing/2010/main" val="0"/>
                </a:ext>
              </a:extLst>
            </a:blip>
            <a:srcRect l="-8230" r="-8230"/>
            <a:stretch/>
          </p:blipFill>
          <p:spPr>
            <a:xfrm rot="18714426">
              <a:off x="2448332" y="4144724"/>
              <a:ext cx="1200307" cy="1042936"/>
            </a:xfrm>
            <a:prstGeom prst="rect">
              <a:avLst/>
            </a:prstGeom>
          </p:spPr>
        </p:pic>
        <p:sp>
          <p:nvSpPr>
            <p:cNvPr id="23" name="任意多边形: 形状 69">
              <a:extLst>
                <a:ext uri="{FF2B5EF4-FFF2-40B4-BE49-F238E27FC236}">
                  <a16:creationId xmlns:a16="http://schemas.microsoft.com/office/drawing/2014/main" id="{12325219-E7CC-4ABB-9AF4-B63BB003F7CD}"/>
                </a:ext>
              </a:extLst>
            </p:cNvPr>
            <p:cNvSpPr/>
            <p:nvPr/>
          </p:nvSpPr>
          <p:spPr>
            <a:xfrm>
              <a:off x="2805076" y="4202054"/>
              <a:ext cx="664265" cy="811429"/>
            </a:xfrm>
            <a:custGeom>
              <a:avLst/>
              <a:gdLst>
                <a:gd name="connsiteX0" fmla="*/ 420447 w 460486"/>
                <a:gd name="connsiteY0" fmla="*/ 0 h 950924"/>
                <a:gd name="connsiteX1" fmla="*/ 458105 w 460486"/>
                <a:gd name="connsiteY1" fmla="*/ 0 h 950924"/>
                <a:gd name="connsiteX2" fmla="*/ 446852 w 460486"/>
                <a:gd name="connsiteY2" fmla="*/ 23813 h 950924"/>
                <a:gd name="connsiteX3" fmla="*/ 460486 w 460486"/>
                <a:gd name="connsiteY3" fmla="*/ 23813 h 950924"/>
                <a:gd name="connsiteX4" fmla="*/ 442233 w 460486"/>
                <a:gd name="connsiteY4" fmla="*/ 62440 h 950924"/>
                <a:gd name="connsiteX5" fmla="*/ 442449 w 460486"/>
                <a:gd name="connsiteY5" fmla="*/ 62440 h 950924"/>
                <a:gd name="connsiteX6" fmla="*/ 22589 w 460486"/>
                <a:gd name="connsiteY6" fmla="*/ 950924 h 950924"/>
                <a:gd name="connsiteX7" fmla="*/ 0 w 460486"/>
                <a:gd name="connsiteY7" fmla="*/ 950924 h 950924"/>
                <a:gd name="connsiteX8" fmla="*/ 0 w 460486"/>
                <a:gd name="connsiteY8" fmla="*/ 890182 h 950924"/>
                <a:gd name="connsiteX9" fmla="*/ 18037 w 460486"/>
                <a:gd name="connsiteY9" fmla="*/ 852013 h 950924"/>
                <a:gd name="connsiteX10" fmla="*/ 18037 w 460486"/>
                <a:gd name="connsiteY10" fmla="*/ 851555 h 95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86" h="950924">
                  <a:moveTo>
                    <a:pt x="420447" y="0"/>
                  </a:moveTo>
                  <a:lnTo>
                    <a:pt x="458105" y="0"/>
                  </a:lnTo>
                  <a:lnTo>
                    <a:pt x="446852" y="23813"/>
                  </a:lnTo>
                  <a:lnTo>
                    <a:pt x="460486" y="23813"/>
                  </a:lnTo>
                  <a:lnTo>
                    <a:pt x="442233" y="62440"/>
                  </a:lnTo>
                  <a:lnTo>
                    <a:pt x="442449" y="62440"/>
                  </a:lnTo>
                  <a:lnTo>
                    <a:pt x="22589" y="950924"/>
                  </a:lnTo>
                  <a:lnTo>
                    <a:pt x="0" y="950924"/>
                  </a:lnTo>
                  <a:lnTo>
                    <a:pt x="0" y="890182"/>
                  </a:lnTo>
                  <a:lnTo>
                    <a:pt x="18037" y="852013"/>
                  </a:lnTo>
                  <a:lnTo>
                    <a:pt x="18037" y="851555"/>
                  </a:lnTo>
                  <a:close/>
                </a:path>
              </a:pathLst>
            </a:custGeom>
            <a:gradFill flip="none" rotWithShape="1">
              <a:gsLst>
                <a:gs pos="21000">
                  <a:srgbClr val="0394FC">
                    <a:alpha val="61000"/>
                  </a:srgbClr>
                </a:gs>
                <a:gs pos="100000">
                  <a:srgbClr val="0394FC">
                    <a:alpha val="0"/>
                  </a:srgbClr>
                </a:gs>
              </a:gsLst>
              <a:lin ang="162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sp>
        <p:nvSpPr>
          <p:cNvPr id="24"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53FC47E-6766-45E7-8617-CCB79774EC2D}"/>
              </a:ext>
            </a:extLst>
          </p:cNvPr>
          <p:cNvSpPr>
            <a:spLocks/>
          </p:cNvSpPr>
          <p:nvPr/>
        </p:nvSpPr>
        <p:spPr bwMode="auto">
          <a:xfrm rot="4516866">
            <a:off x="5083059" y="4464391"/>
            <a:ext cx="290962" cy="777867"/>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sp>
        <p:nvSpPr>
          <p:cNvPr id="25"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AC2E5A28-1D59-4DF4-B374-69A35A4433D1}"/>
              </a:ext>
            </a:extLst>
          </p:cNvPr>
          <p:cNvSpPr/>
          <p:nvPr/>
        </p:nvSpPr>
        <p:spPr>
          <a:xfrm>
            <a:off x="6591323" y="1932077"/>
            <a:ext cx="2406663" cy="492443"/>
          </a:xfrm>
          <a:prstGeom prst="rect">
            <a:avLst/>
          </a:prstGeom>
        </p:spPr>
        <p:txBody>
          <a:bodyPr wrap="square">
            <a:spAutoFit/>
          </a:bodyPr>
          <a:lstStyle/>
          <a:p>
            <a:pPr algn="ctr">
              <a:lnSpc>
                <a:spcPct val="130000"/>
              </a:lnSpc>
            </a:pPr>
            <a:r>
              <a:rPr lang="en-US" altLang="zh-CN" sz="2000" b="1" dirty="0">
                <a:solidFill>
                  <a:srgbClr val="0394FC"/>
                </a:solidFill>
                <a:latin typeface="Hans Kendrick V4"/>
                <a:ea typeface="华文细黑"/>
              </a:rPr>
              <a:t>Thermodynamics</a:t>
            </a:r>
            <a:r>
              <a:rPr lang="en-US" altLang="zh-CN" sz="1200" dirty="0">
                <a:solidFill>
                  <a:srgbClr val="FFFFFF">
                    <a:lumMod val="65000"/>
                    <a:lumOff val="35000"/>
                  </a:srgbClr>
                </a:solidFill>
                <a:latin typeface="Hans Kendrick V4"/>
                <a:ea typeface="华文细黑"/>
              </a:rPr>
              <a:t> </a:t>
            </a:r>
          </a:p>
        </p:txBody>
      </p:sp>
      <p:grpSp>
        <p:nvGrpSpPr>
          <p:cNvPr id="26" name="组合 9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53E016D-EEB4-4E05-8A87-A8714125CEE6}"/>
              </a:ext>
            </a:extLst>
          </p:cNvPr>
          <p:cNvGrpSpPr/>
          <p:nvPr/>
        </p:nvGrpSpPr>
        <p:grpSpPr>
          <a:xfrm>
            <a:off x="8356087" y="3284793"/>
            <a:ext cx="2773309" cy="1498869"/>
            <a:chOff x="1268125" y="4061834"/>
            <a:chExt cx="2290989" cy="1200307"/>
          </a:xfrm>
        </p:grpSpPr>
        <p:sp>
          <p:nvSpPr>
            <p:cNvPr id="27" name="任意多边形: 形状 71">
              <a:extLst>
                <a:ext uri="{FF2B5EF4-FFF2-40B4-BE49-F238E27FC236}">
                  <a16:creationId xmlns:a16="http://schemas.microsoft.com/office/drawing/2014/main" id="{AFC2EFC3-3D54-41EF-B5A0-A1F87D5E60FD}"/>
                </a:ext>
              </a:extLst>
            </p:cNvPr>
            <p:cNvSpPr/>
            <p:nvPr/>
          </p:nvSpPr>
          <p:spPr>
            <a:xfrm>
              <a:off x="1271558" y="4222376"/>
              <a:ext cx="2123791" cy="725185"/>
            </a:xfrm>
            <a:custGeom>
              <a:avLst/>
              <a:gdLst>
                <a:gd name="connsiteX0" fmla="*/ 377811 w 1472268"/>
                <a:gd name="connsiteY0" fmla="*/ 0 h 849854"/>
                <a:gd name="connsiteX1" fmla="*/ 838186 w 1472268"/>
                <a:gd name="connsiteY1" fmla="*/ 0 h 849854"/>
                <a:gd name="connsiteX2" fmla="*/ 1472268 w 1472268"/>
                <a:gd name="connsiteY2" fmla="*/ 0 h 849854"/>
                <a:gd name="connsiteX3" fmla="*/ 1081112 w 1472268"/>
                <a:gd name="connsiteY3" fmla="*/ 827740 h 849854"/>
                <a:gd name="connsiteX4" fmla="*/ 1081112 w 1472268"/>
                <a:gd name="connsiteY4" fmla="*/ 828198 h 849854"/>
                <a:gd name="connsiteX5" fmla="*/ 1070878 w 1472268"/>
                <a:gd name="connsiteY5" fmla="*/ 849854 h 849854"/>
                <a:gd name="connsiteX6" fmla="*/ 508253 w 1472268"/>
                <a:gd name="connsiteY6" fmla="*/ 849854 h 849854"/>
                <a:gd name="connsiteX7" fmla="*/ 47878 w 1472268"/>
                <a:gd name="connsiteY7" fmla="*/ 849854 h 849854"/>
                <a:gd name="connsiteX8" fmla="*/ 0 w 1472268"/>
                <a:gd name="connsiteY8" fmla="*/ 799499 h 84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268" h="849854">
                  <a:moveTo>
                    <a:pt x="377811" y="0"/>
                  </a:moveTo>
                  <a:lnTo>
                    <a:pt x="838186" y="0"/>
                  </a:lnTo>
                  <a:lnTo>
                    <a:pt x="1472268" y="0"/>
                  </a:lnTo>
                  <a:lnTo>
                    <a:pt x="1081112" y="827740"/>
                  </a:lnTo>
                  <a:lnTo>
                    <a:pt x="1081112" y="828198"/>
                  </a:lnTo>
                  <a:lnTo>
                    <a:pt x="1070878" y="849854"/>
                  </a:lnTo>
                  <a:lnTo>
                    <a:pt x="508253" y="849854"/>
                  </a:lnTo>
                  <a:lnTo>
                    <a:pt x="47878" y="849854"/>
                  </a:lnTo>
                  <a:lnTo>
                    <a:pt x="0" y="799499"/>
                  </a:lnTo>
                  <a:close/>
                </a:path>
              </a:pathLst>
            </a:custGeom>
            <a:gradFill flip="none" rotWithShape="1">
              <a:gsLst>
                <a:gs pos="0">
                  <a:srgbClr val="0C5AA1">
                    <a:alpha val="48000"/>
                  </a:srgbClr>
                </a:gs>
                <a:gs pos="100000">
                  <a:srgbClr val="0394FC">
                    <a:alpha val="0"/>
                  </a:srgbClr>
                </a:gs>
              </a:gsLst>
              <a:lin ang="16200000" scaled="1"/>
              <a:tileRect/>
            </a:gradFill>
            <a:ln w="12700" cap="flat" cmpd="sng" algn="ctr">
              <a:noFill/>
              <a:prstDash val="solid"/>
              <a:miter lim="800000"/>
            </a:ln>
            <a:effectLst/>
            <a:scene3d>
              <a:camera prst="orthographicFront"/>
              <a:lightRig rig="threePt" dir="t"/>
            </a:scene3d>
            <a:sp3d>
              <a:extrusionClr>
                <a:sysClr val="window" lastClr="FFFFFF"/>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8" name="任意多边形: 形状 73">
              <a:extLst>
                <a:ext uri="{FF2B5EF4-FFF2-40B4-BE49-F238E27FC236}">
                  <a16:creationId xmlns:a16="http://schemas.microsoft.com/office/drawing/2014/main" id="{08598703-E737-40C1-A46E-18846C0ED610}"/>
                </a:ext>
              </a:extLst>
            </p:cNvPr>
            <p:cNvSpPr/>
            <p:nvPr/>
          </p:nvSpPr>
          <p:spPr>
            <a:xfrm>
              <a:off x="1268125" y="4907252"/>
              <a:ext cx="1546238" cy="106231"/>
            </a:xfrm>
            <a:custGeom>
              <a:avLst/>
              <a:gdLst>
                <a:gd name="connsiteX0" fmla="*/ 3080 w 1071893"/>
                <a:gd name="connsiteY0" fmla="*/ 0 h 124494"/>
                <a:gd name="connsiteX1" fmla="*/ 50259 w 1071893"/>
                <a:gd name="connsiteY1" fmla="*/ 49620 h 124494"/>
                <a:gd name="connsiteX2" fmla="*/ 1071893 w 1071893"/>
                <a:gd name="connsiteY2" fmla="*/ 49620 h 124494"/>
                <a:gd name="connsiteX3" fmla="*/ 1071893 w 1071893"/>
                <a:gd name="connsiteY3" fmla="*/ 124494 h 124494"/>
                <a:gd name="connsiteX4" fmla="*/ 46798 w 1071893"/>
                <a:gd name="connsiteY4" fmla="*/ 124494 h 124494"/>
                <a:gd name="connsiteX5" fmla="*/ 0 w 1071893"/>
                <a:gd name="connsiteY5" fmla="*/ 72109 h 124494"/>
                <a:gd name="connsiteX6" fmla="*/ 0 w 1071893"/>
                <a:gd name="connsiteY6" fmla="*/ 6518 h 12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1893" h="124494">
                  <a:moveTo>
                    <a:pt x="3080" y="0"/>
                  </a:moveTo>
                  <a:lnTo>
                    <a:pt x="50259" y="49620"/>
                  </a:lnTo>
                  <a:lnTo>
                    <a:pt x="1071893" y="49620"/>
                  </a:lnTo>
                  <a:lnTo>
                    <a:pt x="1071893" y="124494"/>
                  </a:lnTo>
                  <a:lnTo>
                    <a:pt x="46798" y="124494"/>
                  </a:lnTo>
                  <a:lnTo>
                    <a:pt x="0" y="72109"/>
                  </a:lnTo>
                  <a:lnTo>
                    <a:pt x="0" y="6518"/>
                  </a:lnTo>
                  <a:close/>
                </a:path>
              </a:pathLst>
            </a:cu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9" name="矩形 14">
              <a:extLst>
                <a:ext uri="{FF2B5EF4-FFF2-40B4-BE49-F238E27FC236}">
                  <a16:creationId xmlns:a16="http://schemas.microsoft.com/office/drawing/2014/main" id="{AD3F476E-BD61-4943-9BC4-CF71C38AE1E8}"/>
                </a:ext>
              </a:extLst>
            </p:cNvPr>
            <p:cNvSpPr/>
            <p:nvPr/>
          </p:nvSpPr>
          <p:spPr>
            <a:xfrm>
              <a:off x="1340967" y="4948915"/>
              <a:ext cx="1477063" cy="64568"/>
            </a:xfrm>
            <a:prstGeom prst="rect">
              <a:avLst/>
            </a:prstGeom>
            <a:gradFill flip="none" rotWithShape="1">
              <a:gsLst>
                <a:gs pos="0">
                  <a:srgbClr val="0394FC">
                    <a:alpha val="67000"/>
                  </a:srgbClr>
                </a:gs>
                <a:gs pos="50600">
                  <a:srgbClr val="0394FC">
                    <a:alpha val="61000"/>
                  </a:srgbClr>
                </a:gs>
                <a:gs pos="100000">
                  <a:srgbClr val="0394FC">
                    <a:alpha val="50000"/>
                  </a:srgbClr>
                </a:gs>
              </a:gsLst>
              <a:path path="circle">
                <a:fillToRect l="100000" t="100000"/>
              </a:path>
              <a:tileRect r="-100000" b="-10000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30" name="图片 28" descr="e7d195523061f1c0d3ba7f298e59d031c9c3f97027ed136f882110EF8F17BAD1F2C348D17C7856EF46CB4678CC9E44EE1ABA681E3133328A7B4D22AAF822B2429426B2355AA8CC4431B8568D2CF3B73A608EADBFD87AE0DC2085F49D4C585EE85AD222AAB0F9867648B54ABAF32054115737F34E4D49AA79217DAAD96EC749D63CD56D4C4DBEFB4D">
              <a:extLst>
                <a:ext uri="{FF2B5EF4-FFF2-40B4-BE49-F238E27FC236}">
                  <a16:creationId xmlns:a16="http://schemas.microsoft.com/office/drawing/2014/main" id="{A3D8B830-B98E-47F5-92F3-22D31E8FDCE0}"/>
                </a:ext>
              </a:extLst>
            </p:cNvPr>
            <p:cNvPicPr>
              <a:picLocks/>
            </p:cNvPicPr>
            <p:nvPr/>
          </p:nvPicPr>
          <p:blipFill rotWithShape="1">
            <a:blip r:embed="rId5" cstate="print">
              <a:extLst>
                <a:ext uri="{28A0092B-C50C-407E-A947-70E740481C1C}">
                  <a14:useLocalDpi xmlns:a14="http://schemas.microsoft.com/office/drawing/2010/main" val="0"/>
                </a:ext>
              </a:extLst>
            </a:blip>
            <a:srcRect l="-8230" r="-8230"/>
            <a:stretch/>
          </p:blipFill>
          <p:spPr>
            <a:xfrm rot="18480000">
              <a:off x="2443555" y="4146583"/>
              <a:ext cx="1200307" cy="1030810"/>
            </a:xfrm>
            <a:prstGeom prst="rect">
              <a:avLst/>
            </a:prstGeom>
          </p:spPr>
        </p:pic>
        <p:sp>
          <p:nvSpPr>
            <p:cNvPr id="31" name="任意多边形: 形状 69">
              <a:extLst>
                <a:ext uri="{FF2B5EF4-FFF2-40B4-BE49-F238E27FC236}">
                  <a16:creationId xmlns:a16="http://schemas.microsoft.com/office/drawing/2014/main" id="{95DCE08B-5CEC-488C-8D44-DF28635FA275}"/>
                </a:ext>
              </a:extLst>
            </p:cNvPr>
            <p:cNvSpPr/>
            <p:nvPr/>
          </p:nvSpPr>
          <p:spPr>
            <a:xfrm>
              <a:off x="2805076" y="4202054"/>
              <a:ext cx="664265" cy="811429"/>
            </a:xfrm>
            <a:custGeom>
              <a:avLst/>
              <a:gdLst>
                <a:gd name="connsiteX0" fmla="*/ 420447 w 460486"/>
                <a:gd name="connsiteY0" fmla="*/ 0 h 950924"/>
                <a:gd name="connsiteX1" fmla="*/ 458105 w 460486"/>
                <a:gd name="connsiteY1" fmla="*/ 0 h 950924"/>
                <a:gd name="connsiteX2" fmla="*/ 446852 w 460486"/>
                <a:gd name="connsiteY2" fmla="*/ 23813 h 950924"/>
                <a:gd name="connsiteX3" fmla="*/ 460486 w 460486"/>
                <a:gd name="connsiteY3" fmla="*/ 23813 h 950924"/>
                <a:gd name="connsiteX4" fmla="*/ 442233 w 460486"/>
                <a:gd name="connsiteY4" fmla="*/ 62440 h 950924"/>
                <a:gd name="connsiteX5" fmla="*/ 442449 w 460486"/>
                <a:gd name="connsiteY5" fmla="*/ 62440 h 950924"/>
                <a:gd name="connsiteX6" fmla="*/ 22589 w 460486"/>
                <a:gd name="connsiteY6" fmla="*/ 950924 h 950924"/>
                <a:gd name="connsiteX7" fmla="*/ 0 w 460486"/>
                <a:gd name="connsiteY7" fmla="*/ 950924 h 950924"/>
                <a:gd name="connsiteX8" fmla="*/ 0 w 460486"/>
                <a:gd name="connsiteY8" fmla="*/ 890182 h 950924"/>
                <a:gd name="connsiteX9" fmla="*/ 18037 w 460486"/>
                <a:gd name="connsiteY9" fmla="*/ 852013 h 950924"/>
                <a:gd name="connsiteX10" fmla="*/ 18037 w 460486"/>
                <a:gd name="connsiteY10" fmla="*/ 851555 h 95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86" h="950924">
                  <a:moveTo>
                    <a:pt x="420447" y="0"/>
                  </a:moveTo>
                  <a:lnTo>
                    <a:pt x="458105" y="0"/>
                  </a:lnTo>
                  <a:lnTo>
                    <a:pt x="446852" y="23813"/>
                  </a:lnTo>
                  <a:lnTo>
                    <a:pt x="460486" y="23813"/>
                  </a:lnTo>
                  <a:lnTo>
                    <a:pt x="442233" y="62440"/>
                  </a:lnTo>
                  <a:lnTo>
                    <a:pt x="442449" y="62440"/>
                  </a:lnTo>
                  <a:lnTo>
                    <a:pt x="22589" y="950924"/>
                  </a:lnTo>
                  <a:lnTo>
                    <a:pt x="0" y="950924"/>
                  </a:lnTo>
                  <a:lnTo>
                    <a:pt x="0" y="890182"/>
                  </a:lnTo>
                  <a:lnTo>
                    <a:pt x="18037" y="852013"/>
                  </a:lnTo>
                  <a:lnTo>
                    <a:pt x="18037" y="851555"/>
                  </a:lnTo>
                  <a:close/>
                </a:path>
              </a:pathLst>
            </a:custGeom>
            <a:gradFill flip="none" rotWithShape="1">
              <a:gsLst>
                <a:gs pos="21000">
                  <a:srgbClr val="0394FC">
                    <a:alpha val="61000"/>
                  </a:srgbClr>
                </a:gs>
                <a:gs pos="100000">
                  <a:srgbClr val="0394FC">
                    <a:alpha val="0"/>
                  </a:srgbClr>
                </a:gs>
              </a:gsLst>
              <a:lin ang="162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mc:AlternateContent xmlns:mc="http://schemas.openxmlformats.org/markup-compatibility/2006" xmlns:a14="http://schemas.microsoft.com/office/drawing/2010/main">
        <mc:Choice Requires="a14">
          <p:sp>
            <p:nvSpPr>
              <p:cNvPr id="32"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5B6551C-18A3-4957-90F6-C4ADF7912304}"/>
                  </a:ext>
                </a:extLst>
              </p:cNvPr>
              <p:cNvSpPr/>
              <p:nvPr/>
            </p:nvSpPr>
            <p:spPr>
              <a:xfrm>
                <a:off x="8411587" y="3371878"/>
                <a:ext cx="2406663" cy="841384"/>
              </a:xfrm>
              <a:prstGeom prst="rect">
                <a:avLst/>
              </a:prstGeom>
            </p:spPr>
            <p:txBody>
              <a:bodyPr wrap="square">
                <a:spAutoFit/>
              </a:bodyPr>
              <a:lstStyle/>
              <a:p>
                <a:pPr algn="ctr">
                  <a:lnSpc>
                    <a:spcPct val="130000"/>
                  </a:lnSpc>
                </a:pPr>
                <a14:m>
                  <m:oMathPara xmlns:m="http://schemas.openxmlformats.org/officeDocument/2006/math">
                    <m:oMathParaPr>
                      <m:jc m:val="centerGroup"/>
                    </m:oMathParaPr>
                    <m:oMath xmlns:m="http://schemas.openxmlformats.org/officeDocument/2006/math">
                      <m:r>
                        <a:rPr lang="en-US" sz="2000" i="1" smtClean="0">
                          <a:solidFill>
                            <a:prstClr val="white"/>
                          </a:solidFill>
                          <a:latin typeface="Cambria Math" panose="02040503050406030204" pitchFamily="18" charset="0"/>
                        </a:rPr>
                        <m:t>𝑈</m:t>
                      </m:r>
                      <m:r>
                        <a:rPr lang="en-US" sz="2000" i="1" smtClean="0">
                          <a:solidFill>
                            <a:prstClr val="white"/>
                          </a:solidFill>
                          <a:latin typeface="Cambria Math" panose="02040503050406030204" pitchFamily="18" charset="0"/>
                        </a:rPr>
                        <m:t>=</m:t>
                      </m:r>
                      <m:f>
                        <m:fPr>
                          <m:ctrlPr>
                            <a:rPr lang="en-US" sz="2000" i="1">
                              <a:solidFill>
                                <a:prstClr val="white"/>
                              </a:solidFill>
                              <a:latin typeface="Cambria Math" panose="02040503050406030204" pitchFamily="18" charset="0"/>
                            </a:rPr>
                          </m:ctrlPr>
                        </m:fPr>
                        <m:num>
                          <m:r>
                            <a:rPr lang="en-US" sz="2000" i="1">
                              <a:solidFill>
                                <a:prstClr val="white"/>
                              </a:solidFill>
                              <a:latin typeface="Cambria Math" panose="02040503050406030204" pitchFamily="18" charset="0"/>
                            </a:rPr>
                            <m:t>3</m:t>
                          </m:r>
                        </m:num>
                        <m:den>
                          <m:r>
                            <a:rPr lang="en-US" sz="2000" i="1">
                              <a:solidFill>
                                <a:prstClr val="white"/>
                              </a:solidFill>
                              <a:latin typeface="Cambria Math" panose="02040503050406030204" pitchFamily="18" charset="0"/>
                            </a:rPr>
                            <m:t>2</m:t>
                          </m:r>
                        </m:den>
                      </m:f>
                      <m:r>
                        <a:rPr lang="en-US" sz="2000" i="1">
                          <a:solidFill>
                            <a:prstClr val="white"/>
                          </a:solidFill>
                          <a:latin typeface="Cambria Math" panose="02040503050406030204" pitchFamily="18" charset="0"/>
                        </a:rPr>
                        <m:t>𝑁</m:t>
                      </m:r>
                      <m:sSub>
                        <m:sSubPr>
                          <m:ctrlPr>
                            <a:rPr lang="en-US" sz="2000" i="1">
                              <a:solidFill>
                                <a:prstClr val="white"/>
                              </a:solidFill>
                              <a:latin typeface="Cambria Math" panose="02040503050406030204" pitchFamily="18" charset="0"/>
                            </a:rPr>
                          </m:ctrlPr>
                        </m:sSubPr>
                        <m:e>
                          <m:r>
                            <a:rPr lang="en-US" sz="2000" i="1">
                              <a:solidFill>
                                <a:prstClr val="white"/>
                              </a:solidFill>
                              <a:latin typeface="Cambria Math" panose="02040503050406030204" pitchFamily="18" charset="0"/>
                            </a:rPr>
                            <m:t>𝑘</m:t>
                          </m:r>
                        </m:e>
                        <m:sub>
                          <m:r>
                            <a:rPr lang="en-US" sz="2000" i="1">
                              <a:solidFill>
                                <a:prstClr val="white"/>
                              </a:solidFill>
                              <a:latin typeface="Cambria Math" panose="02040503050406030204" pitchFamily="18" charset="0"/>
                            </a:rPr>
                            <m:t>𝐵</m:t>
                          </m:r>
                        </m:sub>
                      </m:sSub>
                      <m:r>
                        <a:rPr lang="en-US" sz="2000" i="1">
                          <a:solidFill>
                            <a:prstClr val="white"/>
                          </a:solidFill>
                          <a:latin typeface="Cambria Math" panose="02040503050406030204" pitchFamily="18" charset="0"/>
                        </a:rPr>
                        <m:t>𝑇</m:t>
                      </m:r>
                    </m:oMath>
                  </m:oMathPara>
                </a14:m>
                <a:endParaRPr lang="en-US" sz="1600" dirty="0">
                  <a:solidFill>
                    <a:prstClr val="white"/>
                  </a:solidFill>
                  <a:ea typeface="华文细黑"/>
                </a:endParaRPr>
              </a:p>
            </p:txBody>
          </p:sp>
        </mc:Choice>
        <mc:Fallback xmlns="">
          <p:sp>
            <p:nvSpPr>
              <p:cNvPr id="32"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5B6551C-18A3-4957-90F6-C4ADF7912304}"/>
                  </a:ext>
                </a:extLst>
              </p:cNvPr>
              <p:cNvSpPr>
                <a:spLocks noRot="1" noChangeAspect="1" noMove="1" noResize="1" noEditPoints="1" noAdjustHandles="1" noChangeArrowheads="1" noChangeShapeType="1" noTextEdit="1"/>
              </p:cNvSpPr>
              <p:nvPr/>
            </p:nvSpPr>
            <p:spPr>
              <a:xfrm>
                <a:off x="8411587" y="3371878"/>
                <a:ext cx="2406663" cy="841384"/>
              </a:xfrm>
              <a:prstGeom prst="rect">
                <a:avLst/>
              </a:prstGeom>
              <a:blipFill>
                <a:blip r:embed="rId6"/>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3"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C9350F1-1D21-465C-807B-6CD8E68D635B}"/>
                  </a:ext>
                </a:extLst>
              </p:cNvPr>
              <p:cNvSpPr/>
              <p:nvPr/>
            </p:nvSpPr>
            <p:spPr>
              <a:xfrm>
                <a:off x="5666242" y="4167339"/>
                <a:ext cx="2406663" cy="812530"/>
              </a:xfrm>
              <a:prstGeom prst="rect">
                <a:avLst/>
              </a:prstGeom>
            </p:spPr>
            <p:txBody>
              <a:bodyPr wrap="square">
                <a:spAutoFit/>
              </a:bodyPr>
              <a:lstStyle/>
              <a:p>
                <a:pPr algn="ctr">
                  <a:lnSpc>
                    <a:spcPct val="130000"/>
                  </a:lnSpc>
                </a:pPr>
                <a14:m>
                  <m:oMathPara xmlns:m="http://schemas.openxmlformats.org/officeDocument/2006/math">
                    <m:oMathParaPr>
                      <m:jc m:val="centerGroup"/>
                    </m:oMathParaPr>
                    <m:oMath xmlns:m="http://schemas.openxmlformats.org/officeDocument/2006/math">
                      <m:r>
                        <a:rPr lang="en-US" sz="2000" i="1">
                          <a:solidFill>
                            <a:prstClr val="white"/>
                          </a:solidFill>
                          <a:latin typeface="Cambria Math" panose="02040503050406030204" pitchFamily="18" charset="0"/>
                        </a:rPr>
                        <m:t>𝑃𝑉</m:t>
                      </m:r>
                      <m:r>
                        <a:rPr lang="en-US" sz="2000" i="1">
                          <a:solidFill>
                            <a:prstClr val="white"/>
                          </a:solidFill>
                          <a:latin typeface="Cambria Math" panose="02040503050406030204" pitchFamily="18" charset="0"/>
                        </a:rPr>
                        <m:t>=</m:t>
                      </m:r>
                      <m:r>
                        <a:rPr lang="en-US" sz="2000" i="1">
                          <a:solidFill>
                            <a:prstClr val="white"/>
                          </a:solidFill>
                          <a:latin typeface="Cambria Math" panose="02040503050406030204" pitchFamily="18" charset="0"/>
                        </a:rPr>
                        <m:t>𝑁</m:t>
                      </m:r>
                      <m:sSub>
                        <m:sSubPr>
                          <m:ctrlPr>
                            <a:rPr lang="en-US" sz="2000" i="1">
                              <a:solidFill>
                                <a:prstClr val="white"/>
                              </a:solidFill>
                              <a:latin typeface="Cambria Math" panose="02040503050406030204" pitchFamily="18" charset="0"/>
                            </a:rPr>
                          </m:ctrlPr>
                        </m:sSubPr>
                        <m:e>
                          <m:r>
                            <a:rPr lang="en-US" sz="2000" i="1">
                              <a:solidFill>
                                <a:prstClr val="white"/>
                              </a:solidFill>
                              <a:latin typeface="Cambria Math" panose="02040503050406030204" pitchFamily="18" charset="0"/>
                            </a:rPr>
                            <m:t>𝑘</m:t>
                          </m:r>
                        </m:e>
                        <m:sub>
                          <m:r>
                            <a:rPr lang="en-US" sz="2000" i="1">
                              <a:solidFill>
                                <a:prstClr val="white"/>
                              </a:solidFill>
                              <a:latin typeface="Cambria Math" panose="02040503050406030204" pitchFamily="18" charset="0"/>
                            </a:rPr>
                            <m:t>𝐵</m:t>
                          </m:r>
                        </m:sub>
                      </m:sSub>
                      <m:r>
                        <a:rPr lang="en-US" sz="2000" i="1">
                          <a:solidFill>
                            <a:prstClr val="white"/>
                          </a:solidFill>
                          <a:latin typeface="Cambria Math" panose="02040503050406030204" pitchFamily="18" charset="0"/>
                        </a:rPr>
                        <m:t>𝑇</m:t>
                      </m:r>
                    </m:oMath>
                  </m:oMathPara>
                </a14:m>
                <a:endParaRPr lang="en-US" sz="1600" dirty="0">
                  <a:solidFill>
                    <a:prstClr val="white"/>
                  </a:solidFill>
                  <a:ea typeface="华文细黑"/>
                </a:endParaRPr>
              </a:p>
              <a:p>
                <a:pPr algn="ctr">
                  <a:lnSpc>
                    <a:spcPct val="130000"/>
                  </a:lnSpc>
                </a:pPr>
                <a:endParaRPr lang="en-US" sz="1600" dirty="0">
                  <a:solidFill>
                    <a:prstClr val="white"/>
                  </a:solidFill>
                  <a:ea typeface="华文细黑"/>
                </a:endParaRPr>
              </a:p>
            </p:txBody>
          </p:sp>
        </mc:Choice>
        <mc:Fallback xmlns="">
          <p:sp>
            <p:nvSpPr>
              <p:cNvPr id="33" name="矩形 1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C9350F1-1D21-465C-807B-6CD8E68D635B}"/>
                  </a:ext>
                </a:extLst>
              </p:cNvPr>
              <p:cNvSpPr>
                <a:spLocks noRot="1" noChangeAspect="1" noMove="1" noResize="1" noEditPoints="1" noAdjustHandles="1" noChangeArrowheads="1" noChangeShapeType="1" noTextEdit="1"/>
              </p:cNvSpPr>
              <p:nvPr/>
            </p:nvSpPr>
            <p:spPr>
              <a:xfrm>
                <a:off x="5666242" y="4167339"/>
                <a:ext cx="2406663" cy="812530"/>
              </a:xfrm>
              <a:prstGeom prst="rect">
                <a:avLst/>
              </a:prstGeom>
              <a:blipFill>
                <a:blip r:embed="rId7"/>
                <a:stretch>
                  <a:fillRect/>
                </a:stretch>
              </a:blipFill>
            </p:spPr>
            <p:txBody>
              <a:bodyPr/>
              <a:lstStyle/>
              <a:p>
                <a:r>
                  <a:rPr lang="de-DE">
                    <a:noFill/>
                  </a:rPr>
                  <a:t> </a:t>
                </a:r>
              </a:p>
            </p:txBody>
          </p:sp>
        </mc:Fallback>
      </mc:AlternateContent>
      <p:pic>
        <p:nvPicPr>
          <p:cNvPr id="34" name="图片 32">
            <a:extLst>
              <a:ext uri="{FF2B5EF4-FFF2-40B4-BE49-F238E27FC236}">
                <a16:creationId xmlns:a16="http://schemas.microsoft.com/office/drawing/2014/main" id="{4904A098-F83C-4C29-9A3A-0E70C34D5E4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28391" y="5296712"/>
            <a:ext cx="1343325" cy="902891"/>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Tree>
    <p:extLst>
      <p:ext uri="{BB962C8B-B14F-4D97-AF65-F5344CB8AC3E}">
        <p14:creationId xmlns:p14="http://schemas.microsoft.com/office/powerpoint/2010/main" val="16126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63" presetClass="path" presetSubtype="0" decel="50000" fill="hold" nodeType="withEffect">
                                  <p:stCondLst>
                                    <p:cond delay="0"/>
                                  </p:stCondLst>
                                  <p:childTnLst>
                                    <p:animMotion origin="layout" path="M 0.01523 -1.85185E-6 L -0.10886 -1.85185E-6 " pathEditMode="relative" rAng="0" ptsTypes="AA">
                                      <p:cBhvr>
                                        <p:cTn id="9" dur="750" spd="-100000" fill="hold"/>
                                        <p:tgtEl>
                                          <p:spTgt spid="5"/>
                                        </p:tgtEl>
                                        <p:attrNameLst>
                                          <p:attrName>ppt_x</p:attrName>
                                          <p:attrName>ppt_y</p:attrName>
                                        </p:attrNameLst>
                                      </p:cBhvr>
                                      <p:rCtr x="-6211" y="0"/>
                                    </p:animMotion>
                                  </p:childTnLst>
                                </p:cTn>
                              </p:par>
                              <p:par>
                                <p:cTn id="10" presetID="35" presetClass="path" presetSubtype="0" decel="50000" fill="hold" nodeType="withEffect">
                                  <p:stCondLst>
                                    <p:cond delay="750"/>
                                  </p:stCondLst>
                                  <p:childTnLst>
                                    <p:animMotion origin="layout" path="M 0.01601 -1.85185E-6 L 2.70833E-6 -1.85185E-6 " pathEditMode="relative" rAng="0" ptsTypes="AA">
                                      <p:cBhvr>
                                        <p:cTn id="11" dur="750" fill="hold"/>
                                        <p:tgtEl>
                                          <p:spTgt spid="5"/>
                                        </p:tgtEl>
                                        <p:attrNameLst>
                                          <p:attrName>ppt_x</p:attrName>
                                          <p:attrName>ppt_y</p:attrName>
                                        </p:attrNameLst>
                                      </p:cBhvr>
                                      <p:rCtr x="-807" y="0"/>
                                    </p:animMotion>
                                  </p:childTnLst>
                                </p:cTn>
                              </p:par>
                              <p:par>
                                <p:cTn id="12" presetID="10" presetClass="entr" presetSubtype="0" fill="hold" grpId="0" nodeType="withEffect">
                                  <p:stCondLst>
                                    <p:cond delay="15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50"/>
                                        <p:tgtEl>
                                          <p:spTgt spid="4"/>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63" presetClass="path" presetSubtype="0" decel="50000" fill="hold" nodeType="withEffect">
                                  <p:stCondLst>
                                    <p:cond delay="0"/>
                                  </p:stCondLst>
                                  <p:childTnLst>
                                    <p:animMotion origin="layout" path="M 0.01523 -4.81481E-6 L -0.10886 -4.81481E-6 " pathEditMode="relative" rAng="0" ptsTypes="AA">
                                      <p:cBhvr>
                                        <p:cTn id="19" dur="750" spd="-100000" fill="hold"/>
                                        <p:tgtEl>
                                          <p:spTgt spid="6"/>
                                        </p:tgtEl>
                                        <p:attrNameLst>
                                          <p:attrName>ppt_x</p:attrName>
                                          <p:attrName>ppt_y</p:attrName>
                                        </p:attrNameLst>
                                      </p:cBhvr>
                                      <p:rCtr x="-6211" y="0"/>
                                    </p:animMotion>
                                  </p:childTnLst>
                                </p:cTn>
                              </p:par>
                              <p:par>
                                <p:cTn id="20" presetID="35" presetClass="path" presetSubtype="0" decel="50000" fill="hold" nodeType="withEffect">
                                  <p:stCondLst>
                                    <p:cond delay="750"/>
                                  </p:stCondLst>
                                  <p:childTnLst>
                                    <p:animMotion origin="layout" path="M 0.01601 -4.81481E-6 L 2.5E-6 -4.81481E-6 " pathEditMode="relative" rAng="0" ptsTypes="AA">
                                      <p:cBhvr>
                                        <p:cTn id="21" dur="750" fill="hold"/>
                                        <p:tgtEl>
                                          <p:spTgt spid="6"/>
                                        </p:tgtEl>
                                        <p:attrNameLst>
                                          <p:attrName>ppt_x</p:attrName>
                                          <p:attrName>ppt_y</p:attrName>
                                        </p:attrNameLst>
                                      </p:cBhvr>
                                      <p:rCtr x="-807" y="0"/>
                                    </p:animMotion>
                                  </p:childTnLst>
                                </p:cTn>
                              </p:par>
                              <p:par>
                                <p:cTn id="22" presetID="53" presetClass="entr" presetSubtype="16" fill="hold" grpId="0" nodeType="withEffect">
                                  <p:stCondLst>
                                    <p:cond delay="2000"/>
                                  </p:stCondLst>
                                  <p:childTnLst>
                                    <p:set>
                                      <p:cBhvr>
                                        <p:cTn id="23" dur="1" fill="hold">
                                          <p:stCondLst>
                                            <p:cond delay="0"/>
                                          </p:stCondLst>
                                        </p:cTn>
                                        <p:tgtEl>
                                          <p:spTgt spid="7"/>
                                        </p:tgtEl>
                                        <p:attrNameLst>
                                          <p:attrName>style.visibility</p:attrName>
                                        </p:attrNameLst>
                                      </p:cBhvr>
                                      <p:to>
                                        <p:strVal val="visible"/>
                                      </p:to>
                                    </p:set>
                                    <p:anim calcmode="lin" valueType="num">
                                      <p:cBhvr>
                                        <p:cTn id="24" dur="750" fill="hold"/>
                                        <p:tgtEl>
                                          <p:spTgt spid="7"/>
                                        </p:tgtEl>
                                        <p:attrNameLst>
                                          <p:attrName>ppt_w</p:attrName>
                                        </p:attrNameLst>
                                      </p:cBhvr>
                                      <p:tavLst>
                                        <p:tav tm="0">
                                          <p:val>
                                            <p:fltVal val="0"/>
                                          </p:val>
                                        </p:tav>
                                        <p:tav tm="100000">
                                          <p:val>
                                            <p:strVal val="#ppt_w"/>
                                          </p:val>
                                        </p:tav>
                                      </p:tavLst>
                                    </p:anim>
                                    <p:anim calcmode="lin" valueType="num">
                                      <p:cBhvr>
                                        <p:cTn id="25" dur="750" fill="hold"/>
                                        <p:tgtEl>
                                          <p:spTgt spid="7"/>
                                        </p:tgtEl>
                                        <p:attrNameLst>
                                          <p:attrName>ppt_h</p:attrName>
                                        </p:attrNameLst>
                                      </p:cBhvr>
                                      <p:tavLst>
                                        <p:tav tm="0">
                                          <p:val>
                                            <p:fltVal val="0"/>
                                          </p:val>
                                        </p:tav>
                                        <p:tav tm="100000">
                                          <p:val>
                                            <p:strVal val="#ppt_h"/>
                                          </p:val>
                                        </p:tav>
                                      </p:tavLst>
                                    </p:anim>
                                    <p:animEffect transition="in" filter="fade">
                                      <p:cBhvr>
                                        <p:cTn id="26" dur="750"/>
                                        <p:tgtEl>
                                          <p:spTgt spid="7"/>
                                        </p:tgtEl>
                                      </p:cBhvr>
                                    </p:animEffec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750"/>
                                        <p:tgtEl>
                                          <p:spTgt spid="9"/>
                                        </p:tgtEl>
                                      </p:cBhvr>
                                    </p:animEffect>
                                  </p:childTnLst>
                                </p:cTn>
                              </p:par>
                              <p:par>
                                <p:cTn id="30" presetID="42" presetClass="path" presetSubtype="0" decel="50667" fill="hold" nodeType="withEffect">
                                  <p:stCondLst>
                                    <p:cond delay="0"/>
                                  </p:stCondLst>
                                  <p:childTnLst>
                                    <p:animMotion origin="layout" path="M -2.08333E-6 -0.03981 L -2.08333E-6 0.14815 " pathEditMode="relative" rAng="0" ptsTypes="AA">
                                      <p:cBhvr>
                                        <p:cTn id="31" dur="750" spd="-100000" fill="hold"/>
                                        <p:tgtEl>
                                          <p:spTgt spid="9"/>
                                        </p:tgtEl>
                                        <p:attrNameLst>
                                          <p:attrName>ppt_x</p:attrName>
                                          <p:attrName>ppt_y</p:attrName>
                                        </p:attrNameLst>
                                      </p:cBhvr>
                                      <p:rCtr x="0" y="9398"/>
                                    </p:animMotion>
                                  </p:childTnLst>
                                </p:cTn>
                              </p:par>
                              <p:par>
                                <p:cTn id="32" presetID="42" presetClass="path" presetSubtype="0" decel="50667" fill="hold" nodeType="withEffect">
                                  <p:stCondLst>
                                    <p:cond delay="750"/>
                                  </p:stCondLst>
                                  <p:childTnLst>
                                    <p:animMotion origin="layout" path="M -2.08333E-6 -0.03981 L -2.08333E-6 -7.40741E-7 " pathEditMode="relative" rAng="0" ptsTypes="AA">
                                      <p:cBhvr>
                                        <p:cTn id="33" dur="750" fill="hold"/>
                                        <p:tgtEl>
                                          <p:spTgt spid="9"/>
                                        </p:tgtEl>
                                        <p:attrNameLst>
                                          <p:attrName>ppt_x</p:attrName>
                                          <p:attrName>ppt_y</p:attrName>
                                        </p:attrNameLst>
                                      </p:cBhvr>
                                      <p:rCtr x="0" y="1991"/>
                                    </p:animMotion>
                                  </p:childTnLst>
                                </p:cTn>
                              </p:par>
                              <p:par>
                                <p:cTn id="34" presetID="10" presetClass="entr" presetSubtype="0"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childTnLst>
                                </p:cTn>
                              </p:par>
                              <p:par>
                                <p:cTn id="37" presetID="35" presetClass="path" presetSubtype="0" decel="50000" fill="hold" grpId="1" nodeType="withEffect">
                                  <p:stCondLst>
                                    <p:cond delay="250"/>
                                  </p:stCondLst>
                                  <p:childTnLst>
                                    <p:animMotion origin="layout" path="M -0.03073 0.0169 L 2.91667E-6 -2.96296E-6 " pathEditMode="relative" rAng="0" ptsTypes="AA">
                                      <p:cBhvr>
                                        <p:cTn id="38" dur="750" fill="hold"/>
                                        <p:tgtEl>
                                          <p:spTgt spid="15"/>
                                        </p:tgtEl>
                                        <p:attrNameLst>
                                          <p:attrName>ppt_x</p:attrName>
                                          <p:attrName>ppt_y</p:attrName>
                                        </p:attrNameLst>
                                      </p:cBhvr>
                                      <p:rCtr x="1536" y="-856"/>
                                    </p:animMotion>
                                  </p:childTnLst>
                                </p:cTn>
                              </p:par>
                              <p:par>
                                <p:cTn id="39" presetID="10" presetClass="entr" presetSubtype="0" fill="hold" grpId="0" nodeType="withEffect">
                                  <p:stCondLst>
                                    <p:cond delay="225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750"/>
                                        <p:tgtEl>
                                          <p:spTgt spid="16"/>
                                        </p:tgtEl>
                                      </p:cBhvr>
                                    </p:animEffect>
                                  </p:childTnLst>
                                </p:cTn>
                              </p:par>
                              <p:par>
                                <p:cTn id="42" presetID="10" presetClass="entr" presetSubtype="0" fill="hold" grpId="0" nodeType="withEffect">
                                  <p:stCondLst>
                                    <p:cond delay="225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750"/>
                                        <p:tgtEl>
                                          <p:spTgt spid="17"/>
                                        </p:tgtEl>
                                      </p:cBhvr>
                                    </p:animEffec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50"/>
                                        <p:tgtEl>
                                          <p:spTgt spid="18"/>
                                        </p:tgtEl>
                                      </p:cBhvr>
                                    </p:animEffect>
                                  </p:childTnLst>
                                </p:cTn>
                              </p:par>
                              <p:par>
                                <p:cTn id="48" presetID="42" presetClass="path" presetSubtype="0" decel="50667" fill="hold" nodeType="withEffect">
                                  <p:stCondLst>
                                    <p:cond delay="0"/>
                                  </p:stCondLst>
                                  <p:childTnLst>
                                    <p:animMotion origin="layout" path="M 1.66667E-6 -0.03982 L 1.66667E-6 0.14814 " pathEditMode="relative" rAng="0" ptsTypes="AA">
                                      <p:cBhvr>
                                        <p:cTn id="49" dur="750" spd="-100000" fill="hold"/>
                                        <p:tgtEl>
                                          <p:spTgt spid="18"/>
                                        </p:tgtEl>
                                        <p:attrNameLst>
                                          <p:attrName>ppt_x</p:attrName>
                                          <p:attrName>ppt_y</p:attrName>
                                        </p:attrNameLst>
                                      </p:cBhvr>
                                      <p:rCtr x="0" y="9398"/>
                                    </p:animMotion>
                                  </p:childTnLst>
                                </p:cTn>
                              </p:par>
                              <p:par>
                                <p:cTn id="50" presetID="42" presetClass="path" presetSubtype="0" decel="50667" fill="hold" nodeType="withEffect">
                                  <p:stCondLst>
                                    <p:cond delay="750"/>
                                  </p:stCondLst>
                                  <p:childTnLst>
                                    <p:animMotion origin="layout" path="M 1.66667E-6 -0.03982 L 1.66667E-6 4.81481E-6 " pathEditMode="relative" rAng="0" ptsTypes="AA">
                                      <p:cBhvr>
                                        <p:cTn id="51" dur="750" fill="hold"/>
                                        <p:tgtEl>
                                          <p:spTgt spid="18"/>
                                        </p:tgtEl>
                                        <p:attrNameLst>
                                          <p:attrName>ppt_x</p:attrName>
                                          <p:attrName>ppt_y</p:attrName>
                                        </p:attrNameLst>
                                      </p:cBhvr>
                                      <p:rCtr x="0" y="1991"/>
                                    </p:animMotion>
                                  </p:childTnLst>
                                </p:cTn>
                              </p:par>
                              <p:par>
                                <p:cTn id="52" presetID="10" presetClass="entr" presetSubtype="0" fill="hold" grpId="0" nodeType="withEffect">
                                  <p:stCondLst>
                                    <p:cond delay="25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childTnLst>
                                </p:cTn>
                              </p:par>
                              <p:par>
                                <p:cTn id="55" presetID="35" presetClass="path" presetSubtype="0" decel="50000" fill="hold" grpId="1" nodeType="withEffect">
                                  <p:stCondLst>
                                    <p:cond delay="250"/>
                                  </p:stCondLst>
                                  <p:childTnLst>
                                    <p:animMotion origin="layout" path="M -0.03073 0.0169 L 3.95833E-6 1.11111E-6 " pathEditMode="relative" rAng="0" ptsTypes="AA">
                                      <p:cBhvr>
                                        <p:cTn id="56" dur="750" fill="hold"/>
                                        <p:tgtEl>
                                          <p:spTgt spid="24"/>
                                        </p:tgtEl>
                                        <p:attrNameLst>
                                          <p:attrName>ppt_x</p:attrName>
                                          <p:attrName>ppt_y</p:attrName>
                                        </p:attrNameLst>
                                      </p:cBhvr>
                                      <p:rCtr x="1536" y="-856"/>
                                    </p:animMotion>
                                  </p:childTnLst>
                                </p:cTn>
                              </p:par>
                              <p:par>
                                <p:cTn id="57" presetID="10" presetClass="entr" presetSubtype="0" fill="hold" grpId="0" nodeType="withEffect">
                                  <p:stCondLst>
                                    <p:cond delay="22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750"/>
                                        <p:tgtEl>
                                          <p:spTgt spid="25"/>
                                        </p:tgtEl>
                                      </p:cBhvr>
                                    </p:animEffect>
                                  </p:childTnLst>
                                </p:cTn>
                              </p:par>
                              <p:par>
                                <p:cTn id="60" presetID="10"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750"/>
                                        <p:tgtEl>
                                          <p:spTgt spid="26"/>
                                        </p:tgtEl>
                                      </p:cBhvr>
                                    </p:animEffect>
                                  </p:childTnLst>
                                </p:cTn>
                              </p:par>
                              <p:par>
                                <p:cTn id="63" presetID="42" presetClass="path" presetSubtype="0" decel="50667" fill="hold" nodeType="withEffect">
                                  <p:stCondLst>
                                    <p:cond delay="0"/>
                                  </p:stCondLst>
                                  <p:childTnLst>
                                    <p:animMotion origin="layout" path="M 1.45833E-6 -0.03981 L 1.45833E-6 0.14815 " pathEditMode="relative" rAng="0" ptsTypes="AA">
                                      <p:cBhvr>
                                        <p:cTn id="64" dur="750" spd="-100000" fill="hold"/>
                                        <p:tgtEl>
                                          <p:spTgt spid="26"/>
                                        </p:tgtEl>
                                        <p:attrNameLst>
                                          <p:attrName>ppt_x</p:attrName>
                                          <p:attrName>ppt_y</p:attrName>
                                        </p:attrNameLst>
                                      </p:cBhvr>
                                      <p:rCtr x="0" y="9398"/>
                                    </p:animMotion>
                                  </p:childTnLst>
                                </p:cTn>
                              </p:par>
                              <p:par>
                                <p:cTn id="65" presetID="42" presetClass="path" presetSubtype="0" decel="50667" fill="hold" nodeType="withEffect">
                                  <p:stCondLst>
                                    <p:cond delay="750"/>
                                  </p:stCondLst>
                                  <p:childTnLst>
                                    <p:animMotion origin="layout" path="M 1.45833E-6 -0.03981 L 1.45833E-6 -4.44444E-6 " pathEditMode="relative" rAng="0" ptsTypes="AA">
                                      <p:cBhvr>
                                        <p:cTn id="66" dur="750" fill="hold"/>
                                        <p:tgtEl>
                                          <p:spTgt spid="26"/>
                                        </p:tgtEl>
                                        <p:attrNameLst>
                                          <p:attrName>ppt_x</p:attrName>
                                          <p:attrName>ppt_y</p:attrName>
                                        </p:attrNameLst>
                                      </p:cBhvr>
                                      <p:rCtr x="0" y="1991"/>
                                    </p:animMotion>
                                  </p:childTnLst>
                                </p:cTn>
                              </p:par>
                              <p:par>
                                <p:cTn id="67" presetID="10" presetClass="entr" presetSubtype="0" fill="hold" grpId="0" nodeType="withEffect">
                                  <p:stCondLst>
                                    <p:cond delay="225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750"/>
                                        <p:tgtEl>
                                          <p:spTgt spid="32"/>
                                        </p:tgtEl>
                                      </p:cBhvr>
                                    </p:animEffect>
                                  </p:childTnLst>
                                </p:cTn>
                              </p:par>
                              <p:par>
                                <p:cTn id="70" presetID="10" presetClass="entr" presetSubtype="0" fill="hold" grpId="0" nodeType="withEffect">
                                  <p:stCondLst>
                                    <p:cond delay="2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750"/>
                                        <p:tgtEl>
                                          <p:spTgt spid="33"/>
                                        </p:tgtEl>
                                      </p:cBhvr>
                                    </p:animEffect>
                                  </p:childTnLst>
                                </p:cTn>
                              </p:par>
                              <p:par>
                                <p:cTn id="73" presetID="10"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750"/>
                                        <p:tgtEl>
                                          <p:spTgt spid="34"/>
                                        </p:tgtEl>
                                      </p:cBhvr>
                                    </p:animEffect>
                                  </p:childTnLst>
                                </p:cTn>
                              </p:par>
                              <p:par>
                                <p:cTn id="76" presetID="63" presetClass="path" presetSubtype="0" decel="50000" fill="hold" nodeType="withEffect">
                                  <p:stCondLst>
                                    <p:cond delay="0"/>
                                  </p:stCondLst>
                                  <p:childTnLst>
                                    <p:animMotion origin="layout" path="M 0.01523 -4.44444E-6 L -0.10885 -4.44444E-6 " pathEditMode="relative" rAng="0" ptsTypes="AA">
                                      <p:cBhvr>
                                        <p:cTn id="77" dur="750" spd="-100000" fill="hold"/>
                                        <p:tgtEl>
                                          <p:spTgt spid="34"/>
                                        </p:tgtEl>
                                        <p:attrNameLst>
                                          <p:attrName>ppt_x</p:attrName>
                                          <p:attrName>ppt_y</p:attrName>
                                        </p:attrNameLst>
                                      </p:cBhvr>
                                      <p:rCtr x="-6211" y="0"/>
                                    </p:animMotion>
                                  </p:childTnLst>
                                </p:cTn>
                              </p:par>
                              <p:par>
                                <p:cTn id="78" presetID="35" presetClass="path" presetSubtype="0" decel="50000" fill="hold" nodeType="withEffect">
                                  <p:stCondLst>
                                    <p:cond delay="750"/>
                                  </p:stCondLst>
                                  <p:childTnLst>
                                    <p:animMotion origin="layout" path="M 0.01602 -4.44444E-6 L 2.08333E-7 -4.44444E-6 " pathEditMode="relative" rAng="0" ptsTypes="AA">
                                      <p:cBhvr>
                                        <p:cTn id="79" dur="750" fill="hold"/>
                                        <p:tgtEl>
                                          <p:spTgt spid="34"/>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15" grpId="0" animBg="1"/>
      <p:bldP spid="15" grpId="1" animBg="1"/>
      <p:bldP spid="16" grpId="0"/>
      <p:bldP spid="17" grpId="0"/>
      <p:bldP spid="24" grpId="0" animBg="1"/>
      <p:bldP spid="24" grpId="1" animBg="1"/>
      <p:bldP spid="25"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6F7498-DCCC-48A5-B678-BBCDDA16DFC0}"/>
              </a:ext>
            </a:extLst>
          </p:cNvPr>
          <p:cNvSpPr>
            <a:spLocks noGrp="1"/>
          </p:cNvSpPr>
          <p:nvPr>
            <p:ph type="body" sz="quarter" idx="10"/>
          </p:nvPr>
        </p:nvSpPr>
        <p:spPr/>
        <p:txBody>
          <a:bodyPr/>
          <a:lstStyle/>
          <a:p>
            <a:r>
              <a:rPr kumimoji="0" lang="en-US" sz="3200" b="0" i="0" u="none" strike="noStrike" kern="1200" cap="none" spc="0" normalizeH="0" baseline="0" noProof="0" dirty="0">
                <a:ln>
                  <a:noFill/>
                </a:ln>
                <a:solidFill>
                  <a:sysClr val="window" lastClr="FFFFFF"/>
                </a:solidFill>
                <a:effectLst/>
                <a:uLnTx/>
                <a:uFillTx/>
                <a:latin typeface="Hans Kendrick V4"/>
                <a:cs typeface="+mn-cs"/>
              </a:rPr>
              <a:t>Optical thermodynamics</a:t>
            </a:r>
          </a:p>
        </p:txBody>
      </p:sp>
      <p:sp>
        <p:nvSpPr>
          <p:cNvPr id="3" name="矩形 3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6119B51-6060-4475-9BBA-6F58C955D83A}"/>
              </a:ext>
            </a:extLst>
          </p:cNvPr>
          <p:cNvSpPr/>
          <p:nvPr/>
        </p:nvSpPr>
        <p:spPr>
          <a:xfrm>
            <a:off x="1902391" y="3561880"/>
            <a:ext cx="4639086" cy="2128693"/>
          </a:xfrm>
          <a:prstGeom prst="rect">
            <a:avLst/>
          </a:prstGeom>
          <a:gradFill flip="none" rotWithShape="1">
            <a:gsLst>
              <a:gs pos="5000">
                <a:sysClr val="window" lastClr="FFFFFF">
                  <a:alpha val="0"/>
                </a:sysClr>
              </a:gs>
              <a:gs pos="100000">
                <a:srgbClr val="FFFFFF">
                  <a:alpha val="0"/>
                </a:srgbClr>
              </a:gs>
              <a:gs pos="66000">
                <a:srgbClr val="FFFFFF">
                  <a:alpha val="15000"/>
                </a:srgb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5" name="图片 4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72D7198-AF8E-48CA-8F1A-E7FD04485267}"/>
              </a:ext>
            </a:extLst>
          </p:cNvPr>
          <p:cNvPicPr>
            <a:picLocks noChangeAspect="1"/>
          </p:cNvPicPr>
          <p:nvPr/>
        </p:nvPicPr>
        <p:blipFill>
          <a:blip r:embed="rId2" cstate="print">
            <a:extLst>
              <a:ext uri="{28A0092B-C50C-407E-A947-70E740481C1C}">
                <a14:useLocalDpi xmlns:a14="http://schemas.microsoft.com/office/drawing/2010/main" val="0"/>
              </a:ext>
            </a:extLst>
          </a:blip>
          <a:srcRect t="41499" r="4096"/>
          <a:stretch>
            <a:fillRect/>
          </a:stretch>
        </p:blipFill>
        <p:spPr>
          <a:xfrm>
            <a:off x="824312" y="1719993"/>
            <a:ext cx="7610518" cy="669876"/>
          </a:xfrm>
          <a:custGeom>
            <a:avLst/>
            <a:gdLst>
              <a:gd name="connsiteX0" fmla="*/ 0 w 7610518"/>
              <a:gd name="connsiteY0" fmla="*/ 0 h 1115930"/>
              <a:gd name="connsiteX1" fmla="*/ 7610518 w 7610518"/>
              <a:gd name="connsiteY1" fmla="*/ 0 h 1115930"/>
              <a:gd name="connsiteX2" fmla="*/ 7610518 w 7610518"/>
              <a:gd name="connsiteY2" fmla="*/ 1115930 h 1115930"/>
              <a:gd name="connsiteX3" fmla="*/ 0 w 7610518"/>
              <a:gd name="connsiteY3" fmla="*/ 1115930 h 1115930"/>
            </a:gdLst>
            <a:ahLst/>
            <a:cxnLst>
              <a:cxn ang="0">
                <a:pos x="connsiteX0" y="connsiteY0"/>
              </a:cxn>
              <a:cxn ang="0">
                <a:pos x="connsiteX1" y="connsiteY1"/>
              </a:cxn>
              <a:cxn ang="0">
                <a:pos x="connsiteX2" y="connsiteY2"/>
              </a:cxn>
              <a:cxn ang="0">
                <a:pos x="connsiteX3" y="connsiteY3"/>
              </a:cxn>
            </a:cxnLst>
            <a:rect l="l" t="t" r="r" b="b"/>
            <a:pathLst>
              <a:path w="7610518" h="1115930">
                <a:moveTo>
                  <a:pt x="0" y="0"/>
                </a:moveTo>
                <a:lnTo>
                  <a:pt x="7610518" y="0"/>
                </a:lnTo>
                <a:lnTo>
                  <a:pt x="7610518" y="1115930"/>
                </a:lnTo>
                <a:lnTo>
                  <a:pt x="0" y="1115930"/>
                </a:lnTo>
                <a:close/>
              </a:path>
            </a:pathLst>
          </a:custGeom>
        </p:spPr>
      </p:pic>
      <p:cxnSp>
        <p:nvCxnSpPr>
          <p:cNvPr id="6" name="直接连接符 77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10FC36D-7C1E-4603-93B3-80BE7EE2511C}"/>
              </a:ext>
            </a:extLst>
          </p:cNvPr>
          <p:cNvCxnSpPr/>
          <p:nvPr/>
        </p:nvCxnSpPr>
        <p:spPr>
          <a:xfrm>
            <a:off x="6096000" y="1240321"/>
            <a:ext cx="302860" cy="0"/>
          </a:xfrm>
          <a:prstGeom prst="line">
            <a:avLst/>
          </a:prstGeom>
          <a:noFill/>
          <a:ln w="22225" cap="flat" cmpd="sng" algn="ctr">
            <a:solidFill>
              <a:sysClr val="window" lastClr="FFFFFF">
                <a:alpha val="23000"/>
              </a:sysClr>
            </a:solidFill>
            <a:prstDash val="solid"/>
            <a:miter lim="800000"/>
          </a:ln>
          <a:effectLst/>
        </p:spPr>
      </p:cxnSp>
      <p:sp>
        <p:nvSpPr>
          <p:cNvPr id="7" name="剪去单角的矩形 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0A8BE58-1542-4A09-BC52-42ED4CDED809}"/>
              </a:ext>
            </a:extLst>
          </p:cNvPr>
          <p:cNvSpPr/>
          <p:nvPr/>
        </p:nvSpPr>
        <p:spPr>
          <a:xfrm>
            <a:off x="4203072" y="1167427"/>
            <a:ext cx="6494236" cy="1344589"/>
          </a:xfrm>
          <a:prstGeom prst="snip1Rect">
            <a:avLst>
              <a:gd name="adj" fmla="val 435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8" name="图片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8D53B00-B5E7-473B-AC69-D94266AB0B2A}"/>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119253" y="833928"/>
            <a:ext cx="2373084" cy="682415"/>
          </a:xfrm>
          <a:prstGeom prst="rect">
            <a:avLst/>
          </a:prstGeom>
        </p:spPr>
      </p:pic>
      <p:sp>
        <p:nvSpPr>
          <p:cNvPr id="9"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0EF1DCC-5F3E-4874-92D8-2F8506535FF2}"/>
              </a:ext>
            </a:extLst>
          </p:cNvPr>
          <p:cNvSpPr/>
          <p:nvPr/>
        </p:nvSpPr>
        <p:spPr>
          <a:xfrm>
            <a:off x="10622842" y="999479"/>
            <a:ext cx="198972" cy="4267200"/>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0" name="剪去单角的矩形 8"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76E8F31-085F-4FF7-95EA-C427C1F52C4D}"/>
              </a:ext>
            </a:extLst>
          </p:cNvPr>
          <p:cNvSpPr/>
          <p:nvPr/>
        </p:nvSpPr>
        <p:spPr>
          <a:xfrm flipH="1" flipV="1">
            <a:off x="1681535" y="1571004"/>
            <a:ext cx="6494400" cy="853539"/>
          </a:xfrm>
          <a:prstGeom prst="snip1Rect">
            <a:avLst>
              <a:gd name="adj" fmla="val 602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1" name="图片 10"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B33A8A6-1DF7-47EE-8ABA-E5FB043DDD44}"/>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rot="10800000">
            <a:off x="1482450" y="2093439"/>
            <a:ext cx="2111847" cy="682415"/>
          </a:xfrm>
          <a:prstGeom prst="rect">
            <a:avLst/>
          </a:prstGeom>
        </p:spPr>
      </p:pic>
      <p:sp>
        <p:nvSpPr>
          <p:cNvPr id="12"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363E366-BAE0-4AB7-A35B-BCC76A2ABEAD}"/>
              </a:ext>
            </a:extLst>
          </p:cNvPr>
          <p:cNvSpPr/>
          <p:nvPr/>
        </p:nvSpPr>
        <p:spPr>
          <a:xfrm flipH="1" flipV="1">
            <a:off x="1556214" y="847104"/>
            <a:ext cx="219423" cy="1757068"/>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3" name="椭圆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A00B59F-44B4-439B-922E-8B369A536912}"/>
              </a:ext>
            </a:extLst>
          </p:cNvPr>
          <p:cNvSpPr/>
          <p:nvPr/>
        </p:nvSpPr>
        <p:spPr>
          <a:xfrm>
            <a:off x="8480322" y="1318455"/>
            <a:ext cx="2033680" cy="2660295"/>
          </a:xfrm>
          <a:prstGeom prst="ellipse">
            <a:avLst/>
          </a:prstGeom>
          <a:gradFill>
            <a:gsLst>
              <a:gs pos="25000">
                <a:srgbClr val="0394FC"/>
              </a:gs>
              <a:gs pos="100000">
                <a:srgbClr val="9966FF"/>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4" name="图片 19">
            <a:extLst>
              <a:ext uri="{FF2B5EF4-FFF2-40B4-BE49-F238E27FC236}">
                <a16:creationId xmlns:a16="http://schemas.microsoft.com/office/drawing/2014/main" id="{9444269A-1672-4D4B-A844-CBB647A03E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9162" y="1455271"/>
            <a:ext cx="1800164" cy="242411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FF7963D-6CDF-41F3-9479-58A8E11DC616}"/>
              </a:ext>
            </a:extLst>
          </p:cNvPr>
          <p:cNvSpPr/>
          <p:nvPr/>
        </p:nvSpPr>
        <p:spPr>
          <a:xfrm>
            <a:off x="2186763" y="1695959"/>
            <a:ext cx="5807548" cy="584775"/>
          </a:xfrm>
          <a:prstGeom prst="rect">
            <a:avLst/>
          </a:prstGeom>
        </p:spPr>
        <p:txBody>
          <a:bodyPr wrap="square">
            <a:spAutoFit/>
          </a:bodyPr>
          <a:lstStyle/>
          <a:p>
            <a:pPr algn="ctr"/>
            <a:r>
              <a:rPr lang="en-US" sz="1600" b="1" dirty="0">
                <a:solidFill>
                  <a:srgbClr val="FFFFFF"/>
                </a:solidFill>
                <a:latin typeface="LMSans10-Bold"/>
                <a:ea typeface="华文细黑"/>
              </a:rPr>
              <a:t>Classical thermodynamics: Maximizing entropy for predicting a statistical thermodynamic values</a:t>
            </a:r>
            <a:r>
              <a:rPr lang="en-US" altLang="zh-CN"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rPr>
              <a:t>.</a:t>
            </a:r>
            <a:endParaRPr lang="zh-CN" altLang="en-US"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16"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E1D90F5-BEC9-4E8B-8B70-93FD35FD1310}"/>
              </a:ext>
            </a:extLst>
          </p:cNvPr>
          <p:cNvSpPr/>
          <p:nvPr/>
        </p:nvSpPr>
        <p:spPr>
          <a:xfrm>
            <a:off x="1799728" y="1731854"/>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7"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8926FB9-0D27-41AE-8C90-288F2FA2C5AE}"/>
              </a:ext>
            </a:extLst>
          </p:cNvPr>
          <p:cNvSpPr/>
          <p:nvPr/>
        </p:nvSpPr>
        <p:spPr>
          <a:xfrm>
            <a:off x="1993246" y="1731854"/>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8"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CC3DF2F-17F2-43E7-83B5-9BFBE502013F}"/>
              </a:ext>
            </a:extLst>
          </p:cNvPr>
          <p:cNvSpPr/>
          <p:nvPr/>
        </p:nvSpPr>
        <p:spPr>
          <a:xfrm>
            <a:off x="2186763" y="1731854"/>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9" name="Rectangle 18">
            <a:extLst>
              <a:ext uri="{FF2B5EF4-FFF2-40B4-BE49-F238E27FC236}">
                <a16:creationId xmlns:a16="http://schemas.microsoft.com/office/drawing/2014/main" id="{8E86328A-85FA-41C2-81EC-FE6313EEACA4}"/>
              </a:ext>
            </a:extLst>
          </p:cNvPr>
          <p:cNvSpPr/>
          <p:nvPr/>
        </p:nvSpPr>
        <p:spPr>
          <a:xfrm>
            <a:off x="4957307" y="3861699"/>
            <a:ext cx="1040670" cy="307777"/>
          </a:xfrm>
          <a:prstGeom prst="rect">
            <a:avLst/>
          </a:prstGeom>
        </p:spPr>
        <p:txBody>
          <a:bodyPr wrap="none">
            <a:spAutoFit/>
          </a:bodyPr>
          <a:lstStyle/>
          <a:p>
            <a:r>
              <a:rPr lang="en-US" sz="1400" dirty="0">
                <a:solidFill>
                  <a:srgbClr val="FFFFFF"/>
                </a:solidFill>
                <a:latin typeface="LMSans10-Regular"/>
                <a:ea typeface="华文细黑"/>
              </a:rPr>
              <a:t>U - Energy</a:t>
            </a:r>
            <a:endParaRPr lang="en-US" sz="1400" dirty="0">
              <a:solidFill>
                <a:srgbClr val="FFFFFF"/>
              </a:solidFill>
              <a:latin typeface="Hans Kendrick V4"/>
              <a:ea typeface="华文细黑"/>
            </a:endParaRPr>
          </a:p>
        </p:txBody>
      </p:sp>
      <p:sp>
        <p:nvSpPr>
          <p:cNvPr id="20" name="Rectangle 19">
            <a:extLst>
              <a:ext uri="{FF2B5EF4-FFF2-40B4-BE49-F238E27FC236}">
                <a16:creationId xmlns:a16="http://schemas.microsoft.com/office/drawing/2014/main" id="{59014A5E-17B6-4AD2-8C55-551D4ABAC78E}"/>
              </a:ext>
            </a:extLst>
          </p:cNvPr>
          <p:cNvSpPr/>
          <p:nvPr/>
        </p:nvSpPr>
        <p:spPr>
          <a:xfrm>
            <a:off x="4989597" y="4419886"/>
            <a:ext cx="1061253" cy="307777"/>
          </a:xfrm>
          <a:prstGeom prst="rect">
            <a:avLst/>
          </a:prstGeom>
        </p:spPr>
        <p:txBody>
          <a:bodyPr wrap="none">
            <a:spAutoFit/>
          </a:bodyPr>
          <a:lstStyle/>
          <a:p>
            <a:r>
              <a:rPr lang="en-US" sz="1400" dirty="0">
                <a:solidFill>
                  <a:srgbClr val="FFFFFF"/>
                </a:solidFill>
                <a:latin typeface="LMSans10-Regular"/>
                <a:ea typeface="华文细黑"/>
              </a:rPr>
              <a:t>V - Volume</a:t>
            </a:r>
            <a:endParaRPr lang="en-US" sz="1400" dirty="0">
              <a:solidFill>
                <a:srgbClr val="FFFFFF"/>
              </a:solidFill>
              <a:latin typeface="Hans Kendrick V4"/>
              <a:ea typeface="华文细黑"/>
            </a:endParaRPr>
          </a:p>
        </p:txBody>
      </p:sp>
      <p:sp>
        <p:nvSpPr>
          <p:cNvPr id="21" name="Rectangle 20">
            <a:extLst>
              <a:ext uri="{FF2B5EF4-FFF2-40B4-BE49-F238E27FC236}">
                <a16:creationId xmlns:a16="http://schemas.microsoft.com/office/drawing/2014/main" id="{A1236358-B85E-434E-A8CF-47A7C5F785CA}"/>
              </a:ext>
            </a:extLst>
          </p:cNvPr>
          <p:cNvSpPr/>
          <p:nvPr/>
        </p:nvSpPr>
        <p:spPr>
          <a:xfrm>
            <a:off x="4989597" y="5000347"/>
            <a:ext cx="1705916" cy="307777"/>
          </a:xfrm>
          <a:prstGeom prst="rect">
            <a:avLst/>
          </a:prstGeom>
        </p:spPr>
        <p:txBody>
          <a:bodyPr wrap="none">
            <a:spAutoFit/>
          </a:bodyPr>
          <a:lstStyle/>
          <a:p>
            <a:r>
              <a:rPr lang="en-US" sz="1400" dirty="0">
                <a:solidFill>
                  <a:srgbClr val="FFFFFF"/>
                </a:solidFill>
                <a:latin typeface="LMSans10-Regular"/>
                <a:ea typeface="华文细黑"/>
              </a:rPr>
              <a:t>N - particle number</a:t>
            </a:r>
            <a:endParaRPr lang="en-US" sz="1400" dirty="0">
              <a:solidFill>
                <a:srgbClr val="FFFFFF"/>
              </a:solidFill>
              <a:latin typeface="Hans Kendrick V4"/>
              <a:ea typeface="华文细黑"/>
            </a:endParaRPr>
          </a:p>
        </p:txBody>
      </p:sp>
      <p:pic>
        <p:nvPicPr>
          <p:cNvPr id="22" name="图片 32">
            <a:extLst>
              <a:ext uri="{FF2B5EF4-FFF2-40B4-BE49-F238E27FC236}">
                <a16:creationId xmlns:a16="http://schemas.microsoft.com/office/drawing/2014/main" id="{77B5DD26-FD2A-4349-874F-1CC299A416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7425" y="3675847"/>
            <a:ext cx="2456000" cy="1813347"/>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
        <p:nvSpPr>
          <p:cNvPr id="24"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A8D422B-6348-4461-AFCB-1ECD33D2C562}"/>
              </a:ext>
            </a:extLst>
          </p:cNvPr>
          <p:cNvSpPr/>
          <p:nvPr/>
        </p:nvSpPr>
        <p:spPr>
          <a:xfrm>
            <a:off x="4756218" y="3892607"/>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5"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BC9AAD8-A3DA-406A-9054-CF1C61E1AFE7}"/>
              </a:ext>
            </a:extLst>
          </p:cNvPr>
          <p:cNvSpPr/>
          <p:nvPr/>
        </p:nvSpPr>
        <p:spPr>
          <a:xfrm>
            <a:off x="4756218" y="4480280"/>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6"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6B066FB-41EC-4B3E-9D23-63E215F121A8}"/>
              </a:ext>
            </a:extLst>
          </p:cNvPr>
          <p:cNvSpPr/>
          <p:nvPr/>
        </p:nvSpPr>
        <p:spPr>
          <a:xfrm>
            <a:off x="4756218" y="5051307"/>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8"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06BF924-A43B-4695-906B-3B03AB5B26C0}"/>
              </a:ext>
            </a:extLst>
          </p:cNvPr>
          <p:cNvSpPr/>
          <p:nvPr/>
        </p:nvSpPr>
        <p:spPr>
          <a:xfrm>
            <a:off x="1299298" y="2704952"/>
            <a:ext cx="5807548" cy="1123384"/>
          </a:xfrm>
          <a:prstGeom prst="rect">
            <a:avLst/>
          </a:prstGeom>
        </p:spPr>
        <p:txBody>
          <a:bodyPr wrap="square">
            <a:spAutoFit/>
          </a:bodyPr>
          <a:lstStyle/>
          <a:p>
            <a:pPr algn="ctr"/>
            <a:r>
              <a:rPr lang="en-US" sz="1600" dirty="0">
                <a:solidFill>
                  <a:srgbClr val="FFC000"/>
                </a:solidFill>
                <a:latin typeface="LMSans10-Bold"/>
                <a:ea typeface="华文细黑"/>
              </a:rPr>
              <a:t>Standard thermodynamics </a:t>
            </a:r>
          </a:p>
          <a:p>
            <a:pPr algn="ctr"/>
            <a:r>
              <a:rPr lang="en-US" sz="1200" dirty="0">
                <a:solidFill>
                  <a:srgbClr val="FFC000"/>
                </a:solidFill>
                <a:latin typeface="LMSans10-Bold"/>
                <a:ea typeface="华文细黑"/>
              </a:rPr>
              <a:t>at the </a:t>
            </a:r>
            <a:r>
              <a:rPr lang="en-US" sz="1200" dirty="0" err="1">
                <a:solidFill>
                  <a:srgbClr val="FFC000"/>
                </a:solidFill>
                <a:latin typeface="LMSans10-Bold"/>
                <a:ea typeface="华文细黑"/>
              </a:rPr>
              <a:t>microcanonical</a:t>
            </a:r>
            <a:r>
              <a:rPr lang="en-US" sz="1200" dirty="0">
                <a:solidFill>
                  <a:srgbClr val="FFC000"/>
                </a:solidFill>
                <a:latin typeface="LMSans10-Bold"/>
                <a:ea typeface="华文细黑"/>
              </a:rPr>
              <a:t> level</a:t>
            </a:r>
          </a:p>
          <a:p>
            <a:pPr algn="ctr"/>
            <a:endParaRPr lang="en-US" sz="1050" dirty="0">
              <a:solidFill>
                <a:srgbClr val="FFC000"/>
              </a:solidFill>
              <a:latin typeface="LMSans10-Bold"/>
              <a:ea typeface="华文细黑"/>
            </a:endParaRPr>
          </a:p>
          <a:p>
            <a:pPr algn="ctr"/>
            <a:r>
              <a:rPr lang="en-US" sz="1400" i="1" dirty="0">
                <a:solidFill>
                  <a:srgbClr val="FFC000"/>
                </a:solidFill>
                <a:latin typeface="LMSans10-Oblique"/>
                <a:ea typeface="华文细黑"/>
              </a:rPr>
              <a:t>S </a:t>
            </a:r>
            <a:r>
              <a:rPr lang="en-US" sz="1400" dirty="0">
                <a:solidFill>
                  <a:srgbClr val="FFC000"/>
                </a:solidFill>
                <a:latin typeface="LMSans10-Regular"/>
                <a:ea typeface="华文细黑"/>
              </a:rPr>
              <a:t>= </a:t>
            </a:r>
            <a:r>
              <a:rPr lang="en-US" sz="1400" i="1" dirty="0">
                <a:solidFill>
                  <a:srgbClr val="FFC000"/>
                </a:solidFill>
                <a:latin typeface="LMSans10-Oblique"/>
                <a:ea typeface="华文细黑"/>
              </a:rPr>
              <a:t>S</a:t>
            </a:r>
            <a:r>
              <a:rPr lang="en-US" sz="1400" dirty="0">
                <a:solidFill>
                  <a:srgbClr val="FFC000"/>
                </a:solidFill>
                <a:latin typeface="LMSans10-Regular"/>
                <a:ea typeface="华文细黑"/>
              </a:rPr>
              <a:t>(</a:t>
            </a:r>
            <a:r>
              <a:rPr lang="en-US" sz="1400" i="1" dirty="0">
                <a:solidFill>
                  <a:srgbClr val="FFC000"/>
                </a:solidFill>
                <a:latin typeface="LMSans10-Oblique"/>
                <a:ea typeface="华文细黑"/>
              </a:rPr>
              <a:t>U</a:t>
            </a:r>
            <a:r>
              <a:rPr lang="en-US" sz="1400" i="1" dirty="0">
                <a:solidFill>
                  <a:srgbClr val="FFC000"/>
                </a:solidFill>
                <a:latin typeface="LMMathItalic10-Regular"/>
                <a:ea typeface="华文细黑"/>
              </a:rPr>
              <a:t>, </a:t>
            </a:r>
            <a:r>
              <a:rPr lang="en-US" sz="1400" i="1" dirty="0">
                <a:solidFill>
                  <a:srgbClr val="FFC000"/>
                </a:solidFill>
                <a:latin typeface="LMSans10-Oblique"/>
                <a:ea typeface="华文细黑"/>
              </a:rPr>
              <a:t>V</a:t>
            </a:r>
            <a:r>
              <a:rPr lang="en-US" sz="1400" i="1" dirty="0">
                <a:solidFill>
                  <a:srgbClr val="FFC000"/>
                </a:solidFill>
                <a:latin typeface="LMMathItalic10-Regular"/>
                <a:ea typeface="华文细黑"/>
              </a:rPr>
              <a:t>,</a:t>
            </a:r>
            <a:r>
              <a:rPr lang="en-US" sz="1400" i="1" dirty="0">
                <a:solidFill>
                  <a:srgbClr val="FFC000"/>
                </a:solidFill>
                <a:latin typeface="LMSans10-Oblique"/>
                <a:ea typeface="华文细黑"/>
              </a:rPr>
              <a:t>N</a:t>
            </a:r>
            <a:r>
              <a:rPr lang="en-US" sz="1400" dirty="0">
                <a:solidFill>
                  <a:srgbClr val="FFC000"/>
                </a:solidFill>
                <a:latin typeface="LMSans10-Regular"/>
                <a:ea typeface="华文细黑"/>
              </a:rPr>
              <a:t>)</a:t>
            </a:r>
            <a:endParaRPr lang="en-US" sz="1400" dirty="0">
              <a:solidFill>
                <a:srgbClr val="FFC000"/>
              </a:solidFill>
              <a:latin typeface="Hans Kendrick V4"/>
              <a:ea typeface="华文细黑"/>
            </a:endParaRPr>
          </a:p>
          <a:p>
            <a:pPr algn="ctr"/>
            <a:endParaRPr lang="en-US" sz="1200" dirty="0">
              <a:solidFill>
                <a:srgbClr val="FFC000"/>
              </a:solidFill>
              <a:latin typeface="Hans Kendrick V4"/>
              <a:ea typeface="华文细黑"/>
            </a:endParaRPr>
          </a:p>
        </p:txBody>
      </p:sp>
      <p:grpSp>
        <p:nvGrpSpPr>
          <p:cNvPr id="36" name="Group 35">
            <a:extLst>
              <a:ext uri="{FF2B5EF4-FFF2-40B4-BE49-F238E27FC236}">
                <a16:creationId xmlns:a16="http://schemas.microsoft.com/office/drawing/2014/main" id="{E2CF37D7-9513-4F2F-890A-B22D63A47CE7}"/>
              </a:ext>
            </a:extLst>
          </p:cNvPr>
          <p:cNvGrpSpPr/>
          <p:nvPr/>
        </p:nvGrpSpPr>
        <p:grpSpPr>
          <a:xfrm>
            <a:off x="8609904" y="4503806"/>
            <a:ext cx="1586366" cy="682415"/>
            <a:chOff x="8001487" y="4546660"/>
            <a:chExt cx="1586366" cy="682415"/>
          </a:xfrm>
        </p:grpSpPr>
        <p:sp>
          <p:nvSpPr>
            <p:cNvPr id="30"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533193E2-7C3A-4DF5-94CF-57216D2E9172}"/>
                </a:ext>
              </a:extLst>
            </p:cNvPr>
            <p:cNvSpPr>
              <a:spLocks/>
            </p:cNvSpPr>
            <p:nvPr/>
          </p:nvSpPr>
          <p:spPr bwMode="auto">
            <a:xfrm rot="4522698">
              <a:off x="8510541" y="4198850"/>
              <a:ext cx="479492" cy="1497600"/>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pic>
          <p:nvPicPr>
            <p:cNvPr id="31" name="图片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8FCE9D8-C7A8-485E-BFEC-A0322796BE21}"/>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rot="9860678">
              <a:off x="8459534" y="4546660"/>
              <a:ext cx="1128319" cy="682415"/>
            </a:xfrm>
            <a:prstGeom prst="rect">
              <a:avLst/>
            </a:prstGeom>
          </p:spPr>
        </p:pic>
      </p:grpSp>
      <p:grpSp>
        <p:nvGrpSpPr>
          <p:cNvPr id="38" name="Group 37">
            <a:extLst>
              <a:ext uri="{FF2B5EF4-FFF2-40B4-BE49-F238E27FC236}">
                <a16:creationId xmlns:a16="http://schemas.microsoft.com/office/drawing/2014/main" id="{140889B7-4FF4-4F84-969F-6FD89CD09351}"/>
              </a:ext>
            </a:extLst>
          </p:cNvPr>
          <p:cNvGrpSpPr/>
          <p:nvPr/>
        </p:nvGrpSpPr>
        <p:grpSpPr>
          <a:xfrm>
            <a:off x="7922434" y="4226628"/>
            <a:ext cx="2981322" cy="1666197"/>
            <a:chOff x="7922434" y="4226628"/>
            <a:chExt cx="2981322" cy="1666197"/>
          </a:xfrm>
        </p:grpSpPr>
        <p:sp>
          <p:nvSpPr>
            <p:cNvPr id="27" name="矩形 3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7116DB7-8953-497F-9923-097B3C8563F2}"/>
                </a:ext>
              </a:extLst>
            </p:cNvPr>
            <p:cNvSpPr/>
            <p:nvPr/>
          </p:nvSpPr>
          <p:spPr>
            <a:xfrm>
              <a:off x="7922434" y="5186221"/>
              <a:ext cx="2981322" cy="706604"/>
            </a:xfrm>
            <a:prstGeom prst="rect">
              <a:avLst/>
            </a:prstGeom>
          </p:spPr>
          <p:txBody>
            <a:bodyPr wrap="square">
              <a:spAutoFit/>
            </a:bodyPr>
            <a:lstStyle/>
            <a:p>
              <a:pPr algn="ctr">
                <a:lnSpc>
                  <a:spcPct val="130000"/>
                </a:lnSpc>
              </a:pPr>
              <a:r>
                <a:rPr lang="en-US" altLang="zh-CN" sz="1600" dirty="0">
                  <a:solidFill>
                    <a:prstClr val="white">
                      <a:alpha val="78000"/>
                    </a:prstClr>
                  </a:solidFill>
                  <a:latin typeface="Hans Kendrick V4"/>
                  <a:ea typeface="华文细黑"/>
                </a:rPr>
                <a:t>to predict  </a:t>
              </a:r>
              <a:r>
                <a:rPr lang="en-US" altLang="zh-CN" sz="1600" b="1" dirty="0">
                  <a:solidFill>
                    <a:prstClr val="white">
                      <a:alpha val="78000"/>
                    </a:prstClr>
                  </a:solidFill>
                  <a:latin typeface="Hans Kendrick V4"/>
                  <a:ea typeface="华文细黑"/>
                </a:rPr>
                <a:t>temperature</a:t>
              </a:r>
              <a:r>
                <a:rPr lang="en-US" altLang="zh-CN" sz="1600" dirty="0">
                  <a:solidFill>
                    <a:prstClr val="white">
                      <a:alpha val="78000"/>
                    </a:prstClr>
                  </a:solidFill>
                  <a:latin typeface="Hans Kendrick V4"/>
                  <a:ea typeface="华文细黑"/>
                </a:rPr>
                <a:t>, </a:t>
              </a:r>
              <a:r>
                <a:rPr lang="en-US" altLang="zh-CN" sz="1600" b="1" dirty="0">
                  <a:solidFill>
                    <a:prstClr val="white">
                      <a:alpha val="78000"/>
                    </a:prstClr>
                  </a:solidFill>
                  <a:latin typeface="Hans Kendrick V4"/>
                  <a:ea typeface="华文细黑"/>
                </a:rPr>
                <a:t>pressure</a:t>
              </a:r>
              <a:r>
                <a:rPr lang="en-US" altLang="zh-CN" sz="1600" dirty="0">
                  <a:solidFill>
                    <a:prstClr val="white">
                      <a:alpha val="78000"/>
                    </a:prstClr>
                  </a:solidFill>
                  <a:latin typeface="Hans Kendrick V4"/>
                  <a:ea typeface="华文细黑"/>
                </a:rPr>
                <a:t> and </a:t>
              </a:r>
              <a:r>
                <a:rPr lang="en-US" altLang="zh-CN" sz="1600" b="1" dirty="0">
                  <a:solidFill>
                    <a:prstClr val="white">
                      <a:alpha val="78000"/>
                    </a:prstClr>
                  </a:solidFill>
                  <a:latin typeface="Hans Kendrick V4"/>
                  <a:ea typeface="华文细黑"/>
                </a:rPr>
                <a:t>chemical potential</a:t>
              </a:r>
            </a:p>
          </p:txBody>
        </p:sp>
        <p:sp>
          <p:nvSpPr>
            <p:cNvPr id="33" name="TextBox 32">
              <a:extLst>
                <a:ext uri="{FF2B5EF4-FFF2-40B4-BE49-F238E27FC236}">
                  <a16:creationId xmlns:a16="http://schemas.microsoft.com/office/drawing/2014/main" id="{263FFF18-5396-4882-B879-1E3206E118F0}"/>
                </a:ext>
              </a:extLst>
            </p:cNvPr>
            <p:cNvSpPr txBox="1"/>
            <p:nvPr/>
          </p:nvSpPr>
          <p:spPr>
            <a:xfrm>
              <a:off x="8542875" y="4226628"/>
              <a:ext cx="1908574" cy="386516"/>
            </a:xfrm>
            <a:prstGeom prst="rect">
              <a:avLst/>
            </a:prstGeom>
            <a:noFill/>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C000">
                      <a:alpha val="78000"/>
                    </a:srgbClr>
                  </a:solidFill>
                  <a:effectLst/>
                  <a:uLnTx/>
                  <a:uFillTx/>
                  <a:latin typeface="Hans Kendrick V4"/>
                  <a:ea typeface="华文细黑"/>
                  <a:cs typeface="+mn-cs"/>
                </a:rPr>
                <a:t>Maximize Entropy S </a:t>
              </a:r>
            </a:p>
          </p:txBody>
        </p:sp>
      </p:grpSp>
    </p:spTree>
    <p:extLst>
      <p:ext uri="{BB962C8B-B14F-4D97-AF65-F5344CB8AC3E}">
        <p14:creationId xmlns:p14="http://schemas.microsoft.com/office/powerpoint/2010/main" val="38031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35" presetClass="path" presetSubtype="0" decel="50000" fill="hold" nodeType="withEffect">
                                  <p:stCondLst>
                                    <p:cond delay="750"/>
                                  </p:stCondLst>
                                  <p:childTnLst>
                                    <p:animMotion origin="layout" path="M 0.05403 2.96296E-6 L 2.5E-6 2.96296E-6 " pathEditMode="relative" rAng="0" ptsTypes="AA">
                                      <p:cBhvr>
                                        <p:cTn id="9" dur="750" fill="hold"/>
                                        <p:tgtEl>
                                          <p:spTgt spid="5"/>
                                        </p:tgtEl>
                                        <p:attrNameLst>
                                          <p:attrName>ppt_x</p:attrName>
                                          <p:attrName>ppt_y</p:attrName>
                                        </p:attrNameLst>
                                      </p:cBhvr>
                                      <p:rCtr x="-2708" y="0"/>
                                    </p:animMotion>
                                  </p:childTnLst>
                                </p:cTn>
                              </p:par>
                              <p:par>
                                <p:cTn id="10" presetID="10" presetClass="entr" presetSubtype="0" fill="hold" nodeType="withEffect">
                                  <p:stCondLst>
                                    <p:cond delay="7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childTnLst>
                                </p:cTn>
                              </p:par>
                              <p:par>
                                <p:cTn id="13" presetID="64" presetClass="path" presetSubtype="0" decel="50667" fill="hold" nodeType="withEffect">
                                  <p:stCondLst>
                                    <p:cond delay="750"/>
                                  </p:stCondLst>
                                  <p:childTnLst>
                                    <p:animMotion origin="layout" path="M 2.08333E-7 0.06828 L 2.08333E-7 2.96296E-6 " pathEditMode="relative" rAng="0" ptsTypes="AA">
                                      <p:cBhvr>
                                        <p:cTn id="14" dur="750" fill="hold"/>
                                        <p:tgtEl>
                                          <p:spTgt spid="6"/>
                                        </p:tgtEl>
                                        <p:attrNameLst>
                                          <p:attrName>ppt_x</p:attrName>
                                          <p:attrName>ppt_y</p:attrName>
                                        </p:attrNameLst>
                                      </p:cBhvr>
                                      <p:rCtr x="0" y="-3426"/>
                                    </p:animMotion>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childTnLst>
                                </p:cTn>
                              </p:par>
                              <p:par>
                                <p:cTn id="18" presetID="63" presetClass="path" presetSubtype="0" decel="50000" fill="hold" grpId="1" nodeType="withEffect">
                                  <p:stCondLst>
                                    <p:cond delay="0"/>
                                  </p:stCondLst>
                                  <p:childTnLst>
                                    <p:animMotion origin="layout" path="M -0.01563 -1.11111E-6 L 0.1108 -1.11111E-6 " pathEditMode="relative" rAng="0" ptsTypes="AA">
                                      <p:cBhvr>
                                        <p:cTn id="19" dur="750" spd="-100000" fill="hold"/>
                                        <p:tgtEl>
                                          <p:spTgt spid="13"/>
                                        </p:tgtEl>
                                        <p:attrNameLst>
                                          <p:attrName>ppt_x</p:attrName>
                                          <p:attrName>ppt_y</p:attrName>
                                        </p:attrNameLst>
                                      </p:cBhvr>
                                      <p:rCtr x="6315" y="0"/>
                                    </p:animMotion>
                                  </p:childTnLst>
                                </p:cTn>
                              </p:par>
                              <p:par>
                                <p:cTn id="20" presetID="35" presetClass="path" presetSubtype="0" decel="50000" fill="hold" grpId="2" nodeType="withEffect">
                                  <p:stCondLst>
                                    <p:cond delay="750"/>
                                  </p:stCondLst>
                                  <p:childTnLst>
                                    <p:animMotion origin="layout" path="M -0.01563 -1.11111E-6 L 3.75E-6 -1.11111E-6 " pathEditMode="relative" rAng="0" ptsTypes="AA">
                                      <p:cBhvr>
                                        <p:cTn id="21" dur="750" fill="hold"/>
                                        <p:tgtEl>
                                          <p:spTgt spid="13"/>
                                        </p:tgtEl>
                                        <p:attrNameLst>
                                          <p:attrName>ppt_x</p:attrName>
                                          <p:attrName>ppt_y</p:attrName>
                                        </p:attrNameLst>
                                      </p:cBhvr>
                                      <p:rCtr x="781" y="0"/>
                                    </p:animMotion>
                                  </p:childTnLst>
                                </p:cTn>
                              </p:par>
                              <p:par>
                                <p:cTn id="22" presetID="10" presetClass="entr" presetSubtype="0" fill="hold" nodeType="withEffect">
                                  <p:stCondLst>
                                    <p:cond delay="7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par>
                                <p:cTn id="25" presetID="35" presetClass="path" presetSubtype="0" decel="50000" fill="hold" nodeType="withEffect">
                                  <p:stCondLst>
                                    <p:cond delay="750"/>
                                  </p:stCondLst>
                                  <p:childTnLst>
                                    <p:animMotion origin="layout" path="M -0.05131 1.11111E-6 L 4.79167E-6 1.11111E-6 " pathEditMode="relative" rAng="0" ptsTypes="AA">
                                      <p:cBhvr>
                                        <p:cTn id="26" dur="750" fill="hold"/>
                                        <p:tgtEl>
                                          <p:spTgt spid="14"/>
                                        </p:tgtEl>
                                        <p:attrNameLst>
                                          <p:attrName>ppt_x</p:attrName>
                                          <p:attrName>ppt_y</p:attrName>
                                        </p:attrNameLst>
                                      </p:cBhvr>
                                      <p:rCtr x="2565" y="0"/>
                                    </p:animMotion>
                                  </p:childTnLst>
                                </p:cTn>
                              </p:par>
                              <p:par>
                                <p:cTn id="27" presetID="10" presetClass="entr" presetSubtype="0" fill="hold" grpId="0" nodeType="withEffect">
                                  <p:stCondLst>
                                    <p:cond delay="75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750"/>
                                        <p:tgtEl>
                                          <p:spTgt spid="7"/>
                                        </p:tgtEl>
                                      </p:cBhvr>
                                    </p:animEffect>
                                  </p:childTnLst>
                                </p:cTn>
                              </p:par>
                              <p:par>
                                <p:cTn id="30" presetID="35" presetClass="path" presetSubtype="0" decel="50000" fill="hold" grpId="1" nodeType="withEffect">
                                  <p:stCondLst>
                                    <p:cond delay="750"/>
                                  </p:stCondLst>
                                  <p:childTnLst>
                                    <p:animMotion origin="layout" path="M 0.02903 -0.05348 L 2.29167E-6 4.44444E-6 " pathEditMode="relative" rAng="0" ptsTypes="AA">
                                      <p:cBhvr>
                                        <p:cTn id="31" dur="750" fill="hold"/>
                                        <p:tgtEl>
                                          <p:spTgt spid="7"/>
                                        </p:tgtEl>
                                        <p:attrNameLst>
                                          <p:attrName>ppt_x</p:attrName>
                                          <p:attrName>ppt_y</p:attrName>
                                        </p:attrNameLst>
                                      </p:cBhvr>
                                      <p:rCtr x="-1458" y="2662"/>
                                    </p:animMotion>
                                  </p:childTnLst>
                                </p:cTn>
                              </p:par>
                              <p:par>
                                <p:cTn id="32" presetID="10" presetClass="entr" presetSubtype="0" fill="hold" grpId="0" nodeType="withEffect">
                                  <p:stCondLst>
                                    <p:cond delay="75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750"/>
                                        <p:tgtEl>
                                          <p:spTgt spid="9"/>
                                        </p:tgtEl>
                                      </p:cBhvr>
                                    </p:animEffect>
                                  </p:childTnLst>
                                </p:cTn>
                              </p:par>
                              <p:par>
                                <p:cTn id="35" presetID="35" presetClass="path" presetSubtype="0" fill="hold" grpId="1" nodeType="withEffect">
                                  <p:stCondLst>
                                    <p:cond delay="750"/>
                                  </p:stCondLst>
                                  <p:childTnLst>
                                    <p:animMotion origin="layout" path="M 0.02903 -0.05347 L 2.91667E-6 -4.44444E-6 " pathEditMode="relative" rAng="0" ptsTypes="AA">
                                      <p:cBhvr>
                                        <p:cTn id="36" dur="750" fill="hold"/>
                                        <p:tgtEl>
                                          <p:spTgt spid="9"/>
                                        </p:tgtEl>
                                        <p:attrNameLst>
                                          <p:attrName>ppt_x</p:attrName>
                                          <p:attrName>ppt_y</p:attrName>
                                        </p:attrNameLst>
                                      </p:cBhvr>
                                      <p:rCtr x="-1458" y="2662"/>
                                    </p:animMotion>
                                  </p:childTnLst>
                                </p:cTn>
                              </p:par>
                              <p:par>
                                <p:cTn id="37" presetID="53" presetClass="entr" presetSubtype="16" fill="hold" nodeType="withEffect">
                                  <p:stCondLst>
                                    <p:cond delay="100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fltVal val="0"/>
                                          </p:val>
                                        </p:tav>
                                        <p:tav tm="100000">
                                          <p:val>
                                            <p:strVal val="#ppt_w"/>
                                          </p:val>
                                        </p:tav>
                                      </p:tavLst>
                                    </p:anim>
                                    <p:anim calcmode="lin" valueType="num">
                                      <p:cBhvr>
                                        <p:cTn id="40" dur="1000" fill="hold"/>
                                        <p:tgtEl>
                                          <p:spTgt spid="8"/>
                                        </p:tgtEl>
                                        <p:attrNameLst>
                                          <p:attrName>ppt_h</p:attrName>
                                        </p:attrNameLst>
                                      </p:cBhvr>
                                      <p:tavLst>
                                        <p:tav tm="0">
                                          <p:val>
                                            <p:fltVal val="0"/>
                                          </p:val>
                                        </p:tav>
                                        <p:tav tm="100000">
                                          <p:val>
                                            <p:strVal val="#ppt_h"/>
                                          </p:val>
                                        </p:tav>
                                      </p:tavLst>
                                    </p:anim>
                                    <p:animEffect transition="in" filter="fade">
                                      <p:cBhvr>
                                        <p:cTn id="41" dur="1000"/>
                                        <p:tgtEl>
                                          <p:spTgt spid="8"/>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750"/>
                                        <p:tgtEl>
                                          <p:spTgt spid="10"/>
                                        </p:tgtEl>
                                      </p:cBhvr>
                                    </p:animEffect>
                                  </p:childTnLst>
                                </p:cTn>
                              </p:par>
                              <p:par>
                                <p:cTn id="45" presetID="35" presetClass="path" presetSubtype="0" decel="50000" fill="hold" grpId="1" nodeType="withEffect">
                                  <p:stCondLst>
                                    <p:cond delay="750"/>
                                  </p:stCondLst>
                                  <p:childTnLst>
                                    <p:animMotion origin="layout" path="M -0.02982 0.05486 L 3.33333E-6 -3.7037E-6 " pathEditMode="relative" rAng="0" ptsTypes="AA">
                                      <p:cBhvr>
                                        <p:cTn id="46" dur="750" fill="hold"/>
                                        <p:tgtEl>
                                          <p:spTgt spid="10"/>
                                        </p:tgtEl>
                                        <p:attrNameLst>
                                          <p:attrName>ppt_x</p:attrName>
                                          <p:attrName>ppt_y</p:attrName>
                                        </p:attrNameLst>
                                      </p:cBhvr>
                                      <p:rCtr x="1484" y="-2755"/>
                                    </p:animMotion>
                                  </p:childTnLst>
                                </p:cTn>
                              </p:par>
                              <p:par>
                                <p:cTn id="47" presetID="10" presetClass="entr" presetSubtype="0" fill="hold" grpId="0" nodeType="withEffect">
                                  <p:stCondLst>
                                    <p:cond delay="75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750"/>
                                        <p:tgtEl>
                                          <p:spTgt spid="12"/>
                                        </p:tgtEl>
                                      </p:cBhvr>
                                    </p:animEffect>
                                  </p:childTnLst>
                                </p:cTn>
                              </p:par>
                              <p:par>
                                <p:cTn id="50" presetID="35" presetClass="path" presetSubtype="0" fill="hold" grpId="1" nodeType="withEffect">
                                  <p:stCondLst>
                                    <p:cond delay="750"/>
                                  </p:stCondLst>
                                  <p:childTnLst>
                                    <p:animMotion origin="layout" path="M -0.02578 0.04745 L 1.45833E-6 -3.7037E-7 " pathEditMode="relative" rAng="0" ptsTypes="AA">
                                      <p:cBhvr>
                                        <p:cTn id="51" dur="750" fill="hold"/>
                                        <p:tgtEl>
                                          <p:spTgt spid="12"/>
                                        </p:tgtEl>
                                        <p:attrNameLst>
                                          <p:attrName>ppt_x</p:attrName>
                                          <p:attrName>ppt_y</p:attrName>
                                        </p:attrNameLst>
                                      </p:cBhvr>
                                      <p:rCtr x="1289" y="-2384"/>
                                    </p:animMotion>
                                  </p:childTnLst>
                                </p:cTn>
                              </p:par>
                              <p:par>
                                <p:cTn id="52" presetID="53" presetClass="entr" presetSubtype="16" fill="hold" nodeType="withEffect">
                                  <p:stCondLst>
                                    <p:cond delay="1000"/>
                                  </p:stCondLst>
                                  <p:childTnLst>
                                    <p:set>
                                      <p:cBhvr>
                                        <p:cTn id="53" dur="1" fill="hold">
                                          <p:stCondLst>
                                            <p:cond delay="0"/>
                                          </p:stCondLst>
                                        </p:cTn>
                                        <p:tgtEl>
                                          <p:spTgt spid="11"/>
                                        </p:tgtEl>
                                        <p:attrNameLst>
                                          <p:attrName>style.visibility</p:attrName>
                                        </p:attrNameLst>
                                      </p:cBhvr>
                                      <p:to>
                                        <p:strVal val="visible"/>
                                      </p:to>
                                    </p:set>
                                    <p:anim calcmode="lin" valueType="num">
                                      <p:cBhvr>
                                        <p:cTn id="54" dur="1000" fill="hold"/>
                                        <p:tgtEl>
                                          <p:spTgt spid="11"/>
                                        </p:tgtEl>
                                        <p:attrNameLst>
                                          <p:attrName>ppt_w</p:attrName>
                                        </p:attrNameLst>
                                      </p:cBhvr>
                                      <p:tavLst>
                                        <p:tav tm="0">
                                          <p:val>
                                            <p:fltVal val="0"/>
                                          </p:val>
                                        </p:tav>
                                        <p:tav tm="100000">
                                          <p:val>
                                            <p:strVal val="#ppt_w"/>
                                          </p:val>
                                        </p:tav>
                                      </p:tavLst>
                                    </p:anim>
                                    <p:anim calcmode="lin" valueType="num">
                                      <p:cBhvr>
                                        <p:cTn id="55" dur="1000" fill="hold"/>
                                        <p:tgtEl>
                                          <p:spTgt spid="11"/>
                                        </p:tgtEl>
                                        <p:attrNameLst>
                                          <p:attrName>ppt_h</p:attrName>
                                        </p:attrNameLst>
                                      </p:cBhvr>
                                      <p:tavLst>
                                        <p:tav tm="0">
                                          <p:val>
                                            <p:fltVal val="0"/>
                                          </p:val>
                                        </p:tav>
                                        <p:tav tm="100000">
                                          <p:val>
                                            <p:strVal val="#ppt_h"/>
                                          </p:val>
                                        </p:tav>
                                      </p:tavLst>
                                    </p:anim>
                                    <p:animEffect transition="in" filter="fade">
                                      <p:cBhvr>
                                        <p:cTn id="56" dur="1000"/>
                                        <p:tgtEl>
                                          <p:spTgt spid="11"/>
                                        </p:tgtEl>
                                      </p:cBhvr>
                                    </p:animEffect>
                                  </p:childTnLst>
                                </p:cTn>
                              </p:par>
                              <p:par>
                                <p:cTn id="57" presetID="10" presetClass="entr" presetSubtype="0" repeatCount="indefinite"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Motion origin="layout" path="M 0 7.40741E-7 L 0 -0.03079 " pathEditMode="relative">
                                      <p:cBhvr additive="base" accumulate="none" from="" to="">
                                        <p:cTn id="59" dur="750" autoRev="1" fill="hold">
                                          <p:stCondLst>
                                            <p:cond delay="0"/>
                                          </p:stCondLst>
                                        </p:cTn>
                                        <p:tgtEl>
                                          <p:spTgt spid="16"/>
                                        </p:tgtEl>
                                        <p:attrNameLst>
                                          <p:attrName>ppt_x</p:attrName>
                                          <p:attrName>ppt_y</p:attrName>
                                        </p:attrNameLst>
                                      </p:cBhvr>
                                    </p:animMotion>
                                    <p:set>
                                      <p:cBhvr additive="base" accumulate="none">
                                        <p:cTn id="60" dur="750" fill="hold">
                                          <p:stCondLst>
                                            <p:cond delay="1500"/>
                                          </p:stCondLst>
                                        </p:cTn>
                                        <p:tgtEl>
                                          <p:spTgt spid="16"/>
                                        </p:tgtEl>
                                        <p:attrNameLst>
                                          <p:attrName>style.visibility</p:attrName>
                                        </p:attrNameLst>
                                      </p:cBhvr>
                                      <p:to>
                                        <p:strVal val="visible"/>
                                      </p:to>
                                    </p:set>
                                  </p:childTnLst>
                                </p:cTn>
                              </p:par>
                              <p:par>
                                <p:cTn id="61" presetID="10" presetClass="entr" presetSubtype="0" repeatCount="indefinite" fill="hold" grpId="0" nodeType="withEffect">
                                  <p:stCondLst>
                                    <p:cond delay="1150"/>
                                  </p:stCondLst>
                                  <p:childTnLst>
                                    <p:set>
                                      <p:cBhvr>
                                        <p:cTn id="62" dur="1" fill="hold">
                                          <p:stCondLst>
                                            <p:cond delay="0"/>
                                          </p:stCondLst>
                                        </p:cTn>
                                        <p:tgtEl>
                                          <p:spTgt spid="17"/>
                                        </p:tgtEl>
                                        <p:attrNameLst>
                                          <p:attrName>style.visibility</p:attrName>
                                        </p:attrNameLst>
                                      </p:cBhvr>
                                      <p:to>
                                        <p:strVal val="visible"/>
                                      </p:to>
                                    </p:set>
                                    <p:animMotion origin="layout" path="M 0 7.40741E-7 L 0 -0.03079 " pathEditMode="relative">
                                      <p:cBhvr additive="base" accumulate="none" from="" to="">
                                        <p:cTn id="63" dur="750" autoRev="1" fill="hold">
                                          <p:stCondLst>
                                            <p:cond delay="0"/>
                                          </p:stCondLst>
                                        </p:cTn>
                                        <p:tgtEl>
                                          <p:spTgt spid="17"/>
                                        </p:tgtEl>
                                        <p:attrNameLst>
                                          <p:attrName>ppt_x</p:attrName>
                                          <p:attrName>ppt_y</p:attrName>
                                        </p:attrNameLst>
                                      </p:cBhvr>
                                    </p:animMotion>
                                    <p:set>
                                      <p:cBhvr additive="base" accumulate="none">
                                        <p:cTn id="64" dur="750" fill="hold">
                                          <p:stCondLst>
                                            <p:cond delay="1500"/>
                                          </p:stCondLst>
                                        </p:cTn>
                                        <p:tgtEl>
                                          <p:spTgt spid="17"/>
                                        </p:tgtEl>
                                        <p:attrNameLst>
                                          <p:attrName>style.visibility</p:attrName>
                                        </p:attrNameLst>
                                      </p:cBhvr>
                                      <p:to>
                                        <p:strVal val="visible"/>
                                      </p:to>
                                    </p:set>
                                  </p:childTnLst>
                                </p:cTn>
                              </p:par>
                              <p:par>
                                <p:cTn id="65" presetID="10" presetClass="entr" presetSubtype="0" repeatCount="indefinite" fill="hold" grpId="0" nodeType="withEffect">
                                  <p:stCondLst>
                                    <p:cond delay="1300"/>
                                  </p:stCondLst>
                                  <p:childTnLst>
                                    <p:set>
                                      <p:cBhvr>
                                        <p:cTn id="66" dur="1" fill="hold">
                                          <p:stCondLst>
                                            <p:cond delay="0"/>
                                          </p:stCondLst>
                                        </p:cTn>
                                        <p:tgtEl>
                                          <p:spTgt spid="18"/>
                                        </p:tgtEl>
                                        <p:attrNameLst>
                                          <p:attrName>style.visibility</p:attrName>
                                        </p:attrNameLst>
                                      </p:cBhvr>
                                      <p:to>
                                        <p:strVal val="visible"/>
                                      </p:to>
                                    </p:set>
                                    <p:animMotion origin="layout" path="M 0 7.40741E-7 L 0 -0.03079 " pathEditMode="relative">
                                      <p:cBhvr additive="base" accumulate="none" from="" to="">
                                        <p:cTn id="67" dur="750" autoRev="1" fill="hold">
                                          <p:stCondLst>
                                            <p:cond delay="0"/>
                                          </p:stCondLst>
                                        </p:cTn>
                                        <p:tgtEl>
                                          <p:spTgt spid="18"/>
                                        </p:tgtEl>
                                        <p:attrNameLst>
                                          <p:attrName>ppt_x</p:attrName>
                                          <p:attrName>ppt_y</p:attrName>
                                        </p:attrNameLst>
                                      </p:cBhvr>
                                    </p:animMotion>
                                    <p:set>
                                      <p:cBhvr additive="base" accumulate="none">
                                        <p:cTn id="68" dur="750" fill="hold">
                                          <p:stCondLst>
                                            <p:cond delay="1500"/>
                                          </p:stCondLst>
                                        </p:cTn>
                                        <p:tgtEl>
                                          <p:spTgt spid="18"/>
                                        </p:tgtEl>
                                        <p:attrNameLst>
                                          <p:attrName>style.visibility</p:attrName>
                                        </p:attrNameLst>
                                      </p:cBhvr>
                                      <p:to>
                                        <p:strVal val="visible"/>
                                      </p:to>
                                    </p:set>
                                  </p:childTnLst>
                                </p:cTn>
                              </p:par>
                              <p:par>
                                <p:cTn id="69" presetID="10" presetClass="entr" presetSubtype="0" fill="hold" grpId="0" nodeType="withEffect">
                                  <p:stCondLst>
                                    <p:cond delay="175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750"/>
                                        <p:tgtEl>
                                          <p:spTgt spid="15"/>
                                        </p:tgtEl>
                                      </p:cBhvr>
                                    </p:animEffect>
                                  </p:childTnLst>
                                </p:cTn>
                              </p:par>
                              <p:par>
                                <p:cTn id="72" presetID="35" presetClass="path" presetSubtype="0" decel="50000" fill="hold" grpId="1" nodeType="withEffect">
                                  <p:stCondLst>
                                    <p:cond delay="1750"/>
                                  </p:stCondLst>
                                  <p:childTnLst>
                                    <p:animMotion origin="layout" path="M 0.05403 -4.81481E-6 L 2.08333E-6 -4.81481E-6 " pathEditMode="relative" rAng="0" ptsTypes="AA">
                                      <p:cBhvr>
                                        <p:cTn id="73" dur="750" fill="hold"/>
                                        <p:tgtEl>
                                          <p:spTgt spid="15"/>
                                        </p:tgtEl>
                                        <p:attrNameLst>
                                          <p:attrName>ppt_x</p:attrName>
                                          <p:attrName>ppt_y</p:attrName>
                                        </p:attrNameLst>
                                      </p:cBhvr>
                                      <p:rCtr x="-2708" y="0"/>
                                    </p:animMotion>
                                  </p:childTnLst>
                                </p:cTn>
                              </p:par>
                              <p:par>
                                <p:cTn id="74" presetID="10" presetClass="entr" presetSubtype="0" fill="hold"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750"/>
                                        <p:tgtEl>
                                          <p:spTgt spid="22"/>
                                        </p:tgtEl>
                                      </p:cBhvr>
                                    </p:animEffect>
                                  </p:childTnLst>
                                </p:cTn>
                              </p:par>
                              <p:par>
                                <p:cTn id="77" presetID="63" presetClass="path" presetSubtype="0" decel="50000" fill="hold" nodeType="withEffect">
                                  <p:stCondLst>
                                    <p:cond delay="0"/>
                                  </p:stCondLst>
                                  <p:childTnLst>
                                    <p:animMotion origin="layout" path="M 0.01523 4.44444E-6 L -0.10886 4.44444E-6 " pathEditMode="relative" rAng="0" ptsTypes="AA">
                                      <p:cBhvr>
                                        <p:cTn id="78" dur="750" spd="-100000" fill="hold"/>
                                        <p:tgtEl>
                                          <p:spTgt spid="22"/>
                                        </p:tgtEl>
                                        <p:attrNameLst>
                                          <p:attrName>ppt_x</p:attrName>
                                          <p:attrName>ppt_y</p:attrName>
                                        </p:attrNameLst>
                                      </p:cBhvr>
                                      <p:rCtr x="-6211" y="0"/>
                                    </p:animMotion>
                                  </p:childTnLst>
                                </p:cTn>
                              </p:par>
                              <p:par>
                                <p:cTn id="79" presetID="35" presetClass="path" presetSubtype="0" decel="50000" fill="hold" nodeType="withEffect">
                                  <p:stCondLst>
                                    <p:cond delay="750"/>
                                  </p:stCondLst>
                                  <p:childTnLst>
                                    <p:animMotion origin="layout" path="M 0.01601 4.44444E-6 L 3.75E-6 4.44444E-6 " pathEditMode="relative" rAng="0" ptsTypes="AA">
                                      <p:cBhvr>
                                        <p:cTn id="80" dur="750" fill="hold"/>
                                        <p:tgtEl>
                                          <p:spTgt spid="22"/>
                                        </p:tgtEl>
                                        <p:attrNameLst>
                                          <p:attrName>ppt_x</p:attrName>
                                          <p:attrName>ppt_y</p:attrName>
                                        </p:attrNameLst>
                                      </p:cBhvr>
                                      <p:rCtr x="-807" y="0"/>
                                    </p:animMotion>
                                  </p:childTnLst>
                                </p:cTn>
                              </p:par>
                              <p:par>
                                <p:cTn id="81" presetID="10" presetClass="entr" presetSubtype="0" fill="hold" grpId="0" nodeType="withEffect">
                                  <p:stCondLst>
                                    <p:cond delay="75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750"/>
                                        <p:tgtEl>
                                          <p:spTgt spid="24"/>
                                        </p:tgtEl>
                                      </p:cBhvr>
                                    </p:animEffect>
                                  </p:childTnLst>
                                </p:cTn>
                              </p:par>
                              <p:par>
                                <p:cTn id="84" presetID="64" presetClass="path" presetSubtype="0" decel="50667" fill="hold" grpId="1" nodeType="withEffect">
                                  <p:stCondLst>
                                    <p:cond delay="750"/>
                                  </p:stCondLst>
                                  <p:childTnLst>
                                    <p:animMotion origin="layout" path="M 2.29167E-6 0.06829 L 2.29167E-6 1.11111E-6 " pathEditMode="relative" rAng="0" ptsTypes="AA">
                                      <p:cBhvr>
                                        <p:cTn id="85" dur="750" fill="hold"/>
                                        <p:tgtEl>
                                          <p:spTgt spid="24"/>
                                        </p:tgtEl>
                                        <p:attrNameLst>
                                          <p:attrName>ppt_x</p:attrName>
                                          <p:attrName>ppt_y</p:attrName>
                                        </p:attrNameLst>
                                      </p:cBhvr>
                                      <p:rCtr x="0" y="-3426"/>
                                    </p:animMotion>
                                  </p:childTnLst>
                                </p:cTn>
                              </p:par>
                              <p:par>
                                <p:cTn id="86" presetID="10" presetClass="entr" presetSubtype="0" fill="hold" grpId="0" nodeType="withEffect">
                                  <p:stCondLst>
                                    <p:cond delay="75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750"/>
                                        <p:tgtEl>
                                          <p:spTgt spid="25"/>
                                        </p:tgtEl>
                                      </p:cBhvr>
                                    </p:animEffect>
                                  </p:childTnLst>
                                </p:cTn>
                              </p:par>
                              <p:par>
                                <p:cTn id="89" presetID="64" presetClass="path" presetSubtype="0" decel="50667" fill="hold" grpId="1" nodeType="withEffect">
                                  <p:stCondLst>
                                    <p:cond delay="750"/>
                                  </p:stCondLst>
                                  <p:childTnLst>
                                    <p:animMotion origin="layout" path="M 2.29167E-6 0.06828 L 2.29167E-6 2.96296E-6 " pathEditMode="relative" rAng="0" ptsTypes="AA">
                                      <p:cBhvr>
                                        <p:cTn id="90" dur="750" fill="hold"/>
                                        <p:tgtEl>
                                          <p:spTgt spid="25"/>
                                        </p:tgtEl>
                                        <p:attrNameLst>
                                          <p:attrName>ppt_x</p:attrName>
                                          <p:attrName>ppt_y</p:attrName>
                                        </p:attrNameLst>
                                      </p:cBhvr>
                                      <p:rCtr x="0" y="-3426"/>
                                    </p:animMotion>
                                  </p:childTnLst>
                                </p:cTn>
                              </p:par>
                              <p:par>
                                <p:cTn id="91" presetID="10" presetClass="entr" presetSubtype="0" fill="hold" grpId="0" nodeType="withEffect">
                                  <p:stCondLst>
                                    <p:cond delay="75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750"/>
                                        <p:tgtEl>
                                          <p:spTgt spid="26"/>
                                        </p:tgtEl>
                                      </p:cBhvr>
                                    </p:animEffect>
                                  </p:childTnLst>
                                </p:cTn>
                              </p:par>
                              <p:par>
                                <p:cTn id="94" presetID="64" presetClass="path" presetSubtype="0" decel="50667" fill="hold" grpId="1" nodeType="withEffect">
                                  <p:stCondLst>
                                    <p:cond delay="750"/>
                                  </p:stCondLst>
                                  <p:childTnLst>
                                    <p:animMotion origin="layout" path="M 2.29167E-6 0.06829 L 2.29167E-6 -3.7037E-7 " pathEditMode="relative" rAng="0" ptsTypes="AA">
                                      <p:cBhvr>
                                        <p:cTn id="95" dur="750" fill="hold"/>
                                        <p:tgtEl>
                                          <p:spTgt spid="26"/>
                                        </p:tgtEl>
                                        <p:attrNameLst>
                                          <p:attrName>ppt_x</p:attrName>
                                          <p:attrName>ppt_y</p:attrName>
                                        </p:attrNameLst>
                                      </p:cBhvr>
                                      <p:rCtr x="0" y="-3426"/>
                                    </p:animMotion>
                                  </p:childTnLst>
                                </p:cTn>
                              </p:par>
                              <p:par>
                                <p:cTn id="96" presetID="10" presetClass="entr" presetSubtype="0" fill="hold" grpId="0" nodeType="withEffect">
                                  <p:stCondLst>
                                    <p:cond delay="2250"/>
                                  </p:stCondLst>
                                  <p:childTnLst>
                                    <p:set>
                                      <p:cBhvr>
                                        <p:cTn id="97" dur="1" fill="hold">
                                          <p:stCondLst>
                                            <p:cond delay="0"/>
                                          </p:stCondLst>
                                        </p:cTn>
                                        <p:tgtEl>
                                          <p:spTgt spid="3"/>
                                        </p:tgtEl>
                                        <p:attrNameLst>
                                          <p:attrName>style.visibility</p:attrName>
                                        </p:attrNameLst>
                                      </p:cBhvr>
                                      <p:to>
                                        <p:strVal val="visible"/>
                                      </p:to>
                                    </p:set>
                                    <p:animEffect transition="in" filter="fade">
                                      <p:cBhvr>
                                        <p:cTn id="98" dur="750"/>
                                        <p:tgtEl>
                                          <p:spTgt spid="3"/>
                                        </p:tgtEl>
                                      </p:cBhvr>
                                    </p:animEffect>
                                  </p:childTnLst>
                                </p:cTn>
                              </p:par>
                              <p:par>
                                <p:cTn id="99" presetID="10" presetClass="entr" presetSubtype="0" fill="hold" grpId="0" nodeType="withEffect">
                                  <p:stCondLst>
                                    <p:cond delay="175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750"/>
                                        <p:tgtEl>
                                          <p:spTgt spid="28"/>
                                        </p:tgtEl>
                                      </p:cBhvr>
                                    </p:animEffect>
                                  </p:childTnLst>
                                </p:cTn>
                              </p:par>
                              <p:par>
                                <p:cTn id="102" presetID="35" presetClass="path" presetSubtype="0" decel="50000" fill="hold" grpId="1" nodeType="withEffect">
                                  <p:stCondLst>
                                    <p:cond delay="1750"/>
                                  </p:stCondLst>
                                  <p:childTnLst>
                                    <p:animMotion origin="layout" path="M 0.05404 1.11111E-6 L -1.45833E-6 1.11111E-6 " pathEditMode="relative" rAng="0" ptsTypes="AA">
                                      <p:cBhvr>
                                        <p:cTn id="103" dur="750" fill="hold"/>
                                        <p:tgtEl>
                                          <p:spTgt spid="28"/>
                                        </p:tgtEl>
                                        <p:attrNameLst>
                                          <p:attrName>ppt_x</p:attrName>
                                          <p:attrName>ppt_y</p:attrName>
                                        </p:attrNameLst>
                                      </p:cBhvr>
                                      <p:rCtr x="-2708" y="0"/>
                                    </p:animMotion>
                                  </p:childTnLst>
                                </p:cTn>
                              </p:par>
                              <p:par>
                                <p:cTn id="104" presetID="2" presetClass="entr" presetSubtype="4" fill="hold" grpId="0" nodeType="withEffect">
                                  <p:stCondLst>
                                    <p:cond delay="750"/>
                                  </p:stCondLst>
                                  <p:childTnLst>
                                    <p:set>
                                      <p:cBhvr>
                                        <p:cTn id="105" dur="1" fill="hold">
                                          <p:stCondLst>
                                            <p:cond delay="0"/>
                                          </p:stCondLst>
                                        </p:cTn>
                                        <p:tgtEl>
                                          <p:spTgt spid="19"/>
                                        </p:tgtEl>
                                        <p:attrNameLst>
                                          <p:attrName>style.visibility</p:attrName>
                                        </p:attrNameLst>
                                      </p:cBhvr>
                                      <p:to>
                                        <p:strVal val="visible"/>
                                      </p:to>
                                    </p:set>
                                    <p:anim calcmode="lin" valueType="num">
                                      <p:cBhvr additive="base">
                                        <p:cTn id="106" dur="750" fill="hold"/>
                                        <p:tgtEl>
                                          <p:spTgt spid="19"/>
                                        </p:tgtEl>
                                        <p:attrNameLst>
                                          <p:attrName>ppt_x</p:attrName>
                                        </p:attrNameLst>
                                      </p:cBhvr>
                                      <p:tavLst>
                                        <p:tav tm="0">
                                          <p:val>
                                            <p:strVal val="#ppt_x"/>
                                          </p:val>
                                        </p:tav>
                                        <p:tav tm="100000">
                                          <p:val>
                                            <p:strVal val="#ppt_x"/>
                                          </p:val>
                                        </p:tav>
                                      </p:tavLst>
                                    </p:anim>
                                    <p:anim calcmode="lin" valueType="num">
                                      <p:cBhvr additive="base">
                                        <p:cTn id="107" dur="750" fill="hold"/>
                                        <p:tgtEl>
                                          <p:spTgt spid="1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750"/>
                                  </p:stCondLst>
                                  <p:childTnLst>
                                    <p:set>
                                      <p:cBhvr>
                                        <p:cTn id="109" dur="1" fill="hold">
                                          <p:stCondLst>
                                            <p:cond delay="0"/>
                                          </p:stCondLst>
                                        </p:cTn>
                                        <p:tgtEl>
                                          <p:spTgt spid="20"/>
                                        </p:tgtEl>
                                        <p:attrNameLst>
                                          <p:attrName>style.visibility</p:attrName>
                                        </p:attrNameLst>
                                      </p:cBhvr>
                                      <p:to>
                                        <p:strVal val="visible"/>
                                      </p:to>
                                    </p:set>
                                    <p:anim calcmode="lin" valueType="num">
                                      <p:cBhvr additive="base">
                                        <p:cTn id="110" dur="750" fill="hold"/>
                                        <p:tgtEl>
                                          <p:spTgt spid="20"/>
                                        </p:tgtEl>
                                        <p:attrNameLst>
                                          <p:attrName>ppt_x</p:attrName>
                                        </p:attrNameLst>
                                      </p:cBhvr>
                                      <p:tavLst>
                                        <p:tav tm="0">
                                          <p:val>
                                            <p:strVal val="#ppt_x"/>
                                          </p:val>
                                        </p:tav>
                                        <p:tav tm="100000">
                                          <p:val>
                                            <p:strVal val="#ppt_x"/>
                                          </p:val>
                                        </p:tav>
                                      </p:tavLst>
                                    </p:anim>
                                    <p:anim calcmode="lin" valueType="num">
                                      <p:cBhvr additive="base">
                                        <p:cTn id="111" dur="750" fill="hold"/>
                                        <p:tgtEl>
                                          <p:spTgt spid="2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750"/>
                                  </p:stCondLst>
                                  <p:childTnLst>
                                    <p:set>
                                      <p:cBhvr>
                                        <p:cTn id="113" dur="1" fill="hold">
                                          <p:stCondLst>
                                            <p:cond delay="0"/>
                                          </p:stCondLst>
                                        </p:cTn>
                                        <p:tgtEl>
                                          <p:spTgt spid="21"/>
                                        </p:tgtEl>
                                        <p:attrNameLst>
                                          <p:attrName>style.visibility</p:attrName>
                                        </p:attrNameLst>
                                      </p:cBhvr>
                                      <p:to>
                                        <p:strVal val="visible"/>
                                      </p:to>
                                    </p:set>
                                    <p:anim calcmode="lin" valueType="num">
                                      <p:cBhvr additive="base">
                                        <p:cTn id="114" dur="750" fill="hold"/>
                                        <p:tgtEl>
                                          <p:spTgt spid="21"/>
                                        </p:tgtEl>
                                        <p:attrNameLst>
                                          <p:attrName>ppt_x</p:attrName>
                                        </p:attrNameLst>
                                      </p:cBhvr>
                                      <p:tavLst>
                                        <p:tav tm="0">
                                          <p:val>
                                            <p:strVal val="#ppt_x"/>
                                          </p:val>
                                        </p:tav>
                                        <p:tav tm="100000">
                                          <p:val>
                                            <p:strVal val="#ppt_x"/>
                                          </p:val>
                                        </p:tav>
                                      </p:tavLst>
                                    </p:anim>
                                    <p:anim calcmode="lin" valueType="num">
                                      <p:cBhvr additive="base">
                                        <p:cTn id="115"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nodeType="click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1000"/>
                                        <p:tgtEl>
                                          <p:spTgt spid="38"/>
                                        </p:tgtEl>
                                      </p:cBhvr>
                                    </p:animEffect>
                                    <p:anim calcmode="lin" valueType="num">
                                      <p:cBhvr>
                                        <p:cTn id="121" dur="1000" fill="hold"/>
                                        <p:tgtEl>
                                          <p:spTgt spid="38"/>
                                        </p:tgtEl>
                                        <p:attrNameLst>
                                          <p:attrName>ppt_x</p:attrName>
                                        </p:attrNameLst>
                                      </p:cBhvr>
                                      <p:tavLst>
                                        <p:tav tm="0">
                                          <p:val>
                                            <p:strVal val="#ppt_x"/>
                                          </p:val>
                                        </p:tav>
                                        <p:tav tm="100000">
                                          <p:val>
                                            <p:strVal val="#ppt_x"/>
                                          </p:val>
                                        </p:tav>
                                      </p:tavLst>
                                    </p:anim>
                                    <p:anim calcmode="lin" valueType="num">
                                      <p:cBhvr>
                                        <p:cTn id="122" dur="1000" fill="hold"/>
                                        <p:tgtEl>
                                          <p:spTgt spid="38"/>
                                        </p:tgtEl>
                                        <p:attrNameLst>
                                          <p:attrName>ppt_y</p:attrName>
                                        </p:attrNameLst>
                                      </p:cBhvr>
                                      <p:tavLst>
                                        <p:tav tm="0">
                                          <p:val>
                                            <p:strVal val="#ppt_y+.1"/>
                                          </p:val>
                                        </p:tav>
                                        <p:tav tm="100000">
                                          <p:val>
                                            <p:strVal val="#ppt_y"/>
                                          </p:val>
                                        </p:tav>
                                      </p:tavLst>
                                    </p:anim>
                                  </p:childTnLst>
                                </p:cTn>
                              </p:par>
                            </p:childTnLst>
                          </p:cTn>
                        </p:par>
                        <p:par>
                          <p:cTn id="123" fill="hold">
                            <p:stCondLst>
                              <p:cond delay="1000"/>
                            </p:stCondLst>
                            <p:childTnLst>
                              <p:par>
                                <p:cTn id="124" presetID="10" presetClass="entr" presetSubtype="0" fill="hold" nodeType="afterEffect">
                                  <p:stCondLst>
                                    <p:cond delay="0"/>
                                  </p:stCondLst>
                                  <p:childTnLst>
                                    <p:set>
                                      <p:cBhvr>
                                        <p:cTn id="125" dur="1" fill="hold">
                                          <p:stCondLst>
                                            <p:cond delay="0"/>
                                          </p:stCondLst>
                                        </p:cTn>
                                        <p:tgtEl>
                                          <p:spTgt spid="36"/>
                                        </p:tgtEl>
                                        <p:attrNameLst>
                                          <p:attrName>style.visibility</p:attrName>
                                        </p:attrNameLst>
                                      </p:cBhvr>
                                      <p:to>
                                        <p:strVal val="visible"/>
                                      </p:to>
                                    </p:set>
                                    <p:animEffect transition="in" filter="fade">
                                      <p:cBhvr>
                                        <p:cTn id="12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7" grpId="1" animBg="1"/>
      <p:bldP spid="9" grpId="0" animBg="1"/>
      <p:bldP spid="9" grpId="1" animBg="1"/>
      <p:bldP spid="10" grpId="0" animBg="1"/>
      <p:bldP spid="10" grpId="1" animBg="1"/>
      <p:bldP spid="12" grpId="0" animBg="1"/>
      <p:bldP spid="12" grpId="1" animBg="1"/>
      <p:bldP spid="13" grpId="0" animBg="1"/>
      <p:bldP spid="13" grpId="1" animBg="1"/>
      <p:bldP spid="13" grpId="2" animBg="1"/>
      <p:bldP spid="15" grpId="0"/>
      <p:bldP spid="15" grpId="1"/>
      <p:bldP spid="16" grpId="0" animBg="1"/>
      <p:bldP spid="17" grpId="0" animBg="1"/>
      <p:bldP spid="18" grpId="0" animBg="1"/>
      <p:bldP spid="19" grpId="0"/>
      <p:bldP spid="20" grpId="0"/>
      <p:bldP spid="21" grpId="0"/>
      <p:bldP spid="24" grpId="0" animBg="1"/>
      <p:bldP spid="24" grpId="1" animBg="1"/>
      <p:bldP spid="25" grpId="0" animBg="1"/>
      <p:bldP spid="25" grpId="1" animBg="1"/>
      <p:bldP spid="26" grpId="0" animBg="1"/>
      <p:bldP spid="26" grpId="1" animBg="1"/>
      <p:bldP spid="28" grpId="0"/>
      <p:bldP spid="2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F61A36-EEEF-4F72-B15F-EB117C3951AF}"/>
              </a:ext>
            </a:extLst>
          </p:cNvPr>
          <p:cNvSpPr>
            <a:spLocks noGrp="1"/>
          </p:cNvSpPr>
          <p:nvPr>
            <p:ph type="body" sz="quarter" idx="10"/>
          </p:nvPr>
        </p:nvSpPr>
        <p:spPr/>
        <p:txBody>
          <a:bodyPr/>
          <a:lstStyle/>
          <a:p>
            <a:r>
              <a:rPr kumimoji="0" lang="en-US" sz="3200" b="0" i="0" u="none" strike="noStrike" kern="1200" cap="none" spc="0" normalizeH="0" baseline="0" noProof="0" dirty="0">
                <a:ln>
                  <a:noFill/>
                </a:ln>
                <a:solidFill>
                  <a:sysClr val="window" lastClr="FFFFFF"/>
                </a:solidFill>
                <a:effectLst/>
                <a:uLnTx/>
                <a:uFillTx/>
                <a:latin typeface="Hans Kendrick V4"/>
                <a:cs typeface="+mn-cs"/>
              </a:rPr>
              <a:t>Optical thermodynamics </a:t>
            </a:r>
          </a:p>
        </p:txBody>
      </p:sp>
      <p:pic>
        <p:nvPicPr>
          <p:cNvPr id="5" name="图片 4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4D371EF-84AB-494E-887E-63C83EDD6D56}"/>
              </a:ext>
            </a:extLst>
          </p:cNvPr>
          <p:cNvPicPr>
            <a:picLocks noChangeAspect="1"/>
          </p:cNvPicPr>
          <p:nvPr/>
        </p:nvPicPr>
        <p:blipFill>
          <a:blip r:embed="rId2" cstate="print">
            <a:extLst>
              <a:ext uri="{28A0092B-C50C-407E-A947-70E740481C1C}">
                <a14:useLocalDpi xmlns:a14="http://schemas.microsoft.com/office/drawing/2010/main" val="0"/>
              </a:ext>
            </a:extLst>
          </a:blip>
          <a:srcRect t="41499" r="4096"/>
          <a:stretch>
            <a:fillRect/>
          </a:stretch>
        </p:blipFill>
        <p:spPr>
          <a:xfrm>
            <a:off x="824312" y="1719993"/>
            <a:ext cx="7610518" cy="669876"/>
          </a:xfrm>
          <a:custGeom>
            <a:avLst/>
            <a:gdLst>
              <a:gd name="connsiteX0" fmla="*/ 0 w 7610518"/>
              <a:gd name="connsiteY0" fmla="*/ 0 h 1115930"/>
              <a:gd name="connsiteX1" fmla="*/ 7610518 w 7610518"/>
              <a:gd name="connsiteY1" fmla="*/ 0 h 1115930"/>
              <a:gd name="connsiteX2" fmla="*/ 7610518 w 7610518"/>
              <a:gd name="connsiteY2" fmla="*/ 1115930 h 1115930"/>
              <a:gd name="connsiteX3" fmla="*/ 0 w 7610518"/>
              <a:gd name="connsiteY3" fmla="*/ 1115930 h 1115930"/>
            </a:gdLst>
            <a:ahLst/>
            <a:cxnLst>
              <a:cxn ang="0">
                <a:pos x="connsiteX0" y="connsiteY0"/>
              </a:cxn>
              <a:cxn ang="0">
                <a:pos x="connsiteX1" y="connsiteY1"/>
              </a:cxn>
              <a:cxn ang="0">
                <a:pos x="connsiteX2" y="connsiteY2"/>
              </a:cxn>
              <a:cxn ang="0">
                <a:pos x="connsiteX3" y="connsiteY3"/>
              </a:cxn>
            </a:cxnLst>
            <a:rect l="l" t="t" r="r" b="b"/>
            <a:pathLst>
              <a:path w="7610518" h="1115930">
                <a:moveTo>
                  <a:pt x="0" y="0"/>
                </a:moveTo>
                <a:lnTo>
                  <a:pt x="7610518" y="0"/>
                </a:lnTo>
                <a:lnTo>
                  <a:pt x="7610518" y="1115930"/>
                </a:lnTo>
                <a:lnTo>
                  <a:pt x="0" y="1115930"/>
                </a:lnTo>
                <a:close/>
              </a:path>
            </a:pathLst>
          </a:custGeom>
        </p:spPr>
      </p:pic>
      <p:cxnSp>
        <p:nvCxnSpPr>
          <p:cNvPr id="6" name="直接连接符 77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BF130B7-7747-4972-8662-1C99890B8F86}"/>
              </a:ext>
            </a:extLst>
          </p:cNvPr>
          <p:cNvCxnSpPr/>
          <p:nvPr/>
        </p:nvCxnSpPr>
        <p:spPr>
          <a:xfrm>
            <a:off x="6096000" y="1240321"/>
            <a:ext cx="302860" cy="0"/>
          </a:xfrm>
          <a:prstGeom prst="line">
            <a:avLst/>
          </a:prstGeom>
          <a:noFill/>
          <a:ln w="22225" cap="flat" cmpd="sng" algn="ctr">
            <a:solidFill>
              <a:sysClr val="window" lastClr="FFFFFF">
                <a:alpha val="23000"/>
              </a:sysClr>
            </a:solidFill>
            <a:prstDash val="solid"/>
            <a:miter lim="800000"/>
          </a:ln>
          <a:effectLst/>
        </p:spPr>
      </p:cxnSp>
      <p:sp>
        <p:nvSpPr>
          <p:cNvPr id="7" name="剪去单角的矩形 7"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3C527479-90EB-40E6-A3EA-8A4A1190FA57}"/>
              </a:ext>
            </a:extLst>
          </p:cNvPr>
          <p:cNvSpPr/>
          <p:nvPr/>
        </p:nvSpPr>
        <p:spPr>
          <a:xfrm>
            <a:off x="3325425" y="1159307"/>
            <a:ext cx="6494236" cy="1344589"/>
          </a:xfrm>
          <a:prstGeom prst="snip1Rect">
            <a:avLst>
              <a:gd name="adj" fmla="val 435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8" name="图片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0956DE7-B2D0-4BF7-9A06-1FCC189FE1A0}"/>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7304074" y="836761"/>
            <a:ext cx="2373084" cy="682415"/>
          </a:xfrm>
          <a:prstGeom prst="rect">
            <a:avLst/>
          </a:prstGeom>
        </p:spPr>
      </p:pic>
      <p:sp>
        <p:nvSpPr>
          <p:cNvPr id="9"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B5D6B0C6-57EC-4CE6-825A-1DCCB98D13AE}"/>
              </a:ext>
            </a:extLst>
          </p:cNvPr>
          <p:cNvSpPr/>
          <p:nvPr/>
        </p:nvSpPr>
        <p:spPr>
          <a:xfrm>
            <a:off x="9768009" y="976427"/>
            <a:ext cx="198972" cy="4267200"/>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0" name="剪去单角的矩形 8"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2E8C87E-316E-4918-A6D8-6A3688D587D0}"/>
              </a:ext>
            </a:extLst>
          </p:cNvPr>
          <p:cNvSpPr/>
          <p:nvPr/>
        </p:nvSpPr>
        <p:spPr>
          <a:xfrm flipH="1" flipV="1">
            <a:off x="1681535" y="1571004"/>
            <a:ext cx="6494400" cy="853539"/>
          </a:xfrm>
          <a:prstGeom prst="snip1Rect">
            <a:avLst>
              <a:gd name="adj" fmla="val 6025"/>
            </a:avLst>
          </a:prstGeom>
          <a:noFill/>
          <a:ln w="50800" cap="flat" cmpd="sng" algn="ctr">
            <a:gradFill flip="none" rotWithShape="1">
              <a:gsLst>
                <a:gs pos="0">
                  <a:srgbClr val="0394FC"/>
                </a:gs>
                <a:gs pos="6000">
                  <a:srgbClr val="0394FC">
                    <a:alpha val="34000"/>
                  </a:srgbClr>
                </a:gs>
                <a:gs pos="42000">
                  <a:srgbClr val="0394FC">
                    <a:alpha val="0"/>
                  </a:srgbClr>
                </a:gs>
              </a:gsLst>
              <a:lin ang="81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1" name="图片 10"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3C8D3C1-BC52-466D-BABF-FC3BA6E3709D}"/>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rot="10800000">
            <a:off x="1422640" y="2074463"/>
            <a:ext cx="2111847" cy="682415"/>
          </a:xfrm>
          <a:prstGeom prst="rect">
            <a:avLst/>
          </a:prstGeom>
        </p:spPr>
      </p:pic>
      <p:sp>
        <p:nvSpPr>
          <p:cNvPr id="12" name="剪去单角的矩形 12"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BDD8708-7416-4E3D-B971-C619CA5FE806}"/>
              </a:ext>
            </a:extLst>
          </p:cNvPr>
          <p:cNvSpPr/>
          <p:nvPr/>
        </p:nvSpPr>
        <p:spPr>
          <a:xfrm flipH="1" flipV="1">
            <a:off x="1556214" y="847104"/>
            <a:ext cx="219423" cy="1757068"/>
          </a:xfrm>
          <a:custGeom>
            <a:avLst/>
            <a:gdLst>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1816 w 2565400"/>
              <a:gd name="connsiteY5" fmla="*/ 4261303 h 4267200"/>
              <a:gd name="connsiteX6" fmla="*/ 0 w 2565400"/>
              <a:gd name="connsiteY6" fmla="*/ 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4" fmla="*/ 0 w 2565400"/>
              <a:gd name="connsiteY4" fmla="*/ 4267200 h 4267200"/>
              <a:gd name="connsiteX5" fmla="*/ 0 w 2565400"/>
              <a:gd name="connsiteY5" fmla="*/ 0 h 4267200"/>
              <a:gd name="connsiteX0" fmla="*/ 0 w 2565400"/>
              <a:gd name="connsiteY0" fmla="*/ 4267200 h 4358640"/>
              <a:gd name="connsiteX1" fmla="*/ 0 w 2565400"/>
              <a:gd name="connsiteY1" fmla="*/ 0 h 4358640"/>
              <a:gd name="connsiteX2" fmla="*/ 2366428 w 2565400"/>
              <a:gd name="connsiteY2" fmla="*/ 0 h 4358640"/>
              <a:gd name="connsiteX3" fmla="*/ 2565400 w 2565400"/>
              <a:gd name="connsiteY3" fmla="*/ 198972 h 4358640"/>
              <a:gd name="connsiteX4" fmla="*/ 2565400 w 2565400"/>
              <a:gd name="connsiteY4" fmla="*/ 4267200 h 4358640"/>
              <a:gd name="connsiteX5" fmla="*/ 91440 w 2565400"/>
              <a:gd name="connsiteY5" fmla="*/ 4358640 h 4358640"/>
              <a:gd name="connsiteX0" fmla="*/ 0 w 2565400"/>
              <a:gd name="connsiteY0" fmla="*/ 4267200 h 4267200"/>
              <a:gd name="connsiteX1" fmla="*/ 0 w 2565400"/>
              <a:gd name="connsiteY1" fmla="*/ 0 h 4267200"/>
              <a:gd name="connsiteX2" fmla="*/ 2366428 w 2565400"/>
              <a:gd name="connsiteY2" fmla="*/ 0 h 4267200"/>
              <a:gd name="connsiteX3" fmla="*/ 2565400 w 2565400"/>
              <a:gd name="connsiteY3" fmla="*/ 198972 h 4267200"/>
              <a:gd name="connsiteX4" fmla="*/ 2565400 w 2565400"/>
              <a:gd name="connsiteY4" fmla="*/ 4267200 h 4267200"/>
              <a:gd name="connsiteX0" fmla="*/ 0 w 2565400"/>
              <a:gd name="connsiteY0" fmla="*/ 0 h 4267200"/>
              <a:gd name="connsiteX1" fmla="*/ 2366428 w 2565400"/>
              <a:gd name="connsiteY1" fmla="*/ 0 h 4267200"/>
              <a:gd name="connsiteX2" fmla="*/ 2565400 w 2565400"/>
              <a:gd name="connsiteY2" fmla="*/ 198972 h 4267200"/>
              <a:gd name="connsiteX3" fmla="*/ 2565400 w 2565400"/>
              <a:gd name="connsiteY3" fmla="*/ 4267200 h 4267200"/>
              <a:gd name="connsiteX0" fmla="*/ 0 w 198972"/>
              <a:gd name="connsiteY0" fmla="*/ 0 h 4267200"/>
              <a:gd name="connsiteX1" fmla="*/ 198972 w 198972"/>
              <a:gd name="connsiteY1" fmla="*/ 198972 h 4267200"/>
              <a:gd name="connsiteX2" fmla="*/ 198972 w 198972"/>
              <a:gd name="connsiteY2" fmla="*/ 4267200 h 4267200"/>
            </a:gdLst>
            <a:ahLst/>
            <a:cxnLst>
              <a:cxn ang="0">
                <a:pos x="connsiteX0" y="connsiteY0"/>
              </a:cxn>
              <a:cxn ang="0">
                <a:pos x="connsiteX1" y="connsiteY1"/>
              </a:cxn>
              <a:cxn ang="0">
                <a:pos x="connsiteX2" y="connsiteY2"/>
              </a:cxn>
            </a:cxnLst>
            <a:rect l="l" t="t" r="r" b="b"/>
            <a:pathLst>
              <a:path w="198972" h="4267200">
                <a:moveTo>
                  <a:pt x="0" y="0"/>
                </a:moveTo>
                <a:lnTo>
                  <a:pt x="198972" y="198972"/>
                </a:lnTo>
                <a:lnTo>
                  <a:pt x="198972" y="4267200"/>
                </a:lnTo>
              </a:path>
            </a:pathLst>
          </a:custGeom>
          <a:noFill/>
          <a:ln w="50800" cap="flat" cmpd="sng" algn="ctr">
            <a:gradFill flip="none" rotWithShape="1">
              <a:gsLst>
                <a:gs pos="0">
                  <a:srgbClr val="9966FF">
                    <a:alpha val="0"/>
                  </a:srgbClr>
                </a:gs>
                <a:gs pos="5000">
                  <a:srgbClr val="9966FF">
                    <a:alpha val="34000"/>
                  </a:srgbClr>
                </a:gs>
                <a:gs pos="29000">
                  <a:srgbClr val="9966FF">
                    <a:alpha val="0"/>
                  </a:srgbClr>
                </a:gs>
              </a:gsLst>
              <a:lin ang="5400000" scaled="1"/>
              <a:tileRect/>
            </a:gra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3" name="椭圆 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1F2D16D-3C5C-4AF7-8AB2-71C60E951D41}"/>
              </a:ext>
            </a:extLst>
          </p:cNvPr>
          <p:cNvSpPr/>
          <p:nvPr/>
        </p:nvSpPr>
        <p:spPr>
          <a:xfrm>
            <a:off x="8604121" y="1308653"/>
            <a:ext cx="958979" cy="1197865"/>
          </a:xfrm>
          <a:prstGeom prst="ellipse">
            <a:avLst/>
          </a:prstGeom>
          <a:gradFill>
            <a:gsLst>
              <a:gs pos="25000">
                <a:srgbClr val="0394FC"/>
              </a:gs>
              <a:gs pos="100000">
                <a:srgbClr val="9966FF"/>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4" name="图片 19">
            <a:extLst>
              <a:ext uri="{FF2B5EF4-FFF2-40B4-BE49-F238E27FC236}">
                <a16:creationId xmlns:a16="http://schemas.microsoft.com/office/drawing/2014/main" id="{9993D6ED-CFC3-472F-9C86-7C2B48011B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91449" y="1372285"/>
            <a:ext cx="803036" cy="10708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38CEBE8-901C-4A74-8B77-64FEDD6E0E76}"/>
              </a:ext>
            </a:extLst>
          </p:cNvPr>
          <p:cNvSpPr/>
          <p:nvPr/>
        </p:nvSpPr>
        <p:spPr>
          <a:xfrm>
            <a:off x="2311705" y="1662135"/>
            <a:ext cx="5807548" cy="584775"/>
          </a:xfrm>
          <a:prstGeom prst="rect">
            <a:avLst/>
          </a:prstGeom>
        </p:spPr>
        <p:txBody>
          <a:bodyPr wrap="square">
            <a:spAutoFit/>
          </a:bodyPr>
          <a:lstStyle/>
          <a:p>
            <a:pPr algn="ctr"/>
            <a:r>
              <a:rPr lang="en-US" sz="1600" b="1" dirty="0">
                <a:solidFill>
                  <a:srgbClr val="FFFFFF"/>
                </a:solidFill>
                <a:latin typeface="LMSans10-Bold"/>
                <a:ea typeface="华文细黑"/>
              </a:rPr>
              <a:t>Maximizing </a:t>
            </a:r>
            <a:r>
              <a:rPr lang="en-US" sz="1600" b="1" i="1" dirty="0">
                <a:solidFill>
                  <a:srgbClr val="FFFFFF"/>
                </a:solidFill>
                <a:latin typeface="LMSans10-Bold"/>
                <a:ea typeface="华文细黑"/>
              </a:rPr>
              <a:t>photonic entropy </a:t>
            </a:r>
            <a:r>
              <a:rPr lang="en-US" sz="1600" b="1" dirty="0">
                <a:solidFill>
                  <a:srgbClr val="FFFFFF"/>
                </a:solidFill>
                <a:latin typeface="LMSans10-Bold"/>
                <a:ea typeface="华文细黑"/>
              </a:rPr>
              <a:t>as a basis for developing a statistical thermodynamic theory for light</a:t>
            </a:r>
            <a:r>
              <a:rPr lang="en-US" altLang="zh-CN"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rPr>
              <a:t>.</a:t>
            </a:r>
            <a:endParaRPr lang="zh-CN" altLang="en-US" sz="1600" dirty="0">
              <a:gradFill flip="none" rotWithShape="1">
                <a:gsLst>
                  <a:gs pos="100000">
                    <a:srgbClr val="0394FC">
                      <a:lumMod val="60000"/>
                      <a:lumOff val="40000"/>
                    </a:srgbClr>
                  </a:gs>
                  <a:gs pos="43000">
                    <a:srgbClr val="0394FC"/>
                  </a:gs>
                </a:gsLst>
                <a:lin ang="2700000" scaled="1"/>
                <a:tileRect/>
              </a:gradFill>
              <a:latin typeface="Hans Kendrick V4"/>
              <a:ea typeface="华文细黑"/>
            </a:endParaRPr>
          </a:p>
        </p:txBody>
      </p:sp>
      <p:sp>
        <p:nvSpPr>
          <p:cNvPr id="16" name="椭圆 41"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E692C60-4E50-4794-9807-D3E41CE9F404}"/>
              </a:ext>
            </a:extLst>
          </p:cNvPr>
          <p:cNvSpPr/>
          <p:nvPr/>
        </p:nvSpPr>
        <p:spPr>
          <a:xfrm>
            <a:off x="1799728" y="1731854"/>
            <a:ext cx="102663" cy="102663"/>
          </a:xfrm>
          <a:prstGeom prst="ellipse">
            <a:avLst/>
          </a:prstGeom>
          <a:solidFill>
            <a:srgbClr val="0394F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7" name="同心圆 43"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AD9E723-BD96-4FFE-98A1-2C4E14DDAF89}"/>
              </a:ext>
            </a:extLst>
          </p:cNvPr>
          <p:cNvSpPr/>
          <p:nvPr/>
        </p:nvSpPr>
        <p:spPr>
          <a:xfrm>
            <a:off x="1993246" y="1731854"/>
            <a:ext cx="102663" cy="102663"/>
          </a:xfrm>
          <a:prstGeom prst="donut">
            <a:avLst>
              <a:gd name="adj" fmla="val 14641"/>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8" name="同心圆 44"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D930BD30-9359-4EC7-89F9-C368DE62FF44}"/>
              </a:ext>
            </a:extLst>
          </p:cNvPr>
          <p:cNvSpPr/>
          <p:nvPr/>
        </p:nvSpPr>
        <p:spPr>
          <a:xfrm>
            <a:off x="2186763" y="1731854"/>
            <a:ext cx="102663" cy="102663"/>
          </a:xfrm>
          <a:prstGeom prst="donut">
            <a:avLst>
              <a:gd name="adj" fmla="val 14641"/>
            </a:avLst>
          </a:prstGeom>
          <a:solidFill>
            <a:sysClr val="window" lastClr="FFFFFF">
              <a:alpha val="27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cs typeface="+mn-cs"/>
            </a:endParaRPr>
          </a:p>
        </p:txBody>
      </p:sp>
      <p:sp>
        <p:nvSpPr>
          <p:cNvPr id="19" name="Rectangle 18">
            <a:extLst>
              <a:ext uri="{FF2B5EF4-FFF2-40B4-BE49-F238E27FC236}">
                <a16:creationId xmlns:a16="http://schemas.microsoft.com/office/drawing/2014/main" id="{140957B2-16D0-4627-AD02-5925397C6348}"/>
              </a:ext>
            </a:extLst>
          </p:cNvPr>
          <p:cNvSpPr/>
          <p:nvPr/>
        </p:nvSpPr>
        <p:spPr>
          <a:xfrm>
            <a:off x="3627924" y="3554099"/>
            <a:ext cx="1040670" cy="307777"/>
          </a:xfrm>
          <a:prstGeom prst="rect">
            <a:avLst/>
          </a:prstGeom>
        </p:spPr>
        <p:txBody>
          <a:bodyPr wrap="none">
            <a:spAutoFit/>
          </a:bodyPr>
          <a:lstStyle/>
          <a:p>
            <a:r>
              <a:rPr lang="en-US" sz="1400" dirty="0">
                <a:solidFill>
                  <a:srgbClr val="FFFFFF"/>
                </a:solidFill>
                <a:latin typeface="LMSans10-Regular"/>
                <a:ea typeface="华文细黑"/>
              </a:rPr>
              <a:t>U - Energy</a:t>
            </a:r>
            <a:endParaRPr lang="en-US" sz="1400" dirty="0">
              <a:solidFill>
                <a:srgbClr val="FFFFFF"/>
              </a:solidFill>
              <a:latin typeface="Hans Kendrick V4"/>
              <a:ea typeface="华文细黑"/>
            </a:endParaRPr>
          </a:p>
        </p:txBody>
      </p:sp>
      <p:sp>
        <p:nvSpPr>
          <p:cNvPr id="20" name="Rectangle 19">
            <a:extLst>
              <a:ext uri="{FF2B5EF4-FFF2-40B4-BE49-F238E27FC236}">
                <a16:creationId xmlns:a16="http://schemas.microsoft.com/office/drawing/2014/main" id="{56C6A192-3022-437F-B965-B821BBDE2C66}"/>
              </a:ext>
            </a:extLst>
          </p:cNvPr>
          <p:cNvSpPr/>
          <p:nvPr/>
        </p:nvSpPr>
        <p:spPr>
          <a:xfrm>
            <a:off x="3660214" y="4112286"/>
            <a:ext cx="1061253" cy="307777"/>
          </a:xfrm>
          <a:prstGeom prst="rect">
            <a:avLst/>
          </a:prstGeom>
        </p:spPr>
        <p:txBody>
          <a:bodyPr wrap="none">
            <a:spAutoFit/>
          </a:bodyPr>
          <a:lstStyle/>
          <a:p>
            <a:r>
              <a:rPr lang="en-US" sz="1400" dirty="0">
                <a:solidFill>
                  <a:srgbClr val="FFFFFF"/>
                </a:solidFill>
                <a:latin typeface="LMSans10-Regular"/>
                <a:ea typeface="华文细黑"/>
              </a:rPr>
              <a:t>V - Volume</a:t>
            </a:r>
            <a:endParaRPr lang="en-US" sz="1400" dirty="0">
              <a:solidFill>
                <a:srgbClr val="FFFFFF"/>
              </a:solidFill>
              <a:latin typeface="Hans Kendrick V4"/>
              <a:ea typeface="华文细黑"/>
            </a:endParaRPr>
          </a:p>
        </p:txBody>
      </p:sp>
      <p:sp>
        <p:nvSpPr>
          <p:cNvPr id="21" name="Rectangle 20">
            <a:extLst>
              <a:ext uri="{FF2B5EF4-FFF2-40B4-BE49-F238E27FC236}">
                <a16:creationId xmlns:a16="http://schemas.microsoft.com/office/drawing/2014/main" id="{67E34386-4BFB-499D-8377-D88A7151FC5C}"/>
              </a:ext>
            </a:extLst>
          </p:cNvPr>
          <p:cNvSpPr/>
          <p:nvPr/>
        </p:nvSpPr>
        <p:spPr>
          <a:xfrm>
            <a:off x="3660214" y="4692747"/>
            <a:ext cx="1705916" cy="307777"/>
          </a:xfrm>
          <a:prstGeom prst="rect">
            <a:avLst/>
          </a:prstGeom>
        </p:spPr>
        <p:txBody>
          <a:bodyPr wrap="none">
            <a:spAutoFit/>
          </a:bodyPr>
          <a:lstStyle/>
          <a:p>
            <a:r>
              <a:rPr lang="en-US" sz="1400" dirty="0">
                <a:solidFill>
                  <a:srgbClr val="FFFFFF"/>
                </a:solidFill>
                <a:latin typeface="LMSans10-Regular"/>
                <a:ea typeface="华文细黑"/>
              </a:rPr>
              <a:t>N - particle number</a:t>
            </a:r>
            <a:endParaRPr lang="en-US" sz="1400" dirty="0">
              <a:solidFill>
                <a:srgbClr val="FFFFFF"/>
              </a:solidFill>
              <a:latin typeface="Hans Kendrick V4"/>
              <a:ea typeface="华文细黑"/>
            </a:endParaRPr>
          </a:p>
        </p:txBody>
      </p:sp>
      <p:pic>
        <p:nvPicPr>
          <p:cNvPr id="22" name="图片 32">
            <a:extLst>
              <a:ext uri="{FF2B5EF4-FFF2-40B4-BE49-F238E27FC236}">
                <a16:creationId xmlns:a16="http://schemas.microsoft.com/office/drawing/2014/main" id="{3D4ACF37-E623-41D0-918D-7E14BCA79C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6242" y="3368247"/>
            <a:ext cx="2456000" cy="1813347"/>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
        <p:nvSpPr>
          <p:cNvPr id="24"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E075CB5-D653-4243-9CE5-4896719FB0FB}"/>
              </a:ext>
            </a:extLst>
          </p:cNvPr>
          <p:cNvSpPr/>
          <p:nvPr/>
        </p:nvSpPr>
        <p:spPr>
          <a:xfrm>
            <a:off x="3426835" y="3585007"/>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5"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E75344D1-7821-4158-B900-401C00BF0CAF}"/>
              </a:ext>
            </a:extLst>
          </p:cNvPr>
          <p:cNvSpPr/>
          <p:nvPr/>
        </p:nvSpPr>
        <p:spPr>
          <a:xfrm>
            <a:off x="3426835" y="4172680"/>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6"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FD3C42B3-6D16-40CF-B4F3-E28656A400CC}"/>
              </a:ext>
            </a:extLst>
          </p:cNvPr>
          <p:cNvSpPr/>
          <p:nvPr/>
        </p:nvSpPr>
        <p:spPr>
          <a:xfrm>
            <a:off x="3426835" y="4743707"/>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7" name="矩形 3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6159D7F6-464C-45E2-BA7B-7E8DE58FA8EC}"/>
              </a:ext>
            </a:extLst>
          </p:cNvPr>
          <p:cNvSpPr/>
          <p:nvPr/>
        </p:nvSpPr>
        <p:spPr>
          <a:xfrm>
            <a:off x="699910" y="5300902"/>
            <a:ext cx="3701681" cy="1026691"/>
          </a:xfrm>
          <a:prstGeom prst="rect">
            <a:avLst/>
          </a:prstGeom>
        </p:spPr>
        <p:txBody>
          <a:bodyPr wrap="square">
            <a:spAutoFit/>
          </a:bodyPr>
          <a:lstStyle/>
          <a:p>
            <a:pPr algn="ctr">
              <a:lnSpc>
                <a:spcPct val="130000"/>
              </a:lnSpc>
            </a:pPr>
            <a:r>
              <a:rPr lang="en-US" altLang="zh-CN" sz="1600" dirty="0">
                <a:solidFill>
                  <a:srgbClr val="FFC000">
                    <a:alpha val="78000"/>
                  </a:srgbClr>
                </a:solidFill>
                <a:latin typeface="Hans Kendrick V4"/>
                <a:ea typeface="华文细黑"/>
              </a:rPr>
              <a:t>Maximize Entropy S </a:t>
            </a:r>
          </a:p>
          <a:p>
            <a:pPr>
              <a:lnSpc>
                <a:spcPct val="130000"/>
              </a:lnSpc>
            </a:pPr>
            <a:r>
              <a:rPr lang="en-US" altLang="zh-CN" sz="1600" dirty="0">
                <a:solidFill>
                  <a:prstClr val="white">
                    <a:alpha val="78000"/>
                  </a:prstClr>
                </a:solidFill>
                <a:latin typeface="Hans Kendrick V4"/>
                <a:ea typeface="华文细黑"/>
              </a:rPr>
              <a:t>to predict the temperature, pressure and chemical potential</a:t>
            </a:r>
          </a:p>
        </p:txBody>
      </p:sp>
      <p:sp>
        <p:nvSpPr>
          <p:cNvPr id="28" name="Rectangle 27">
            <a:extLst>
              <a:ext uri="{FF2B5EF4-FFF2-40B4-BE49-F238E27FC236}">
                <a16:creationId xmlns:a16="http://schemas.microsoft.com/office/drawing/2014/main" id="{89A1043F-3B56-4733-8F3D-4C6632839C49}"/>
              </a:ext>
            </a:extLst>
          </p:cNvPr>
          <p:cNvSpPr/>
          <p:nvPr/>
        </p:nvSpPr>
        <p:spPr>
          <a:xfrm>
            <a:off x="9735624" y="3448920"/>
            <a:ext cx="2472152" cy="307777"/>
          </a:xfrm>
          <a:prstGeom prst="rect">
            <a:avLst/>
          </a:prstGeom>
        </p:spPr>
        <p:txBody>
          <a:bodyPr wrap="none">
            <a:spAutoFit/>
          </a:bodyPr>
          <a:lstStyle/>
          <a:p>
            <a:r>
              <a:rPr lang="en-US" sz="1400" dirty="0">
                <a:solidFill>
                  <a:srgbClr val="FFFFFF"/>
                </a:solidFill>
                <a:latin typeface="LMSans10-Regular"/>
                <a:ea typeface="华文细黑"/>
              </a:rPr>
              <a:t>U – photonic internal energy </a:t>
            </a:r>
            <a:endParaRPr lang="en-US" sz="1400" dirty="0">
              <a:solidFill>
                <a:srgbClr val="FFFFFF"/>
              </a:solidFill>
              <a:latin typeface="Hans Kendrick V4"/>
              <a:ea typeface="华文细黑"/>
            </a:endParaRPr>
          </a:p>
        </p:txBody>
      </p:sp>
      <p:sp>
        <p:nvSpPr>
          <p:cNvPr id="29" name="Rectangle 28">
            <a:extLst>
              <a:ext uri="{FF2B5EF4-FFF2-40B4-BE49-F238E27FC236}">
                <a16:creationId xmlns:a16="http://schemas.microsoft.com/office/drawing/2014/main" id="{7BC92F01-A128-4625-B43A-FD1826A5BBF4}"/>
              </a:ext>
            </a:extLst>
          </p:cNvPr>
          <p:cNvSpPr/>
          <p:nvPr/>
        </p:nvSpPr>
        <p:spPr>
          <a:xfrm>
            <a:off x="9767914" y="4007107"/>
            <a:ext cx="1923925" cy="307777"/>
          </a:xfrm>
          <a:prstGeom prst="rect">
            <a:avLst/>
          </a:prstGeom>
        </p:spPr>
        <p:txBody>
          <a:bodyPr wrap="none">
            <a:spAutoFit/>
          </a:bodyPr>
          <a:lstStyle/>
          <a:p>
            <a:r>
              <a:rPr lang="en-US" sz="1400" dirty="0">
                <a:solidFill>
                  <a:srgbClr val="FFFFFF"/>
                </a:solidFill>
                <a:latin typeface="LMSans10-Regular"/>
                <a:ea typeface="华文细黑"/>
              </a:rPr>
              <a:t>M – number of modes</a:t>
            </a:r>
            <a:endParaRPr lang="en-US" sz="1400" dirty="0">
              <a:solidFill>
                <a:srgbClr val="FFFFFF"/>
              </a:solidFill>
              <a:latin typeface="Hans Kendrick V4"/>
              <a:ea typeface="华文细黑"/>
            </a:endParaRPr>
          </a:p>
        </p:txBody>
      </p:sp>
      <p:sp>
        <p:nvSpPr>
          <p:cNvPr id="30" name="Rectangle 29">
            <a:extLst>
              <a:ext uri="{FF2B5EF4-FFF2-40B4-BE49-F238E27FC236}">
                <a16:creationId xmlns:a16="http://schemas.microsoft.com/office/drawing/2014/main" id="{09A20568-6B81-4E6E-909A-8C5EF1C7929F}"/>
              </a:ext>
            </a:extLst>
          </p:cNvPr>
          <p:cNvSpPr/>
          <p:nvPr/>
        </p:nvSpPr>
        <p:spPr>
          <a:xfrm>
            <a:off x="9767914" y="4587568"/>
            <a:ext cx="1853392" cy="523220"/>
          </a:xfrm>
          <a:prstGeom prst="rect">
            <a:avLst/>
          </a:prstGeom>
        </p:spPr>
        <p:txBody>
          <a:bodyPr wrap="none">
            <a:spAutoFit/>
          </a:bodyPr>
          <a:lstStyle/>
          <a:p>
            <a:r>
              <a:rPr lang="en-US" sz="1400" dirty="0">
                <a:solidFill>
                  <a:srgbClr val="FFFFFF"/>
                </a:solidFill>
                <a:latin typeface="LMSans10-Regular"/>
                <a:ea typeface="华文细黑"/>
              </a:rPr>
              <a:t>N – optical power</a:t>
            </a:r>
          </a:p>
          <a:p>
            <a:r>
              <a:rPr lang="en-US" sz="1400" dirty="0">
                <a:solidFill>
                  <a:srgbClr val="FFFFFF"/>
                </a:solidFill>
                <a:latin typeface="LMSans10-Regular"/>
                <a:ea typeface="华文细黑"/>
              </a:rPr>
              <a:t>       (photon number)</a:t>
            </a:r>
            <a:endParaRPr lang="en-US" sz="1400" dirty="0">
              <a:solidFill>
                <a:srgbClr val="FFFFFF"/>
              </a:solidFill>
              <a:latin typeface="Hans Kendrick V4"/>
              <a:ea typeface="华文细黑"/>
            </a:endParaRPr>
          </a:p>
        </p:txBody>
      </p:sp>
      <p:pic>
        <p:nvPicPr>
          <p:cNvPr id="31" name="图片 32">
            <a:extLst>
              <a:ext uri="{FF2B5EF4-FFF2-40B4-BE49-F238E27FC236}">
                <a16:creationId xmlns:a16="http://schemas.microsoft.com/office/drawing/2014/main" id="{90AC772C-2E7B-42DF-B8AB-8FC8C4ADC2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6419" y="3365189"/>
            <a:ext cx="2456000" cy="1609103"/>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
        <p:nvSpPr>
          <p:cNvPr id="32"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47068EE4-E95C-4546-812D-FD8069DDA642}"/>
              </a:ext>
            </a:extLst>
          </p:cNvPr>
          <p:cNvSpPr/>
          <p:nvPr/>
        </p:nvSpPr>
        <p:spPr>
          <a:xfrm>
            <a:off x="9534535" y="3479828"/>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3"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218169A8-B397-4390-96A9-218FDA8B4681}"/>
              </a:ext>
            </a:extLst>
          </p:cNvPr>
          <p:cNvSpPr/>
          <p:nvPr/>
        </p:nvSpPr>
        <p:spPr>
          <a:xfrm>
            <a:off x="9534535" y="4067501"/>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4" name="椭圆 9"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CE566913-BC61-4C8F-894A-5A54F99594F6}"/>
              </a:ext>
            </a:extLst>
          </p:cNvPr>
          <p:cNvSpPr/>
          <p:nvPr/>
        </p:nvSpPr>
        <p:spPr>
          <a:xfrm>
            <a:off x="9534535" y="4638528"/>
            <a:ext cx="205858" cy="205858"/>
          </a:xfrm>
          <a:prstGeom prst="ellipse">
            <a:avLst/>
          </a:prstGeom>
          <a:gradFill flip="none" rotWithShape="1">
            <a:gsLst>
              <a:gs pos="0">
                <a:srgbClr val="0394FC"/>
              </a:gs>
              <a:gs pos="100000">
                <a:srgbClr val="0394FC">
                  <a:alpha val="23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5" name="矩形 3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84E4826C-118A-4AC3-A538-057DED738A61}"/>
              </a:ext>
            </a:extLst>
          </p:cNvPr>
          <p:cNvSpPr/>
          <p:nvPr/>
        </p:nvSpPr>
        <p:spPr>
          <a:xfrm>
            <a:off x="6825870" y="5205618"/>
            <a:ext cx="4795435" cy="706604"/>
          </a:xfrm>
          <a:prstGeom prst="rect">
            <a:avLst/>
          </a:prstGeom>
        </p:spPr>
        <p:txBody>
          <a:bodyPr wrap="square">
            <a:spAutoFit/>
          </a:bodyPr>
          <a:lstStyle/>
          <a:p>
            <a:pPr algn="ctr">
              <a:lnSpc>
                <a:spcPct val="130000"/>
              </a:lnSpc>
            </a:pPr>
            <a:r>
              <a:rPr lang="en-US" altLang="zh-CN" sz="1600" dirty="0">
                <a:solidFill>
                  <a:srgbClr val="FFC000">
                    <a:alpha val="78000"/>
                  </a:srgbClr>
                </a:solidFill>
                <a:latin typeface="Hans Kendrick V4"/>
                <a:ea typeface="华文细黑"/>
              </a:rPr>
              <a:t>Maximize photonic Entropy S </a:t>
            </a:r>
          </a:p>
          <a:p>
            <a:pPr>
              <a:lnSpc>
                <a:spcPct val="130000"/>
              </a:lnSpc>
            </a:pPr>
            <a:r>
              <a:rPr lang="en-US" altLang="zh-CN" sz="1600" dirty="0">
                <a:solidFill>
                  <a:prstClr val="white">
                    <a:alpha val="78000"/>
                  </a:prstClr>
                </a:solidFill>
                <a:latin typeface="Hans Kendrick V4"/>
                <a:ea typeface="华文细黑"/>
              </a:rPr>
              <a:t>to predict the final power distribution among modes</a:t>
            </a:r>
          </a:p>
        </p:txBody>
      </p:sp>
      <p:sp>
        <p:nvSpPr>
          <p:cNvPr id="36" name="矩形 2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0F692E70-3FCA-4E80-BEAC-72CBD5F6D6EF}"/>
              </a:ext>
            </a:extLst>
          </p:cNvPr>
          <p:cNvSpPr/>
          <p:nvPr/>
        </p:nvSpPr>
        <p:spPr>
          <a:xfrm>
            <a:off x="6307486" y="2571193"/>
            <a:ext cx="3736898" cy="769441"/>
          </a:xfrm>
          <a:prstGeom prst="rect">
            <a:avLst/>
          </a:prstGeom>
        </p:spPr>
        <p:txBody>
          <a:bodyPr wrap="square">
            <a:spAutoFit/>
          </a:bodyPr>
          <a:lstStyle/>
          <a:p>
            <a:pPr algn="ctr"/>
            <a:r>
              <a:rPr lang="en-US" sz="1600" dirty="0">
                <a:solidFill>
                  <a:srgbClr val="FFC000"/>
                </a:solidFill>
                <a:latin typeface="LMSans10-Bold"/>
                <a:ea typeface="华文细黑"/>
              </a:rPr>
              <a:t>Formulation of optical thermodynamics</a:t>
            </a:r>
          </a:p>
          <a:p>
            <a:pPr algn="ctr"/>
            <a:r>
              <a:rPr lang="en-US" sz="1200" dirty="0">
                <a:solidFill>
                  <a:srgbClr val="FFC000"/>
                </a:solidFill>
                <a:latin typeface="LMSans10-Bold"/>
                <a:ea typeface="华文细黑"/>
              </a:rPr>
              <a:t>at the </a:t>
            </a:r>
            <a:r>
              <a:rPr lang="en-US" sz="1200" dirty="0" err="1">
                <a:solidFill>
                  <a:srgbClr val="FFC000"/>
                </a:solidFill>
                <a:latin typeface="LMSans10-Bold"/>
                <a:ea typeface="华文细黑"/>
              </a:rPr>
              <a:t>microcanonical</a:t>
            </a:r>
            <a:r>
              <a:rPr lang="en-US" sz="1200" dirty="0">
                <a:solidFill>
                  <a:srgbClr val="FFC000"/>
                </a:solidFill>
                <a:latin typeface="LMSans10-Bold"/>
                <a:ea typeface="华文细黑"/>
              </a:rPr>
              <a:t> level</a:t>
            </a:r>
          </a:p>
          <a:p>
            <a:pPr algn="ctr"/>
            <a:r>
              <a:rPr lang="en-US" sz="1600" i="1" dirty="0">
                <a:solidFill>
                  <a:srgbClr val="FFC000"/>
                </a:solidFill>
                <a:latin typeface="LMSans10-Oblique"/>
                <a:ea typeface="华文细黑"/>
              </a:rPr>
              <a:t>S </a:t>
            </a:r>
            <a:r>
              <a:rPr lang="en-US" sz="1600" dirty="0">
                <a:solidFill>
                  <a:srgbClr val="FFC000"/>
                </a:solidFill>
                <a:latin typeface="LMSans10-Regular"/>
                <a:ea typeface="华文细黑"/>
              </a:rPr>
              <a:t>= </a:t>
            </a:r>
            <a:r>
              <a:rPr lang="en-US" sz="1600" i="1" dirty="0">
                <a:solidFill>
                  <a:srgbClr val="FFC000"/>
                </a:solidFill>
                <a:latin typeface="LMSans10-Oblique"/>
                <a:ea typeface="华文细黑"/>
              </a:rPr>
              <a:t>S</a:t>
            </a:r>
            <a:r>
              <a:rPr lang="en-US" sz="1600" dirty="0">
                <a:solidFill>
                  <a:srgbClr val="FFC000"/>
                </a:solidFill>
                <a:latin typeface="LMSans10-Regular"/>
                <a:ea typeface="华文细黑"/>
              </a:rPr>
              <a:t>(</a:t>
            </a:r>
            <a:r>
              <a:rPr lang="en-US" sz="1600" i="1" dirty="0">
                <a:solidFill>
                  <a:srgbClr val="FFC000"/>
                </a:solidFill>
                <a:latin typeface="LMSans10-Oblique"/>
                <a:ea typeface="华文细黑"/>
              </a:rPr>
              <a:t>U</a:t>
            </a:r>
            <a:r>
              <a:rPr lang="en-US" sz="1600" i="1" dirty="0">
                <a:solidFill>
                  <a:srgbClr val="FFC000"/>
                </a:solidFill>
                <a:latin typeface="LMMathItalic10-Regular"/>
                <a:ea typeface="华文细黑"/>
              </a:rPr>
              <a:t>, M, P</a:t>
            </a:r>
            <a:r>
              <a:rPr lang="en-US" sz="1600" dirty="0">
                <a:solidFill>
                  <a:srgbClr val="FFC000"/>
                </a:solidFill>
                <a:latin typeface="LMSans10-Regular"/>
                <a:ea typeface="华文细黑"/>
              </a:rPr>
              <a:t>)</a:t>
            </a:r>
            <a:endParaRPr lang="en-US" sz="1600" dirty="0">
              <a:solidFill>
                <a:srgbClr val="FFC000"/>
              </a:solidFill>
              <a:latin typeface="Hans Kendrick V4"/>
              <a:ea typeface="华文细黑"/>
            </a:endParaRPr>
          </a:p>
        </p:txBody>
      </p:sp>
      <p:pic>
        <p:nvPicPr>
          <p:cNvPr id="40" name="图片 10"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9F21F76E-D296-4C7F-A7A5-C3CB35ADF7CE}"/>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rot="10800000">
            <a:off x="8083861" y="5655324"/>
            <a:ext cx="2111847" cy="682415"/>
          </a:xfrm>
          <a:prstGeom prst="rect">
            <a:avLst/>
          </a:prstGeom>
        </p:spPr>
      </p:pic>
    </p:spTree>
    <p:extLst>
      <p:ext uri="{BB962C8B-B14F-4D97-AF65-F5344CB8AC3E}">
        <p14:creationId xmlns:p14="http://schemas.microsoft.com/office/powerpoint/2010/main" val="311580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par>
                                <p:cTn id="85" presetID="2" presetClass="entr" presetSubtype="4"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500" fill="hold"/>
                                        <p:tgtEl>
                                          <p:spTgt spid="36"/>
                                        </p:tgtEl>
                                        <p:attrNameLst>
                                          <p:attrName>ppt_x</p:attrName>
                                        </p:attrNameLst>
                                      </p:cBhvr>
                                      <p:tavLst>
                                        <p:tav tm="0">
                                          <p:val>
                                            <p:strVal val="#ppt_x"/>
                                          </p:val>
                                        </p:tav>
                                        <p:tav tm="100000">
                                          <p:val>
                                            <p:strVal val="#ppt_x"/>
                                          </p:val>
                                        </p:tav>
                                      </p:tavLst>
                                    </p:anim>
                                    <p:anim calcmode="lin" valueType="num">
                                      <p:cBhvr additive="base">
                                        <p:cTn id="88" dur="500" fill="hold"/>
                                        <p:tgtEl>
                                          <p:spTgt spid="36"/>
                                        </p:tgtEl>
                                        <p:attrNameLst>
                                          <p:attrName>ppt_y</p:attrName>
                                        </p:attrNameLst>
                                      </p:cBhvr>
                                      <p:tavLst>
                                        <p:tav tm="0">
                                          <p:val>
                                            <p:strVal val="1+#ppt_h/2"/>
                                          </p:val>
                                        </p:tav>
                                        <p:tav tm="100000">
                                          <p:val>
                                            <p:strVal val="#ppt_y"/>
                                          </p:val>
                                        </p:tav>
                                      </p:tavLst>
                                    </p:anim>
                                  </p:childTnLst>
                                </p:cTn>
                              </p:par>
                              <p:par>
                                <p:cTn id="89" presetID="10" presetClass="entr" presetSubtype="0"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par>
                          <p:cTn id="98" fill="hold">
                            <p:stCondLst>
                              <p:cond delay="500"/>
                            </p:stCondLst>
                            <p:childTnLst>
                              <p:par>
                                <p:cTn id="99" presetID="10" presetClass="entr" presetSubtype="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500"/>
                                        <p:tgtEl>
                                          <p:spTgt spid="35"/>
                                        </p:tgtEl>
                                      </p:cBhvr>
                                    </p:animEffect>
                                  </p:childTnLst>
                                </p:cTn>
                              </p:par>
                            </p:childTnLst>
                          </p:cTn>
                        </p:par>
                        <p:par>
                          <p:cTn id="102" fill="hold">
                            <p:stCondLst>
                              <p:cond delay="1000"/>
                            </p:stCondLst>
                            <p:childTnLst>
                              <p:par>
                                <p:cTn id="103" presetID="10" presetClass="entr" presetSubtype="0" fill="hold"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3" grpId="0" animBg="1"/>
      <p:bldP spid="15" grpId="0"/>
      <p:bldP spid="16" grpId="0" animBg="1"/>
      <p:bldP spid="17" grpId="0" animBg="1"/>
      <p:bldP spid="18" grpId="0" animBg="1"/>
      <p:bldP spid="19" grpId="0"/>
      <p:bldP spid="20" grpId="0"/>
      <p:bldP spid="21" grpId="0"/>
      <p:bldP spid="24" grpId="0" animBg="1"/>
      <p:bldP spid="25" grpId="0" animBg="1"/>
      <p:bldP spid="26" grpId="0" animBg="1"/>
      <p:bldP spid="27" grpId="0"/>
      <p:bldP spid="28" grpId="0"/>
      <p:bldP spid="29" grpId="0"/>
      <p:bldP spid="30" grpId="0"/>
      <p:bldP spid="32" grpId="0" animBg="1"/>
      <p:bldP spid="33" grpId="0" animBg="1"/>
      <p:bldP spid="34" grpId="0" animBg="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D3641084-1A81-404A-B307-9F949B9E01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3568" y="3121199"/>
            <a:ext cx="2843744" cy="2354667"/>
          </a:xfrm>
          <a:prstGeom prst="rect">
            <a:avLst/>
          </a:prstGeom>
        </p:spPr>
      </p:pic>
      <p:sp>
        <p:nvSpPr>
          <p:cNvPr id="2" name="Text Placeholder 1">
            <a:extLst>
              <a:ext uri="{FF2B5EF4-FFF2-40B4-BE49-F238E27FC236}">
                <a16:creationId xmlns:a16="http://schemas.microsoft.com/office/drawing/2014/main" id="{32B6C4B7-7DA8-4167-B433-9BF1AECBA2CA}"/>
              </a:ext>
            </a:extLst>
          </p:cNvPr>
          <p:cNvSpPr>
            <a:spLocks noGrp="1"/>
          </p:cNvSpPr>
          <p:nvPr>
            <p:ph type="body" sz="quarter" idx="10"/>
          </p:nvPr>
        </p:nvSpPr>
        <p:spPr/>
        <p:txBody>
          <a:bodyPr/>
          <a:lstStyle/>
          <a:p>
            <a:r>
              <a:rPr kumimoji="0" lang="en-US" sz="3200" b="0" i="0" u="none" strike="noStrike" kern="1200" cap="none" spc="0" normalizeH="0" baseline="0" noProof="0" dirty="0">
                <a:ln>
                  <a:noFill/>
                </a:ln>
                <a:solidFill>
                  <a:sysClr val="window" lastClr="FFFFFF"/>
                </a:solidFill>
                <a:effectLst/>
                <a:uLnTx/>
                <a:uFillTx/>
                <a:latin typeface="Hans Kendrick V4"/>
                <a:cs typeface="+mn-cs"/>
              </a:rPr>
              <a:t>Thermal equilibrium </a:t>
            </a:r>
          </a:p>
        </p:txBody>
      </p:sp>
      <p:grpSp>
        <p:nvGrpSpPr>
          <p:cNvPr id="30" name="Group 29">
            <a:extLst>
              <a:ext uri="{FF2B5EF4-FFF2-40B4-BE49-F238E27FC236}">
                <a16:creationId xmlns:a16="http://schemas.microsoft.com/office/drawing/2014/main" id="{A22922DE-6979-4864-B757-9BC6852E8E9C}"/>
              </a:ext>
            </a:extLst>
          </p:cNvPr>
          <p:cNvGrpSpPr/>
          <p:nvPr/>
        </p:nvGrpSpPr>
        <p:grpSpPr>
          <a:xfrm>
            <a:off x="3500435" y="1441274"/>
            <a:ext cx="5357164" cy="2362109"/>
            <a:chOff x="3658855" y="2116386"/>
            <a:chExt cx="5357164" cy="2362109"/>
          </a:xfrm>
        </p:grpSpPr>
        <p:pic>
          <p:nvPicPr>
            <p:cNvPr id="3" name="Imagem 90">
              <a:extLst>
                <a:ext uri="{FF2B5EF4-FFF2-40B4-BE49-F238E27FC236}">
                  <a16:creationId xmlns:a16="http://schemas.microsoft.com/office/drawing/2014/main" id="{8CF9B10E-E816-46DE-9ED7-A260EC962E7E}"/>
                </a:ext>
              </a:extLst>
            </p:cNvPr>
            <p:cNvPicPr/>
            <p:nvPr/>
          </p:nvPicPr>
          <p:blipFill rotWithShape="1">
            <a:blip r:embed="rId3">
              <a:extLst>
                <a:ext uri="{BEBA8EAE-BF5A-486C-A8C5-ECC9F3942E4B}">
                  <a14:imgProps xmlns:a14="http://schemas.microsoft.com/office/drawing/2010/main">
                    <a14:imgLayer r:embed="rId4">
                      <a14:imgEffect>
                        <a14:backgroundRemoval t="2435" b="23377" l="5327" r="95477">
                          <a14:foregroundMark x1="11759" y1="19481" x2="11055" y2="20130"/>
                          <a14:foregroundMark x1="11055" y1="20211" x2="18794" y2="19237"/>
                          <a14:foregroundMark x1="18794" y1="19237" x2="20000" y2="19237"/>
                          <a14:foregroundMark x1="13467" y1="18506" x2="23920" y2="17938"/>
                          <a14:foregroundMark x1="23920" y1="17938" x2="25628" y2="13068"/>
                          <a14:foregroundMark x1="32663" y1="14367" x2="25327" y2="21834"/>
                          <a14:foregroundMark x1="25327" y1="21834" x2="29447" y2="21591"/>
                          <a14:foregroundMark x1="34171" y1="15503" x2="28040" y2="20373"/>
                          <a14:foregroundMark x1="28040" y1="20373" x2="51357" y2="14367"/>
                          <a14:foregroundMark x1="36181" y1="13393" x2="47236" y2="11201"/>
                          <a14:foregroundMark x1="47236" y1="11201" x2="47638" y2="11201"/>
                          <a14:foregroundMark x1="36683" y1="15422" x2="56482" y2="12256"/>
                          <a14:foregroundMark x1="56482" y1="12256" x2="56482" y2="12256"/>
                          <a14:foregroundMark x1="45327" y1="16802" x2="63518" y2="13555"/>
                          <a14:foregroundMark x1="63518" y1="13555" x2="64121" y2="13312"/>
                          <a14:foregroundMark x1="46231" y1="16558" x2="43216" y2="17370"/>
                          <a14:foregroundMark x1="20302" y1="12906" x2="5327" y2="13068"/>
                          <a14:foregroundMark x1="34573" y1="8279" x2="36884" y2="8442"/>
                          <a14:foregroundMark x1="86231" y1="7386" x2="92060" y2="8442"/>
                          <a14:foregroundMark x1="86332" y1="9253" x2="88442" y2="9172"/>
                          <a14:foregroundMark x1="72462" y1="2841" x2="74573" y2="3166"/>
                          <a14:foregroundMark x1="69648" y1="3166" x2="69648" y2="3166"/>
                          <a14:foregroundMark x1="62010" y1="5357" x2="61910" y2="4627"/>
                          <a14:foregroundMark x1="53467" y1="6088" x2="53467" y2="6088"/>
                          <a14:foregroundMark x1="54070" y1="6412" x2="52563" y2="5925"/>
                          <a14:foregroundMark x1="55075" y1="5844" x2="53769" y2="5763"/>
                          <a14:foregroundMark x1="52864" y1="6250" x2="50553" y2="6250"/>
                          <a14:foregroundMark x1="54372" y1="5844" x2="53266" y2="5601"/>
                          <a14:foregroundMark x1="53065" y1="5844" x2="43819" y2="7143"/>
                          <a14:foregroundMark x1="93668" y1="7468" x2="95477" y2="7711"/>
                          <a14:foregroundMark x1="21910" y1="9740" x2="24422" y2="9740"/>
                          <a14:foregroundMark x1="11558" y1="11851" x2="14975" y2="11769"/>
                          <a14:backgroundMark x1="42613" y1="1867" x2="63719" y2="893"/>
                          <a14:backgroundMark x1="63719" y1="893" x2="57186" y2="1299"/>
                          <a14:backgroundMark x1="55678" y1="17451" x2="55678" y2="17451"/>
                          <a14:backgroundMark x1="55980" y1="16802" x2="55980" y2="16802"/>
                        </a14:backgroundRemoval>
                      </a14:imgEffect>
                    </a14:imgLayer>
                  </a14:imgProps>
                </a:ext>
                <a:ext uri="{28A0092B-C50C-407E-A947-70E740481C1C}">
                  <a14:useLocalDpi xmlns:a14="http://schemas.microsoft.com/office/drawing/2010/main" val="0"/>
                </a:ext>
              </a:extLst>
            </a:blip>
            <a:srcRect b="73989"/>
            <a:stretch/>
          </p:blipFill>
          <p:spPr>
            <a:xfrm>
              <a:off x="3874354" y="2229566"/>
              <a:ext cx="5141665" cy="2248929"/>
            </a:xfrm>
            <a:prstGeom prst="rect">
              <a:avLst/>
            </a:prstGeom>
          </p:spPr>
        </p:pic>
        <p:sp>
          <p:nvSpPr>
            <p:cNvPr id="4" name="TextBox 3">
              <a:extLst>
                <a:ext uri="{FF2B5EF4-FFF2-40B4-BE49-F238E27FC236}">
                  <a16:creationId xmlns:a16="http://schemas.microsoft.com/office/drawing/2014/main" id="{9BC200B2-DA0B-4487-9C71-BB8F0DCC36BF}"/>
                </a:ext>
              </a:extLst>
            </p:cNvPr>
            <p:cNvSpPr txBox="1"/>
            <p:nvPr/>
          </p:nvSpPr>
          <p:spPr>
            <a:xfrm rot="20701196">
              <a:off x="3658855" y="2965481"/>
              <a:ext cx="769763" cy="369332"/>
            </a:xfrm>
            <a:prstGeom prst="rect">
              <a:avLst/>
            </a:prstGeom>
            <a:noFill/>
          </p:spPr>
          <p:txBody>
            <a:bodyPr wrap="none" rtlCol="0">
              <a:spAutoFit/>
            </a:bodyPr>
            <a:lstStyle/>
            <a:p>
              <a:r>
                <a:rPr lang="en-US" dirty="0">
                  <a:solidFill>
                    <a:prstClr val="white"/>
                  </a:solidFill>
                  <a:latin typeface="Hans Kendrick V4 (Headings)"/>
                  <a:ea typeface="华文细黑"/>
                </a:rPr>
                <a:t>INPUT</a:t>
              </a:r>
              <a:endParaRPr lang="de-DE" dirty="0">
                <a:solidFill>
                  <a:prstClr val="white"/>
                </a:solidFill>
                <a:latin typeface="Hans Kendrick V4 (Headings)"/>
                <a:ea typeface="华文细黑"/>
              </a:endParaRPr>
            </a:p>
          </p:txBody>
        </p:sp>
        <p:sp>
          <p:nvSpPr>
            <p:cNvPr id="5" name="TextBox 4">
              <a:extLst>
                <a:ext uri="{FF2B5EF4-FFF2-40B4-BE49-F238E27FC236}">
                  <a16:creationId xmlns:a16="http://schemas.microsoft.com/office/drawing/2014/main" id="{C576E6DD-7380-48D1-845D-67EC4FA0B206}"/>
                </a:ext>
              </a:extLst>
            </p:cNvPr>
            <p:cNvSpPr txBox="1"/>
            <p:nvPr/>
          </p:nvSpPr>
          <p:spPr>
            <a:xfrm rot="20794154">
              <a:off x="7215361" y="2116386"/>
              <a:ext cx="974947" cy="369332"/>
            </a:xfrm>
            <a:prstGeom prst="rect">
              <a:avLst/>
            </a:prstGeom>
            <a:noFill/>
          </p:spPr>
          <p:txBody>
            <a:bodyPr wrap="none" rtlCol="0">
              <a:spAutoFit/>
            </a:bodyPr>
            <a:lstStyle/>
            <a:p>
              <a:r>
                <a:rPr lang="en-US" dirty="0">
                  <a:solidFill>
                    <a:prstClr val="white"/>
                  </a:solidFill>
                  <a:latin typeface="Hans Kendrick V4 (Headings)"/>
                  <a:ea typeface="华文细黑"/>
                </a:rPr>
                <a:t>OUTPUT</a:t>
              </a:r>
              <a:endParaRPr lang="de-DE" dirty="0">
                <a:solidFill>
                  <a:prstClr val="white"/>
                </a:solidFill>
                <a:latin typeface="Hans Kendrick V4 (Headings)"/>
                <a:ea typeface="华文细黑"/>
              </a:endParaRPr>
            </a:p>
          </p:txBody>
        </p:sp>
        <p:cxnSp>
          <p:nvCxnSpPr>
            <p:cNvPr id="6" name="Straight Arrow Connector 5">
              <a:extLst>
                <a:ext uri="{FF2B5EF4-FFF2-40B4-BE49-F238E27FC236}">
                  <a16:creationId xmlns:a16="http://schemas.microsoft.com/office/drawing/2014/main" id="{F89F8DAF-D730-4432-AD78-ABC37D7ED529}"/>
                </a:ext>
              </a:extLst>
            </p:cNvPr>
            <p:cNvCxnSpPr/>
            <p:nvPr/>
          </p:nvCxnSpPr>
          <p:spPr>
            <a:xfrm flipV="1">
              <a:off x="5345257" y="3259667"/>
              <a:ext cx="2893755" cy="100220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C24D377-4444-4AFD-9396-7F0C8E467A1C}"/>
                </a:ext>
              </a:extLst>
            </p:cNvPr>
            <p:cNvSpPr txBox="1"/>
            <p:nvPr/>
          </p:nvSpPr>
          <p:spPr>
            <a:xfrm rot="20423482">
              <a:off x="6241678" y="3698809"/>
              <a:ext cx="1323889" cy="369332"/>
            </a:xfrm>
            <a:prstGeom prst="rect">
              <a:avLst/>
            </a:prstGeom>
            <a:noFill/>
          </p:spPr>
          <p:txBody>
            <a:bodyPr wrap="none" rtlCol="0">
              <a:spAutoFit/>
            </a:bodyPr>
            <a:lstStyle/>
            <a:p>
              <a:r>
                <a:rPr lang="en-US" dirty="0">
                  <a:solidFill>
                    <a:prstClr val="white"/>
                  </a:solidFill>
                  <a:latin typeface="Hans Kendrick V4 (Headings)"/>
                  <a:ea typeface="华文细黑"/>
                </a:rPr>
                <a:t>propagation</a:t>
              </a:r>
              <a:endParaRPr lang="de-DE" dirty="0">
                <a:solidFill>
                  <a:prstClr val="white"/>
                </a:solidFill>
                <a:latin typeface="Hans Kendrick V4 (Headings)"/>
                <a:ea typeface="华文细黑"/>
              </a:endParaRPr>
            </a:p>
          </p:txBody>
        </p:sp>
      </p:grpSp>
      <p:grpSp>
        <p:nvGrpSpPr>
          <p:cNvPr id="8" name="Group 7"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F4FD3DCE-A36E-4C5E-82DA-BC8D1D0E6385}"/>
              </a:ext>
            </a:extLst>
          </p:cNvPr>
          <p:cNvGrpSpPr/>
          <p:nvPr/>
        </p:nvGrpSpPr>
        <p:grpSpPr>
          <a:xfrm>
            <a:off x="582792" y="3476625"/>
            <a:ext cx="3325454" cy="2577460"/>
            <a:chOff x="7237191" y="3315168"/>
            <a:chExt cx="4317513" cy="3096980"/>
          </a:xfrm>
        </p:grpSpPr>
        <p:sp>
          <p:nvSpPr>
            <p:cNvPr id="9" name="Rectangle: Rounded Corners 139">
              <a:extLst>
                <a:ext uri="{FF2B5EF4-FFF2-40B4-BE49-F238E27FC236}">
                  <a16:creationId xmlns:a16="http://schemas.microsoft.com/office/drawing/2014/main" id="{CA0C8FBA-CED9-43B9-8F3C-01E7BB7AA1D6}"/>
                </a:ext>
              </a:extLst>
            </p:cNvPr>
            <p:cNvSpPr/>
            <p:nvPr/>
          </p:nvSpPr>
          <p:spPr>
            <a:xfrm rot="16200000">
              <a:off x="7913410" y="5489213"/>
              <a:ext cx="590283" cy="355051"/>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0" name="Rectangle: Rounded Corners 140">
              <a:extLst>
                <a:ext uri="{FF2B5EF4-FFF2-40B4-BE49-F238E27FC236}">
                  <a16:creationId xmlns:a16="http://schemas.microsoft.com/office/drawing/2014/main" id="{1701262E-97E8-4C1D-848C-286038AFFDA2}"/>
                </a:ext>
              </a:extLst>
            </p:cNvPr>
            <p:cNvSpPr/>
            <p:nvPr/>
          </p:nvSpPr>
          <p:spPr>
            <a:xfrm rot="16200000">
              <a:off x="8050264" y="5085102"/>
              <a:ext cx="1462168" cy="291390"/>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1" name="Rectangle: Rounded Corners 141">
              <a:extLst>
                <a:ext uri="{FF2B5EF4-FFF2-40B4-BE49-F238E27FC236}">
                  <a16:creationId xmlns:a16="http://schemas.microsoft.com/office/drawing/2014/main" id="{A2E0664B-518E-41FE-9B60-BC7A31738BE2}"/>
                </a:ext>
              </a:extLst>
            </p:cNvPr>
            <p:cNvSpPr/>
            <p:nvPr/>
          </p:nvSpPr>
          <p:spPr>
            <a:xfrm rot="16200000">
              <a:off x="9090834" y="5521048"/>
              <a:ext cx="590286" cy="291385"/>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2" name="Rectangle: Rounded Corners 142">
              <a:extLst>
                <a:ext uri="{FF2B5EF4-FFF2-40B4-BE49-F238E27FC236}">
                  <a16:creationId xmlns:a16="http://schemas.microsoft.com/office/drawing/2014/main" id="{3B3839EF-1E73-41F3-8C7F-6FD0FE4A0AAE}"/>
                </a:ext>
              </a:extLst>
            </p:cNvPr>
            <p:cNvSpPr/>
            <p:nvPr/>
          </p:nvSpPr>
          <p:spPr>
            <a:xfrm rot="16200000">
              <a:off x="9488310" y="5313889"/>
              <a:ext cx="1015818" cy="280170"/>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3" name="Rectangle: Rounded Corners 143">
              <a:extLst>
                <a:ext uri="{FF2B5EF4-FFF2-40B4-BE49-F238E27FC236}">
                  <a16:creationId xmlns:a16="http://schemas.microsoft.com/office/drawing/2014/main" id="{CF19C9D2-DB29-41C1-96AF-F5230A80CD1B}"/>
                </a:ext>
              </a:extLst>
            </p:cNvPr>
            <p:cNvSpPr/>
            <p:nvPr/>
          </p:nvSpPr>
          <p:spPr>
            <a:xfrm rot="16200000">
              <a:off x="9279134" y="4496804"/>
              <a:ext cx="2646714" cy="283442"/>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4" name="Rectangle: Rounded Corners 144">
              <a:extLst>
                <a:ext uri="{FF2B5EF4-FFF2-40B4-BE49-F238E27FC236}">
                  <a16:creationId xmlns:a16="http://schemas.microsoft.com/office/drawing/2014/main" id="{1674C09D-B3B7-4D90-911B-4231C96E9124}"/>
                </a:ext>
              </a:extLst>
            </p:cNvPr>
            <p:cNvSpPr/>
            <p:nvPr/>
          </p:nvSpPr>
          <p:spPr>
            <a:xfrm rot="16200000">
              <a:off x="10974093" y="5590408"/>
              <a:ext cx="451554" cy="291390"/>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15" name="Rectangle: Rounded Corners 146">
              <a:extLst>
                <a:ext uri="{FF2B5EF4-FFF2-40B4-BE49-F238E27FC236}">
                  <a16:creationId xmlns:a16="http://schemas.microsoft.com/office/drawing/2014/main" id="{01F284D1-326B-42D2-9D85-CB5673D22FCF}"/>
                </a:ext>
              </a:extLst>
            </p:cNvPr>
            <p:cNvSpPr/>
            <p:nvPr/>
          </p:nvSpPr>
          <p:spPr>
            <a:xfrm rot="16200000">
              <a:off x="6585359" y="4767862"/>
              <a:ext cx="2043696" cy="326035"/>
            </a:xfrm>
            <a:prstGeom prst="roundRect">
              <a:avLst>
                <a:gd name="adj" fmla="val 50000"/>
              </a:avLst>
            </a:prstGeom>
            <a:solidFill>
              <a:schemeClr val="accent5">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16" name="TextBox 15">
              <a:extLst>
                <a:ext uri="{FF2B5EF4-FFF2-40B4-BE49-F238E27FC236}">
                  <a16:creationId xmlns:a16="http://schemas.microsoft.com/office/drawing/2014/main" id="{48FB2E98-3717-41C8-89CA-8078337979B0}"/>
                </a:ext>
              </a:extLst>
            </p:cNvPr>
            <p:cNvSpPr txBox="1"/>
            <p:nvPr/>
          </p:nvSpPr>
          <p:spPr>
            <a:xfrm>
              <a:off x="7237191" y="6088802"/>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sp>
          <p:nvSpPr>
            <p:cNvPr id="17" name="TextBox 16">
              <a:extLst>
                <a:ext uri="{FF2B5EF4-FFF2-40B4-BE49-F238E27FC236}">
                  <a16:creationId xmlns:a16="http://schemas.microsoft.com/office/drawing/2014/main" id="{E908C184-C6DF-446B-A880-222D065FCE89}"/>
                </a:ext>
              </a:extLst>
            </p:cNvPr>
            <p:cNvSpPr txBox="1"/>
            <p:nvPr/>
          </p:nvSpPr>
          <p:spPr>
            <a:xfrm>
              <a:off x="7853042" y="6094751"/>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18" name="TextBox 17">
              <a:extLst>
                <a:ext uri="{FF2B5EF4-FFF2-40B4-BE49-F238E27FC236}">
                  <a16:creationId xmlns:a16="http://schemas.microsoft.com/office/drawing/2014/main" id="{82A2909F-E694-4A74-8B9D-EC96F7FF6614}"/>
                </a:ext>
              </a:extLst>
            </p:cNvPr>
            <p:cNvSpPr txBox="1"/>
            <p:nvPr/>
          </p:nvSpPr>
          <p:spPr>
            <a:xfrm>
              <a:off x="8455171" y="6094751"/>
              <a:ext cx="649850"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19" name="TextBox 18">
              <a:extLst>
                <a:ext uri="{FF2B5EF4-FFF2-40B4-BE49-F238E27FC236}">
                  <a16:creationId xmlns:a16="http://schemas.microsoft.com/office/drawing/2014/main" id="{070C1779-0495-4C4C-BE7C-B142DA941857}"/>
                </a:ext>
              </a:extLst>
            </p:cNvPr>
            <p:cNvSpPr txBox="1"/>
            <p:nvPr/>
          </p:nvSpPr>
          <p:spPr>
            <a:xfrm>
              <a:off x="9071023"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a:t>
              </a:r>
            </a:p>
          </p:txBody>
        </p:sp>
        <p:sp>
          <p:nvSpPr>
            <p:cNvPr id="20" name="TextBox 19">
              <a:extLst>
                <a:ext uri="{FF2B5EF4-FFF2-40B4-BE49-F238E27FC236}">
                  <a16:creationId xmlns:a16="http://schemas.microsoft.com/office/drawing/2014/main" id="{25996C27-65FC-4BC2-AE61-2D0239AD5445}"/>
                </a:ext>
              </a:extLst>
            </p:cNvPr>
            <p:cNvSpPr txBox="1"/>
            <p:nvPr/>
          </p:nvSpPr>
          <p:spPr>
            <a:xfrm>
              <a:off x="9686876"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21" name="TextBox 20">
              <a:extLst>
                <a:ext uri="{FF2B5EF4-FFF2-40B4-BE49-F238E27FC236}">
                  <a16:creationId xmlns:a16="http://schemas.microsoft.com/office/drawing/2014/main" id="{593D783E-573C-4CBA-8718-55524F64050B}"/>
                </a:ext>
              </a:extLst>
            </p:cNvPr>
            <p:cNvSpPr txBox="1"/>
            <p:nvPr/>
          </p:nvSpPr>
          <p:spPr>
            <a:xfrm>
              <a:off x="10302727"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22" name="TextBox 21">
              <a:extLst>
                <a:ext uri="{FF2B5EF4-FFF2-40B4-BE49-F238E27FC236}">
                  <a16:creationId xmlns:a16="http://schemas.microsoft.com/office/drawing/2014/main" id="{F2CFAF54-8FA8-413E-8A87-0AB5274A1BA6}"/>
                </a:ext>
              </a:extLst>
            </p:cNvPr>
            <p:cNvSpPr txBox="1"/>
            <p:nvPr/>
          </p:nvSpPr>
          <p:spPr>
            <a:xfrm>
              <a:off x="10907358"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gr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2170BB46-D838-4D27-9A60-F4927401CE65}"/>
                  </a:ext>
                </a:extLst>
              </p:cNvPr>
              <p:cNvSpPr/>
              <p:nvPr/>
            </p:nvSpPr>
            <p:spPr>
              <a:xfrm>
                <a:off x="2056683" y="6024971"/>
                <a:ext cx="436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𝝐</m:t>
                          </m:r>
                        </m:e>
                        <m:sub>
                          <m:r>
                            <a:rPr lang="en-US" b="1" i="1">
                              <a:solidFill>
                                <a:srgbClr val="FFC000"/>
                              </a:solidFill>
                              <a:latin typeface="Cambria Math" panose="02040503050406030204" pitchFamily="18" charset="0"/>
                            </a:rPr>
                            <m:t>𝒊</m:t>
                          </m:r>
                        </m:sub>
                      </m:sSub>
                    </m:oMath>
                  </m:oMathPara>
                </a14:m>
                <a:endParaRPr lang="en-US" dirty="0">
                  <a:solidFill>
                    <a:srgbClr val="FFFFFF"/>
                  </a:solidFill>
                  <a:latin typeface="Hans Kendrick V4"/>
                  <a:ea typeface="华文细黑"/>
                </a:endParaRPr>
              </a:p>
            </p:txBody>
          </p:sp>
        </mc:Choice>
        <mc:Fallback xmlns="">
          <p:sp>
            <p:nvSpPr>
              <p:cNvPr id="23" name="Rectangle 22">
                <a:extLst>
                  <a:ext uri="{FF2B5EF4-FFF2-40B4-BE49-F238E27FC236}">
                    <a16:creationId xmlns:a16="http://schemas.microsoft.com/office/drawing/2014/main" id="{2170BB46-D838-4D27-9A60-F4927401CE65}"/>
                  </a:ext>
                </a:extLst>
              </p:cNvPr>
              <p:cNvSpPr>
                <a:spLocks noRot="1" noChangeAspect="1" noMove="1" noResize="1" noEditPoints="1" noAdjustHandles="1" noChangeArrowheads="1" noChangeShapeType="1" noTextEdit="1"/>
              </p:cNvSpPr>
              <p:nvPr/>
            </p:nvSpPr>
            <p:spPr>
              <a:xfrm>
                <a:off x="2056683" y="6024971"/>
                <a:ext cx="436273" cy="369332"/>
              </a:xfrm>
              <a:prstGeom prst="rect">
                <a:avLst/>
              </a:prstGeom>
              <a:blipFill>
                <a:blip r:embed="rId5"/>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804913B2-5A07-4B5C-AA9A-279A8198C224}"/>
                  </a:ext>
                </a:extLst>
              </p:cNvPr>
              <p:cNvSpPr/>
              <p:nvPr/>
            </p:nvSpPr>
            <p:spPr>
              <a:xfrm>
                <a:off x="-72136" y="4373270"/>
                <a:ext cx="695895" cy="375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b="1" i="1">
                              <a:solidFill>
                                <a:srgbClr val="FFC000"/>
                              </a:solidFill>
                              <a:latin typeface="Cambria Math" panose="02040503050406030204" pitchFamily="18" charset="0"/>
                            </a:rPr>
                          </m:ctrlPr>
                        </m:sSupPr>
                        <m:e>
                          <m:r>
                            <a:rPr lang="en-US" b="1" i="1">
                              <a:solidFill>
                                <a:srgbClr val="FFC000"/>
                              </a:solidFill>
                              <a:latin typeface="Cambria Math" panose="02040503050406030204" pitchFamily="18" charset="0"/>
                            </a:rPr>
                            <m:t>|</m:t>
                          </m:r>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𝒄</m:t>
                              </m:r>
                            </m:e>
                            <m:sub>
                              <m:r>
                                <a:rPr lang="en-US" b="1" i="1">
                                  <a:solidFill>
                                    <a:srgbClr val="FFC000"/>
                                  </a:solidFill>
                                  <a:latin typeface="Cambria Math" panose="02040503050406030204" pitchFamily="18" charset="0"/>
                                </a:rPr>
                                <m:t>𝒊</m:t>
                              </m:r>
                            </m:sub>
                          </m:sSub>
                          <m:r>
                            <a:rPr lang="en-US" b="1" i="1">
                              <a:solidFill>
                                <a:srgbClr val="FFC000"/>
                              </a:solidFill>
                              <a:latin typeface="Cambria Math" panose="02040503050406030204" pitchFamily="18" charset="0"/>
                            </a:rPr>
                            <m:t>|</m:t>
                          </m:r>
                        </m:e>
                        <m:sup>
                          <m:r>
                            <a:rPr lang="en-US" b="1" i="1">
                              <a:solidFill>
                                <a:srgbClr val="FFC000"/>
                              </a:solidFill>
                              <a:latin typeface="Cambria Math" panose="02040503050406030204" pitchFamily="18" charset="0"/>
                            </a:rPr>
                            <m:t>𝟐</m:t>
                          </m:r>
                        </m:sup>
                      </m:sSup>
                    </m:oMath>
                  </m:oMathPara>
                </a14:m>
                <a:endParaRPr lang="en-US" dirty="0">
                  <a:solidFill>
                    <a:srgbClr val="FFFFFF"/>
                  </a:solidFill>
                  <a:latin typeface="Hans Kendrick V4"/>
                  <a:ea typeface="华文细黑"/>
                </a:endParaRPr>
              </a:p>
            </p:txBody>
          </p:sp>
        </mc:Choice>
        <mc:Fallback xmlns="">
          <p:sp>
            <p:nvSpPr>
              <p:cNvPr id="24" name="Rectangle 23">
                <a:extLst>
                  <a:ext uri="{FF2B5EF4-FFF2-40B4-BE49-F238E27FC236}">
                    <a16:creationId xmlns:a16="http://schemas.microsoft.com/office/drawing/2014/main" id="{804913B2-5A07-4B5C-AA9A-279A8198C224}"/>
                  </a:ext>
                </a:extLst>
              </p:cNvPr>
              <p:cNvSpPr>
                <a:spLocks noRot="1" noChangeAspect="1" noMove="1" noResize="1" noEditPoints="1" noAdjustHandles="1" noChangeArrowheads="1" noChangeShapeType="1" noTextEdit="1"/>
              </p:cNvSpPr>
              <p:nvPr/>
            </p:nvSpPr>
            <p:spPr>
              <a:xfrm>
                <a:off x="-72136" y="4373270"/>
                <a:ext cx="695895" cy="375552"/>
              </a:xfrm>
              <a:prstGeom prst="rect">
                <a:avLst/>
              </a:prstGeom>
              <a:blipFill>
                <a:blip r:embed="rId6"/>
                <a:stretch>
                  <a:fillRect b="-12903"/>
                </a:stretch>
              </a:blipFill>
            </p:spPr>
            <p:txBody>
              <a:bodyPr/>
              <a:lstStyle/>
              <a:p>
                <a:r>
                  <a:rPr lang="de-DE">
                    <a:noFill/>
                  </a:rPr>
                  <a:t> </a:t>
                </a:r>
              </a:p>
            </p:txBody>
          </p:sp>
        </mc:Fallback>
      </mc:AlternateContent>
      <p:grpSp>
        <p:nvGrpSpPr>
          <p:cNvPr id="31" name="Group 30" descr="e7d195523061f1c029d8a470330beef7eecbf578a74c67be34E755975358C32C42B60046E65E5AB2B817CFACDA70963A03272FA99D31C85E250EFEC4061BFB07F05F931B289192FCB8E0285A555C1F230D307BE5C25C0A022E3207A7ECAABB7F09FBCCEC60DD289D77E30C530836D306B95D08E44FF2878D43F7B537BA84EA877B246A44909E019162B3A21CABB9631C">
            <a:extLst>
              <a:ext uri="{FF2B5EF4-FFF2-40B4-BE49-F238E27FC236}">
                <a16:creationId xmlns:a16="http://schemas.microsoft.com/office/drawing/2014/main" id="{8D6E2DA0-DBE4-4F70-B5C5-932B6B0A289D}"/>
              </a:ext>
            </a:extLst>
          </p:cNvPr>
          <p:cNvGrpSpPr/>
          <p:nvPr/>
        </p:nvGrpSpPr>
        <p:grpSpPr>
          <a:xfrm>
            <a:off x="8144132" y="3128469"/>
            <a:ext cx="3325454" cy="2735492"/>
            <a:chOff x="7237191" y="3125283"/>
            <a:chExt cx="4317513" cy="3286865"/>
          </a:xfrm>
        </p:grpSpPr>
        <p:sp>
          <p:nvSpPr>
            <p:cNvPr id="32" name="Rectangle: Rounded Corners 139">
              <a:extLst>
                <a:ext uri="{FF2B5EF4-FFF2-40B4-BE49-F238E27FC236}">
                  <a16:creationId xmlns:a16="http://schemas.microsoft.com/office/drawing/2014/main" id="{46F8E60B-9676-4C46-918B-1B990065B98B}"/>
                </a:ext>
              </a:extLst>
            </p:cNvPr>
            <p:cNvSpPr/>
            <p:nvPr/>
          </p:nvSpPr>
          <p:spPr>
            <a:xfrm rot="16200000">
              <a:off x="8143093" y="5718897"/>
              <a:ext cx="130915" cy="355051"/>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3" name="Rectangle: Rounded Corners 140">
              <a:extLst>
                <a:ext uri="{FF2B5EF4-FFF2-40B4-BE49-F238E27FC236}">
                  <a16:creationId xmlns:a16="http://schemas.microsoft.com/office/drawing/2014/main" id="{E97E79C7-4778-42B4-9776-A6FE46D80700}"/>
                </a:ext>
              </a:extLst>
            </p:cNvPr>
            <p:cNvSpPr/>
            <p:nvPr/>
          </p:nvSpPr>
          <p:spPr>
            <a:xfrm rot="16200000">
              <a:off x="8659098" y="5693936"/>
              <a:ext cx="244500"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4" name="Rectangle: Rounded Corners 141">
              <a:extLst>
                <a:ext uri="{FF2B5EF4-FFF2-40B4-BE49-F238E27FC236}">
                  <a16:creationId xmlns:a16="http://schemas.microsoft.com/office/drawing/2014/main" id="{C310EE59-6510-4BC8-B6ED-871C7DE502B9}"/>
                </a:ext>
              </a:extLst>
            </p:cNvPr>
            <p:cNvSpPr/>
            <p:nvPr/>
          </p:nvSpPr>
          <p:spPr>
            <a:xfrm rot="16200000">
              <a:off x="9205058" y="5635271"/>
              <a:ext cx="361839" cy="29138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5" name="Rectangle: Rounded Corners 142">
              <a:extLst>
                <a:ext uri="{FF2B5EF4-FFF2-40B4-BE49-F238E27FC236}">
                  <a16:creationId xmlns:a16="http://schemas.microsoft.com/office/drawing/2014/main" id="{6E12B5D7-B054-4D35-A9CD-6237B80B18EA}"/>
                </a:ext>
              </a:extLst>
            </p:cNvPr>
            <p:cNvSpPr/>
            <p:nvPr/>
          </p:nvSpPr>
          <p:spPr>
            <a:xfrm rot="16200000">
              <a:off x="9724630" y="5550208"/>
              <a:ext cx="543178" cy="28017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6" name="Rectangle: Rounded Corners 143">
              <a:extLst>
                <a:ext uri="{FF2B5EF4-FFF2-40B4-BE49-F238E27FC236}">
                  <a16:creationId xmlns:a16="http://schemas.microsoft.com/office/drawing/2014/main" id="{698DEC52-1F72-45F8-BD69-F50AC910FBAA}"/>
                </a:ext>
              </a:extLst>
            </p:cNvPr>
            <p:cNvSpPr/>
            <p:nvPr/>
          </p:nvSpPr>
          <p:spPr>
            <a:xfrm rot="16200000">
              <a:off x="10112376" y="5330046"/>
              <a:ext cx="980230" cy="283442"/>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7" name="Rectangle: Rounded Corners 144">
              <a:extLst>
                <a:ext uri="{FF2B5EF4-FFF2-40B4-BE49-F238E27FC236}">
                  <a16:creationId xmlns:a16="http://schemas.microsoft.com/office/drawing/2014/main" id="{29B98242-FDDE-4C9A-A8FF-E86A84D2BEB4}"/>
                </a:ext>
              </a:extLst>
            </p:cNvPr>
            <p:cNvSpPr/>
            <p:nvPr/>
          </p:nvSpPr>
          <p:spPr>
            <a:xfrm rot="16200000">
              <a:off x="9781570" y="4397887"/>
              <a:ext cx="2836598" cy="291390"/>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srgbClr val="FFFFFF">
                    <a:lumMod val="75000"/>
                  </a:srgbClr>
                </a:solidFill>
                <a:effectLst/>
                <a:uLnTx/>
                <a:uFillTx/>
                <a:latin typeface="Hans Kendrick V4"/>
                <a:ea typeface="华文细黑"/>
                <a:cs typeface="+mn-cs"/>
              </a:endParaRPr>
            </a:p>
          </p:txBody>
        </p:sp>
        <p:sp>
          <p:nvSpPr>
            <p:cNvPr id="38" name="Rectangle: Rounded Corners 146">
              <a:extLst>
                <a:ext uri="{FF2B5EF4-FFF2-40B4-BE49-F238E27FC236}">
                  <a16:creationId xmlns:a16="http://schemas.microsoft.com/office/drawing/2014/main" id="{F1B67076-1B9B-4629-A99E-4D9D8C4BD432}"/>
                </a:ext>
              </a:extLst>
            </p:cNvPr>
            <p:cNvSpPr/>
            <p:nvPr/>
          </p:nvSpPr>
          <p:spPr>
            <a:xfrm rot="16200000">
              <a:off x="7546327" y="5728829"/>
              <a:ext cx="121762" cy="326035"/>
            </a:xfrm>
            <a:prstGeom prst="roundRect">
              <a:avLst>
                <a:gd name="adj" fmla="val 50000"/>
              </a:avLst>
            </a:prstGeom>
            <a:solidFill>
              <a:srgbClr val="9966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a:ln>
                  <a:noFill/>
                </a:ln>
                <a:solidFill>
                  <a:prstClr val="white">
                    <a:lumMod val="65000"/>
                  </a:prstClr>
                </a:solidFill>
                <a:effectLst/>
                <a:uLnTx/>
                <a:uFillTx/>
                <a:latin typeface="Hans Kendrick V4"/>
                <a:ea typeface="华文细黑"/>
                <a:cs typeface="+mn-cs"/>
              </a:endParaRPr>
            </a:p>
          </p:txBody>
        </p:sp>
        <p:sp>
          <p:nvSpPr>
            <p:cNvPr id="39" name="TextBox 38">
              <a:extLst>
                <a:ext uri="{FF2B5EF4-FFF2-40B4-BE49-F238E27FC236}">
                  <a16:creationId xmlns:a16="http://schemas.microsoft.com/office/drawing/2014/main" id="{3822B60D-19C8-4BB9-9B89-721FADDC2D89}"/>
                </a:ext>
              </a:extLst>
            </p:cNvPr>
            <p:cNvSpPr txBox="1"/>
            <p:nvPr/>
          </p:nvSpPr>
          <p:spPr>
            <a:xfrm>
              <a:off x="7237191" y="6088802"/>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sp>
          <p:nvSpPr>
            <p:cNvPr id="40" name="TextBox 39">
              <a:extLst>
                <a:ext uri="{FF2B5EF4-FFF2-40B4-BE49-F238E27FC236}">
                  <a16:creationId xmlns:a16="http://schemas.microsoft.com/office/drawing/2014/main" id="{62FE481C-9394-491E-8F7F-AB99508D5A6D}"/>
                </a:ext>
              </a:extLst>
            </p:cNvPr>
            <p:cNvSpPr txBox="1"/>
            <p:nvPr/>
          </p:nvSpPr>
          <p:spPr>
            <a:xfrm>
              <a:off x="7853042" y="6094751"/>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41" name="TextBox 40">
              <a:extLst>
                <a:ext uri="{FF2B5EF4-FFF2-40B4-BE49-F238E27FC236}">
                  <a16:creationId xmlns:a16="http://schemas.microsoft.com/office/drawing/2014/main" id="{A051160E-99A0-43ED-A00B-294CE6E2A0B9}"/>
                </a:ext>
              </a:extLst>
            </p:cNvPr>
            <p:cNvSpPr txBox="1"/>
            <p:nvPr/>
          </p:nvSpPr>
          <p:spPr>
            <a:xfrm>
              <a:off x="8455171" y="6094751"/>
              <a:ext cx="649850"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42" name="TextBox 41">
              <a:extLst>
                <a:ext uri="{FF2B5EF4-FFF2-40B4-BE49-F238E27FC236}">
                  <a16:creationId xmlns:a16="http://schemas.microsoft.com/office/drawing/2014/main" id="{F7EF913E-11C8-4E72-B0F0-140DB3A75757}"/>
                </a:ext>
              </a:extLst>
            </p:cNvPr>
            <p:cNvSpPr txBox="1"/>
            <p:nvPr/>
          </p:nvSpPr>
          <p:spPr>
            <a:xfrm>
              <a:off x="9071023"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a:t>
              </a:r>
            </a:p>
          </p:txBody>
        </p:sp>
        <p:sp>
          <p:nvSpPr>
            <p:cNvPr id="43" name="TextBox 42">
              <a:extLst>
                <a:ext uri="{FF2B5EF4-FFF2-40B4-BE49-F238E27FC236}">
                  <a16:creationId xmlns:a16="http://schemas.microsoft.com/office/drawing/2014/main" id="{055DFADA-3AD4-472C-93C7-A2FFF8F59D32}"/>
                </a:ext>
              </a:extLst>
            </p:cNvPr>
            <p:cNvSpPr txBox="1"/>
            <p:nvPr/>
          </p:nvSpPr>
          <p:spPr>
            <a:xfrm>
              <a:off x="9686876" y="6091859"/>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0.5</a:t>
              </a:r>
            </a:p>
          </p:txBody>
        </p:sp>
        <p:sp>
          <p:nvSpPr>
            <p:cNvPr id="44" name="TextBox 43">
              <a:extLst>
                <a:ext uri="{FF2B5EF4-FFF2-40B4-BE49-F238E27FC236}">
                  <a16:creationId xmlns:a16="http://schemas.microsoft.com/office/drawing/2014/main" id="{DE62415B-8C3A-4842-A483-BA25C788EE21}"/>
                </a:ext>
              </a:extLst>
            </p:cNvPr>
            <p:cNvSpPr txBox="1"/>
            <p:nvPr/>
          </p:nvSpPr>
          <p:spPr>
            <a:xfrm>
              <a:off x="10302727"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a:t>
              </a:r>
            </a:p>
          </p:txBody>
        </p:sp>
        <p:sp>
          <p:nvSpPr>
            <p:cNvPr id="45" name="TextBox 44">
              <a:extLst>
                <a:ext uri="{FF2B5EF4-FFF2-40B4-BE49-F238E27FC236}">
                  <a16:creationId xmlns:a16="http://schemas.microsoft.com/office/drawing/2014/main" id="{B0611DE7-E9C0-4B5B-9654-586BF0A50C8C}"/>
                </a:ext>
              </a:extLst>
            </p:cNvPr>
            <p:cNvSpPr txBox="1"/>
            <p:nvPr/>
          </p:nvSpPr>
          <p:spPr>
            <a:xfrm>
              <a:off x="10907358" y="6097807"/>
              <a:ext cx="647346" cy="3143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Hans Kendrick V4"/>
                  <a:ea typeface="华文细黑"/>
                </a:rPr>
                <a:t>1.5</a:t>
              </a:r>
            </a:p>
          </p:txBody>
        </p:sp>
      </p:grpSp>
      <mc:AlternateContent xmlns:mc="http://schemas.openxmlformats.org/markup-compatibility/2006" xmlns:a14="http://schemas.microsoft.com/office/drawing/2010/main">
        <mc:Choice Requires="a14">
          <p:sp>
            <p:nvSpPr>
              <p:cNvPr id="46" name="Rectangle 45">
                <a:extLst>
                  <a:ext uri="{FF2B5EF4-FFF2-40B4-BE49-F238E27FC236}">
                    <a16:creationId xmlns:a16="http://schemas.microsoft.com/office/drawing/2014/main" id="{A3401922-6773-4FD1-A431-D9CA5129AAD1}"/>
                  </a:ext>
                </a:extLst>
              </p:cNvPr>
              <p:cNvSpPr/>
              <p:nvPr/>
            </p:nvSpPr>
            <p:spPr>
              <a:xfrm>
                <a:off x="9618023" y="5834846"/>
                <a:ext cx="436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𝝐</m:t>
                          </m:r>
                        </m:e>
                        <m:sub>
                          <m:r>
                            <a:rPr lang="en-US" b="1" i="1">
                              <a:solidFill>
                                <a:srgbClr val="FFC000"/>
                              </a:solidFill>
                              <a:latin typeface="Cambria Math" panose="02040503050406030204" pitchFamily="18" charset="0"/>
                            </a:rPr>
                            <m:t>𝒊</m:t>
                          </m:r>
                        </m:sub>
                      </m:sSub>
                    </m:oMath>
                  </m:oMathPara>
                </a14:m>
                <a:endParaRPr lang="en-US" dirty="0">
                  <a:solidFill>
                    <a:srgbClr val="FFFFFF"/>
                  </a:solidFill>
                  <a:latin typeface="Hans Kendrick V4"/>
                  <a:ea typeface="华文细黑"/>
                </a:endParaRPr>
              </a:p>
            </p:txBody>
          </p:sp>
        </mc:Choice>
        <mc:Fallback xmlns="">
          <p:sp>
            <p:nvSpPr>
              <p:cNvPr id="46" name="Rectangle 45">
                <a:extLst>
                  <a:ext uri="{FF2B5EF4-FFF2-40B4-BE49-F238E27FC236}">
                    <a16:creationId xmlns:a16="http://schemas.microsoft.com/office/drawing/2014/main" id="{A3401922-6773-4FD1-A431-D9CA5129AAD1}"/>
                  </a:ext>
                </a:extLst>
              </p:cNvPr>
              <p:cNvSpPr>
                <a:spLocks noRot="1" noChangeAspect="1" noMove="1" noResize="1" noEditPoints="1" noAdjustHandles="1" noChangeArrowheads="1" noChangeShapeType="1" noTextEdit="1"/>
              </p:cNvSpPr>
              <p:nvPr/>
            </p:nvSpPr>
            <p:spPr>
              <a:xfrm>
                <a:off x="9618023" y="5834846"/>
                <a:ext cx="436273" cy="369332"/>
              </a:xfrm>
              <a:prstGeom prst="rect">
                <a:avLst/>
              </a:prstGeom>
              <a:blipFill>
                <a:blip r:embed="rId7"/>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5D1800C2-26DB-4BB7-9618-FCAED317C4D9}"/>
                  </a:ext>
                </a:extLst>
              </p:cNvPr>
              <p:cNvSpPr/>
              <p:nvPr/>
            </p:nvSpPr>
            <p:spPr>
              <a:xfrm>
                <a:off x="11466813" y="4045546"/>
                <a:ext cx="695895" cy="375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b="1" i="1">
                              <a:solidFill>
                                <a:srgbClr val="FFC000"/>
                              </a:solidFill>
                              <a:latin typeface="Cambria Math" panose="02040503050406030204" pitchFamily="18" charset="0"/>
                            </a:rPr>
                          </m:ctrlPr>
                        </m:sSupPr>
                        <m:e>
                          <m:r>
                            <a:rPr lang="en-US" b="1" i="1">
                              <a:solidFill>
                                <a:srgbClr val="FFC000"/>
                              </a:solidFill>
                              <a:latin typeface="Cambria Math" panose="02040503050406030204" pitchFamily="18" charset="0"/>
                            </a:rPr>
                            <m:t>|</m:t>
                          </m:r>
                          <m:sSub>
                            <m:sSubPr>
                              <m:ctrlPr>
                                <a:rPr lang="en-US" b="1" i="1">
                                  <a:solidFill>
                                    <a:srgbClr val="FFC000"/>
                                  </a:solidFill>
                                  <a:latin typeface="Cambria Math" panose="02040503050406030204" pitchFamily="18" charset="0"/>
                                </a:rPr>
                              </m:ctrlPr>
                            </m:sSubPr>
                            <m:e>
                              <m:r>
                                <a:rPr lang="en-US" b="1" i="1">
                                  <a:solidFill>
                                    <a:srgbClr val="FFC000"/>
                                  </a:solidFill>
                                  <a:latin typeface="Cambria Math" panose="02040503050406030204" pitchFamily="18" charset="0"/>
                                </a:rPr>
                                <m:t>𝒄</m:t>
                              </m:r>
                            </m:e>
                            <m:sub>
                              <m:r>
                                <a:rPr lang="en-US" b="1" i="1">
                                  <a:solidFill>
                                    <a:srgbClr val="FFC000"/>
                                  </a:solidFill>
                                  <a:latin typeface="Cambria Math" panose="02040503050406030204" pitchFamily="18" charset="0"/>
                                </a:rPr>
                                <m:t>𝒊</m:t>
                              </m:r>
                            </m:sub>
                          </m:sSub>
                          <m:r>
                            <a:rPr lang="en-US" b="1" i="1">
                              <a:solidFill>
                                <a:srgbClr val="FFC000"/>
                              </a:solidFill>
                              <a:latin typeface="Cambria Math" panose="02040503050406030204" pitchFamily="18" charset="0"/>
                            </a:rPr>
                            <m:t>|</m:t>
                          </m:r>
                        </m:e>
                        <m:sup>
                          <m:r>
                            <a:rPr lang="en-US" b="1" i="1">
                              <a:solidFill>
                                <a:srgbClr val="FFC000"/>
                              </a:solidFill>
                              <a:latin typeface="Cambria Math" panose="02040503050406030204" pitchFamily="18" charset="0"/>
                            </a:rPr>
                            <m:t>𝟐</m:t>
                          </m:r>
                        </m:sup>
                      </m:sSup>
                    </m:oMath>
                  </m:oMathPara>
                </a14:m>
                <a:endParaRPr lang="en-US" dirty="0">
                  <a:solidFill>
                    <a:srgbClr val="FFFFFF"/>
                  </a:solidFill>
                  <a:latin typeface="Hans Kendrick V4"/>
                  <a:ea typeface="华文细黑"/>
                </a:endParaRPr>
              </a:p>
            </p:txBody>
          </p:sp>
        </mc:Choice>
        <mc:Fallback xmlns="">
          <p:sp>
            <p:nvSpPr>
              <p:cNvPr id="47" name="Rectangle 46">
                <a:extLst>
                  <a:ext uri="{FF2B5EF4-FFF2-40B4-BE49-F238E27FC236}">
                    <a16:creationId xmlns:a16="http://schemas.microsoft.com/office/drawing/2014/main" id="{5D1800C2-26DB-4BB7-9618-FCAED317C4D9}"/>
                  </a:ext>
                </a:extLst>
              </p:cNvPr>
              <p:cNvSpPr>
                <a:spLocks noRot="1" noChangeAspect="1" noMove="1" noResize="1" noEditPoints="1" noAdjustHandles="1" noChangeArrowheads="1" noChangeShapeType="1" noTextEdit="1"/>
              </p:cNvSpPr>
              <p:nvPr/>
            </p:nvSpPr>
            <p:spPr>
              <a:xfrm>
                <a:off x="11466813" y="4045546"/>
                <a:ext cx="695895" cy="375552"/>
              </a:xfrm>
              <a:prstGeom prst="rect">
                <a:avLst/>
              </a:prstGeom>
              <a:blipFill>
                <a:blip r:embed="rId8"/>
                <a:stretch>
                  <a:fillRect b="-13115"/>
                </a:stretch>
              </a:blipFill>
            </p:spPr>
            <p:txBody>
              <a:bodyPr/>
              <a:lstStyle/>
              <a:p>
                <a:r>
                  <a:rPr lang="de-DE">
                    <a:noFill/>
                  </a:rPr>
                  <a:t> </a:t>
                </a:r>
              </a:p>
            </p:txBody>
          </p:sp>
        </mc:Fallback>
      </mc:AlternateContent>
      <p:sp>
        <p:nvSpPr>
          <p:cNvPr id="48" name="TextBox 47">
            <a:extLst>
              <a:ext uri="{FF2B5EF4-FFF2-40B4-BE49-F238E27FC236}">
                <a16:creationId xmlns:a16="http://schemas.microsoft.com/office/drawing/2014/main" id="{7F730D0B-69CC-4F5F-910F-1B53ABA15963}"/>
              </a:ext>
            </a:extLst>
          </p:cNvPr>
          <p:cNvSpPr txBox="1"/>
          <p:nvPr/>
        </p:nvSpPr>
        <p:spPr>
          <a:xfrm>
            <a:off x="8633877" y="3620013"/>
            <a:ext cx="219311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C000"/>
                </a:solidFill>
                <a:effectLst/>
                <a:uLnTx/>
                <a:uFillTx/>
                <a:latin typeface="Hans Kendrick V4 (Body)"/>
                <a:ea typeface="华文细黑"/>
                <a:cs typeface="+mn-cs"/>
              </a:rPr>
              <a:t>Entropy</a:t>
            </a:r>
            <a:r>
              <a:rPr kumimoji="0" lang="en-US" sz="1800" b="0" i="0" u="none" strike="noStrike" kern="1200" cap="none" spc="0" normalizeH="0" baseline="0" noProof="0" dirty="0">
                <a:ln>
                  <a:noFill/>
                </a:ln>
                <a:solidFill>
                  <a:srgbClr val="0394FC"/>
                </a:solidFill>
                <a:effectLst/>
                <a:uLnTx/>
                <a:uFillTx/>
                <a:latin typeface="Hans Kendrick V4 (Body)"/>
                <a:ea typeface="华文细黑"/>
                <a:cs typeface="+mn-cs"/>
              </a:rPr>
              <a:t> is maximized</a:t>
            </a:r>
            <a:endParaRPr kumimoji="0" lang="zh-CN" altLang="en-US" sz="1800" b="0" i="0" u="none" strike="noStrike" kern="1200" cap="none" spc="0" normalizeH="0" baseline="0" noProof="0" dirty="0">
              <a:ln>
                <a:noFill/>
              </a:ln>
              <a:gradFill flip="none" rotWithShape="1">
                <a:gsLst>
                  <a:gs pos="100000">
                    <a:srgbClr val="0394FC">
                      <a:lumMod val="60000"/>
                      <a:lumOff val="40000"/>
                    </a:srgbClr>
                  </a:gs>
                  <a:gs pos="43000">
                    <a:srgbClr val="0394FC"/>
                  </a:gs>
                </a:gsLst>
                <a:lin ang="2700000" scaled="1"/>
                <a:tileRect/>
              </a:gradFill>
              <a:effectLst/>
              <a:uLnTx/>
              <a:uFillTx/>
              <a:latin typeface="Hans Kendrick V4"/>
              <a:ea typeface="华文细黑"/>
              <a:cs typeface="+mn-cs"/>
            </a:endParaRPr>
          </a:p>
        </p:txBody>
      </p:sp>
      <p:grpSp>
        <p:nvGrpSpPr>
          <p:cNvPr id="49" name="Group 48">
            <a:extLst>
              <a:ext uri="{FF2B5EF4-FFF2-40B4-BE49-F238E27FC236}">
                <a16:creationId xmlns:a16="http://schemas.microsoft.com/office/drawing/2014/main" id="{4CC3CAF6-519F-4B8F-8B3B-62EB8B4E9607}"/>
              </a:ext>
            </a:extLst>
          </p:cNvPr>
          <p:cNvGrpSpPr/>
          <p:nvPr/>
        </p:nvGrpSpPr>
        <p:grpSpPr>
          <a:xfrm rot="7572215" flipH="1">
            <a:off x="8922833" y="4165859"/>
            <a:ext cx="1586366" cy="682415"/>
            <a:chOff x="8001487" y="4546660"/>
            <a:chExt cx="1586366" cy="682415"/>
          </a:xfrm>
        </p:grpSpPr>
        <p:sp>
          <p:nvSpPr>
            <p:cNvPr id="50" name="Freeform 6"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7725A4A6-6C23-4C41-BCB1-54B83B7DF143}"/>
                </a:ext>
              </a:extLst>
            </p:cNvPr>
            <p:cNvSpPr>
              <a:spLocks/>
            </p:cNvSpPr>
            <p:nvPr/>
          </p:nvSpPr>
          <p:spPr bwMode="auto">
            <a:xfrm rot="4522698">
              <a:off x="8510541" y="4198850"/>
              <a:ext cx="479492" cy="1497600"/>
            </a:xfrm>
            <a:custGeom>
              <a:avLst/>
              <a:gdLst>
                <a:gd name="T0" fmla="*/ 342 w 342"/>
                <a:gd name="T1" fmla="*/ 289 h 797"/>
                <a:gd name="T2" fmla="*/ 245 w 342"/>
                <a:gd name="T3" fmla="*/ 289 h 797"/>
                <a:gd name="T4" fmla="*/ 238 w 342"/>
                <a:gd name="T5" fmla="*/ 289 h 797"/>
                <a:gd name="T6" fmla="*/ 302 w 342"/>
                <a:gd name="T7" fmla="*/ 797 h 797"/>
                <a:gd name="T8" fmla="*/ 301 w 342"/>
                <a:gd name="T9" fmla="*/ 797 h 797"/>
                <a:gd name="T10" fmla="*/ 298 w 342"/>
                <a:gd name="T11" fmla="*/ 794 h 797"/>
                <a:gd name="T12" fmla="*/ 251 w 342"/>
                <a:gd name="T13" fmla="*/ 718 h 797"/>
                <a:gd name="T14" fmla="*/ 216 w 342"/>
                <a:gd name="T15" fmla="*/ 650 h 797"/>
                <a:gd name="T16" fmla="*/ 186 w 342"/>
                <a:gd name="T17" fmla="*/ 578 h 797"/>
                <a:gd name="T18" fmla="*/ 157 w 342"/>
                <a:gd name="T19" fmla="*/ 492 h 797"/>
                <a:gd name="T20" fmla="*/ 124 w 342"/>
                <a:gd name="T21" fmla="*/ 344 h 797"/>
                <a:gd name="T22" fmla="*/ 115 w 342"/>
                <a:gd name="T23" fmla="*/ 302 h 797"/>
                <a:gd name="T24" fmla="*/ 113 w 342"/>
                <a:gd name="T25" fmla="*/ 289 h 797"/>
                <a:gd name="T26" fmla="*/ 0 w 342"/>
                <a:gd name="T27" fmla="*/ 289 h 797"/>
                <a:gd name="T28" fmla="*/ 0 w 342"/>
                <a:gd name="T29" fmla="*/ 288 h 797"/>
                <a:gd name="T30" fmla="*/ 3 w 342"/>
                <a:gd name="T31" fmla="*/ 284 h 797"/>
                <a:gd name="T32" fmla="*/ 56 w 342"/>
                <a:gd name="T33" fmla="*/ 195 h 797"/>
                <a:gd name="T34" fmla="*/ 167 w 342"/>
                <a:gd name="T35" fmla="*/ 4 h 797"/>
                <a:gd name="T36" fmla="*/ 170 w 342"/>
                <a:gd name="T37" fmla="*/ 0 h 797"/>
                <a:gd name="T38" fmla="*/ 173 w 342"/>
                <a:gd name="T39" fmla="*/ 4 h 797"/>
                <a:gd name="T40" fmla="*/ 268 w 342"/>
                <a:gd name="T41" fmla="*/ 163 h 797"/>
                <a:gd name="T42" fmla="*/ 332 w 342"/>
                <a:gd name="T43" fmla="*/ 271 h 797"/>
                <a:gd name="T44" fmla="*/ 342 w 342"/>
                <a:gd name="T45" fmla="*/ 288 h 797"/>
                <a:gd name="T46" fmla="*/ 342 w 342"/>
                <a:gd name="T47" fmla="*/ 28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797">
                  <a:moveTo>
                    <a:pt x="342" y="289"/>
                  </a:moveTo>
                  <a:cubicBezTo>
                    <a:pt x="310" y="289"/>
                    <a:pt x="277" y="289"/>
                    <a:pt x="245" y="289"/>
                  </a:cubicBezTo>
                  <a:cubicBezTo>
                    <a:pt x="243" y="289"/>
                    <a:pt x="241" y="289"/>
                    <a:pt x="238" y="289"/>
                  </a:cubicBezTo>
                  <a:cubicBezTo>
                    <a:pt x="230" y="462"/>
                    <a:pt x="253" y="631"/>
                    <a:pt x="302" y="797"/>
                  </a:cubicBezTo>
                  <a:cubicBezTo>
                    <a:pt x="302" y="797"/>
                    <a:pt x="301" y="797"/>
                    <a:pt x="301" y="797"/>
                  </a:cubicBezTo>
                  <a:cubicBezTo>
                    <a:pt x="300" y="796"/>
                    <a:pt x="299" y="795"/>
                    <a:pt x="298" y="794"/>
                  </a:cubicBezTo>
                  <a:cubicBezTo>
                    <a:pt x="282" y="769"/>
                    <a:pt x="266" y="744"/>
                    <a:pt x="251" y="718"/>
                  </a:cubicBezTo>
                  <a:cubicBezTo>
                    <a:pt x="238" y="696"/>
                    <a:pt x="226" y="673"/>
                    <a:pt x="216" y="650"/>
                  </a:cubicBezTo>
                  <a:cubicBezTo>
                    <a:pt x="205" y="627"/>
                    <a:pt x="195" y="602"/>
                    <a:pt x="186" y="578"/>
                  </a:cubicBezTo>
                  <a:cubicBezTo>
                    <a:pt x="175" y="550"/>
                    <a:pt x="166" y="521"/>
                    <a:pt x="157" y="492"/>
                  </a:cubicBezTo>
                  <a:cubicBezTo>
                    <a:pt x="143" y="443"/>
                    <a:pt x="132" y="394"/>
                    <a:pt x="124" y="344"/>
                  </a:cubicBezTo>
                  <a:cubicBezTo>
                    <a:pt x="122" y="330"/>
                    <a:pt x="118" y="316"/>
                    <a:pt x="115" y="302"/>
                  </a:cubicBezTo>
                  <a:cubicBezTo>
                    <a:pt x="115" y="298"/>
                    <a:pt x="114" y="294"/>
                    <a:pt x="113" y="289"/>
                  </a:cubicBezTo>
                  <a:cubicBezTo>
                    <a:pt x="75" y="289"/>
                    <a:pt x="38" y="289"/>
                    <a:pt x="0" y="289"/>
                  </a:cubicBezTo>
                  <a:cubicBezTo>
                    <a:pt x="0" y="289"/>
                    <a:pt x="0" y="289"/>
                    <a:pt x="0" y="288"/>
                  </a:cubicBezTo>
                  <a:cubicBezTo>
                    <a:pt x="1" y="287"/>
                    <a:pt x="2" y="286"/>
                    <a:pt x="3" y="284"/>
                  </a:cubicBezTo>
                  <a:cubicBezTo>
                    <a:pt x="21" y="254"/>
                    <a:pt x="39" y="225"/>
                    <a:pt x="56" y="195"/>
                  </a:cubicBezTo>
                  <a:cubicBezTo>
                    <a:pt x="93" y="131"/>
                    <a:pt x="130" y="68"/>
                    <a:pt x="167" y="4"/>
                  </a:cubicBezTo>
                  <a:cubicBezTo>
                    <a:pt x="168" y="3"/>
                    <a:pt x="169" y="1"/>
                    <a:pt x="170" y="0"/>
                  </a:cubicBezTo>
                  <a:cubicBezTo>
                    <a:pt x="171" y="1"/>
                    <a:pt x="172" y="3"/>
                    <a:pt x="173" y="4"/>
                  </a:cubicBezTo>
                  <a:cubicBezTo>
                    <a:pt x="205" y="57"/>
                    <a:pt x="237" y="110"/>
                    <a:pt x="268" y="163"/>
                  </a:cubicBezTo>
                  <a:cubicBezTo>
                    <a:pt x="290" y="199"/>
                    <a:pt x="311" y="235"/>
                    <a:pt x="332" y="271"/>
                  </a:cubicBezTo>
                  <a:cubicBezTo>
                    <a:pt x="335" y="277"/>
                    <a:pt x="339" y="282"/>
                    <a:pt x="342" y="288"/>
                  </a:cubicBezTo>
                  <a:cubicBezTo>
                    <a:pt x="342" y="289"/>
                    <a:pt x="342" y="289"/>
                    <a:pt x="342" y="289"/>
                  </a:cubicBezTo>
                  <a:close/>
                </a:path>
              </a:pathLst>
            </a:custGeom>
            <a:gradFill flip="none" rotWithShape="1">
              <a:gsLst>
                <a:gs pos="0">
                  <a:srgbClr val="0394FC"/>
                </a:gs>
                <a:gs pos="100000">
                  <a:srgbClr val="0394FC">
                    <a:alpha val="3000"/>
                  </a:srgbClr>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Hans Kendrick V4"/>
                <a:ea typeface="华文细黑"/>
              </a:endParaRPr>
            </a:p>
          </p:txBody>
        </p:sp>
        <p:pic>
          <p:nvPicPr>
            <p:cNvPr id="51" name="图片 55" descr="e7d195523061f1c0d3ba7f298e59d031c9c3f97027ed136f882110EF8F17BAD1F2C348D17C7856EF46CB4678CC9E44EE1ABA681E3133328A7B4D22AAF822B2429426B2355AA8CC4431B8568D2CF3B73A387D185874753CA8C1E635F392138512C85AF4E9143A0375E29F076C6746BEBA8E043112D32A8EAC65D2E14E2EC471FC7EF55FC1A46D8669">
              <a:extLst>
                <a:ext uri="{FF2B5EF4-FFF2-40B4-BE49-F238E27FC236}">
                  <a16:creationId xmlns:a16="http://schemas.microsoft.com/office/drawing/2014/main" id="{168D3A39-2B5B-499A-B8DF-A74A90B447BD}"/>
                </a:ext>
              </a:extLst>
            </p:cNvPr>
            <p:cNvPicPr>
              <a:picLocks/>
            </p:cNvPicPr>
            <p:nvPr/>
          </p:nvPicPr>
          <p:blipFill>
            <a:blip r:embed="rId9" cstate="print">
              <a:extLst>
                <a:ext uri="{28A0092B-C50C-407E-A947-70E740481C1C}">
                  <a14:useLocalDpi xmlns:a14="http://schemas.microsoft.com/office/drawing/2010/main" val="0"/>
                </a:ext>
              </a:extLst>
            </a:blip>
            <a:stretch>
              <a:fillRect/>
            </a:stretch>
          </p:blipFill>
          <p:spPr>
            <a:xfrm rot="9860678">
              <a:off x="8459534" y="4546660"/>
              <a:ext cx="1128319" cy="682415"/>
            </a:xfrm>
            <a:prstGeom prst="rect">
              <a:avLst/>
            </a:prstGeom>
          </p:spPr>
        </p:pic>
      </p:grpSp>
      <p:sp>
        <p:nvSpPr>
          <p:cNvPr id="53" name="TextBox 52">
            <a:extLst>
              <a:ext uri="{FF2B5EF4-FFF2-40B4-BE49-F238E27FC236}">
                <a16:creationId xmlns:a16="http://schemas.microsoft.com/office/drawing/2014/main" id="{ECF8A2B7-C0CF-48D3-A66E-157FBCB27C3A}"/>
              </a:ext>
            </a:extLst>
          </p:cNvPr>
          <p:cNvSpPr txBox="1"/>
          <p:nvPr/>
        </p:nvSpPr>
        <p:spPr>
          <a:xfrm>
            <a:off x="1044327" y="2931042"/>
            <a:ext cx="1936156" cy="646331"/>
          </a:xfrm>
          <a:prstGeom prst="rect">
            <a:avLst/>
          </a:prstGeom>
          <a:noFill/>
        </p:spPr>
        <p:txBody>
          <a:bodyPr wrap="square" rtlCol="0">
            <a:spAutoFit/>
          </a:bodyPr>
          <a:lstStyle/>
          <a:p>
            <a:pPr algn="ctr"/>
            <a:r>
              <a:rPr lang="en-US" dirty="0">
                <a:solidFill>
                  <a:prstClr val="white"/>
                </a:solidFill>
                <a:latin typeface="Hans Kendrick V4 (Headings)"/>
                <a:ea typeface="华文细黑"/>
              </a:rPr>
              <a:t>Random </a:t>
            </a:r>
          </a:p>
          <a:p>
            <a:pPr algn="ctr"/>
            <a:r>
              <a:rPr lang="en-US" dirty="0">
                <a:solidFill>
                  <a:prstClr val="white"/>
                </a:solidFill>
                <a:latin typeface="Hans Kendrick V4 (Headings)"/>
                <a:ea typeface="华文细黑"/>
              </a:rPr>
              <a:t>modal occupancy </a:t>
            </a:r>
            <a:endParaRPr lang="de-DE" dirty="0">
              <a:solidFill>
                <a:prstClr val="white"/>
              </a:solidFill>
              <a:latin typeface="Hans Kendrick V4 (Headings)"/>
              <a:ea typeface="华文细黑"/>
            </a:endParaRPr>
          </a:p>
        </p:txBody>
      </p:sp>
      <p:pic>
        <p:nvPicPr>
          <p:cNvPr id="54" name="图片 32">
            <a:extLst>
              <a:ext uri="{FF2B5EF4-FFF2-40B4-BE49-F238E27FC236}">
                <a16:creationId xmlns:a16="http://schemas.microsoft.com/office/drawing/2014/main" id="{B408104C-0518-4395-B9CC-5BF146BFF9A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7728" y="1186267"/>
            <a:ext cx="1869053" cy="1224552"/>
          </a:xfrm>
          <a:prstGeom prst="rect">
            <a:avLst/>
          </a:prstGeom>
          <a:noFill/>
          <a:ln w="25400">
            <a:gradFill flip="none" rotWithShape="1">
              <a:gsLst>
                <a:gs pos="0">
                  <a:srgbClr val="0394FC"/>
                </a:gs>
                <a:gs pos="100000">
                  <a:srgbClr val="9966FF"/>
                </a:gs>
              </a:gsLst>
              <a:lin ang="8100000" scaled="1"/>
              <a:tileRect/>
            </a:gradFill>
            <a:miter lim="800000"/>
            <a:headEnd/>
            <a:tailEnd/>
          </a:ln>
          <a:effectLst/>
        </p:spPr>
      </p:pic>
    </p:spTree>
    <p:extLst>
      <p:ext uri="{BB962C8B-B14F-4D97-AF65-F5344CB8AC3E}">
        <p14:creationId xmlns:p14="http://schemas.microsoft.com/office/powerpoint/2010/main" val="90793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ppt_x"/>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200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par>
                                <p:cTn id="12" presetID="2" presetClass="entr" presetSubtype="4" fill="hold" grpId="0" nodeType="withEffect">
                                  <p:stCondLst>
                                    <p:cond delay="150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750" fill="hold"/>
                                        <p:tgtEl>
                                          <p:spTgt spid="23"/>
                                        </p:tgtEl>
                                        <p:attrNameLst>
                                          <p:attrName>ppt_x</p:attrName>
                                        </p:attrNameLst>
                                      </p:cBhvr>
                                      <p:tavLst>
                                        <p:tav tm="0">
                                          <p:val>
                                            <p:strVal val="#ppt_x"/>
                                          </p:val>
                                        </p:tav>
                                        <p:tav tm="100000">
                                          <p:val>
                                            <p:strVal val="#ppt_x"/>
                                          </p:val>
                                        </p:tav>
                                      </p:tavLst>
                                    </p:anim>
                                    <p:anim calcmode="lin" valueType="num">
                                      <p:cBhvr additive="base">
                                        <p:cTn id="15" dur="750" fill="hold"/>
                                        <p:tgtEl>
                                          <p:spTgt spid="23"/>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150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500" fill="hold"/>
                                        <p:tgtEl>
                                          <p:spTgt spid="53"/>
                                        </p:tgtEl>
                                        <p:attrNameLst>
                                          <p:attrName>ppt_x</p:attrName>
                                        </p:attrNameLst>
                                      </p:cBhvr>
                                      <p:tavLst>
                                        <p:tav tm="0">
                                          <p:val>
                                            <p:strVal val="#ppt_x"/>
                                          </p:val>
                                        </p:tav>
                                        <p:tav tm="100000">
                                          <p:val>
                                            <p:strVal val="#ppt_x"/>
                                          </p:val>
                                        </p:tav>
                                      </p:tavLst>
                                    </p:anim>
                                    <p:anim calcmode="lin" valueType="num">
                                      <p:cBhvr additive="base">
                                        <p:cTn id="19" dur="500" fill="hold"/>
                                        <p:tgtEl>
                                          <p:spTgt spid="53"/>
                                        </p:tgtEl>
                                        <p:attrNameLst>
                                          <p:attrName>ppt_y</p:attrName>
                                        </p:attrNameLst>
                                      </p:cBhvr>
                                      <p:tavLst>
                                        <p:tav tm="0">
                                          <p:val>
                                            <p:strVal val="1+#ppt_h/2"/>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par>
                                <p:cTn id="25" presetID="2" presetClass="entr" presetSubtype="4" decel="100000" fill="hold" nodeType="withEffect">
                                  <p:stCondLst>
                                    <p:cond delay="20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750" fill="hold"/>
                                        <p:tgtEl>
                                          <p:spTgt spid="31"/>
                                        </p:tgtEl>
                                        <p:attrNameLst>
                                          <p:attrName>ppt_x</p:attrName>
                                        </p:attrNameLst>
                                      </p:cBhvr>
                                      <p:tavLst>
                                        <p:tav tm="0">
                                          <p:val>
                                            <p:strVal val="#ppt_x"/>
                                          </p:val>
                                        </p:tav>
                                        <p:tav tm="100000">
                                          <p:val>
                                            <p:strVal val="#ppt_x"/>
                                          </p:val>
                                        </p:tav>
                                      </p:tavLst>
                                    </p:anim>
                                    <p:anim calcmode="lin" valueType="num">
                                      <p:cBhvr additive="base">
                                        <p:cTn id="28" dur="75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750" fill="hold"/>
                                        <p:tgtEl>
                                          <p:spTgt spid="46"/>
                                        </p:tgtEl>
                                        <p:attrNameLst>
                                          <p:attrName>ppt_x</p:attrName>
                                        </p:attrNameLst>
                                      </p:cBhvr>
                                      <p:tavLst>
                                        <p:tav tm="0">
                                          <p:val>
                                            <p:strVal val="#ppt_x"/>
                                          </p:val>
                                        </p:tav>
                                        <p:tav tm="100000">
                                          <p:val>
                                            <p:strVal val="#ppt_x"/>
                                          </p:val>
                                        </p:tav>
                                      </p:tavLst>
                                    </p:anim>
                                    <p:anim calcmode="lin" valueType="num">
                                      <p:cBhvr additive="base">
                                        <p:cTn id="32" dur="750" fill="hold"/>
                                        <p:tgtEl>
                                          <p:spTgt spid="46"/>
                                        </p:tgtEl>
                                        <p:attrNameLst>
                                          <p:attrName>ppt_y</p:attrName>
                                        </p:attrNameLst>
                                      </p:cBhvr>
                                      <p:tavLst>
                                        <p:tav tm="0">
                                          <p:val>
                                            <p:strVal val="1+#ppt_h/2"/>
                                          </p:val>
                                        </p:tav>
                                        <p:tav tm="100000">
                                          <p:val>
                                            <p:strVal val="#ppt_y"/>
                                          </p:val>
                                        </p:tav>
                                      </p:tavLst>
                                    </p:anim>
                                  </p:childTnLst>
                                </p:cTn>
                              </p:par>
                              <p:par>
                                <p:cTn id="33" presetID="42" presetClass="entr" presetSubtype="0" fill="hold" grpId="0" nodeType="withEffect">
                                  <p:stCondLst>
                                    <p:cond delay="150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anim calcmode="lin" valueType="num">
                                      <p:cBhvr>
                                        <p:cTn id="36" dur="500" fill="hold"/>
                                        <p:tgtEl>
                                          <p:spTgt spid="47"/>
                                        </p:tgtEl>
                                        <p:attrNameLst>
                                          <p:attrName>ppt_x</p:attrName>
                                        </p:attrNameLst>
                                      </p:cBhvr>
                                      <p:tavLst>
                                        <p:tav tm="0">
                                          <p:val>
                                            <p:strVal val="#ppt_x"/>
                                          </p:val>
                                        </p:tav>
                                        <p:tav tm="100000">
                                          <p:val>
                                            <p:strVal val="#ppt_x"/>
                                          </p:val>
                                        </p:tav>
                                      </p:tavLst>
                                    </p:anim>
                                    <p:anim calcmode="lin" valueType="num">
                                      <p:cBhvr>
                                        <p:cTn id="37" dur="500" fill="hold"/>
                                        <p:tgtEl>
                                          <p:spTgt spid="47"/>
                                        </p:tgtEl>
                                        <p:attrNameLst>
                                          <p:attrName>ppt_y</p:attrName>
                                        </p:attrNameLst>
                                      </p:cBhvr>
                                      <p:tavLst>
                                        <p:tav tm="0">
                                          <p:val>
                                            <p:strVal val="#ppt_y+.1"/>
                                          </p:val>
                                        </p:tav>
                                        <p:tav tm="100000">
                                          <p:val>
                                            <p:strVal val="#ppt_y"/>
                                          </p:val>
                                        </p:tav>
                                      </p:tavLst>
                                    </p:anim>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childTnLst>
                          </p:cTn>
                        </p:par>
                        <p:par>
                          <p:cTn id="42" fill="hold">
                            <p:stCondLst>
                              <p:cond delay="3250"/>
                            </p:stCondLst>
                            <p:childTnLst>
                              <p:par>
                                <p:cTn id="43" presetID="10" presetClass="entr" presetSubtype="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2" presetClass="entr" presetSubtype="4" fill="hold" nodeType="withEffect">
                                  <p:stCondLst>
                                    <p:cond delay="150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750" fill="hold"/>
                                        <p:tgtEl>
                                          <p:spTgt spid="52"/>
                                        </p:tgtEl>
                                        <p:attrNameLst>
                                          <p:attrName>ppt_x</p:attrName>
                                        </p:attrNameLst>
                                      </p:cBhvr>
                                      <p:tavLst>
                                        <p:tav tm="0">
                                          <p:val>
                                            <p:strVal val="#ppt_x"/>
                                          </p:val>
                                        </p:tav>
                                        <p:tav tm="100000">
                                          <p:val>
                                            <p:strVal val="#ppt_x"/>
                                          </p:val>
                                        </p:tav>
                                      </p:tavLst>
                                    </p:anim>
                                    <p:anim calcmode="lin" valueType="num">
                                      <p:cBhvr additive="base">
                                        <p:cTn id="49" dur="75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46" grpId="0"/>
      <p:bldP spid="47" grpId="0"/>
      <p:bldP spid="48" grpId="0"/>
      <p:bldP spid="53" grpId="0"/>
    </p:bldLst>
  </p:timing>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D1CC67B9A532847AAB7F08BA2550793" ma:contentTypeVersion="12" ma:contentTypeDescription="Ein neues Dokument erstellen." ma:contentTypeScope="" ma:versionID="6679e6f18a662e60ff39be1ebe8f2f67">
  <xsd:schema xmlns:xsd="http://www.w3.org/2001/XMLSchema" xmlns:xs="http://www.w3.org/2001/XMLSchema" xmlns:p="http://schemas.microsoft.com/office/2006/metadata/properties" xmlns:ns3="84981486-b229-4678-af73-9059708d1957" xmlns:ns4="565557b0-5f06-45a5-81c6-b499438c5870" targetNamespace="http://schemas.microsoft.com/office/2006/metadata/properties" ma:root="true" ma:fieldsID="b3409837511e97ac96a7c0d9ae8da1ef" ns3:_="" ns4:_="">
    <xsd:import namespace="84981486-b229-4678-af73-9059708d1957"/>
    <xsd:import namespace="565557b0-5f06-45a5-81c6-b499438c587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81486-b229-4678-af73-9059708d1957"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SharingHintHash" ma:index="10" nillable="true" ma:displayName="Freigabehinweis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65557b0-5f06-45a5-81c6-b499438c58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F6AB99-6ED0-440C-92F7-F161F4FAA4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81486-b229-4678-af73-9059708d1957"/>
    <ds:schemaRef ds:uri="565557b0-5f06-45a5-81c6-b499438c58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6122C8-C94C-4EB1-91DA-2F2C95DB966A}">
  <ds:schemaRefs>
    <ds:schemaRef ds:uri="84981486-b229-4678-af73-9059708d1957"/>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http://purl.org/dc/terms/"/>
    <ds:schemaRef ds:uri="http://schemas.openxmlformats.org/package/2006/metadata/core-properties"/>
    <ds:schemaRef ds:uri="565557b0-5f06-45a5-81c6-b499438c5870"/>
    <ds:schemaRef ds:uri="http://schemas.microsoft.com/office/2006/metadata/properties"/>
  </ds:schemaRefs>
</ds:datastoreItem>
</file>

<file path=customXml/itemProps3.xml><?xml version="1.0" encoding="utf-8"?>
<ds:datastoreItem xmlns:ds="http://schemas.openxmlformats.org/officeDocument/2006/customXml" ds:itemID="{3F5C25A5-942A-4EA4-955A-1EBDFD449C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4782</Words>
  <Application>Microsoft Macintosh PowerPoint</Application>
  <PresentationFormat>Breitbild</PresentationFormat>
  <Paragraphs>1147</Paragraphs>
  <Slides>51</Slides>
  <Notes>19</Notes>
  <HiddenSlides>0</HiddenSlides>
  <MMClips>2</MMClips>
  <ScaleCrop>false</ScaleCrop>
  <HeadingPairs>
    <vt:vector size="8" baseType="variant">
      <vt:variant>
        <vt:lpstr>Verwendete Schriftarten</vt:lpstr>
      </vt:variant>
      <vt:variant>
        <vt:i4>21</vt:i4>
      </vt:variant>
      <vt:variant>
        <vt:lpstr>Design</vt:lpstr>
      </vt:variant>
      <vt:variant>
        <vt:i4>1</vt:i4>
      </vt:variant>
      <vt:variant>
        <vt:lpstr>Eingebettete OLE-Server</vt:lpstr>
      </vt:variant>
      <vt:variant>
        <vt:i4>1</vt:i4>
      </vt:variant>
      <vt:variant>
        <vt:lpstr>Folientitel</vt:lpstr>
      </vt:variant>
      <vt:variant>
        <vt:i4>51</vt:i4>
      </vt:variant>
    </vt:vector>
  </HeadingPairs>
  <TitlesOfParts>
    <vt:vector size="74" baseType="lpstr">
      <vt:lpstr>宋体</vt:lpstr>
      <vt:lpstr>Arca Majora 2 Heavy</vt:lpstr>
      <vt:lpstr>Arial</vt:lpstr>
      <vt:lpstr>Arial Rounded MT Bold</vt:lpstr>
      <vt:lpstr>Calibri</vt:lpstr>
      <vt:lpstr>Cambria Math</vt:lpstr>
      <vt:lpstr>EuclidMathOne</vt:lpstr>
      <vt:lpstr>Hans Kendrick V4</vt:lpstr>
      <vt:lpstr>Hans Kendrick V4 (Body)</vt:lpstr>
      <vt:lpstr>Hans Kendrick V4 (Headings)</vt:lpstr>
      <vt:lpstr>LMMathItalic10-Regular</vt:lpstr>
      <vt:lpstr>LMSans10-Bold</vt:lpstr>
      <vt:lpstr>LMSans10-Oblique</vt:lpstr>
      <vt:lpstr>LMSans10-Regular</vt:lpstr>
      <vt:lpstr>LMSans8-Regular</vt:lpstr>
      <vt:lpstr>LMSans9-Regular</vt:lpstr>
      <vt:lpstr>Lucida Calligraphy</vt:lpstr>
      <vt:lpstr>MinionPro-It</vt:lpstr>
      <vt:lpstr>MinionPro-Regular</vt:lpstr>
      <vt:lpstr>Tahoma</vt:lpstr>
      <vt:lpstr>Times New Roman</vt:lpstr>
      <vt:lpstr>SketchyVTI</vt:lpstr>
      <vt:lpstr>Equation</vt:lpstr>
      <vt:lpstr>Optical thermodynamics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Additional information</vt:lpstr>
      <vt:lpstr>Experimental setup for classical pulses</vt:lpstr>
      <vt:lpstr>Evolution equations</vt:lpstr>
      <vt:lpstr>1D mesh lattice by using coupled-fiber loop</vt:lpstr>
      <vt:lpstr>Pulse dynamics and phase modulation</vt:lpstr>
      <vt:lpstr>Nonlinear phase via HNLF</vt:lpstr>
      <vt:lpstr>1D pulse dynamics and nonlinearity</vt:lpstr>
      <vt:lpstr>Outline</vt:lpstr>
      <vt:lpstr>Synthetic dimensions enabling experiments</vt:lpstr>
      <vt:lpstr>1D mesh lattice via pulse arrival time</vt:lpstr>
      <vt:lpstr>Mapping onto 1D synthetic space</vt:lpstr>
      <vt:lpstr>Mapping onto 1D synthetic space</vt:lpstr>
      <vt:lpstr>Band structure</vt:lpstr>
      <vt:lpstr>Nonlinear phase by self-phase modulation</vt:lpstr>
      <vt:lpstr>Outline</vt:lpstr>
      <vt:lpstr>Exploiting synthetic space for experiments</vt:lpstr>
      <vt:lpstr>Comparing to classical thermodynamic theory</vt:lpstr>
      <vt:lpstr>Mesh lattice as a multimode system</vt:lpstr>
      <vt:lpstr>Eigenmodes and modal occupancy</vt:lpstr>
      <vt:lpstr>Extensive variables and modal occupancy</vt:lpstr>
      <vt:lpstr>Thermalization process via entropy growth</vt:lpstr>
      <vt:lpstr>Multimodal states in thermal equilibrium</vt:lpstr>
      <vt:lpstr>Maximizing photonic entropy </vt:lpstr>
      <vt:lpstr>Negative temperature in thermal equilibrium</vt:lpstr>
      <vt:lpstr>Negative temperature and entropy </vt:lpstr>
      <vt:lpstr>Isentropic (adiabatic) processes</vt:lpstr>
      <vt:lpstr>Isentropic (adiabatic) compression/expansion</vt:lpstr>
      <vt:lpstr>Joule expansion</vt:lpstr>
      <vt:lpstr>Joule expansion</vt:lpstr>
      <vt:lpstr>Optical thermalization processes</vt:lpstr>
      <vt:lpstr>2. Optical thermodynamic theory</vt:lpstr>
      <vt:lpstr>2. Preparation of optical modes</vt:lpstr>
      <vt:lpstr>Optical thermodin.: preparation of modes</vt:lpstr>
      <vt:lpstr>Propagation of modes</vt:lpstr>
      <vt:lpstr>Isentropic processes / Joule expansion</vt:lpstr>
      <vt:lpstr>Acknowledgement</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Experiments on Synthetic Dimensions  in Photonics</dc:title>
  <dc:creator>Marques Muniz, André Luiz</dc:creator>
  <cp:lastModifiedBy>ulf.peschel</cp:lastModifiedBy>
  <cp:revision>54</cp:revision>
  <dcterms:created xsi:type="dcterms:W3CDTF">2021-01-03T14:37:03Z</dcterms:created>
  <dcterms:modified xsi:type="dcterms:W3CDTF">2023-03-13T14:18:04Z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0x0101009D1CC67B9A532847AAB7F08BA2550793</vt:lpwstr>
  </property>
</Properties>
</file>